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8"/>
  </p:notesMasterIdLst>
  <p:sldIdLst>
    <p:sldId id="256" r:id="rId2"/>
    <p:sldId id="267" r:id="rId3"/>
    <p:sldId id="272" r:id="rId4"/>
    <p:sldId id="269" r:id="rId5"/>
    <p:sldId id="270" r:id="rId6"/>
    <p:sldId id="271" r:id="rId7"/>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78356" autoAdjust="0"/>
  </p:normalViewPr>
  <p:slideViewPr>
    <p:cSldViewPr snapToGrid="0">
      <p:cViewPr varScale="1">
        <p:scale>
          <a:sx n="115" d="100"/>
          <a:sy n="115" d="100"/>
        </p:scale>
        <p:origin x="396"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13.04.2023</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76451B-7306-47C7-887E-F4AE6251154F}" type="slidenum">
              <a:rPr lang="ru-RU" smtClean="0"/>
              <a:pPr/>
              <a:t>2</a:t>
            </a:fld>
            <a:endParaRPr lang="ru-RU"/>
          </a:p>
        </p:txBody>
      </p:sp>
    </p:spTree>
    <p:extLst>
      <p:ext uri="{BB962C8B-B14F-4D97-AF65-F5344CB8AC3E}">
        <p14:creationId xmlns:p14="http://schemas.microsoft.com/office/powerpoint/2010/main" val="29385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3</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13.04.2023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13.04.2023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13.04.2023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13.04.2023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4" r="-1"/>
          <a:stretch/>
        </p:blipFill>
        <p:spPr bwMode="auto">
          <a:xfrm rot="10800000">
            <a:off x="-15500" y="0"/>
            <a:ext cx="6093071" cy="6858003"/>
          </a:xfrm>
          <a:prstGeom prst="rect">
            <a:avLst/>
          </a:prstGeom>
          <a:gradFill>
            <a:gsLst>
              <a:gs pos="43000">
                <a:srgbClr val="FFFFFF"/>
              </a:gs>
              <a:gs pos="100000">
                <a:srgbClr val="FFFFFF"/>
              </a:gs>
            </a:gsLst>
            <a:lin ang="0" scaled="1"/>
          </a:gradFill>
        </p:spPr>
      </p:pic>
      <p:sp>
        <p:nvSpPr>
          <p:cNvPr id="5" name="Shape 10255"/>
          <p:cNvSpPr/>
          <p:nvPr/>
        </p:nvSpPr>
        <p:spPr>
          <a:xfrm>
            <a:off x="3135811" y="589636"/>
            <a:ext cx="5883520" cy="684773"/>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ҚАЗАҚСТАН РЕСПУБЛИКАСЫ </a:t>
            </a:r>
          </a:p>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ОҚУ-АҒАРТУ МИНИСТРЛІГІ</a:t>
            </a:r>
            <a:endParaRPr lang="ru-RU" altLang="ru-RU" sz="2000" b="1" dirty="0">
              <a:solidFill>
                <a:srgbClr val="002060"/>
              </a:solidFill>
              <a:latin typeface="Arial" panose="020B0604020202020204" pitchFamily="34" charset="0"/>
              <a:cs typeface="Arial" panose="020B0604020202020204" pitchFamily="34" charset="0"/>
            </a:endParaRP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216282" y="2687925"/>
            <a:ext cx="7722577" cy="1200329"/>
          </a:xfrm>
          <a:prstGeom prst="rect">
            <a:avLst/>
          </a:prstGeom>
        </p:spPr>
        <p:txBody>
          <a:bodyPr wrap="square">
            <a:spAutoFit/>
          </a:bodyPr>
          <a:lstStyle/>
          <a:p>
            <a:pPr algn="ctr"/>
            <a:r>
              <a:rPr lang="kk-KZ" sz="3600" b="1" spc="110" dirty="0" smtClean="0">
                <a:solidFill>
                  <a:srgbClr val="002060"/>
                </a:solidFill>
                <a:latin typeface="Arial" panose="020B0604020202020204" pitchFamily="34" charset="0"/>
                <a:cs typeface="Arial" panose="020B0604020202020204" pitchFamily="34" charset="0"/>
              </a:rPr>
              <a:t>2022-2023 ОҚУ ЖЫЛЫН АЯҚТАУ ТУРАЛЫ</a:t>
            </a:r>
            <a:endParaRPr lang="kk-KZ" sz="3600" b="1" spc="110" dirty="0">
              <a:solidFill>
                <a:srgbClr val="002060"/>
              </a:solidFill>
              <a:latin typeface="Arial" panose="020B0604020202020204" pitchFamily="34" charset="0"/>
              <a:cs typeface="Arial" panose="020B0604020202020204" pitchFamily="34" charset="0"/>
            </a:endParaRPr>
          </a:p>
        </p:txBody>
      </p:sp>
      <p:pic>
        <p:nvPicPr>
          <p:cNvPr id="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91" t="984" r="-277" b="543"/>
          <a:stretch/>
        </p:blipFill>
        <p:spPr bwMode="auto">
          <a:xfrm>
            <a:off x="670843" y="275943"/>
            <a:ext cx="1439311" cy="1420375"/>
          </a:xfrm>
          <a:prstGeom prst="ellipse">
            <a:avLst/>
          </a:prstGeom>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669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6721391" y="1642623"/>
            <a:ext cx="4399032" cy="1017178"/>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55888" y="1639419"/>
            <a:ext cx="4404906" cy="1003172"/>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flipV="1">
            <a:off x="2019300" y="847725"/>
            <a:ext cx="9944100" cy="9525"/>
          </a:xfrm>
          <a:prstGeom prst="line">
            <a:avLst/>
          </a:prstGeom>
          <a:ln w="38100">
            <a:solidFill>
              <a:srgbClr val="058EEC"/>
            </a:solidFill>
          </a:ln>
        </p:spPr>
        <p:style>
          <a:lnRef idx="1">
            <a:schemeClr val="accent1"/>
          </a:lnRef>
          <a:fillRef idx="0">
            <a:schemeClr val="accent1"/>
          </a:fillRef>
          <a:effectRef idx="0">
            <a:schemeClr val="accent1"/>
          </a:effectRef>
          <a:fontRef idx="minor">
            <a:schemeClr val="tx1"/>
          </a:fontRef>
        </p:style>
      </p:cxnSp>
      <p:pic>
        <p:nvPicPr>
          <p:cNvPr id="2050"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247212" y="-1225459"/>
            <a:ext cx="1556797" cy="4029529"/>
          </a:xfrm>
          <a:prstGeom prst="rect">
            <a:avLst/>
          </a:prstGeom>
          <a:noFill/>
          <a:extLst>
            <a:ext uri="{909E8E84-426E-40DD-AFC4-6F175D3DCCD1}">
              <a14:hiddenFill xmlns:a14="http://schemas.microsoft.com/office/drawing/2010/main">
                <a:solidFill>
                  <a:srgbClr val="FFFFFF"/>
                </a:solidFill>
              </a14:hiddenFill>
            </a:ext>
          </a:extLst>
        </p:spPr>
      </p:pic>
      <p:sp>
        <p:nvSpPr>
          <p:cNvPr id="31" name="Номер слайда 30"/>
          <p:cNvSpPr>
            <a:spLocks noGrp="1"/>
          </p:cNvSpPr>
          <p:nvPr>
            <p:ph type="sldNum" sz="quarter" idx="12"/>
          </p:nvPr>
        </p:nvSpPr>
        <p:spPr>
          <a:xfrm>
            <a:off x="11963400" y="6492875"/>
            <a:ext cx="228600" cy="365125"/>
          </a:xfrm>
        </p:spPr>
        <p:txBody>
          <a:bodyPr/>
          <a:lstStyle/>
          <a:p>
            <a:fld id="{F27F56B3-D867-4247-9738-902390D54D2C}" type="slidenum">
              <a:rPr lang="ru-RU" smtClean="0"/>
              <a:pPr/>
              <a:t>2</a:t>
            </a:fld>
            <a:endParaRPr lang="ru-RU" dirty="0"/>
          </a:p>
        </p:txBody>
      </p:sp>
      <p:sp>
        <p:nvSpPr>
          <p:cNvPr id="2056" name="AutoShape 8" descr="Видеонаблюдение Видеонаблюдение Беспроводная камера видеонаблюдения,  веб-камера, угол, электроника, транспортное средство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Shape 10255"/>
          <p:cNvSpPr/>
          <p:nvPr/>
        </p:nvSpPr>
        <p:spPr>
          <a:xfrm>
            <a:off x="2173673" y="231102"/>
            <a:ext cx="9095437" cy="438551"/>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ОҚУ ЖЫЛЫН АЯҚТАУ</a:t>
            </a:r>
            <a:endParaRPr lang="ru-RU" sz="2400" b="1"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307975" y="1322160"/>
            <a:ext cx="2963119" cy="3293209"/>
          </a:xfrm>
          <a:prstGeom prst="rect">
            <a:avLst/>
          </a:prstGeom>
        </p:spPr>
        <p:txBody>
          <a:bodyPr wrap="square">
            <a:spAutoFit/>
          </a:bodyPr>
          <a:lstStyle/>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chemeClr val="accent1">
                  <a:lumMod val="50000"/>
                </a:schemeClr>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p:txBody>
      </p:sp>
      <p:sp>
        <p:nvSpPr>
          <p:cNvPr id="24" name="Прямоугольник 23"/>
          <p:cNvSpPr/>
          <p:nvPr/>
        </p:nvSpPr>
        <p:spPr>
          <a:xfrm>
            <a:off x="2192357" y="1019104"/>
            <a:ext cx="8482988" cy="461665"/>
          </a:xfrm>
          <a:prstGeom prst="rect">
            <a:avLst/>
          </a:prstGeom>
        </p:spPr>
        <p:txBody>
          <a:bodyPr wrap="square">
            <a:spAutoFit/>
          </a:bodyPr>
          <a:lstStyle/>
          <a:p>
            <a:pPr algn="ctr"/>
            <a:r>
              <a:rPr lang="ru-RU" sz="2400" b="1" dirty="0">
                <a:solidFill>
                  <a:srgbClr val="002060"/>
                </a:solidFill>
                <a:latin typeface="Arial" panose="020B0604020202020204" pitchFamily="34" charset="0"/>
                <a:ea typeface="Times New Roman" panose="02020603050405020304" pitchFamily="18" charset="0"/>
              </a:rPr>
              <a:t>9, 11 </a:t>
            </a:r>
            <a:r>
              <a:rPr lang="ru-RU" sz="2400" b="1" dirty="0" err="1" smtClean="0">
                <a:solidFill>
                  <a:srgbClr val="002060"/>
                </a:solidFill>
                <a:latin typeface="Arial" panose="020B0604020202020204" pitchFamily="34" charset="0"/>
                <a:ea typeface="Times New Roman" panose="02020603050405020304" pitchFamily="18" charset="0"/>
              </a:rPr>
              <a:t>сыныптардың</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қорытынды</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бітіру</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емтихандары</a:t>
            </a:r>
            <a:r>
              <a:rPr lang="ru-RU" sz="2400" b="1" dirty="0" smtClean="0">
                <a:solidFill>
                  <a:srgbClr val="002060"/>
                </a:solidFill>
                <a:latin typeface="Arial" panose="020B0604020202020204" pitchFamily="34" charset="0"/>
                <a:ea typeface="Times New Roman" panose="02020603050405020304" pitchFamily="18" charset="0"/>
              </a:rPr>
              <a:t> </a:t>
            </a:r>
            <a:endParaRPr lang="ru-RU" sz="2400" b="1" dirty="0">
              <a:solidFill>
                <a:srgbClr val="002060"/>
              </a:solidFill>
              <a:latin typeface="Arial" panose="020B0604020202020204" pitchFamily="34" charset="0"/>
              <a:ea typeface="Times New Roman" panose="02020603050405020304" pitchFamily="18" charset="0"/>
            </a:endParaRPr>
          </a:p>
        </p:txBody>
      </p:sp>
      <p:sp>
        <p:nvSpPr>
          <p:cNvPr id="25" name="Прямоугольник 24"/>
          <p:cNvSpPr/>
          <p:nvPr/>
        </p:nvSpPr>
        <p:spPr>
          <a:xfrm>
            <a:off x="1155888" y="5777191"/>
            <a:ext cx="9964535" cy="707886"/>
          </a:xfrm>
          <a:prstGeom prst="rect">
            <a:avLst/>
          </a:prstGeom>
        </p:spPr>
        <p:txBody>
          <a:bodyPr wrap="square">
            <a:spAutoFit/>
          </a:bodyPr>
          <a:lstStyle/>
          <a:p>
            <a:pPr algn="ctr"/>
            <a:r>
              <a:rPr lang="kk-KZ" sz="2000" dirty="0">
                <a:latin typeface="Arial" panose="020B0604020202020204" pitchFamily="34" charset="0"/>
                <a:cs typeface="Arial" panose="020B0604020202020204" pitchFamily="34" charset="0"/>
              </a:rPr>
              <a:t>Білім беру ұйымдарында жалпы орта білім туралы аттестаттарды тапсыру </a:t>
            </a:r>
            <a:endParaRPr lang="kk-KZ" sz="2000" dirty="0" smtClean="0">
              <a:latin typeface="Arial" panose="020B0604020202020204" pitchFamily="34" charset="0"/>
              <a:cs typeface="Arial" panose="020B0604020202020204" pitchFamily="34" charset="0"/>
            </a:endParaRPr>
          </a:p>
          <a:p>
            <a:pPr algn="ctr"/>
            <a:r>
              <a:rPr lang="kk-KZ" sz="2000" dirty="0" smtClean="0">
                <a:latin typeface="Arial" panose="020B0604020202020204" pitchFamily="34" charset="0"/>
                <a:cs typeface="Arial" panose="020B0604020202020204" pitchFamily="34" charset="0"/>
              </a:rPr>
              <a:t>ағымдағы </a:t>
            </a:r>
            <a:r>
              <a:rPr lang="kk-KZ" sz="2000" dirty="0">
                <a:latin typeface="Arial" panose="020B0604020202020204" pitchFamily="34" charset="0"/>
                <a:cs typeface="Arial" panose="020B0604020202020204" pitchFamily="34" charset="0"/>
              </a:rPr>
              <a:t>жылғы </a:t>
            </a:r>
            <a:r>
              <a:rPr lang="kk-KZ" sz="2000" b="1" dirty="0">
                <a:solidFill>
                  <a:srgbClr val="C00000"/>
                </a:solidFill>
                <a:latin typeface="Arial" panose="020B0604020202020204" pitchFamily="34" charset="0"/>
                <a:cs typeface="Arial" panose="020B0604020202020204" pitchFamily="34" charset="0"/>
              </a:rPr>
              <a:t>20-22 маусым аралығында </a:t>
            </a:r>
            <a:r>
              <a:rPr lang="kk-KZ" sz="2000" dirty="0">
                <a:latin typeface="Arial" panose="020B0604020202020204" pitchFamily="34" charset="0"/>
                <a:cs typeface="Arial" panose="020B0604020202020204" pitchFamily="34" charset="0"/>
              </a:rPr>
              <a:t>жүргізілуі тиіс</a:t>
            </a:r>
            <a:r>
              <a:rPr lang="kk-KZ"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
        <p:nvSpPr>
          <p:cNvPr id="30" name="Прямоугольник 29"/>
          <p:cNvSpPr/>
          <p:nvPr/>
        </p:nvSpPr>
        <p:spPr>
          <a:xfrm>
            <a:off x="900882" y="1621779"/>
            <a:ext cx="4810188" cy="3754874"/>
          </a:xfrm>
          <a:prstGeom prst="rect">
            <a:avLst/>
          </a:prstGeom>
        </p:spPr>
        <p:txBody>
          <a:bodyPr wrap="square">
            <a:spAutoFit/>
          </a:bodyPr>
          <a:lstStyle/>
          <a:p>
            <a:pPr algn="ctr"/>
            <a:r>
              <a:rPr lang="ru-RU" sz="2800" b="1" dirty="0">
                <a:solidFill>
                  <a:srgbClr val="002060"/>
                </a:solidFill>
                <a:latin typeface="Arial" panose="020B0604020202020204" pitchFamily="34" charset="0"/>
                <a:ea typeface="Times New Roman" panose="02020603050405020304" pitchFamily="18" charset="0"/>
              </a:rPr>
              <a:t>9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288 780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kk-KZ" sz="1000" b="1" dirty="0" smtClean="0">
              <a:solidFill>
                <a:srgbClr val="002060"/>
              </a:solidFill>
              <a:latin typeface="Arial" panose="020B0604020202020204" pitchFamily="34" charset="0"/>
              <a:ea typeface="Times New Roman" panose="02020603050405020304" pitchFamily="18" charset="0"/>
            </a:endParaRPr>
          </a:p>
          <a:p>
            <a:pPr algn="ctr"/>
            <a:endParaRPr lang="kk-KZ" b="1" dirty="0" smtClean="0">
              <a:solidFill>
                <a:srgbClr val="002060"/>
              </a:solidFill>
              <a:latin typeface="Arial" panose="020B0604020202020204" pitchFamily="34" charset="0"/>
              <a:ea typeface="Times New Roman" panose="02020603050405020304" pitchFamily="18" charset="0"/>
            </a:endParaRPr>
          </a:p>
          <a:p>
            <a:pPr algn="ctr"/>
            <a:r>
              <a:rPr lang="kk-KZ" b="1" dirty="0" smtClean="0">
                <a:solidFill>
                  <a:srgbClr val="002060"/>
                </a:solidFill>
                <a:latin typeface="Arial" panose="020B0604020202020204" pitchFamily="34" charset="0"/>
                <a:ea typeface="Times New Roman" panose="02020603050405020304" pitchFamily="18" charset="0"/>
              </a:rPr>
              <a:t>Қорытынды </a:t>
            </a:r>
            <a:r>
              <a:rPr lang="kk-KZ" b="1" dirty="0">
                <a:solidFill>
                  <a:srgbClr val="002060"/>
                </a:solidFill>
                <a:latin typeface="Arial" panose="020B0604020202020204" pitchFamily="34" charset="0"/>
                <a:ea typeface="Times New Roman" panose="02020603050405020304" pitchFamily="18" charset="0"/>
              </a:rPr>
              <a:t>бітіру емтихандары </a:t>
            </a:r>
          </a:p>
          <a:p>
            <a:pPr algn="ctr"/>
            <a:r>
              <a:rPr lang="ru-RU" sz="2000" b="1" dirty="0" smtClean="0">
                <a:solidFill>
                  <a:srgbClr val="C00000"/>
                </a:solidFill>
                <a:latin typeface="Arial" panose="020B0604020202020204" pitchFamily="34" charset="0"/>
                <a:ea typeface="Times New Roman" panose="02020603050405020304" pitchFamily="18" charset="0"/>
              </a:rPr>
              <a:t>2-13 </a:t>
            </a:r>
            <a:r>
              <a:rPr lang="ru-RU" sz="2000" b="1" dirty="0" err="1" smtClean="0">
                <a:solidFill>
                  <a:srgbClr val="C00000"/>
                </a:solidFill>
                <a:latin typeface="Arial" panose="020B0604020202020204" pitchFamily="34" charset="0"/>
                <a:ea typeface="Times New Roman" panose="02020603050405020304" pitchFamily="18" charset="0"/>
              </a:rPr>
              <a:t>маусым</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о</a:t>
            </a:r>
            <a:r>
              <a:rPr lang="ru-RU" sz="2000" dirty="0" err="1" smtClean="0">
                <a:solidFill>
                  <a:srgbClr val="002060"/>
                </a:solidFill>
                <a:latin typeface="Arial" panose="020B0604020202020204" pitchFamily="34" charset="0"/>
                <a:ea typeface="Times New Roman" panose="02020603050405020304" pitchFamily="18" charset="0"/>
              </a:rPr>
              <a:t>қыту</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тілі</a:t>
            </a:r>
            <a:r>
              <a:rPr lang="ru-RU" sz="2000" dirty="0" smtClean="0">
                <a:solidFill>
                  <a:srgbClr val="002060"/>
                </a:solidFill>
                <a:latin typeface="Arial" panose="020B0604020202020204" pitchFamily="34" charset="0"/>
                <a:ea typeface="Times New Roman" panose="02020603050405020304" pitchFamily="18" charset="0"/>
              </a:rPr>
              <a:t> </a:t>
            </a:r>
          </a:p>
          <a:p>
            <a:pPr indent="263525"/>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қазақ</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ұйғыр</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өзбек</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тәжік</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  </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a:solidFill>
                  <a:srgbClr val="002060"/>
                </a:solidFill>
                <a:latin typeface="Arial" panose="020B0604020202020204" pitchFamily="34" charset="0"/>
                <a:ea typeface="Times New Roman" panose="02020603050405020304" pitchFamily="18" charset="0"/>
              </a:rPr>
              <a:t>математика (алгебра)  </a:t>
            </a:r>
          </a:p>
          <a:p>
            <a:pPr marL="285750" indent="-285750">
              <a:buFont typeface="Wingdings" panose="05000000000000000000" pitchFamily="2" charset="2"/>
              <a:buChar char="§"/>
            </a:pPr>
            <a:r>
              <a:rPr lang="kk-KZ" sz="2000" i="1" dirty="0">
                <a:solidFill>
                  <a:srgbClr val="002060"/>
                </a:solidFill>
                <a:latin typeface="Arial" panose="020B0604020202020204" pitchFamily="34" charset="0"/>
                <a:ea typeface="Times New Roman" panose="02020603050405020304" pitchFamily="18" charset="0"/>
              </a:rPr>
              <a:t>қазақ тілі мен </a:t>
            </a:r>
            <a:r>
              <a:rPr lang="kk-KZ" sz="2000" i="1" dirty="0" smtClean="0">
                <a:solidFill>
                  <a:srgbClr val="002060"/>
                </a:solidFill>
                <a:latin typeface="Arial" panose="020B0604020202020204" pitchFamily="34" charset="0"/>
                <a:ea typeface="Times New Roman" panose="02020603050405020304" pitchFamily="18" charset="0"/>
              </a:rPr>
              <a:t>әдебиеті</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 мен </a:t>
            </a:r>
            <a:r>
              <a:rPr lang="ru-RU" sz="2000" i="1" dirty="0" err="1" smtClean="0">
                <a:solidFill>
                  <a:srgbClr val="002060"/>
                </a:solidFill>
                <a:latin typeface="Arial" panose="020B0604020202020204" pitchFamily="34" charset="0"/>
                <a:ea typeface="Times New Roman" panose="02020603050405020304" pitchFamily="18" charset="0"/>
              </a:rPr>
              <a:t>әдебиеті</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smtClean="0">
                <a:solidFill>
                  <a:srgbClr val="002060"/>
                </a:solidFill>
                <a:latin typeface="Arial" panose="020B0604020202020204" pitchFamily="34" charset="0"/>
                <a:ea typeface="Times New Roman" panose="02020603050405020304" pitchFamily="18" charset="0"/>
              </a:rPr>
              <a:t>таңдау</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пәні</a:t>
            </a:r>
            <a:endParaRPr lang="ru-RU" sz="2000" dirty="0">
              <a:solidFill>
                <a:srgbClr val="002060"/>
              </a:solidFill>
              <a:latin typeface="Arial" panose="020B0604020202020204" pitchFamily="34" charset="0"/>
              <a:ea typeface="Times New Roman" panose="02020603050405020304" pitchFamily="18" charset="0"/>
            </a:endParaRPr>
          </a:p>
        </p:txBody>
      </p:sp>
      <p:sp>
        <p:nvSpPr>
          <p:cNvPr id="35" name="Прямоугольник 34"/>
          <p:cNvSpPr/>
          <p:nvPr/>
        </p:nvSpPr>
        <p:spPr>
          <a:xfrm>
            <a:off x="6114207" y="1645951"/>
            <a:ext cx="5312165" cy="4062651"/>
          </a:xfrm>
          <a:prstGeom prst="rect">
            <a:avLst/>
          </a:prstGeom>
        </p:spPr>
        <p:txBody>
          <a:bodyPr wrap="square">
            <a:spAutoFit/>
          </a:bodyPr>
          <a:lstStyle/>
          <a:p>
            <a:pPr algn="ctr"/>
            <a:r>
              <a:rPr lang="ru-RU" sz="2800" b="1" dirty="0" smtClean="0">
                <a:solidFill>
                  <a:srgbClr val="002060"/>
                </a:solidFill>
                <a:latin typeface="Arial" panose="020B0604020202020204" pitchFamily="34" charset="0"/>
                <a:ea typeface="Times New Roman" panose="02020603050405020304" pitchFamily="18" charset="0"/>
              </a:rPr>
              <a:t>11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153 810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000" b="1" dirty="0">
              <a:solidFill>
                <a:srgbClr val="002060"/>
              </a:solidFill>
              <a:latin typeface="Arial" panose="020B0604020202020204" pitchFamily="34" charset="0"/>
              <a:ea typeface="Times New Roman" panose="02020603050405020304" pitchFamily="18" charset="0"/>
            </a:endParaRPr>
          </a:p>
          <a:p>
            <a:pPr algn="ctr"/>
            <a:endParaRPr lang="ru-RU" b="1" dirty="0" smtClean="0">
              <a:solidFill>
                <a:srgbClr val="002060"/>
              </a:solidFill>
              <a:latin typeface="Arial" panose="020B0604020202020204" pitchFamily="34" charset="0"/>
              <a:ea typeface="Times New Roman" panose="02020603050405020304" pitchFamily="18" charset="0"/>
            </a:endParaRPr>
          </a:p>
          <a:p>
            <a:pPr algn="ctr"/>
            <a:r>
              <a:rPr lang="ru-RU" b="1" dirty="0" err="1" smtClean="0">
                <a:solidFill>
                  <a:srgbClr val="002060"/>
                </a:solidFill>
                <a:latin typeface="Arial" panose="020B0604020202020204" pitchFamily="34" charset="0"/>
                <a:ea typeface="Times New Roman" panose="02020603050405020304" pitchFamily="18" charset="0"/>
              </a:rPr>
              <a:t>Мемлекеттік</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бітіру</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емтихандары</a:t>
            </a:r>
            <a:endParaRPr lang="ru-RU" b="1" dirty="0">
              <a:solidFill>
                <a:srgbClr val="002060"/>
              </a:solidFill>
              <a:latin typeface="Arial" panose="020B0604020202020204" pitchFamily="34" charset="0"/>
              <a:ea typeface="Times New Roman" panose="02020603050405020304" pitchFamily="18" charset="0"/>
            </a:endParaRPr>
          </a:p>
          <a:p>
            <a:pPr algn="ctr"/>
            <a:r>
              <a:rPr lang="ru-RU" sz="2000" b="1" dirty="0" smtClean="0">
                <a:solidFill>
                  <a:srgbClr val="C00000"/>
                </a:solidFill>
                <a:latin typeface="Arial" panose="020B0604020202020204" pitchFamily="34" charset="0"/>
                <a:ea typeface="Times New Roman" panose="02020603050405020304" pitchFamily="18" charset="0"/>
              </a:rPr>
              <a:t>5-19 </a:t>
            </a:r>
            <a:r>
              <a:rPr lang="ru-RU" sz="2000" b="1" dirty="0" err="1" smtClean="0">
                <a:solidFill>
                  <a:srgbClr val="C00000"/>
                </a:solidFill>
                <a:latin typeface="Arial" panose="020B0604020202020204" pitchFamily="34" charset="0"/>
                <a:ea typeface="Times New Roman" panose="02020603050405020304" pitchFamily="18" charset="0"/>
              </a:rPr>
              <a:t>маусым</a:t>
            </a:r>
            <a:r>
              <a:rPr lang="ru-RU" sz="2000" b="1" dirty="0" smtClean="0">
                <a:solidFill>
                  <a:srgbClr val="C00000"/>
                </a:solidFill>
                <a:latin typeface="Arial" panose="020B0604020202020204" pitchFamily="34" charset="0"/>
                <a:ea typeface="Times New Roman" panose="02020603050405020304" pitchFamily="18" charset="0"/>
              </a:rPr>
              <a:t> </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оқыту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p>
          <a:p>
            <a:pPr indent="263525"/>
            <a:r>
              <a:rPr lang="ru-RU" sz="2000" i="1" dirty="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қазақ</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ұйғыр</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өзбек</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тәжік</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a:t>
            </a:r>
          </a:p>
          <a:p>
            <a:pPr marL="263525" indent="-263525">
              <a:buFont typeface="Wingdings" panose="05000000000000000000" pitchFamily="2" charset="2"/>
              <a:buChar char="§"/>
            </a:pPr>
            <a:r>
              <a:rPr lang="ru-RU" sz="2000" dirty="0" smtClean="0">
                <a:solidFill>
                  <a:srgbClr val="002060"/>
                </a:solidFill>
                <a:latin typeface="Arial" panose="020B0604020202020204" pitchFamily="34" charset="0"/>
                <a:ea typeface="Times New Roman" panose="02020603050405020304" pitchFamily="18" charset="0"/>
              </a:rPr>
              <a:t>алгебра </a:t>
            </a:r>
            <a:r>
              <a:rPr lang="ru-RU" sz="2000" dirty="0" err="1" smtClean="0">
                <a:solidFill>
                  <a:srgbClr val="002060"/>
                </a:solidFill>
                <a:latin typeface="Arial" panose="020B0604020202020204" pitchFamily="34" charset="0"/>
                <a:ea typeface="Times New Roman" panose="02020603050405020304" pitchFamily="18" charset="0"/>
              </a:rPr>
              <a:t>және</a:t>
            </a:r>
            <a:r>
              <a:rPr lang="ru-RU" sz="2000" dirty="0" smtClean="0">
                <a:solidFill>
                  <a:srgbClr val="002060"/>
                </a:solidFill>
                <a:latin typeface="Arial" panose="020B0604020202020204" pitchFamily="34" charset="0"/>
                <a:ea typeface="Times New Roman" panose="02020603050405020304" pitchFamily="18" charset="0"/>
              </a:rPr>
              <a:t> анализ </a:t>
            </a:r>
            <a:r>
              <a:rPr lang="ru-RU" sz="2000" dirty="0" err="1" smtClean="0">
                <a:solidFill>
                  <a:srgbClr val="002060"/>
                </a:solidFill>
                <a:latin typeface="Arial" panose="020B0604020202020204" pitchFamily="34" charset="0"/>
                <a:ea typeface="Times New Roman" panose="02020603050405020304" pitchFamily="18" charset="0"/>
              </a:rPr>
              <a:t>бастамалары</a:t>
            </a:r>
            <a:r>
              <a:rPr lang="ru-RU" sz="2000" dirty="0" smtClean="0">
                <a:solidFill>
                  <a:srgbClr val="002060"/>
                </a:solidFill>
                <a:latin typeface="Arial" panose="020B0604020202020204" pitchFamily="34" charset="0"/>
                <a:ea typeface="Times New Roman" panose="02020603050405020304" pitchFamily="18" charset="0"/>
              </a:rPr>
              <a:t>  </a:t>
            </a:r>
            <a:endParaRPr lang="ru-RU" sz="2000"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smtClean="0">
                <a:solidFill>
                  <a:srgbClr val="002060"/>
                </a:solidFill>
                <a:latin typeface="Arial" panose="020B0604020202020204" pitchFamily="34" charset="0"/>
                <a:ea typeface="Times New Roman" panose="02020603050405020304" pitchFamily="18" charset="0"/>
              </a:rPr>
              <a:t>Қазақстан</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endParaRPr lang="ru-RU" sz="2000"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kk-KZ" sz="2000" i="1" dirty="0">
                <a:solidFill>
                  <a:srgbClr val="002060"/>
                </a:solidFill>
                <a:latin typeface="Arial" panose="020B0604020202020204" pitchFamily="34" charset="0"/>
                <a:ea typeface="Times New Roman" panose="02020603050405020304" pitchFamily="18" charset="0"/>
              </a:rPr>
              <a:t>қазақ тілі мен әдебиеті</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мен </a:t>
            </a:r>
            <a:r>
              <a:rPr lang="ru-RU" sz="2000" i="1" dirty="0" err="1">
                <a:solidFill>
                  <a:srgbClr val="002060"/>
                </a:solidFill>
                <a:latin typeface="Arial" panose="020B0604020202020204" pitchFamily="34" charset="0"/>
                <a:ea typeface="Times New Roman" panose="02020603050405020304" pitchFamily="18" charset="0"/>
              </a:rPr>
              <a:t>әдебиеті</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таңдау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пәні</a:t>
            </a:r>
            <a:endParaRPr lang="ru-RU" sz="2000" dirty="0">
              <a:solidFill>
                <a:srgbClr val="00206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02114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903A36-7EF6-4908-A470-4BBF26857038}"/>
              </a:ext>
            </a:extLst>
          </p:cNvPr>
          <p:cNvSpPr txBox="1"/>
          <p:nvPr/>
        </p:nvSpPr>
        <p:spPr>
          <a:xfrm>
            <a:off x="406400" y="-20239"/>
            <a:ext cx="11787020" cy="461665"/>
          </a:xfrm>
          <a:prstGeom prst="rect">
            <a:avLst/>
          </a:prstGeom>
          <a:solidFill>
            <a:schemeClr val="bg1"/>
          </a:solidFill>
        </p:spPr>
        <p:txBody>
          <a:bodyPr wrap="square">
            <a:spAutoFit/>
          </a:bodyPr>
          <a:lstStyle/>
          <a:p>
            <a:pPr algn="ctr"/>
            <a:r>
              <a:rPr lang="ru-RU" sz="2400" b="1" dirty="0">
                <a:latin typeface="Arial" pitchFamily="34" charset="0"/>
                <a:cs typeface="Arial" pitchFamily="34" charset="0"/>
              </a:rPr>
              <a:t>11 (12) СЫНЫПТАРДА БІЛІМ </a:t>
            </a:r>
            <a:r>
              <a:rPr lang="ru-RU" sz="2400" b="1" dirty="0" smtClean="0">
                <a:latin typeface="Arial" pitchFamily="34" charset="0"/>
                <a:cs typeface="Arial" pitchFamily="34" charset="0"/>
              </a:rPr>
              <a:t>АЛУШЫЛАР</a:t>
            </a:r>
            <a:r>
              <a:rPr lang="ru-RU" sz="2400" b="1" dirty="0">
                <a:latin typeface="Arial" pitchFamily="34" charset="0"/>
                <a:cs typeface="Arial" pitchFamily="34" charset="0"/>
              </a:rPr>
              <a:t>ҒА</a:t>
            </a:r>
            <a:r>
              <a:rPr lang="ru-RU" sz="2400" b="1" dirty="0" smtClean="0">
                <a:latin typeface="Arial" pitchFamily="34" charset="0"/>
                <a:cs typeface="Arial" pitchFamily="34" charset="0"/>
              </a:rPr>
              <a:t> </a:t>
            </a:r>
            <a:endParaRPr lang="ru-RU" sz="2400" dirty="0">
              <a:latin typeface="Arial" pitchFamily="34" charset="0"/>
              <a:cs typeface="Arial" pitchFamily="34" charset="0"/>
            </a:endParaRPr>
          </a:p>
        </p:txBody>
      </p:sp>
      <p:sp>
        <p:nvSpPr>
          <p:cNvPr id="3" name="Прямоугольник 2"/>
          <p:cNvSpPr/>
          <p:nvPr/>
        </p:nvSpPr>
        <p:spPr>
          <a:xfrm>
            <a:off x="-12699" y="620110"/>
            <a:ext cx="12192000" cy="607264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49" name="Группа 48"/>
          <p:cNvGrpSpPr/>
          <p:nvPr/>
        </p:nvGrpSpPr>
        <p:grpSpPr>
          <a:xfrm>
            <a:off x="647941" y="846206"/>
            <a:ext cx="127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05</a:t>
              </a:r>
              <a:r>
                <a:rPr lang="kk-KZ" sz="4000" b="1" dirty="0" smtClean="0">
                  <a:solidFill>
                    <a:schemeClr val="accent1">
                      <a:lumMod val="50000"/>
                    </a:schemeClr>
                  </a:solidFill>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4576" y="853070"/>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25384" y="2121178"/>
            <a:ext cx="2454336"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 тілі мен әдебиеті</a:t>
            </a:r>
            <a:r>
              <a:rPr lang="ru-RU" sz="1400" b="1" dirty="0">
                <a:solidFill>
                  <a:schemeClr val="accent1">
                    <a:lumMod val="50000"/>
                  </a:schemeClr>
                </a:solidFill>
                <a:latin typeface="Arial" pitchFamily="34" charset="0"/>
                <a:cs typeface="Arial" pitchFamily="34" charset="0"/>
              </a:rPr>
              <a:t>/</a:t>
            </a:r>
            <a:r>
              <a:rPr lang="ru-RU" sz="1400" b="1" dirty="0" err="1">
                <a:solidFill>
                  <a:schemeClr val="accent1">
                    <a:lumMod val="50000"/>
                  </a:schemeClr>
                </a:solidFill>
                <a:latin typeface="Arial" pitchFamily="34" charset="0"/>
                <a:cs typeface="Arial" pitchFamily="34" charset="0"/>
              </a:rPr>
              <a:t>орыс</a:t>
            </a:r>
            <a:r>
              <a:rPr lang="ru-RU" sz="1400" b="1" dirty="0">
                <a:solidFill>
                  <a:schemeClr val="accent1">
                    <a:lumMod val="50000"/>
                  </a:schemeClr>
                </a:solidFill>
                <a:latin typeface="Arial" pitchFamily="34" charset="0"/>
                <a:cs typeface="Arial" pitchFamily="34" charset="0"/>
              </a:rPr>
              <a:t> </a:t>
            </a:r>
            <a:r>
              <a:rPr lang="ru-RU" sz="1400" b="1" dirty="0" err="1">
                <a:solidFill>
                  <a:schemeClr val="accent1">
                    <a:lumMod val="50000"/>
                  </a:schemeClr>
                </a:solidFill>
                <a:latin typeface="Arial" pitchFamily="34" charset="0"/>
                <a:cs typeface="Arial" pitchFamily="34" charset="0"/>
              </a:rPr>
              <a:t>тілі</a:t>
            </a:r>
            <a:r>
              <a:rPr lang="ru-RU" sz="1400" b="1" dirty="0">
                <a:solidFill>
                  <a:schemeClr val="accent1">
                    <a:lumMod val="50000"/>
                  </a:schemeClr>
                </a:solidFill>
                <a:latin typeface="Arial" pitchFamily="34" charset="0"/>
                <a:cs typeface="Arial" pitchFamily="34" charset="0"/>
              </a:rPr>
              <a:t> мен </a:t>
            </a:r>
            <a:r>
              <a:rPr lang="ru-RU" sz="1400" b="1" dirty="0" err="1" smtClean="0">
                <a:solidFill>
                  <a:schemeClr val="accent1">
                    <a:lumMod val="50000"/>
                  </a:schemeClr>
                </a:solidFill>
                <a:latin typeface="Arial" pitchFamily="34" charset="0"/>
                <a:cs typeface="Arial" pitchFamily="34" charset="0"/>
              </a:rPr>
              <a:t>әдебиеті</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endParaRPr lang="ru-RU" sz="1400" b="1" dirty="0">
              <a:solidFill>
                <a:schemeClr val="accent1">
                  <a:lumMod val="50000"/>
                </a:schemeClr>
              </a:solidFill>
              <a:latin typeface="Arial" pitchFamily="34" charset="0"/>
              <a:cs typeface="Arial" pitchFamily="34" charset="0"/>
            </a:endParaRPr>
          </a:p>
          <a:p>
            <a:pPr algn="ctr"/>
            <a:r>
              <a:rPr lang="ru-RU" sz="1400" dirty="0" err="1" smtClean="0">
                <a:solidFill>
                  <a:schemeClr val="accent1">
                    <a:lumMod val="50000"/>
                  </a:schemeClr>
                </a:solidFill>
                <a:latin typeface="Arial" pitchFamily="34" charset="0"/>
                <a:cs typeface="Arial" pitchFamily="34" charset="0"/>
              </a:rPr>
              <a:t>жазбаша</a:t>
            </a:r>
            <a:r>
              <a:rPr lang="ru-RU" sz="1400" dirty="0" smtClean="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4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468123" y="2055335"/>
            <a:ext cx="2420583" cy="738664"/>
          </a:xfrm>
          <a:prstGeom prst="rect">
            <a:avLst/>
          </a:prstGeom>
        </p:spPr>
        <p:txBody>
          <a:bodyPr wrap="square">
            <a:spAutoFit/>
          </a:bodyPr>
          <a:lstStyle/>
          <a:p>
            <a:pPr algn="ctr"/>
            <a:r>
              <a:rPr lang="ru-RU" sz="1400" b="1" dirty="0" smtClean="0">
                <a:solidFill>
                  <a:schemeClr val="accent1">
                    <a:lumMod val="50000"/>
                  </a:schemeClr>
                </a:solidFill>
                <a:latin typeface="Arial" pitchFamily="34" charset="0"/>
                <a:cs typeface="Arial" pitchFamily="34" charset="0"/>
              </a:rPr>
              <a:t>Алгебра </a:t>
            </a:r>
            <a:r>
              <a:rPr lang="ru-RU" sz="1400" b="1" dirty="0" err="1">
                <a:solidFill>
                  <a:schemeClr val="accent1">
                    <a:lumMod val="50000"/>
                  </a:schemeClr>
                </a:solidFill>
                <a:latin typeface="Arial" pitchFamily="34" charset="0"/>
                <a:cs typeface="Arial" pitchFamily="34" charset="0"/>
              </a:rPr>
              <a:t>және</a:t>
            </a:r>
            <a:r>
              <a:rPr lang="ru-RU" sz="1400" b="1" dirty="0">
                <a:solidFill>
                  <a:schemeClr val="accent1">
                    <a:lumMod val="50000"/>
                  </a:schemeClr>
                </a:solidFill>
                <a:latin typeface="Arial" pitchFamily="34" charset="0"/>
                <a:cs typeface="Arial" pitchFamily="34" charset="0"/>
              </a:rPr>
              <a:t> анализ </a:t>
            </a:r>
            <a:r>
              <a:rPr lang="ru-RU" sz="1400" b="1" dirty="0" err="1">
                <a:solidFill>
                  <a:schemeClr val="accent1">
                    <a:lumMod val="50000"/>
                  </a:schemeClr>
                </a:solidFill>
                <a:latin typeface="Arial" pitchFamily="34" charset="0"/>
                <a:cs typeface="Arial" pitchFamily="34" charset="0"/>
              </a:rPr>
              <a:t>бастамалары</a:t>
            </a:r>
            <a:r>
              <a:rPr lang="ru-RU" sz="1400" b="1"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жазбаша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1107996"/>
          </a:xfrm>
          <a:prstGeom prst="rect">
            <a:avLst/>
          </a:prstGeom>
        </p:spPr>
        <p:txBody>
          <a:bodyPr wrap="square">
            <a:spAutoFit/>
          </a:bodyPr>
          <a:lstStyle/>
          <a:p>
            <a:pPr algn="ctr"/>
            <a:r>
              <a:rPr lang="kk-KZ" sz="1400" b="1" dirty="0" smtClean="0">
                <a:solidFill>
                  <a:schemeClr val="accent1">
                    <a:lumMod val="50000"/>
                  </a:schemeClr>
                </a:solidFill>
                <a:latin typeface="Arial" pitchFamily="34" charset="0"/>
                <a:cs typeface="Arial" pitchFamily="34" charset="0"/>
              </a:rPr>
              <a:t>Оқыту </a:t>
            </a:r>
            <a:r>
              <a:rPr lang="kk-KZ" sz="1400" b="1" dirty="0">
                <a:solidFill>
                  <a:schemeClr val="accent1">
                    <a:lumMod val="50000"/>
                  </a:schemeClr>
                </a:solidFill>
                <a:latin typeface="Arial" pitchFamily="34" charset="0"/>
                <a:cs typeface="Arial" pitchFamily="34" charset="0"/>
              </a:rPr>
              <a:t>тілі </a:t>
            </a:r>
            <a:r>
              <a:rPr lang="kk-KZ" sz="1400" dirty="0">
                <a:solidFill>
                  <a:schemeClr val="accent1">
                    <a:lumMod val="50000"/>
                  </a:schemeClr>
                </a:solidFill>
                <a:latin typeface="Arial" pitchFamily="34" charset="0"/>
                <a:cs typeface="Arial" pitchFamily="34" charset="0"/>
              </a:rPr>
              <a:t>бойынша жазбаша </a:t>
            </a:r>
            <a:r>
              <a:rPr lang="kk-KZ" sz="1400" dirty="0" smtClean="0">
                <a:solidFill>
                  <a:schemeClr val="accent1">
                    <a:lumMod val="50000"/>
                  </a:schemeClr>
                </a:solidFill>
                <a:latin typeface="Arial" pitchFamily="34" charset="0"/>
                <a:cs typeface="Arial" pitchFamily="34" charset="0"/>
              </a:rPr>
              <a:t>емтихан</a:t>
            </a:r>
            <a:r>
              <a:rPr lang="kk-KZ" sz="1400" b="1" dirty="0">
                <a:latin typeface="Arial" pitchFamily="34" charset="0"/>
                <a:cs typeface="Arial" pitchFamily="34" charset="0"/>
              </a:rPr>
              <a:t> </a:t>
            </a:r>
            <a:endParaRPr lang="kk-KZ" sz="1400" b="1" dirty="0" smtClean="0">
              <a:latin typeface="Arial" pitchFamily="34" charset="0"/>
              <a:cs typeface="Arial" pitchFamily="34" charset="0"/>
            </a:endParaRPr>
          </a:p>
          <a:p>
            <a:pPr algn="ctr"/>
            <a:r>
              <a:rPr lang="kk-KZ" sz="1200" i="1" dirty="0">
                <a:solidFill>
                  <a:srgbClr val="002060"/>
                </a:solidFill>
                <a:latin typeface="Arial" pitchFamily="34" charset="0"/>
                <a:cs typeface="Arial" pitchFamily="34" charset="0"/>
              </a:rPr>
              <a:t>қазақ /орыс </a:t>
            </a:r>
            <a:r>
              <a:rPr lang="kk-KZ" sz="1200" i="1" dirty="0" smtClean="0">
                <a:solidFill>
                  <a:srgbClr val="002060"/>
                </a:solidFill>
                <a:latin typeface="Arial" pitchFamily="34" charset="0"/>
                <a:cs typeface="Arial" pitchFamily="34" charset="0"/>
              </a:rPr>
              <a:t>ұйғыр/тәжік/өзбек </a:t>
            </a:r>
            <a:endParaRPr lang="kk-KZ" sz="1200" i="1" dirty="0">
              <a:solidFill>
                <a:srgbClr val="002060"/>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738664"/>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Қазақстан тарихы </a:t>
            </a:r>
            <a:r>
              <a:rPr lang="kk-KZ" sz="1400" dirty="0">
                <a:solidFill>
                  <a:schemeClr val="accent1">
                    <a:lumMod val="50000"/>
                  </a:schemeClr>
                </a:solidFill>
                <a:latin typeface="Arial" pitchFamily="34" charset="0"/>
                <a:cs typeface="Arial" pitchFamily="34" charset="0"/>
              </a:rPr>
              <a:t>бойынша ауызша емтихан</a:t>
            </a:r>
            <a:endParaRPr lang="ru-RU" sz="1400" b="1" dirty="0">
              <a:solidFill>
                <a:schemeClr val="accent1">
                  <a:lumMod val="50000"/>
                </a:schemeClr>
              </a:solidFill>
              <a:latin typeface="Arial" pitchFamily="34" charset="0"/>
              <a:cs typeface="Arial" pitchFamily="34" charset="0"/>
            </a:endParaRPr>
          </a:p>
        </p:txBody>
      </p:sp>
      <p:sp>
        <p:nvSpPr>
          <p:cNvPr id="25" name="Прямоугольник 24"/>
          <p:cNvSpPr/>
          <p:nvPr/>
        </p:nvSpPr>
        <p:spPr>
          <a:xfrm>
            <a:off x="9805603" y="2055335"/>
            <a:ext cx="2371883" cy="1785104"/>
          </a:xfrm>
          <a:prstGeom prst="rect">
            <a:avLst/>
          </a:prstGeom>
        </p:spPr>
        <p:txBody>
          <a:bodyPr wrap="square">
            <a:spAutoFit/>
          </a:bodyPr>
          <a:lstStyle/>
          <a:p>
            <a:pPr algn="ctr"/>
            <a:r>
              <a:rPr lang="kk-KZ" sz="1200" b="1" dirty="0">
                <a:solidFill>
                  <a:schemeClr val="accent1">
                    <a:lumMod val="50000"/>
                  </a:schemeClr>
                </a:solidFill>
                <a:latin typeface="Arial" pitchFamily="34" charset="0"/>
                <a:cs typeface="Arial" pitchFamily="34" charset="0"/>
              </a:rPr>
              <a:t>таңдау пәні </a:t>
            </a:r>
            <a:r>
              <a:rPr lang="ru-RU" sz="1200" dirty="0" err="1">
                <a:solidFill>
                  <a:schemeClr val="accent1">
                    <a:lumMod val="50000"/>
                  </a:schemeClr>
                </a:solidFill>
                <a:latin typeface="Arial" pitchFamily="34" charset="0"/>
                <a:cs typeface="Arial" pitchFamily="34" charset="0"/>
              </a:rPr>
              <a:t>бойынша</a:t>
            </a:r>
            <a:r>
              <a:rPr lang="ru-RU" sz="1200" dirty="0">
                <a:solidFill>
                  <a:schemeClr val="accent1">
                    <a:lumMod val="50000"/>
                  </a:schemeClr>
                </a:solidFill>
                <a:latin typeface="Arial" pitchFamily="34" charset="0"/>
                <a:cs typeface="Arial" pitchFamily="34" charset="0"/>
              </a:rPr>
              <a:t> </a:t>
            </a:r>
            <a:r>
              <a:rPr lang="kk-KZ" sz="1200" dirty="0" smtClean="0">
                <a:solidFill>
                  <a:schemeClr val="accent1">
                    <a:lumMod val="50000"/>
                  </a:schemeClr>
                </a:solidFill>
                <a:latin typeface="Arial" pitchFamily="34" charset="0"/>
                <a:cs typeface="Arial" pitchFamily="34" charset="0"/>
              </a:rPr>
              <a:t>жазбаша </a:t>
            </a:r>
            <a:r>
              <a:rPr lang="kk-KZ" sz="1200" dirty="0">
                <a:solidFill>
                  <a:schemeClr val="accent1">
                    <a:lumMod val="50000"/>
                  </a:schemeClr>
                </a:solidFill>
                <a:latin typeface="Arial" pitchFamily="34" charset="0"/>
                <a:cs typeface="Arial" pitchFamily="34" charset="0"/>
              </a:rPr>
              <a:t>емтихан (</a:t>
            </a:r>
            <a:r>
              <a:rPr lang="kk-KZ" sz="1200" i="1" dirty="0">
                <a:solidFill>
                  <a:srgbClr val="002060"/>
                </a:solidFill>
                <a:latin typeface="Arial" pitchFamily="34" charset="0"/>
                <a:cs typeface="Arial" pitchFamily="34" charset="0"/>
              </a:rPr>
              <a:t>физика, химия, биология, география, геометрия, дүниежүзілік тарих, құқық негіздері, әдебиет (оқыту тілі бойынша), шет тілі (ағылшын/француз/неміс), информатика)</a:t>
            </a:r>
            <a:endParaRPr lang="ru-RU" sz="1200" i="1" dirty="0">
              <a:solidFill>
                <a:srgbClr val="002060"/>
              </a:solidFill>
              <a:latin typeface="Arial" pitchFamily="34" charset="0"/>
              <a:cs typeface="Arial" pitchFamily="34" charset="0"/>
            </a:endParaRPr>
          </a:p>
        </p:txBody>
      </p:sp>
      <p:sp>
        <p:nvSpPr>
          <p:cNvPr id="30" name="Прямоугольник 29">
            <a:extLst>
              <a:ext uri="{FF2B5EF4-FFF2-40B4-BE49-F238E27FC236}">
                <a16:creationId xmlns:a16="http://schemas.microsoft.com/office/drawing/2014/main" id="{9A4AC6DE-7683-4424-A17C-E7D5415A3E57}"/>
              </a:ext>
            </a:extLst>
          </p:cNvPr>
          <p:cNvSpPr/>
          <p:nvPr/>
        </p:nvSpPr>
        <p:spPr>
          <a:xfrm rot="10800000" flipV="1">
            <a:off x="2582755" y="3380006"/>
            <a:ext cx="2191320" cy="2954655"/>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 бөлімнен тұрады.  </a:t>
            </a:r>
          </a:p>
          <a:p>
            <a:pPr algn="just"/>
            <a:r>
              <a:rPr lang="kk-KZ" sz="1200" i="1" dirty="0">
                <a:solidFill>
                  <a:srgbClr val="002060"/>
                </a:solidFill>
                <a:latin typeface="Arial" pitchFamily="34" charset="0"/>
                <a:cs typeface="Arial" pitchFamily="34" charset="0"/>
              </a:rPr>
              <a:t>А бөлімінде ұсынылған бес жауаптың ішінен бір дұрыс жауапты таңдайтын 15 тапсырма бар. Тапсырмалар </a:t>
            </a:r>
            <a:r>
              <a:rPr lang="kk-KZ" sz="1200" i="1" dirty="0" smtClean="0">
                <a:solidFill>
                  <a:srgbClr val="002060"/>
                </a:solidFill>
                <a:latin typeface="Arial" pitchFamily="34" charset="0"/>
                <a:cs typeface="Arial" pitchFamily="34" charset="0"/>
              </a:rPr>
              <a:t>1 балмен </a:t>
            </a:r>
            <a:r>
              <a:rPr lang="kk-KZ" sz="1200" i="1" dirty="0">
                <a:solidFill>
                  <a:srgbClr val="002060"/>
                </a:solidFill>
                <a:latin typeface="Arial" pitchFamily="34" charset="0"/>
                <a:cs typeface="Arial" pitchFamily="34" charset="0"/>
              </a:rPr>
              <a:t>бағаланады. </a:t>
            </a:r>
          </a:p>
          <a:p>
            <a:pPr algn="just"/>
            <a:r>
              <a:rPr lang="kk-KZ" sz="1200" i="1" dirty="0">
                <a:solidFill>
                  <a:srgbClr val="002060"/>
                </a:solidFill>
                <a:latin typeface="Arial" pitchFamily="34" charset="0"/>
                <a:cs typeface="Arial" pitchFamily="34" charset="0"/>
              </a:rPr>
              <a:t>В бөлімінде қысқа немесе егжей-тегжейлі </a:t>
            </a:r>
            <a:r>
              <a:rPr lang="kk-KZ" sz="1200" i="1" dirty="0" smtClean="0">
                <a:solidFill>
                  <a:srgbClr val="002060"/>
                </a:solidFill>
                <a:latin typeface="Arial" pitchFamily="34" charset="0"/>
                <a:cs typeface="Arial" pitchFamily="34" charset="0"/>
              </a:rPr>
              <a:t>жауаптарды қажет </a:t>
            </a:r>
            <a:r>
              <a:rPr lang="kk-KZ" sz="1200" i="1" dirty="0">
                <a:solidFill>
                  <a:srgbClr val="002060"/>
                </a:solidFill>
                <a:latin typeface="Arial" pitchFamily="34" charset="0"/>
                <a:cs typeface="Arial" pitchFamily="34" charset="0"/>
              </a:rPr>
              <a:t>ететін 10-12 тапсырма бар. Тапсырмалар 2-8 балмен бағаланады. </a:t>
            </a:r>
            <a:endParaRPr lang="kk-KZ" sz="1200" i="1"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60</a:t>
            </a:r>
            <a:endParaRPr lang="kk-KZ" sz="1400" dirty="0">
              <a:solidFill>
                <a:srgbClr val="002060"/>
              </a:solidFill>
              <a:latin typeface="Arial" pitchFamily="34" charset="0"/>
              <a:cs typeface="Arial" pitchFamily="34" charset="0"/>
            </a:endParaRPr>
          </a:p>
        </p:txBody>
      </p:sp>
      <p:sp>
        <p:nvSpPr>
          <p:cNvPr id="31" name="Прямоугольник 30">
            <a:extLst>
              <a:ext uri="{FF2B5EF4-FFF2-40B4-BE49-F238E27FC236}">
                <a16:creationId xmlns:a16="http://schemas.microsoft.com/office/drawing/2014/main" id="{4C2578B7-2E57-41C7-948A-18C9049FBCB8}"/>
              </a:ext>
            </a:extLst>
          </p:cNvPr>
          <p:cNvSpPr/>
          <p:nvPr/>
        </p:nvSpPr>
        <p:spPr>
          <a:xfrm>
            <a:off x="7408440" y="3934201"/>
            <a:ext cx="2288224" cy="1323439"/>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екі бөлімнен тұрады.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1200" i="1" dirty="0">
                <a:solidFill>
                  <a:srgbClr val="002060"/>
                </a:solidFill>
                <a:latin typeface="Arial" pitchFamily="34" charset="0"/>
                <a:cs typeface="Arial" pitchFamily="34" charset="0"/>
              </a:rPr>
              <a:t>Тапсырмаларда төрт қысқа мәтін бар, олардың жалпы көлемі 400 сөзден аспайды</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marR="5080" algn="just">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40</a:t>
            </a:r>
            <a:endParaRPr lang="ru-RU" sz="1400" b="1" dirty="0">
              <a:solidFill>
                <a:srgbClr val="002060"/>
              </a:solidFill>
              <a:latin typeface="Arial" pitchFamily="34" charset="0"/>
              <a:cs typeface="Arial" pitchFamily="34" charset="0"/>
            </a:endParaRPr>
          </a:p>
        </p:txBody>
      </p:sp>
      <p:sp>
        <p:nvSpPr>
          <p:cNvPr id="32" name="Прямоугольник 31"/>
          <p:cNvSpPr/>
          <p:nvPr/>
        </p:nvSpPr>
        <p:spPr>
          <a:xfrm>
            <a:off x="1" y="3322392"/>
            <a:ext cx="2476500" cy="3262432"/>
          </a:xfrm>
          <a:prstGeom prst="rect">
            <a:avLst/>
          </a:prstGeom>
        </p:spPr>
        <p:txBody>
          <a:bodyPr wrap="square">
            <a:spAutoFit/>
          </a:bodyPr>
          <a:lstStyle/>
          <a:p>
            <a:r>
              <a:rPr lang="kk-KZ" sz="1400" dirty="0">
                <a:solidFill>
                  <a:srgbClr val="002060"/>
                </a:solidFill>
                <a:latin typeface="Arial" pitchFamily="34" charset="0"/>
                <a:cs typeface="Arial" pitchFamily="34" charset="0"/>
              </a:rPr>
              <a:t>Емтихан жұмысы 2 </a:t>
            </a:r>
            <a:r>
              <a:rPr lang="kk-KZ" sz="1200" dirty="0">
                <a:solidFill>
                  <a:srgbClr val="002060"/>
                </a:solidFill>
                <a:latin typeface="Arial" pitchFamily="34" charset="0"/>
                <a:cs typeface="Arial" pitchFamily="34" charset="0"/>
              </a:rPr>
              <a:t>бөлімнен тұрады. </a:t>
            </a:r>
            <a:r>
              <a:rPr lang="kk-KZ" sz="1200" i="1" dirty="0">
                <a:solidFill>
                  <a:srgbClr val="002060"/>
                </a:solidFill>
                <a:latin typeface="Arial" pitchFamily="34" charset="0"/>
                <a:cs typeface="Arial" pitchFamily="34" charset="0"/>
              </a:rPr>
              <a:t>Бірінші бөлім екі мәтінмен жұмыс жасауды қамтиды (мәтіндердің жалпы көлемі – 600-650 сөз). Екінші бөлімде ЖМБ сыныптарда білім алушылар бір жазбаша жұмыс орындайды– эссе (200-250 сөз). ҚГБ сыныптарда білім алушылар 200-250 сөзден тұратын жазбаша жұмыс (мақала, эссе, көпшілік алдында сөйлеу, рецензия және басқалар) жазу ұсынылатын үш тапсырманың ішінен бір тапсырманы таңдайды. </a:t>
            </a:r>
            <a:endParaRPr lang="kk-KZ" sz="1200" i="1" dirty="0" smtClean="0">
              <a:solidFill>
                <a:srgbClr val="002060"/>
              </a:solidFill>
              <a:latin typeface="Arial" pitchFamily="34" charset="0"/>
              <a:cs typeface="Arial" pitchFamily="34" charset="0"/>
            </a:endParaRPr>
          </a:p>
          <a:p>
            <a:r>
              <a:rPr lang="kk-KZ" sz="1200" dirty="0" smtClean="0">
                <a:solidFill>
                  <a:srgbClr val="002060"/>
                </a:solidFill>
                <a:latin typeface="Arial" pitchFamily="34" charset="0"/>
                <a:cs typeface="Arial" pitchFamily="34" charset="0"/>
              </a:rPr>
              <a:t>Жоғары </a:t>
            </a:r>
            <a:r>
              <a:rPr lang="kk-KZ" sz="1200" dirty="0">
                <a:solidFill>
                  <a:srgbClr val="002060"/>
                </a:solidFill>
                <a:latin typeface="Arial" pitchFamily="34" charset="0"/>
                <a:cs typeface="Arial" pitchFamily="34" charset="0"/>
              </a:rPr>
              <a:t>балл-</a:t>
            </a:r>
            <a:r>
              <a:rPr lang="kk-KZ" sz="1200" b="1" dirty="0">
                <a:solidFill>
                  <a:srgbClr val="002060"/>
                </a:solidFill>
                <a:latin typeface="Arial" pitchFamily="34" charset="0"/>
                <a:cs typeface="Arial" pitchFamily="34" charset="0"/>
              </a:rPr>
              <a:t>40</a:t>
            </a:r>
            <a:r>
              <a:rPr lang="kk-KZ" sz="1200" dirty="0">
                <a:solidFill>
                  <a:srgbClr val="002060"/>
                </a:solidFill>
                <a:latin typeface="Arial" pitchFamily="34" charset="0"/>
                <a:cs typeface="Arial" pitchFamily="34" charset="0"/>
              </a:rPr>
              <a:t>. </a:t>
            </a:r>
          </a:p>
        </p:txBody>
      </p:sp>
      <p:sp>
        <p:nvSpPr>
          <p:cNvPr id="33" name="Прямоугольник 32"/>
          <p:cNvSpPr/>
          <p:nvPr/>
        </p:nvSpPr>
        <p:spPr>
          <a:xfrm>
            <a:off x="9859215" y="4175166"/>
            <a:ext cx="2264659" cy="1815882"/>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2-3 бөлімнен тұрады: </a:t>
            </a:r>
          </a:p>
          <a:p>
            <a:pPr algn="just"/>
            <a:r>
              <a:rPr lang="kk-KZ" sz="1200" i="1" dirty="0">
                <a:solidFill>
                  <a:srgbClr val="002060"/>
                </a:solidFill>
                <a:latin typeface="Arial" pitchFamily="34" charset="0"/>
                <a:cs typeface="Arial" pitchFamily="34" charset="0"/>
              </a:rPr>
              <a:t>ұсынылған жауаптардың ішінен бір дұрыс жауапты таңдайтын тапсырмалар; </a:t>
            </a:r>
          </a:p>
          <a:p>
            <a:pPr algn="just"/>
            <a:r>
              <a:rPr lang="kk-KZ" sz="1200" i="1" dirty="0">
                <a:solidFill>
                  <a:srgbClr val="002060"/>
                </a:solidFill>
                <a:latin typeface="Arial" pitchFamily="34" charset="0"/>
                <a:cs typeface="Arial" pitchFamily="34" charset="0"/>
              </a:rPr>
              <a:t>Қысқа немесе егжей-тегжейлі жауаптарды қажет ететін 4-5 тапсырма; шағын зерттеу</a:t>
            </a:r>
            <a:endParaRPr lang="ru-RU" sz="1200" i="1" dirty="0">
              <a:solidFill>
                <a:srgbClr val="002060"/>
              </a:solidFill>
              <a:latin typeface="Arial" pitchFamily="34" charset="0"/>
              <a:cs typeface="Arial" pitchFamily="34" charset="0"/>
            </a:endParaRPr>
          </a:p>
        </p:txBody>
      </p:sp>
      <p:sp>
        <p:nvSpPr>
          <p:cNvPr id="34" name="Прямоугольник 33"/>
          <p:cNvSpPr/>
          <p:nvPr/>
        </p:nvSpPr>
        <p:spPr>
          <a:xfrm>
            <a:off x="4950278" y="3403111"/>
            <a:ext cx="2334982" cy="1508105"/>
          </a:xfrm>
          <a:prstGeom prst="rect">
            <a:avLst/>
          </a:prstGeom>
        </p:spPr>
        <p:txBody>
          <a:bodyPr wrap="square">
            <a:spAutoFit/>
          </a:bodyPr>
          <a:lstStyle/>
          <a:p>
            <a:pPr algn="just"/>
            <a:r>
              <a:rPr lang="kk-KZ" sz="1400" dirty="0">
                <a:solidFill>
                  <a:srgbClr val="002060"/>
                </a:solidFill>
                <a:latin typeface="Arial" pitchFamily="34" charset="0"/>
                <a:cs typeface="Arial" pitchFamily="34" charset="0"/>
              </a:rPr>
              <a:t>Емтихан билеттер бойынша өткізіледі. </a:t>
            </a:r>
            <a:endParaRPr lang="kk-KZ" sz="1400" dirty="0" smtClean="0">
              <a:solidFill>
                <a:srgbClr val="002060"/>
              </a:solidFill>
              <a:latin typeface="Arial" pitchFamily="34" charset="0"/>
              <a:cs typeface="Arial" pitchFamily="34" charset="0"/>
            </a:endParaRPr>
          </a:p>
          <a:p>
            <a:pPr algn="just"/>
            <a:r>
              <a:rPr lang="kk-KZ" sz="1200" i="1" dirty="0">
                <a:solidFill>
                  <a:srgbClr val="002060"/>
                </a:solidFill>
                <a:latin typeface="Arial" pitchFamily="34" charset="0"/>
                <a:cs typeface="Arial" pitchFamily="34" charset="0"/>
              </a:rPr>
              <a:t>Барлығы 30 билет, әр билетте білім алушылар ауызша жауап беретін үш сұрақ беріледі</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30</a:t>
            </a:r>
            <a:endParaRPr lang="ru-RU" sz="1400" b="1" dirty="0">
              <a:solidFill>
                <a:srgbClr val="002060"/>
              </a:solidFill>
              <a:latin typeface="Arial" pitchFamily="34" charset="0"/>
              <a:cs typeface="Arial" pitchFamily="34" charset="0"/>
            </a:endParaRPr>
          </a:p>
        </p:txBody>
      </p:sp>
      <p:sp>
        <p:nvSpPr>
          <p:cNvPr id="35" name="Нашивка 34"/>
          <p:cNvSpPr/>
          <p:nvPr/>
        </p:nvSpPr>
        <p:spPr>
          <a:xfrm rot="5400000">
            <a:off x="916131"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30764"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870119"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04902" y="284327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743164" y="3112880"/>
            <a:ext cx="451665" cy="167291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08</a:t>
              </a:r>
              <a:r>
                <a:rPr lang="kk-KZ" sz="4000" b="1" dirty="0" smtClean="0">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smtClean="0">
                  <a:solidFill>
                    <a:schemeClr val="accent1">
                      <a:lumMod val="75000"/>
                    </a:schemeClr>
                  </a:solidFill>
                  <a:latin typeface="Arial" pitchFamily="34" charset="0"/>
                  <a:cs typeface="Arial" pitchFamily="34" charset="0"/>
                </a:rPr>
                <a:t>12</a:t>
              </a:r>
              <a:r>
                <a:rPr lang="ru-RU" b="1" dirty="0" smtClean="0">
                  <a:solidFill>
                    <a:srgbClr val="002060"/>
                  </a:solidFill>
                  <a:latin typeface="Arial" pitchFamily="34" charset="0"/>
                  <a:cs typeface="Arial" pitchFamily="34" charset="0"/>
                </a:rPr>
                <a:t> </a:t>
              </a:r>
            </a:p>
            <a:p>
              <a:pPr algn="ctr"/>
              <a:r>
                <a:rPr lang="kk-KZ" sz="2000" b="1" dirty="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15</a:t>
              </a:r>
              <a:r>
                <a:rPr lang="ru-RU" sz="4000" b="1" dirty="0">
                  <a:solidFill>
                    <a:srgbClr val="002060"/>
                  </a:solidFill>
                  <a:latin typeface="Arial" panose="020B0604020202020204" pitchFamily="34" charset="0"/>
                  <a:cs typeface="Arial" panose="020B0604020202020204" pitchFamily="34" charset="0"/>
                </a:rPr>
                <a:t> </a:t>
              </a:r>
            </a:p>
            <a:p>
              <a:pPr algn="ct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sz="2000" b="1" dirty="0">
                  <a:solidFill>
                    <a:schemeClr val="accent1">
                      <a:lumMod val="50000"/>
                    </a:schemeClr>
                  </a:solidFill>
                  <a:latin typeface="Arial" panose="020B0604020202020204" pitchFamily="34" charset="0"/>
                  <a:cs typeface="Arial" panose="020B0604020202020204" pitchFamily="34" charset="0"/>
                </a:rPr>
                <a:t> </a:t>
              </a: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19</a:t>
              </a:r>
              <a:r>
                <a:rPr lang="ru-RU" b="1" dirty="0" smtClean="0">
                  <a:solidFill>
                    <a:srgbClr val="002060"/>
                  </a:solidFill>
                  <a:latin typeface="Arial" panose="020B0604020202020204" pitchFamily="34" charset="0"/>
                  <a:cs typeface="Arial" panose="020B0604020202020204" pitchFamily="34" charset="0"/>
                </a:rPr>
                <a:t> </a:t>
              </a:r>
            </a:p>
            <a:p>
              <a:pPr algn="ct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b="1"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11708" y="-1325659"/>
            <a:ext cx="1649626" cy="426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7" name="Заголовок 1"/>
          <p:cNvSpPr txBox="1">
            <a:spLocks/>
          </p:cNvSpPr>
          <p:nvPr/>
        </p:nvSpPr>
        <p:spPr>
          <a:xfrm>
            <a:off x="363751" y="670997"/>
            <a:ext cx="4388625" cy="292854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аттестатын</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алуға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үміткерлер</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үшін</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«Алгебра </a:t>
            </a:r>
            <a:r>
              <a:rPr lang="ru-RU" sz="1800" dirty="0" err="1">
                <a:solidFill>
                  <a:srgbClr val="002060"/>
                </a:solidFill>
                <a:latin typeface="Arial" panose="020B0604020202020204" pitchFamily="34" charset="0"/>
                <a:cs typeface="Arial" panose="020B0604020202020204" pitchFamily="34" charset="0"/>
              </a:rPr>
              <a:t>және</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анализ </a:t>
            </a:r>
            <a:r>
              <a:rPr lang="ru-RU" sz="1800" dirty="0" err="1" smtClean="0">
                <a:solidFill>
                  <a:srgbClr val="002060"/>
                </a:solidFill>
                <a:latin typeface="Arial" panose="020B0604020202020204" pitchFamily="34" charset="0"/>
                <a:cs typeface="Arial" panose="020B0604020202020204" pitchFamily="34" charset="0"/>
              </a:rPr>
              <a:t>бастамалары</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пәні</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бойынша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қорытынды</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аттестаттауды</a:t>
            </a:r>
            <a:r>
              <a:rPr lang="ru-RU" sz="1800" dirty="0" smtClean="0">
                <a:solidFill>
                  <a:srgbClr val="002060"/>
                </a:solidFill>
                <a:latin typeface="Arial" panose="020B0604020202020204" pitchFamily="34" charset="0"/>
                <a:cs typeface="Arial" panose="020B0604020202020204" pitchFamily="34" charset="0"/>
              </a:rPr>
              <a:t> НЗМ-де </a:t>
            </a:r>
            <a:r>
              <a:rPr lang="ru-RU" sz="1800" dirty="0" err="1">
                <a:solidFill>
                  <a:srgbClr val="002060"/>
                </a:solidFill>
                <a:latin typeface="Arial" panose="020B0604020202020204" pitchFamily="34" charset="0"/>
                <a:cs typeface="Arial" panose="020B0604020202020204" pitchFamily="34" charset="0"/>
              </a:rPr>
              <a:t>өткізу</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туралы</a:t>
            </a:r>
            <a:r>
              <a:rPr lang="ru-RU" sz="1800" dirty="0">
                <a:solidFill>
                  <a:srgbClr val="002060"/>
                </a:solidFill>
                <a:latin typeface="Arial" panose="020B0604020202020204" pitchFamily="34" charset="0"/>
                <a:cs typeface="Arial" panose="020B0604020202020204" pitchFamily="34" charset="0"/>
              </a:rPr>
              <a:t> норма </a:t>
            </a:r>
            <a:r>
              <a:rPr lang="ru-RU" sz="1800" dirty="0" err="1">
                <a:solidFill>
                  <a:srgbClr val="002060"/>
                </a:solidFill>
                <a:latin typeface="Arial" panose="020B0604020202020204" pitchFamily="34" charset="0"/>
                <a:cs typeface="Arial" panose="020B0604020202020204" pitchFamily="34" charset="0"/>
              </a:rPr>
              <a:t>алынып</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тасталады</a:t>
            </a:r>
            <a:r>
              <a:rPr lang="ru-RU" sz="1800" dirty="0" smtClean="0">
                <a:solidFill>
                  <a:srgbClr val="002060"/>
                </a:solidFill>
                <a:latin typeface="Arial" panose="020B0604020202020204" pitchFamily="34" charset="0"/>
                <a:cs typeface="Arial" panose="020B0604020202020204" pitchFamily="34" charset="0"/>
              </a:rPr>
              <a:t>.</a:t>
            </a:r>
          </a:p>
          <a:p>
            <a:pPr algn="just"/>
            <a:endParaRPr lang="ru-RU" sz="1800" dirty="0">
              <a:solidFill>
                <a:srgbClr val="002060"/>
              </a:solidFill>
              <a:latin typeface="Arial" panose="020B0604020202020204" pitchFamily="34" charset="0"/>
              <a:cs typeface="Arial" panose="020B0604020202020204" pitchFamily="34" charset="0"/>
            </a:endParaRPr>
          </a:p>
          <a:p>
            <a:pPr algn="just"/>
            <a:r>
              <a:rPr lang="ru-RU" sz="1800" dirty="0" err="1">
                <a:solidFill>
                  <a:srgbClr val="002060"/>
                </a:solidFill>
                <a:latin typeface="Arial" panose="020B0604020202020204" pitchFamily="34" charset="0"/>
                <a:cs typeface="Arial" panose="020B0604020202020204" pitchFamily="34" charset="0"/>
              </a:rPr>
              <a:t>Жалпы</a:t>
            </a:r>
            <a:r>
              <a:rPr lang="ru-RU" sz="1800" dirty="0">
                <a:solidFill>
                  <a:srgbClr val="002060"/>
                </a:solidFill>
                <a:latin typeface="Arial" panose="020B0604020202020204" pitchFamily="34" charset="0"/>
                <a:cs typeface="Arial" panose="020B0604020202020204" pitchFamily="34" charset="0"/>
              </a:rPr>
              <a:t> орта </a:t>
            </a:r>
            <a:r>
              <a:rPr lang="ru-RU" sz="1800" dirty="0" err="1">
                <a:solidFill>
                  <a:srgbClr val="002060"/>
                </a:solidFill>
                <a:latin typeface="Arial" panose="020B0604020202020204" pitchFamily="34" charset="0"/>
                <a:cs typeface="Arial" panose="020B0604020202020204" pitchFamily="34" charset="0"/>
              </a:rPr>
              <a:t>білім</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туралы</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a:solidFill>
                  <a:srgbClr val="002060"/>
                </a:solidFill>
                <a:latin typeface="Arial" panose="020B0604020202020204" pitchFamily="34" charset="0"/>
                <a:cs typeface="Arial" panose="020B0604020202020204" pitchFamily="34" charset="0"/>
              </a:rPr>
              <a:t>аттестаты </a:t>
            </a:r>
            <a:r>
              <a:rPr lang="ru-RU" sz="1800" dirty="0" err="1">
                <a:solidFill>
                  <a:srgbClr val="002060"/>
                </a:solidFill>
                <a:latin typeface="Arial" panose="020B0604020202020204" pitchFamily="34" charset="0"/>
                <a:cs typeface="Arial" panose="020B0604020202020204" pitchFamily="34" charset="0"/>
              </a:rPr>
              <a:t>және</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белгісі</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осы </a:t>
            </a:r>
            <a:r>
              <a:rPr lang="ru-RU" sz="1800" dirty="0" err="1" smtClean="0">
                <a:solidFill>
                  <a:srgbClr val="002060"/>
                </a:solidFill>
                <a:latin typeface="Arial" panose="020B0604020202020204" pitchFamily="34" charset="0"/>
                <a:cs typeface="Arial" panose="020B0604020202020204" pitchFamily="34" charset="0"/>
              </a:rPr>
              <a:t>талаптарға</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сай</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келетін</a:t>
            </a:r>
            <a:r>
              <a:rPr lang="ru-RU" sz="1800" dirty="0" smtClean="0">
                <a:solidFill>
                  <a:srgbClr val="002060"/>
                </a:solidFill>
                <a:latin typeface="Arial" panose="020B0604020202020204" pitchFamily="34" charset="0"/>
                <a:cs typeface="Arial" panose="020B0604020202020204" pitchFamily="34" charset="0"/>
              </a:rPr>
              <a:t>    11-сынып </a:t>
            </a:r>
            <a:r>
              <a:rPr lang="ru-RU" sz="1800" dirty="0" err="1">
                <a:solidFill>
                  <a:srgbClr val="002060"/>
                </a:solidFill>
                <a:latin typeface="Arial" panose="020B0604020202020204" pitchFamily="34" charset="0"/>
                <a:cs typeface="Arial" panose="020B0604020202020204" pitchFamily="34" charset="0"/>
              </a:rPr>
              <a:t>оқушыларына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беріледі</a:t>
            </a:r>
            <a:r>
              <a:rPr lang="ru-RU" sz="1800" dirty="0">
                <a:solidFill>
                  <a:srgbClr val="002060"/>
                </a:solidFill>
                <a:latin typeface="Arial" panose="020B0604020202020204" pitchFamily="34" charset="0"/>
                <a:cs typeface="Arial" panose="020B0604020202020204" pitchFamily="34" charset="0"/>
              </a:rPr>
              <a:t>:</a:t>
            </a:r>
            <a:endParaRPr lang="ru-RU" sz="1800" dirty="0" smtClean="0">
              <a:solidFill>
                <a:srgbClr val="002060"/>
              </a:solidFill>
              <a:latin typeface="Arial" panose="020B0604020202020204" pitchFamily="34" charset="0"/>
              <a:cs typeface="Arial" panose="020B0604020202020204" pitchFamily="34" charset="0"/>
            </a:endParaRPr>
          </a:p>
          <a:p>
            <a:endParaRPr lang="ru-RU" sz="1800" dirty="0">
              <a:solidFill>
                <a:srgbClr val="002060"/>
              </a:solidFill>
              <a:latin typeface="Arial" panose="020B0604020202020204" pitchFamily="34" charset="0"/>
              <a:cs typeface="Arial" panose="020B0604020202020204" pitchFamily="34" charset="0"/>
            </a:endParaRPr>
          </a:p>
        </p:txBody>
      </p:sp>
      <p:sp>
        <p:nvSpPr>
          <p:cNvPr id="8" name="Прямоугольник 7"/>
          <p:cNvSpPr/>
          <p:nvPr/>
        </p:nvSpPr>
        <p:spPr>
          <a:xfrm>
            <a:off x="363751" y="3715751"/>
            <a:ext cx="4382420" cy="2585323"/>
          </a:xfrm>
          <a:prstGeom prst="rect">
            <a:avLst/>
          </a:prstGeom>
        </p:spPr>
        <p:txBody>
          <a:bodyPr wrap="square">
            <a:spAutoFit/>
          </a:bodyPr>
          <a:lstStyle/>
          <a:p>
            <a:pPr algn="just"/>
            <a:r>
              <a:rPr lang="ru-RU" dirty="0" err="1">
                <a:solidFill>
                  <a:srgbClr val="002060"/>
                </a:solidFill>
                <a:latin typeface="Arial" panose="020B0604020202020204" pitchFamily="34" charset="0"/>
                <a:ea typeface="+mj-ea"/>
                <a:cs typeface="Arial" panose="020B0604020202020204" pitchFamily="34" charset="0"/>
              </a:rPr>
              <a:t>Министрдің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бұйрығымен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босатылған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беретін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соңғы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үш</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жылдағы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халықаралық</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олимпиадалардың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жеңімпаздары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болып</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табылатын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үміткерлерге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аттестаты </a:t>
            </a:r>
            <a:r>
              <a:rPr lang="ru-RU" dirty="0" err="1">
                <a:solidFill>
                  <a:srgbClr val="002060"/>
                </a:solidFill>
                <a:latin typeface="Arial" panose="020B0604020202020204" pitchFamily="34" charset="0"/>
                <a:ea typeface="+mj-ea"/>
                <a:cs typeface="Arial" panose="020B0604020202020204" pitchFamily="34" charset="0"/>
              </a:rPr>
              <a:t>беріледі</a:t>
            </a:r>
            <a:r>
              <a:rPr lang="ru-RU" dirty="0">
                <a:solidFill>
                  <a:srgbClr val="002060"/>
                </a:solidFill>
                <a:latin typeface="Arial" panose="020B0604020202020204" pitchFamily="34" charset="0"/>
                <a:ea typeface="+mj-ea"/>
                <a:cs typeface="Arial" panose="020B0604020202020204" pitchFamily="34" charset="0"/>
              </a:rPr>
              <a:t>.</a:t>
            </a:r>
          </a:p>
        </p:txBody>
      </p:sp>
      <p:sp>
        <p:nvSpPr>
          <p:cNvPr id="10" name="Прямоугольник 9"/>
          <p:cNvSpPr/>
          <p:nvPr/>
        </p:nvSpPr>
        <p:spPr>
          <a:xfrm>
            <a:off x="5379159" y="883954"/>
            <a:ext cx="6208888" cy="923330"/>
          </a:xfrm>
          <a:prstGeom prst="rect">
            <a:avLst/>
          </a:prstGeom>
        </p:spPr>
        <p:txBody>
          <a:bodyPr wrap="square">
            <a:spAutoFit/>
          </a:bodyPr>
          <a:lstStyle/>
          <a:p>
            <a:pPr algn="just"/>
            <a:r>
              <a:rPr lang="ru-RU" dirty="0">
                <a:solidFill>
                  <a:srgbClr val="002060"/>
                </a:solidFill>
                <a:latin typeface="Arial" panose="020B0604020202020204" pitchFamily="34" charset="0"/>
                <a:ea typeface="+mj-ea"/>
                <a:cs typeface="Arial" panose="020B0604020202020204" pitchFamily="34" charset="0"/>
              </a:rPr>
              <a:t>11-сыныптың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аттестаттауды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оқитын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мектептерде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өтеді</a:t>
            </a:r>
            <a:r>
              <a:rPr lang="ru-RU" dirty="0">
                <a:solidFill>
                  <a:srgbClr val="002060"/>
                </a:solidFill>
                <a:latin typeface="Arial" panose="020B0604020202020204" pitchFamily="34" charset="0"/>
                <a:ea typeface="+mj-ea"/>
                <a:cs typeface="Arial" panose="020B0604020202020204" pitchFamily="34" charset="0"/>
              </a:rPr>
              <a:t>.</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a:t>
            </a:r>
            <a:r>
              <a:rPr lang="ru-RU" sz="2400" b="1" dirty="0">
                <a:solidFill>
                  <a:srgbClr val="002060"/>
                </a:solidFill>
                <a:latin typeface="Arial" panose="020B0604020202020204" pitchFamily="34" charset="0"/>
                <a:cs typeface="Arial" panose="020B0604020202020204" pitchFamily="34" charset="0"/>
              </a:rPr>
              <a:t>АЛТЫН 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БОЙЫНША ӨЗГЕРІСТЕР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Угол-двойной-маленький-правый ">
            <a:extLst>
              <a:ext uri="{FF2B5EF4-FFF2-40B4-BE49-F238E27FC236}">
                <a16:creationId xmlns:a16="http://schemas.microsoft.com/office/drawing/2014/main" id="{3A13D7F5-5CD3-4C81-A813-70A21ED9BE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6146" y="1184966"/>
            <a:ext cx="723013" cy="711434"/>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5384800" y="4546747"/>
            <a:ext cx="6145423" cy="923330"/>
          </a:xfrm>
          <a:prstGeom prst="rect">
            <a:avLst/>
          </a:prstGeom>
        </p:spPr>
        <p:txBody>
          <a:bodyPr wrap="square">
            <a:spAutoFit/>
          </a:bodyPr>
          <a:lstStyle/>
          <a:p>
            <a:pPr algn="just"/>
            <a:r>
              <a:rPr lang="ru-RU" dirty="0" err="1">
                <a:solidFill>
                  <a:srgbClr val="002060"/>
                </a:solidFill>
                <a:latin typeface="Arial" panose="020B0604020202020204" pitchFamily="34" charset="0"/>
                <a:ea typeface="+mj-ea"/>
                <a:cs typeface="Arial" panose="020B0604020202020204" pitchFamily="34" charset="0"/>
              </a:rPr>
              <a:t>Бұған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дейін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үшін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қатысу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міндетті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болатын</a:t>
            </a:r>
            <a:r>
              <a:rPr lang="ru-RU" dirty="0">
                <a:solidFill>
                  <a:srgbClr val="002060"/>
                </a:solidFill>
                <a:latin typeface="Arial" panose="020B0604020202020204" pitchFamily="34" charset="0"/>
                <a:ea typeface="+mj-ea"/>
                <a:cs typeface="Arial" panose="020B0604020202020204" pitchFamily="34" charset="0"/>
              </a:rPr>
              <a:t>.</a:t>
            </a:r>
          </a:p>
        </p:txBody>
      </p:sp>
      <p:pic>
        <p:nvPicPr>
          <p:cNvPr id="22" name="Picture 8" descr="Угол-двойной-маленький-правый ">
            <a:extLst>
              <a:ext uri="{FF2B5EF4-FFF2-40B4-BE49-F238E27FC236}">
                <a16:creationId xmlns:a16="http://schemas.microsoft.com/office/drawing/2014/main" id="{DBFA2112-D5D0-4A8E-87BB-EC7AF3BB27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7250" y="4610901"/>
            <a:ext cx="723013" cy="79502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Угол-двойной-маленький-правый ">
            <a:extLst>
              <a:ext uri="{FF2B5EF4-FFF2-40B4-BE49-F238E27FC236}">
                <a16:creationId xmlns:a16="http://schemas.microsoft.com/office/drawing/2014/main" id="{3A13D7F5-5CD3-4C81-A813-70A21ED9BE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356" y="2625294"/>
            <a:ext cx="723013" cy="711434"/>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5379159" y="1965349"/>
            <a:ext cx="6339655" cy="2031325"/>
          </a:xfrm>
          <a:prstGeom prst="rect">
            <a:avLst/>
          </a:prstGeom>
        </p:spPr>
        <p:txBody>
          <a:bodyPr wrap="square">
            <a:spAutoFit/>
          </a:bodyPr>
          <a:lstStyle/>
          <a:p>
            <a:pPr lvl="0" algn="just"/>
            <a:r>
              <a:rPr lang="ru-RU" dirty="0">
                <a:solidFill>
                  <a:srgbClr val="002060"/>
                </a:solidFill>
                <a:latin typeface="Arial" panose="020B0604020202020204" pitchFamily="34" charset="0"/>
                <a:ea typeface="+mj-ea"/>
                <a:cs typeface="Arial" panose="020B0604020202020204" pitchFamily="34" charset="0"/>
              </a:rPr>
              <a:t>5-11 </a:t>
            </a:r>
            <a:r>
              <a:rPr lang="ru-RU" dirty="0" err="1">
                <a:solidFill>
                  <a:srgbClr val="002060"/>
                </a:solidFill>
                <a:latin typeface="Arial" panose="020B0604020202020204" pitchFamily="34" charset="0"/>
                <a:ea typeface="+mj-ea"/>
                <a:cs typeface="Arial" panose="020B0604020202020204" pitchFamily="34" charset="0"/>
              </a:rPr>
              <a:t>сыныптардағы барлық пәндер </a:t>
            </a:r>
            <a:r>
              <a:rPr lang="ru-RU" dirty="0" err="1" smtClean="0">
                <a:solidFill>
                  <a:srgbClr val="002060"/>
                </a:solidFill>
                <a:latin typeface="Arial" panose="020B0604020202020204" pitchFamily="34" charset="0"/>
                <a:ea typeface="+mj-ea"/>
                <a:cs typeface="Arial" panose="020B0604020202020204" pitchFamily="34" charset="0"/>
              </a:rPr>
              <a:t>бойынша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жылдық және </a:t>
            </a:r>
            <a:r>
              <a:rPr lang="ru-RU" dirty="0" err="1">
                <a:solidFill>
                  <a:srgbClr val="002060"/>
                </a:solidFill>
                <a:latin typeface="Arial" panose="020B0604020202020204" pitchFamily="34" charset="0"/>
                <a:ea typeface="+mj-ea"/>
                <a:cs typeface="Arial" panose="020B0604020202020204" pitchFamily="34" charset="0"/>
              </a:rPr>
              <a:t>қорытынды бағалары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a:p>
            <a:pPr algn="just"/>
            <a:r>
              <a:rPr lang="en-US" dirty="0">
                <a:solidFill>
                  <a:srgbClr val="002060"/>
                </a:solidFill>
                <a:latin typeface="Arial" panose="020B0604020202020204" pitchFamily="34" charset="0"/>
                <a:ea typeface="+mj-ea"/>
                <a:cs typeface="Arial" panose="020B0604020202020204" pitchFamily="34" charset="0"/>
              </a:rPr>
              <a:t> </a:t>
            </a:r>
            <a:r>
              <a:rPr lang="ru-RU" dirty="0">
                <a:solidFill>
                  <a:srgbClr val="002060"/>
                </a:solidFill>
                <a:latin typeface="Arial" panose="020B0604020202020204" pitchFamily="34" charset="0"/>
                <a:ea typeface="+mj-ea"/>
                <a:cs typeface="Arial" panose="020B0604020202020204" pitchFamily="34" charset="0"/>
              </a:rPr>
              <a:t>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Үздік</a:t>
            </a:r>
            <a:r>
              <a:rPr lang="ru-RU" dirty="0" smtClean="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алған</a:t>
            </a:r>
            <a:r>
              <a:rPr lang="kk-KZ" dirty="0" smtClean="0">
                <a:solidFill>
                  <a:srgbClr val="002060"/>
                </a:solidFill>
                <a:latin typeface="Arial" panose="020B0604020202020204" pitchFamily="34" charset="0"/>
                <a:ea typeface="+mj-ea"/>
                <a:cs typeface="Arial" panose="020B0604020202020204" pitchFamily="34" charset="0"/>
              </a:rPr>
              <a:t>;</a:t>
            </a:r>
            <a:endParaRPr lang="kk-KZ" dirty="0">
              <a:solidFill>
                <a:srgbClr val="002060"/>
              </a:solidFill>
              <a:latin typeface="Arial" panose="020B0604020202020204" pitchFamily="34" charset="0"/>
              <a:ea typeface="+mj-ea"/>
              <a:cs typeface="Arial" panose="020B0604020202020204" pitchFamily="34" charset="0"/>
            </a:endParaRPr>
          </a:p>
          <a:p>
            <a:pPr algn="just"/>
            <a:r>
              <a:rPr lang="kk-KZ" dirty="0">
                <a:solidFill>
                  <a:srgbClr val="002060"/>
                </a:solidFill>
                <a:latin typeface="Arial" panose="020B0604020202020204" pitchFamily="34" charset="0"/>
                <a:ea typeface="+mj-ea"/>
                <a:cs typeface="Arial" panose="020B0604020202020204" pitchFamily="34" charset="0"/>
              </a:rPr>
              <a:t>10-11 </a:t>
            </a:r>
            <a:r>
              <a:rPr lang="kk-KZ" dirty="0" smtClean="0">
                <a:solidFill>
                  <a:srgbClr val="002060"/>
                </a:solidFill>
                <a:latin typeface="Arial" panose="020B0604020202020204" pitchFamily="34" charset="0"/>
                <a:ea typeface="+mj-ea"/>
                <a:cs typeface="Arial" panose="020B0604020202020204" pitchFamily="34" charset="0"/>
              </a:rPr>
              <a:t>сыныптардағы барлық </a:t>
            </a:r>
            <a:r>
              <a:rPr lang="kk-KZ" dirty="0">
                <a:solidFill>
                  <a:srgbClr val="002060"/>
                </a:solidFill>
                <a:latin typeface="Arial" panose="020B0604020202020204" pitchFamily="34" charset="0"/>
                <a:ea typeface="+mj-ea"/>
                <a:cs typeface="Arial" panose="020B0604020202020204" pitchFamily="34" charset="0"/>
              </a:rPr>
              <a:t>пәндер </a:t>
            </a:r>
            <a:r>
              <a:rPr lang="kk-KZ" dirty="0" smtClean="0">
                <a:solidFill>
                  <a:srgbClr val="002060"/>
                </a:solidFill>
                <a:latin typeface="Arial" panose="020B0604020202020204" pitchFamily="34" charset="0"/>
                <a:ea typeface="+mj-ea"/>
                <a:cs typeface="Arial" panose="020B0604020202020204" pitchFamily="34" charset="0"/>
              </a:rPr>
              <a:t>бойынша тоқсандық бағалары «5» болған;</a:t>
            </a:r>
            <a:endParaRPr lang="kk-KZ" dirty="0">
              <a:solidFill>
                <a:srgbClr val="002060"/>
              </a:solidFill>
              <a:latin typeface="Arial" panose="020B0604020202020204" pitchFamily="34" charset="0"/>
              <a:ea typeface="+mj-ea"/>
              <a:cs typeface="Arial" panose="020B0604020202020204" pitchFamily="34" charset="0"/>
            </a:endParaRPr>
          </a:p>
          <a:p>
            <a:pPr algn="just"/>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беруді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аяқтағаннан</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кейін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бағасына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өткен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алушыларға</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68340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«АЛТЫН </a:t>
            </a:r>
            <a:r>
              <a:rPr lang="ru-RU" sz="2400" b="1" dirty="0">
                <a:solidFill>
                  <a:srgbClr val="002060"/>
                </a:solidFill>
                <a:latin typeface="Arial" panose="020B0604020202020204" pitchFamily="34" charset="0"/>
                <a:cs typeface="Arial" panose="020B0604020202020204" pitchFamily="34" charset="0"/>
              </a:rPr>
              <a:t>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белгісіне</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үміткерлер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14973" y="1373675"/>
            <a:ext cx="5898157" cy="1323439"/>
          </a:xfrm>
          <a:prstGeom prst="rect">
            <a:avLst/>
          </a:prstGeom>
        </p:spPr>
        <p:txBody>
          <a:bodyPr wrap="square">
            <a:spAutoFit/>
          </a:bodyPr>
          <a:lstStyle/>
          <a:p>
            <a:pPr algn="just"/>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Білім</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басқармасы</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жанындағы</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Комиссияның</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құзыретіне</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«Алтын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белгі</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аттестатын</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алуға</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үміткерлердің</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Қағидалар</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талаптарына</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сәйкестігін</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анықтау</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енгізілді</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p:txBody>
      </p:sp>
      <p:graphicFrame>
        <p:nvGraphicFramePr>
          <p:cNvPr id="6" name="Таблица 5"/>
          <p:cNvGraphicFramePr>
            <a:graphicFrameLocks noGrp="1"/>
          </p:cNvGraphicFramePr>
          <p:nvPr>
            <p:extLst>
              <p:ext uri="{D42A27DB-BD31-4B8C-83A1-F6EECF244321}">
                <p14:modId xmlns:p14="http://schemas.microsoft.com/office/powerpoint/2010/main" val="4028870469"/>
              </p:ext>
            </p:extLst>
          </p:nvPr>
        </p:nvGraphicFramePr>
        <p:xfrm>
          <a:off x="6299201" y="754748"/>
          <a:ext cx="5644014" cy="5333809"/>
        </p:xfrm>
        <a:graphic>
          <a:graphicData uri="http://schemas.openxmlformats.org/drawingml/2006/table">
            <a:tbl>
              <a:tblPr firstRow="1" firstCol="1" bandRow="1">
                <a:tableStyleId>{5C22544A-7EE6-4342-B048-85BDC9FD1C3A}</a:tableStyleId>
              </a:tblPr>
              <a:tblGrid>
                <a:gridCol w="403318">
                  <a:extLst>
                    <a:ext uri="{9D8B030D-6E8A-4147-A177-3AD203B41FA5}">
                      <a16:colId xmlns:a16="http://schemas.microsoft.com/office/drawing/2014/main" val="129928202"/>
                    </a:ext>
                  </a:extLst>
                </a:gridCol>
                <a:gridCol w="1384115">
                  <a:extLst>
                    <a:ext uri="{9D8B030D-6E8A-4147-A177-3AD203B41FA5}">
                      <a16:colId xmlns:a16="http://schemas.microsoft.com/office/drawing/2014/main" val="1788796159"/>
                    </a:ext>
                  </a:extLst>
                </a:gridCol>
                <a:gridCol w="811526">
                  <a:extLst>
                    <a:ext uri="{9D8B030D-6E8A-4147-A177-3AD203B41FA5}">
                      <a16:colId xmlns:a16="http://schemas.microsoft.com/office/drawing/2014/main" val="2189137819"/>
                    </a:ext>
                  </a:extLst>
                </a:gridCol>
                <a:gridCol w="779749">
                  <a:extLst>
                    <a:ext uri="{9D8B030D-6E8A-4147-A177-3AD203B41FA5}">
                      <a16:colId xmlns:a16="http://schemas.microsoft.com/office/drawing/2014/main" val="4168226589"/>
                    </a:ext>
                  </a:extLst>
                </a:gridCol>
                <a:gridCol w="779138">
                  <a:extLst>
                    <a:ext uri="{9D8B030D-6E8A-4147-A177-3AD203B41FA5}">
                      <a16:colId xmlns:a16="http://schemas.microsoft.com/office/drawing/2014/main" val="3351121190"/>
                    </a:ext>
                  </a:extLst>
                </a:gridCol>
                <a:gridCol w="1486168">
                  <a:extLst>
                    <a:ext uri="{9D8B030D-6E8A-4147-A177-3AD203B41FA5}">
                      <a16:colId xmlns:a16="http://schemas.microsoft.com/office/drawing/2014/main" val="646683964"/>
                    </a:ext>
                  </a:extLst>
                </a:gridCol>
              </a:tblGrid>
              <a:tr h="666727">
                <a:tc>
                  <a:txBody>
                    <a:bodyPr/>
                    <a:lstStyle/>
                    <a:p>
                      <a:pPr>
                        <a:lnSpc>
                          <a:spcPct val="107000"/>
                        </a:lnSpc>
                        <a:spcAft>
                          <a:spcPts val="0"/>
                        </a:spcAft>
                      </a:pPr>
                      <a:r>
                        <a:rPr lang="ru-RU" sz="1100" dirty="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өңір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желтоқсан</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наурыз</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сәуір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a:effectLst/>
                        </a:rPr>
                        <a:t>динамика </a:t>
                      </a:r>
                      <a:endParaRPr lang="ru-RU" sz="900" dirty="0">
                        <a:effectLst/>
                      </a:endParaRPr>
                    </a:p>
                    <a:p>
                      <a:pPr>
                        <a:lnSpc>
                          <a:spcPct val="107000"/>
                        </a:lnSpc>
                        <a:spcAft>
                          <a:spcPts val="0"/>
                        </a:spcAft>
                      </a:pPr>
                      <a:r>
                        <a:rPr lang="ru-RU" sz="1100" dirty="0" smtClean="0">
                          <a:effectLst/>
                        </a:rPr>
                        <a:t>(</a:t>
                      </a:r>
                      <a:r>
                        <a:rPr lang="ru-RU" sz="1100" dirty="0" err="1" smtClean="0">
                          <a:effectLst/>
                        </a:rPr>
                        <a:t>наурыз</a:t>
                      </a:r>
                      <a:r>
                        <a:rPr lang="ru-RU" sz="1100" dirty="0" smtClean="0">
                          <a:effectLst/>
                        </a:rPr>
                        <a:t> </a:t>
                      </a:r>
                      <a:r>
                        <a:rPr lang="ru-RU" sz="1100" dirty="0" err="1" smtClean="0">
                          <a:effectLst/>
                        </a:rPr>
                        <a:t>айымен</a:t>
                      </a:r>
                      <a:r>
                        <a:rPr lang="ru-RU" sz="1100" dirty="0" smtClean="0">
                          <a:effectLst/>
                        </a:rPr>
                        <a:t> </a:t>
                      </a:r>
                      <a:r>
                        <a:rPr lang="ru-RU" sz="1100" dirty="0" err="1" smtClean="0">
                          <a:effectLst/>
                        </a:rPr>
                        <a:t>салыстырғанда</a:t>
                      </a:r>
                      <a:r>
                        <a:rPr lang="ru-RU" sz="1100" dirty="0" smtClean="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1738737986"/>
                  </a:ext>
                </a:extLst>
              </a:tr>
              <a:tr h="222242">
                <a:tc>
                  <a:txBody>
                    <a:bodyPr/>
                    <a:lstStyle/>
                    <a:p>
                      <a:pP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Абай</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162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179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2240402393"/>
                  </a:ext>
                </a:extLst>
              </a:tr>
              <a:tr h="222242">
                <a:tc>
                  <a:txBody>
                    <a:bodyPr/>
                    <a:lstStyle/>
                    <a:p>
                      <a:pP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Ақмола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057148516"/>
                  </a:ext>
                </a:extLst>
              </a:tr>
              <a:tr h="222242">
                <a:tc>
                  <a:txBody>
                    <a:bodyPr/>
                    <a:lstStyle/>
                    <a:p>
                      <a:pPr>
                        <a:lnSpc>
                          <a:spcPct val="107000"/>
                        </a:lnSpc>
                        <a:spcAft>
                          <a:spcPts val="0"/>
                        </a:spcAft>
                      </a:pPr>
                      <a:r>
                        <a:rPr lang="ru-RU" sz="1100">
                          <a:effectLst/>
                        </a:rPr>
                        <a:t>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Ақтөбе</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427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529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451433967"/>
                  </a:ext>
                </a:extLst>
              </a:tr>
              <a:tr h="222242">
                <a:tc>
                  <a:txBody>
                    <a:bodyPr/>
                    <a:lstStyle/>
                    <a:p>
                      <a:pPr>
                        <a:lnSpc>
                          <a:spcPct val="107000"/>
                        </a:lnSpc>
                        <a:spcAft>
                          <a:spcPts val="0"/>
                        </a:spcAft>
                      </a:pPr>
                      <a:r>
                        <a:rPr lang="ru-RU" sz="1100">
                          <a:effectLst/>
                        </a:rPr>
                        <a:t>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Алматы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574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658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679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1886413794"/>
                  </a:ext>
                </a:extLst>
              </a:tr>
              <a:tr h="222242">
                <a:tc>
                  <a:txBody>
                    <a:bodyPr/>
                    <a:lstStyle/>
                    <a:p>
                      <a:pPr>
                        <a:lnSpc>
                          <a:spcPct val="107000"/>
                        </a:lnSpc>
                        <a:spcAft>
                          <a:spcPts val="0"/>
                        </a:spcAft>
                      </a:pPr>
                      <a:r>
                        <a:rPr lang="ru-RU" sz="1100">
                          <a:effectLst/>
                        </a:rPr>
                        <a:t>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Атырау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1998927407"/>
                  </a:ext>
                </a:extLst>
              </a:tr>
              <a:tr h="222242">
                <a:tc>
                  <a:txBody>
                    <a:bodyPr/>
                    <a:lstStyle/>
                    <a:p>
                      <a:pPr>
                        <a:lnSpc>
                          <a:spcPct val="107000"/>
                        </a:lnSpc>
                        <a:spcAft>
                          <a:spcPts val="0"/>
                        </a:spcAft>
                      </a:pPr>
                      <a:r>
                        <a:rPr lang="ru-RU" sz="1100">
                          <a:effectLst/>
                        </a:rPr>
                        <a:t>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ШҚО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235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325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287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485042014"/>
                  </a:ext>
                </a:extLst>
              </a:tr>
              <a:tr h="222242">
                <a:tc>
                  <a:txBody>
                    <a:bodyPr/>
                    <a:lstStyle/>
                    <a:p>
                      <a:pPr>
                        <a:lnSpc>
                          <a:spcPct val="107000"/>
                        </a:lnSpc>
                        <a:spcAft>
                          <a:spcPts val="0"/>
                        </a:spcAft>
                      </a:pPr>
                      <a:r>
                        <a:rPr lang="ru-RU" sz="1100">
                          <a:effectLst/>
                        </a:rPr>
                        <a:t>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Жамбыл</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304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2244395019"/>
                  </a:ext>
                </a:extLst>
              </a:tr>
              <a:tr h="222242">
                <a:tc>
                  <a:txBody>
                    <a:bodyPr/>
                    <a:lstStyle/>
                    <a:p>
                      <a:pPr>
                        <a:lnSpc>
                          <a:spcPct val="107000"/>
                        </a:lnSpc>
                        <a:spcAft>
                          <a:spcPts val="0"/>
                        </a:spcAft>
                      </a:pPr>
                      <a:r>
                        <a:rPr lang="ru-RU" sz="1100">
                          <a:effectLst/>
                        </a:rPr>
                        <a:t>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Жетісу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671208315"/>
                  </a:ext>
                </a:extLst>
              </a:tr>
              <a:tr h="222242">
                <a:tc>
                  <a:txBody>
                    <a:bodyPr/>
                    <a:lstStyle/>
                    <a:p>
                      <a:pPr>
                        <a:lnSpc>
                          <a:spcPct val="107000"/>
                        </a:lnSpc>
                        <a:spcAft>
                          <a:spcPts val="0"/>
                        </a:spcAft>
                      </a:pPr>
                      <a:r>
                        <a:rPr lang="ru-RU" sz="1100">
                          <a:effectLst/>
                        </a:rPr>
                        <a:t>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БҚО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255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2754580489"/>
                  </a:ext>
                </a:extLst>
              </a:tr>
              <a:tr h="222242">
                <a:tc>
                  <a:txBody>
                    <a:bodyPr/>
                    <a:lstStyle/>
                    <a:p>
                      <a:pPr>
                        <a:lnSpc>
                          <a:spcPct val="107000"/>
                        </a:lnSpc>
                        <a:spcAft>
                          <a:spcPts val="0"/>
                        </a:spcAft>
                      </a:pPr>
                      <a:r>
                        <a:rPr lang="ru-RU" sz="1100">
                          <a:effectLst/>
                        </a:rPr>
                        <a:t>10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Қарағанды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085247403"/>
                  </a:ext>
                </a:extLst>
              </a:tr>
              <a:tr h="222242">
                <a:tc>
                  <a:txBody>
                    <a:bodyPr/>
                    <a:lstStyle/>
                    <a:p>
                      <a:pPr>
                        <a:lnSpc>
                          <a:spcPct val="107000"/>
                        </a:lnSpc>
                        <a:spcAft>
                          <a:spcPts val="0"/>
                        </a:spcAft>
                      </a:pPr>
                      <a:r>
                        <a:rPr lang="ru-RU" sz="1100">
                          <a:effectLst/>
                        </a:rPr>
                        <a:t>11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Қостанай</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159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437738557"/>
                  </a:ext>
                </a:extLst>
              </a:tr>
              <a:tr h="222242">
                <a:tc>
                  <a:txBody>
                    <a:bodyPr/>
                    <a:lstStyle/>
                    <a:p>
                      <a:pP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Қызылорда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596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574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685968976"/>
                  </a:ext>
                </a:extLst>
              </a:tr>
              <a:tr h="222242">
                <a:tc>
                  <a:txBody>
                    <a:bodyPr/>
                    <a:lstStyle/>
                    <a:p>
                      <a:pPr>
                        <a:lnSpc>
                          <a:spcPct val="107000"/>
                        </a:lnSpc>
                        <a:spcAft>
                          <a:spcPts val="0"/>
                        </a:spcAft>
                      </a:pPr>
                      <a:r>
                        <a:rPr lang="ru-RU" sz="1100">
                          <a:effectLst/>
                        </a:rPr>
                        <a:t>13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Маңгыстау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914494817"/>
                  </a:ext>
                </a:extLst>
              </a:tr>
              <a:tr h="222242">
                <a:tc>
                  <a:txBody>
                    <a:bodyPr/>
                    <a:lstStyle/>
                    <a:p>
                      <a:pPr>
                        <a:lnSpc>
                          <a:spcPct val="107000"/>
                        </a:lnSpc>
                        <a:spcAft>
                          <a:spcPts val="0"/>
                        </a:spcAft>
                      </a:pPr>
                      <a:r>
                        <a:rPr lang="ru-RU" sz="1100">
                          <a:effectLst/>
                        </a:rPr>
                        <a:t>14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Павлодар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198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192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2612145362"/>
                  </a:ext>
                </a:extLst>
              </a:tr>
              <a:tr h="222242">
                <a:tc>
                  <a:txBody>
                    <a:bodyPr/>
                    <a:lstStyle/>
                    <a:p>
                      <a:pPr>
                        <a:lnSpc>
                          <a:spcPct val="107000"/>
                        </a:lnSpc>
                        <a:spcAft>
                          <a:spcPts val="0"/>
                        </a:spcAft>
                      </a:pPr>
                      <a:r>
                        <a:rPr lang="ru-RU" sz="1100">
                          <a:effectLst/>
                        </a:rPr>
                        <a:t>15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СҚО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94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939827933"/>
                  </a:ext>
                </a:extLst>
              </a:tr>
              <a:tr h="222242">
                <a:tc>
                  <a:txBody>
                    <a:bodyPr/>
                    <a:lstStyle/>
                    <a:p>
                      <a:pPr>
                        <a:lnSpc>
                          <a:spcPct val="107000"/>
                        </a:lnSpc>
                        <a:spcAft>
                          <a:spcPts val="0"/>
                        </a:spcAft>
                      </a:pPr>
                      <a:r>
                        <a:rPr lang="ru-RU" sz="1100">
                          <a:effectLst/>
                        </a:rPr>
                        <a:t>16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Түркістан</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1139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1457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1336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2351944670"/>
                  </a:ext>
                </a:extLst>
              </a:tr>
              <a:tr h="222242">
                <a:tc>
                  <a:txBody>
                    <a:bodyPr/>
                    <a:lstStyle/>
                    <a:p>
                      <a:pPr>
                        <a:lnSpc>
                          <a:spcPct val="107000"/>
                        </a:lnSpc>
                        <a:spcAft>
                          <a:spcPts val="0"/>
                        </a:spcAft>
                      </a:pPr>
                      <a:r>
                        <a:rPr lang="ru-RU" sz="1100">
                          <a:effectLst/>
                        </a:rPr>
                        <a:t>17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a:effectLst/>
                        </a:rPr>
                        <a:t>Ұ</a:t>
                      </a:r>
                      <a:r>
                        <a:rPr lang="ru-RU" sz="1100" dirty="0" err="1" smtClean="0">
                          <a:effectLst/>
                        </a:rPr>
                        <a:t>лытау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96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84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811341767"/>
                  </a:ext>
                </a:extLst>
              </a:tr>
              <a:tr h="222242">
                <a:tc>
                  <a:txBody>
                    <a:bodyPr/>
                    <a:lstStyle/>
                    <a:p>
                      <a:pPr>
                        <a:lnSpc>
                          <a:spcPct val="107000"/>
                        </a:lnSpc>
                        <a:spcAft>
                          <a:spcPts val="0"/>
                        </a:spcAft>
                      </a:pPr>
                      <a:r>
                        <a:rPr lang="ru-RU" sz="1100">
                          <a:effectLst/>
                        </a:rPr>
                        <a:t>18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Алматы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356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441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423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961804162"/>
                  </a:ext>
                </a:extLst>
              </a:tr>
              <a:tr h="222242">
                <a:tc>
                  <a:txBody>
                    <a:bodyPr/>
                    <a:lstStyle/>
                    <a:p>
                      <a:pPr>
                        <a:lnSpc>
                          <a:spcPct val="107000"/>
                        </a:lnSpc>
                        <a:spcAft>
                          <a:spcPts val="0"/>
                        </a:spcAft>
                      </a:pPr>
                      <a:r>
                        <a:rPr lang="ru-RU" sz="1100">
                          <a:effectLst/>
                        </a:rPr>
                        <a:t>19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Астана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288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dirty="0">
                          <a:effectLst/>
                        </a:rPr>
                        <a:t>-79</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744264432"/>
                  </a:ext>
                </a:extLst>
              </a:tr>
              <a:tr h="222242">
                <a:tc>
                  <a:txBody>
                    <a:bodyPr/>
                    <a:lstStyle/>
                    <a:p>
                      <a:pPr>
                        <a:lnSpc>
                          <a:spcPct val="107000"/>
                        </a:lnSpc>
                        <a:spcAft>
                          <a:spcPts val="0"/>
                        </a:spcAft>
                      </a:pPr>
                      <a:r>
                        <a:rPr lang="ru-RU" sz="1100">
                          <a:effectLst/>
                        </a:rPr>
                        <a:t>20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Шымкент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1967413702"/>
                  </a:ext>
                </a:extLst>
              </a:tr>
              <a:tr h="222242">
                <a:tc>
                  <a:txBody>
                    <a:bodyPr/>
                    <a:lstStyle/>
                    <a:p>
                      <a:pPr>
                        <a:lnSpc>
                          <a:spcPct val="107000"/>
                        </a:lnSpc>
                        <a:spcAft>
                          <a:spcPts val="0"/>
                        </a:spcAft>
                      </a:pPr>
                      <a:r>
                        <a:rPr lang="ru-RU" sz="1100">
                          <a:effectLst/>
                        </a:rPr>
                        <a:t> </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Республика б-</a:t>
                      </a:r>
                      <a:r>
                        <a:rPr lang="ru-RU" sz="1100" dirty="0" err="1" smtClean="0">
                          <a:effectLst/>
                        </a:rPr>
                        <a:t>ша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5812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7181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6652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dirty="0">
                          <a:effectLst/>
                        </a:rPr>
                        <a:t>-529</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1079098695"/>
                  </a:ext>
                </a:extLst>
              </a:tr>
            </a:tbl>
          </a:graphicData>
        </a:graphic>
      </p:graphicFrame>
      <p:sp>
        <p:nvSpPr>
          <p:cNvPr id="9" name="Прямоугольник 8"/>
          <p:cNvSpPr/>
          <p:nvPr/>
        </p:nvSpPr>
        <p:spPr>
          <a:xfrm>
            <a:off x="314974" y="3003208"/>
            <a:ext cx="5898156" cy="2051652"/>
          </a:xfrm>
          <a:prstGeom prst="rect">
            <a:avLst/>
          </a:prstGeom>
        </p:spPr>
        <p:txBody>
          <a:bodyPr wrap="square">
            <a:spAutoFit/>
          </a:bodyPr>
          <a:lstStyle/>
          <a:p>
            <a:pPr indent="450215" algn="just">
              <a:lnSpc>
                <a:spcPct val="107000"/>
              </a:lnSpc>
              <a:spcAft>
                <a:spcPts val="0"/>
              </a:spcAft>
            </a:pPr>
            <a:r>
              <a:rPr lang="kk-KZ"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Наурыз айында өңірлердің білім басқармасы және білім беру саласындағы сапаны қамтамасыз ету жөніндегі аумақтық департаменттер жанындағы емтихан комиссиясы жүргізген мониторингтен кейін үміткерлер саны 529 білім алушыға қысқарды.</a:t>
            </a:r>
            <a:endParaRPr lang="ru-RU"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04707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2317897" y="129109"/>
            <a:ext cx="9572165" cy="461665"/>
          </a:xfrm>
          <a:prstGeom prst="rect">
            <a:avLst/>
          </a:prstGeom>
        </p:spPr>
        <p:txBody>
          <a:bodyPr wrap="square">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2023-2024 оқу жылынан бастап ҚАЗАҚ ТІЛІНЕН емтихан өтеді</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062719" y="-1062720"/>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indent="450215" algn="just">
              <a:spcAft>
                <a:spcPts val="0"/>
              </a:spcAft>
            </a:pPr>
            <a:r>
              <a:rPr lang="kk-KZ" dirty="0">
                <a:solidFill>
                  <a:srgbClr val="002060"/>
                </a:solidFill>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indent="288290" algn="just">
              <a:spcAft>
                <a:spcPts val="0"/>
              </a:spcAft>
            </a:pP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өткізу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уақыты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педагогикалық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кеңесімен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айқындалады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тапсырмаларды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академиялық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адалдық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қағидаттарын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сақтай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отырып</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педагогтер</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құрастырады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әкімшілігі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бекітеді</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indent="288290" algn="just">
              <a:spcAft>
                <a:spcPts val="0"/>
              </a:spcAft>
            </a:pP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әдебиеті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пәндері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жылдық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нәтижелері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негізінде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30-дан </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70-ке </a:t>
            </a:r>
            <a:r>
              <a:rPr lang="ru-RU"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дейін</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пайыздық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арақатынаста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қойылады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жақын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бүтінге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қарай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дөңгелектеледі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8116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1970</TotalTime>
  <Words>910</Words>
  <Application>Microsoft Office PowerPoint</Application>
  <PresentationFormat>Широкоэкранный</PresentationFormat>
  <Paragraphs>229</Paragraphs>
  <Slides>6</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user</cp:lastModifiedBy>
  <cp:revision>190</cp:revision>
  <cp:lastPrinted>2023-04-12T12:01:21Z</cp:lastPrinted>
  <dcterms:created xsi:type="dcterms:W3CDTF">2023-02-13T09:50:42Z</dcterms:created>
  <dcterms:modified xsi:type="dcterms:W3CDTF">2023-04-13T08:26:00Z</dcterms:modified>
</cp:coreProperties>
</file>