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8"/>
  </p:notesMasterIdLst>
  <p:sldIdLst>
    <p:sldId id="256" r:id="rId2"/>
    <p:sldId id="267" r:id="rId3"/>
    <p:sldId id="272" r:id="rId4"/>
    <p:sldId id="269" r:id="rId5"/>
    <p:sldId id="270" r:id="rId6"/>
    <p:sldId id="271" r:id="rId7"/>
  </p:sldIdLst>
  <p:sldSz cx="12192000" cy="6858000"/>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58EEC"/>
    <a:srgbClr val="F9F9F9"/>
    <a:srgbClr val="F8F8FA"/>
    <a:srgbClr val="FDFDFD"/>
    <a:srgbClr val="F3F3F5"/>
    <a:srgbClr val="F2F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78356" autoAdjust="0"/>
  </p:normalViewPr>
  <p:slideViewPr>
    <p:cSldViewPr snapToGrid="0">
      <p:cViewPr varScale="1">
        <p:scale>
          <a:sx n="115" d="100"/>
          <a:sy n="115" d="100"/>
        </p:scale>
        <p:origin x="396"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68CCE0-A529-444F-B802-DC537DD07A03}" type="datetimeFigureOut">
              <a:rPr lang="ru-RU" smtClean="0"/>
              <a:pPr/>
              <a:t>13.04.2023</a:t>
            </a:fld>
            <a:endParaRPr lang="ru-RU"/>
          </a:p>
        </p:txBody>
      </p:sp>
      <p:sp>
        <p:nvSpPr>
          <p:cNvPr id="4" name="Образ слайда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076451B-7306-47C7-887E-F4AE6251154F}" type="slidenum">
              <a:rPr lang="ru-RU" smtClean="0"/>
              <a:pPr/>
              <a:t>‹#›</a:t>
            </a:fld>
            <a:endParaRPr lang="ru-RU"/>
          </a:p>
        </p:txBody>
      </p:sp>
    </p:spTree>
    <p:extLst>
      <p:ext uri="{BB962C8B-B14F-4D97-AF65-F5344CB8AC3E}">
        <p14:creationId xmlns:p14="http://schemas.microsoft.com/office/powerpoint/2010/main" val="294989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76451B-7306-47C7-887E-F4AE6251154F}" type="slidenum">
              <a:rPr lang="ru-RU" smtClean="0"/>
              <a:pPr/>
              <a:t>2</a:t>
            </a:fld>
            <a:endParaRPr lang="ru-RU"/>
          </a:p>
        </p:txBody>
      </p:sp>
    </p:spTree>
    <p:extLst>
      <p:ext uri="{BB962C8B-B14F-4D97-AF65-F5344CB8AC3E}">
        <p14:creationId xmlns:p14="http://schemas.microsoft.com/office/powerpoint/2010/main" val="293854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latin typeface="Arial" pitchFamily="34" charset="0"/>
              <a:cs typeface="Arial" pitchFamily="34" charset="0"/>
            </a:endParaRPr>
          </a:p>
        </p:txBody>
      </p:sp>
      <p:sp>
        <p:nvSpPr>
          <p:cNvPr id="4" name="Номер слайда 3"/>
          <p:cNvSpPr>
            <a:spLocks noGrp="1"/>
          </p:cNvSpPr>
          <p:nvPr>
            <p:ph type="sldNum" sz="quarter" idx="10"/>
          </p:nvPr>
        </p:nvSpPr>
        <p:spPr/>
        <p:txBody>
          <a:bodyPr/>
          <a:lstStyle/>
          <a:p>
            <a:fld id="{B076451B-7306-47C7-887E-F4AE6251154F}" type="slidenum">
              <a:rPr lang="ru-RU" smtClean="0"/>
              <a:pPr/>
              <a:t>3</a:t>
            </a:fld>
            <a:endParaRPr lang="ru-RU"/>
          </a:p>
        </p:txBody>
      </p:sp>
    </p:spTree>
    <p:extLst>
      <p:ext uri="{BB962C8B-B14F-4D97-AF65-F5344CB8AC3E}">
        <p14:creationId xmlns:p14="http://schemas.microsoft.com/office/powerpoint/2010/main" val="244422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6ED8B90-428E-4305-B9A4-BD7C77EDEDF9}"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1948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BF02ED5-7499-4621-8BB9-81FC65AB67D5}"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9216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FD1995-4383-4069-9706-5428E6B67300}"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43647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раздела">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034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1233CF-0C20-445B-9D0D-2B5E7599849C}"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15106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E330217-6B6A-4CDA-9ACD-AA79353A2092}"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44869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EF74F27-8CE3-4CB1-99F5-82436C54D8ED}"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260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67AD96-0D89-485B-BF83-08336456EC0D}" type="datetime1">
              <a:rPr lang="ru-RU" smtClean="0"/>
              <a:pPr/>
              <a:t>13.04.2023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1767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B48D2E3-7608-42A3-96DF-46F061D1DB80}" type="datetime1">
              <a:rPr lang="ru-RU" smtClean="0"/>
              <a:pPr/>
              <a:t>13.04.2023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024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F6E258-1E84-4636-9B09-C27306ADF1F8}" type="datetime1">
              <a:rPr lang="ru-RU" smtClean="0"/>
              <a:pPr/>
              <a:t>13.04.2023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04615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238B1B-1F17-4A43-BCB9-DBD5DD4B15D1}"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8584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3FFFE20-EAFC-4C4D-898D-351AAC3B7ED2}"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42516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3F3F5"/>
            </a:gs>
            <a:gs pos="83000">
              <a:srgbClr val="F8F8FA"/>
            </a:gs>
            <a:gs pos="66000">
              <a:srgbClr val="FDFDFD"/>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E009-D897-4928-9970-A2D914E9FD5B}" type="datetime1">
              <a:rPr lang="ru-RU" smtClean="0"/>
              <a:pPr/>
              <a:t>13.04.2023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56B3-D867-4247-9738-902390D54D2C}" type="slidenum">
              <a:rPr lang="ru-RU" smtClean="0"/>
              <a:pPr/>
              <a:t>‹#›</a:t>
            </a:fld>
            <a:endParaRPr lang="ru-RU"/>
          </a:p>
        </p:txBody>
      </p:sp>
    </p:spTree>
    <p:extLst>
      <p:ext uri="{BB962C8B-B14F-4D97-AF65-F5344CB8AC3E}">
        <p14:creationId xmlns:p14="http://schemas.microsoft.com/office/powerpoint/2010/main" val="145234770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464" r="-1"/>
          <a:stretch/>
        </p:blipFill>
        <p:spPr bwMode="auto">
          <a:xfrm rot="10800000">
            <a:off x="-15500" y="0"/>
            <a:ext cx="6093071" cy="6858003"/>
          </a:xfrm>
          <a:prstGeom prst="rect">
            <a:avLst/>
          </a:prstGeom>
          <a:gradFill>
            <a:gsLst>
              <a:gs pos="43000">
                <a:srgbClr val="FFFFFF"/>
              </a:gs>
              <a:gs pos="100000">
                <a:srgbClr val="FFFFFF"/>
              </a:gs>
            </a:gsLst>
            <a:lin ang="0" scaled="1"/>
          </a:gradFill>
        </p:spPr>
      </p:pic>
      <p:sp>
        <p:nvSpPr>
          <p:cNvPr id="5" name="Shape 10255"/>
          <p:cNvSpPr/>
          <p:nvPr/>
        </p:nvSpPr>
        <p:spPr>
          <a:xfrm>
            <a:off x="3135811" y="589636"/>
            <a:ext cx="5883520" cy="684773"/>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ҚАЗАҚСТАН РЕСПУБЛИКАСЫ </a:t>
            </a:r>
          </a:p>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ОҚУ-АҒАРТУ МИНИСТРЛІГІ</a:t>
            </a:r>
            <a:endParaRPr lang="ru-RU" altLang="ru-RU" sz="2000" b="1" dirty="0">
              <a:solidFill>
                <a:srgbClr val="002060"/>
              </a:solidFill>
              <a:latin typeface="Arial" panose="020B0604020202020204" pitchFamily="34" charset="0"/>
              <a:cs typeface="Arial" panose="020B0604020202020204" pitchFamily="34" charset="0"/>
            </a:endParaRPr>
          </a:p>
        </p:txBody>
      </p:sp>
      <p:pic>
        <p:nvPicPr>
          <p:cNvPr id="1028" name="Picture 4"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4831" b="100000" l="61342" r="100000">
                        <a14:foregroundMark x1="64058" y1="98871" x2="62141" y2="99774"/>
                      </a14:backgroundRemoval>
                    </a14:imgEffect>
                  </a14:imgLayer>
                </a14:imgProps>
              </a:ext>
              <a:ext uri="{28A0092B-C50C-407E-A947-70E740481C1C}">
                <a14:useLocalDpi xmlns:a14="http://schemas.microsoft.com/office/drawing/2010/main" val="0"/>
              </a:ext>
            </a:extLst>
          </a:blip>
          <a:srcRect l="59173" t="25058"/>
          <a:stretch/>
        </p:blipFill>
        <p:spPr bwMode="auto">
          <a:xfrm rot="16200000">
            <a:off x="9066703" y="-1445355"/>
            <a:ext cx="1679945" cy="4570651"/>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216282" y="2687925"/>
            <a:ext cx="7722577" cy="1200329"/>
          </a:xfrm>
          <a:prstGeom prst="rect">
            <a:avLst/>
          </a:prstGeom>
        </p:spPr>
        <p:txBody>
          <a:bodyPr wrap="square">
            <a:spAutoFit/>
          </a:bodyPr>
          <a:lstStyle/>
          <a:p>
            <a:pPr algn="ctr"/>
            <a:r>
              <a:rPr lang="kk-KZ" sz="3600" b="1" spc="110" dirty="0" smtClean="0">
                <a:solidFill>
                  <a:srgbClr val="002060"/>
                </a:solidFill>
                <a:latin typeface="Arial" panose="020B0604020202020204" pitchFamily="34" charset="0"/>
                <a:cs typeface="Arial" panose="020B0604020202020204" pitchFamily="34" charset="0"/>
              </a:rPr>
              <a:t>2022-2023 ОҚУ ЖЫЛЫН АЯҚТАУ ТУРАЛЫ</a:t>
            </a:r>
            <a:endParaRPr lang="kk-KZ" sz="3600" b="1" spc="110" dirty="0">
              <a:solidFill>
                <a:srgbClr val="002060"/>
              </a:solidFill>
              <a:latin typeface="Arial" panose="020B0604020202020204" pitchFamily="34" charset="0"/>
              <a:cs typeface="Arial" panose="020B0604020202020204" pitchFamily="34" charset="0"/>
            </a:endParaRPr>
          </a:p>
        </p:txBody>
      </p:sp>
      <p:pic>
        <p:nvPicPr>
          <p:cNvPr id="2" name="Picture 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491" t="984" r="-277" b="543"/>
          <a:stretch/>
        </p:blipFill>
        <p:spPr bwMode="auto">
          <a:xfrm>
            <a:off x="670843" y="275943"/>
            <a:ext cx="1439311" cy="1420375"/>
          </a:xfrm>
          <a:prstGeom prst="ellipse">
            <a:avLst/>
          </a:prstGeom>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2669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39"/>
          <p:cNvSpPr/>
          <p:nvPr/>
        </p:nvSpPr>
        <p:spPr>
          <a:xfrm>
            <a:off x="6721391" y="1642623"/>
            <a:ext cx="4399032" cy="1017178"/>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1155888" y="1639419"/>
            <a:ext cx="4404906" cy="1003172"/>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flipV="1">
            <a:off x="2019300" y="847725"/>
            <a:ext cx="9944100" cy="9525"/>
          </a:xfrm>
          <a:prstGeom prst="line">
            <a:avLst/>
          </a:prstGeom>
          <a:ln w="38100">
            <a:solidFill>
              <a:srgbClr val="058EEC"/>
            </a:solidFill>
          </a:ln>
        </p:spPr>
        <p:style>
          <a:lnRef idx="1">
            <a:schemeClr val="accent1"/>
          </a:lnRef>
          <a:fillRef idx="0">
            <a:schemeClr val="accent1"/>
          </a:fillRef>
          <a:effectRef idx="0">
            <a:schemeClr val="accent1"/>
          </a:effectRef>
          <a:fontRef idx="minor">
            <a:schemeClr val="tx1"/>
          </a:fontRef>
        </p:style>
      </p:cxnSp>
      <p:pic>
        <p:nvPicPr>
          <p:cNvPr id="2050"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247212" y="-1225459"/>
            <a:ext cx="1556797" cy="4029529"/>
          </a:xfrm>
          <a:prstGeom prst="rect">
            <a:avLst/>
          </a:prstGeom>
          <a:noFill/>
          <a:extLst>
            <a:ext uri="{909E8E84-426E-40DD-AFC4-6F175D3DCCD1}">
              <a14:hiddenFill xmlns:a14="http://schemas.microsoft.com/office/drawing/2010/main">
                <a:solidFill>
                  <a:srgbClr val="FFFFFF"/>
                </a:solidFill>
              </a14:hiddenFill>
            </a:ext>
          </a:extLst>
        </p:spPr>
      </p:pic>
      <p:sp>
        <p:nvSpPr>
          <p:cNvPr id="31" name="Номер слайда 30"/>
          <p:cNvSpPr>
            <a:spLocks noGrp="1"/>
          </p:cNvSpPr>
          <p:nvPr>
            <p:ph type="sldNum" sz="quarter" idx="12"/>
          </p:nvPr>
        </p:nvSpPr>
        <p:spPr>
          <a:xfrm>
            <a:off x="11963400" y="6492875"/>
            <a:ext cx="228600" cy="365125"/>
          </a:xfrm>
        </p:spPr>
        <p:txBody>
          <a:bodyPr/>
          <a:lstStyle/>
          <a:p>
            <a:fld id="{F27F56B3-D867-4247-9738-902390D54D2C}" type="slidenum">
              <a:rPr lang="ru-RU" smtClean="0"/>
              <a:pPr/>
              <a:t>2</a:t>
            </a:fld>
            <a:endParaRPr lang="ru-RU" dirty="0"/>
          </a:p>
        </p:txBody>
      </p:sp>
      <p:sp>
        <p:nvSpPr>
          <p:cNvPr id="2056" name="AutoShape 8" descr="Видеонаблюдение Видеонаблюдение Беспроводная камера видеонаблюдения,  веб-камера, угол, электроника, транспортное средство png | PNGW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Shape 10255"/>
          <p:cNvSpPr/>
          <p:nvPr/>
        </p:nvSpPr>
        <p:spPr>
          <a:xfrm>
            <a:off x="2173673" y="231102"/>
            <a:ext cx="9095437" cy="438551"/>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ОҚУ ЖЫЛЫН АЯҚТАУ</a:t>
            </a:r>
            <a:endParaRPr lang="ru-RU" sz="2400" b="1" dirty="0">
              <a:solidFill>
                <a:srgbClr val="002060"/>
              </a:solidFill>
              <a:latin typeface="Arial" panose="020B0604020202020204" pitchFamily="34" charset="0"/>
              <a:cs typeface="Arial" panose="020B0604020202020204" pitchFamily="34" charset="0"/>
            </a:endParaRPr>
          </a:p>
        </p:txBody>
      </p:sp>
      <p:sp>
        <p:nvSpPr>
          <p:cNvPr id="6" name="Прямоугольник 5"/>
          <p:cNvSpPr/>
          <p:nvPr/>
        </p:nvSpPr>
        <p:spPr>
          <a:xfrm>
            <a:off x="307975" y="1322160"/>
            <a:ext cx="2963119" cy="3293209"/>
          </a:xfrm>
          <a:prstGeom prst="rect">
            <a:avLst/>
          </a:prstGeom>
        </p:spPr>
        <p:txBody>
          <a:bodyPr wrap="square">
            <a:spAutoFit/>
          </a:bodyPr>
          <a:lstStyle/>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chemeClr val="accent1">
                  <a:lumMod val="50000"/>
                </a:schemeClr>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p:txBody>
      </p:sp>
      <p:sp>
        <p:nvSpPr>
          <p:cNvPr id="24" name="Прямоугольник 23"/>
          <p:cNvSpPr/>
          <p:nvPr/>
        </p:nvSpPr>
        <p:spPr>
          <a:xfrm>
            <a:off x="2192357" y="1019104"/>
            <a:ext cx="8482988" cy="461665"/>
          </a:xfrm>
          <a:prstGeom prst="rect">
            <a:avLst/>
          </a:prstGeom>
        </p:spPr>
        <p:txBody>
          <a:bodyPr wrap="square">
            <a:spAutoFit/>
          </a:bodyPr>
          <a:lstStyle/>
          <a:p>
            <a:pPr algn="ctr"/>
            <a:r>
              <a:rPr lang="ru-RU" sz="2400" b="1" dirty="0">
                <a:solidFill>
                  <a:srgbClr val="002060"/>
                </a:solidFill>
                <a:latin typeface="Arial" panose="020B0604020202020204" pitchFamily="34" charset="0"/>
                <a:ea typeface="Times New Roman" panose="02020603050405020304" pitchFamily="18" charset="0"/>
              </a:rPr>
              <a:t>9, 11 </a:t>
            </a:r>
            <a:r>
              <a:rPr lang="ru-RU" sz="2400" b="1" dirty="0" err="1" smtClean="0">
                <a:solidFill>
                  <a:srgbClr val="002060"/>
                </a:solidFill>
                <a:latin typeface="Arial" panose="020B0604020202020204" pitchFamily="34" charset="0"/>
                <a:ea typeface="Times New Roman" panose="02020603050405020304" pitchFamily="18" charset="0"/>
              </a:rPr>
              <a:t>сыныптардың</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қорытынды</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бітіру</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емтихандары</a:t>
            </a:r>
            <a:r>
              <a:rPr lang="ru-RU" sz="2400" b="1" dirty="0" smtClean="0">
                <a:solidFill>
                  <a:srgbClr val="002060"/>
                </a:solidFill>
                <a:latin typeface="Arial" panose="020B0604020202020204" pitchFamily="34" charset="0"/>
                <a:ea typeface="Times New Roman" panose="02020603050405020304" pitchFamily="18" charset="0"/>
              </a:rPr>
              <a:t> </a:t>
            </a:r>
            <a:endParaRPr lang="ru-RU" sz="2400" b="1" dirty="0">
              <a:solidFill>
                <a:srgbClr val="002060"/>
              </a:solidFill>
              <a:latin typeface="Arial" panose="020B0604020202020204" pitchFamily="34" charset="0"/>
              <a:ea typeface="Times New Roman" panose="02020603050405020304" pitchFamily="18" charset="0"/>
            </a:endParaRPr>
          </a:p>
        </p:txBody>
      </p:sp>
      <p:sp>
        <p:nvSpPr>
          <p:cNvPr id="25" name="Прямоугольник 24"/>
          <p:cNvSpPr/>
          <p:nvPr/>
        </p:nvSpPr>
        <p:spPr>
          <a:xfrm>
            <a:off x="1155888" y="5777191"/>
            <a:ext cx="9964535" cy="707886"/>
          </a:xfrm>
          <a:prstGeom prst="rect">
            <a:avLst/>
          </a:prstGeom>
        </p:spPr>
        <p:txBody>
          <a:bodyPr wrap="square">
            <a:spAutoFit/>
          </a:bodyPr>
          <a:lstStyle/>
          <a:p>
            <a:pPr algn="ctr"/>
            <a:r>
              <a:rPr lang="kk-KZ" sz="2000" dirty="0">
                <a:latin typeface="Arial" panose="020B0604020202020204" pitchFamily="34" charset="0"/>
                <a:cs typeface="Arial" panose="020B0604020202020204" pitchFamily="34" charset="0"/>
              </a:rPr>
              <a:t>Білім беру ұйымдарында жалпы орта білім туралы аттестаттарды тапсыру </a:t>
            </a:r>
            <a:endParaRPr lang="kk-KZ" sz="2000" dirty="0" smtClean="0">
              <a:latin typeface="Arial" panose="020B0604020202020204" pitchFamily="34" charset="0"/>
              <a:cs typeface="Arial" panose="020B0604020202020204" pitchFamily="34" charset="0"/>
            </a:endParaRPr>
          </a:p>
          <a:p>
            <a:pPr algn="ctr"/>
            <a:r>
              <a:rPr lang="kk-KZ" sz="2000" dirty="0" smtClean="0">
                <a:latin typeface="Arial" panose="020B0604020202020204" pitchFamily="34" charset="0"/>
                <a:cs typeface="Arial" panose="020B0604020202020204" pitchFamily="34" charset="0"/>
              </a:rPr>
              <a:t>ағымдағы </a:t>
            </a:r>
            <a:r>
              <a:rPr lang="kk-KZ" sz="2000" dirty="0">
                <a:latin typeface="Arial" panose="020B0604020202020204" pitchFamily="34" charset="0"/>
                <a:cs typeface="Arial" panose="020B0604020202020204" pitchFamily="34" charset="0"/>
              </a:rPr>
              <a:t>жылғы </a:t>
            </a:r>
            <a:r>
              <a:rPr lang="kk-KZ" sz="2000" b="1" dirty="0">
                <a:solidFill>
                  <a:srgbClr val="C00000"/>
                </a:solidFill>
                <a:latin typeface="Arial" panose="020B0604020202020204" pitchFamily="34" charset="0"/>
                <a:cs typeface="Arial" panose="020B0604020202020204" pitchFamily="34" charset="0"/>
              </a:rPr>
              <a:t>20-22 маусым аралығында </a:t>
            </a:r>
            <a:r>
              <a:rPr lang="kk-KZ" sz="2000" dirty="0">
                <a:latin typeface="Arial" panose="020B0604020202020204" pitchFamily="34" charset="0"/>
                <a:cs typeface="Arial" panose="020B0604020202020204" pitchFamily="34" charset="0"/>
              </a:rPr>
              <a:t>жүргізілуі тиіс</a:t>
            </a:r>
            <a:r>
              <a:rPr lang="kk-KZ"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
        <p:nvSpPr>
          <p:cNvPr id="30" name="Прямоугольник 29"/>
          <p:cNvSpPr/>
          <p:nvPr/>
        </p:nvSpPr>
        <p:spPr>
          <a:xfrm>
            <a:off x="900882" y="1621779"/>
            <a:ext cx="4810188" cy="3754874"/>
          </a:xfrm>
          <a:prstGeom prst="rect">
            <a:avLst/>
          </a:prstGeom>
        </p:spPr>
        <p:txBody>
          <a:bodyPr wrap="square">
            <a:spAutoFit/>
          </a:bodyPr>
          <a:lstStyle/>
          <a:p>
            <a:pPr algn="ctr"/>
            <a:r>
              <a:rPr lang="ru-RU" sz="2800" b="1" dirty="0">
                <a:solidFill>
                  <a:srgbClr val="002060"/>
                </a:solidFill>
                <a:latin typeface="Arial" panose="020B0604020202020204" pitchFamily="34" charset="0"/>
                <a:ea typeface="Times New Roman" panose="02020603050405020304" pitchFamily="18" charset="0"/>
              </a:rPr>
              <a:t>9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288 780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kk-KZ" sz="1000" b="1" dirty="0" smtClean="0">
              <a:solidFill>
                <a:srgbClr val="002060"/>
              </a:solidFill>
              <a:latin typeface="Arial" panose="020B0604020202020204" pitchFamily="34" charset="0"/>
              <a:ea typeface="Times New Roman" panose="02020603050405020304" pitchFamily="18" charset="0"/>
            </a:endParaRPr>
          </a:p>
          <a:p>
            <a:pPr algn="ctr"/>
            <a:endParaRPr lang="kk-KZ" b="1" dirty="0" smtClean="0">
              <a:solidFill>
                <a:srgbClr val="002060"/>
              </a:solidFill>
              <a:latin typeface="Arial" panose="020B0604020202020204" pitchFamily="34" charset="0"/>
              <a:ea typeface="Times New Roman" panose="02020603050405020304" pitchFamily="18" charset="0"/>
            </a:endParaRPr>
          </a:p>
          <a:p>
            <a:pPr algn="ctr"/>
            <a:r>
              <a:rPr lang="kk-KZ" b="1" dirty="0" smtClean="0">
                <a:solidFill>
                  <a:srgbClr val="002060"/>
                </a:solidFill>
                <a:latin typeface="Arial" panose="020B0604020202020204" pitchFamily="34" charset="0"/>
                <a:ea typeface="Times New Roman" panose="02020603050405020304" pitchFamily="18" charset="0"/>
              </a:rPr>
              <a:t>Қорытынды </a:t>
            </a:r>
            <a:r>
              <a:rPr lang="kk-KZ" b="1" dirty="0">
                <a:solidFill>
                  <a:srgbClr val="002060"/>
                </a:solidFill>
                <a:latin typeface="Arial" panose="020B0604020202020204" pitchFamily="34" charset="0"/>
                <a:ea typeface="Times New Roman" panose="02020603050405020304" pitchFamily="18" charset="0"/>
              </a:rPr>
              <a:t>бітіру емтихандары </a:t>
            </a:r>
          </a:p>
          <a:p>
            <a:pPr algn="ctr"/>
            <a:r>
              <a:rPr lang="ru-RU" sz="2000" b="1" dirty="0" smtClean="0">
                <a:solidFill>
                  <a:srgbClr val="C00000"/>
                </a:solidFill>
                <a:latin typeface="Arial" panose="020B0604020202020204" pitchFamily="34" charset="0"/>
                <a:ea typeface="Times New Roman" panose="02020603050405020304" pitchFamily="18" charset="0"/>
              </a:rPr>
              <a:t>2-13 </a:t>
            </a:r>
            <a:r>
              <a:rPr lang="ru-RU" sz="2000" b="1" dirty="0" err="1" smtClean="0">
                <a:solidFill>
                  <a:srgbClr val="C00000"/>
                </a:solidFill>
                <a:latin typeface="Arial" panose="020B0604020202020204" pitchFamily="34" charset="0"/>
                <a:ea typeface="Times New Roman" panose="02020603050405020304" pitchFamily="18" charset="0"/>
              </a:rPr>
              <a:t>маусым</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о</a:t>
            </a:r>
            <a:r>
              <a:rPr lang="ru-RU" sz="2000" dirty="0" err="1" smtClean="0">
                <a:solidFill>
                  <a:srgbClr val="002060"/>
                </a:solidFill>
                <a:latin typeface="Arial" panose="020B0604020202020204" pitchFamily="34" charset="0"/>
                <a:ea typeface="Times New Roman" panose="02020603050405020304" pitchFamily="18" charset="0"/>
              </a:rPr>
              <a:t>қыту</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тілі</a:t>
            </a:r>
            <a:r>
              <a:rPr lang="ru-RU" sz="2000" dirty="0" smtClean="0">
                <a:solidFill>
                  <a:srgbClr val="002060"/>
                </a:solidFill>
                <a:latin typeface="Arial" panose="020B0604020202020204" pitchFamily="34" charset="0"/>
                <a:ea typeface="Times New Roman" panose="02020603050405020304" pitchFamily="18" charset="0"/>
              </a:rPr>
              <a:t> </a:t>
            </a:r>
          </a:p>
          <a:p>
            <a:pPr indent="263525"/>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қазақ</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ұйғыр</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өзбек</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тәжік</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  </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a:solidFill>
                  <a:srgbClr val="002060"/>
                </a:solidFill>
                <a:latin typeface="Arial" panose="020B0604020202020204" pitchFamily="34" charset="0"/>
                <a:ea typeface="Times New Roman" panose="02020603050405020304" pitchFamily="18" charset="0"/>
              </a:rPr>
              <a:t>математика (алгебра)  </a:t>
            </a:r>
          </a:p>
          <a:p>
            <a:pPr marL="285750" indent="-285750">
              <a:buFont typeface="Wingdings" panose="05000000000000000000" pitchFamily="2" charset="2"/>
              <a:buChar char="§"/>
            </a:pPr>
            <a:r>
              <a:rPr lang="kk-KZ" sz="2000" i="1" dirty="0">
                <a:solidFill>
                  <a:srgbClr val="002060"/>
                </a:solidFill>
                <a:latin typeface="Arial" panose="020B0604020202020204" pitchFamily="34" charset="0"/>
                <a:ea typeface="Times New Roman" panose="02020603050405020304" pitchFamily="18" charset="0"/>
              </a:rPr>
              <a:t>қазақ тілі мен </a:t>
            </a:r>
            <a:r>
              <a:rPr lang="kk-KZ" sz="2000" i="1" dirty="0" smtClean="0">
                <a:solidFill>
                  <a:srgbClr val="002060"/>
                </a:solidFill>
                <a:latin typeface="Arial" panose="020B0604020202020204" pitchFamily="34" charset="0"/>
                <a:ea typeface="Times New Roman" panose="02020603050405020304" pitchFamily="18" charset="0"/>
              </a:rPr>
              <a:t>әдебиеті</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 мен </a:t>
            </a:r>
            <a:r>
              <a:rPr lang="ru-RU" sz="2000" i="1" dirty="0" err="1" smtClean="0">
                <a:solidFill>
                  <a:srgbClr val="002060"/>
                </a:solidFill>
                <a:latin typeface="Arial" panose="020B0604020202020204" pitchFamily="34" charset="0"/>
                <a:ea typeface="Times New Roman" panose="02020603050405020304" pitchFamily="18" charset="0"/>
              </a:rPr>
              <a:t>әдебиеті</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smtClean="0">
                <a:solidFill>
                  <a:srgbClr val="002060"/>
                </a:solidFill>
                <a:latin typeface="Arial" panose="020B0604020202020204" pitchFamily="34" charset="0"/>
                <a:ea typeface="Times New Roman" panose="02020603050405020304" pitchFamily="18" charset="0"/>
              </a:rPr>
              <a:t>таңдау</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пәні</a:t>
            </a:r>
            <a:endParaRPr lang="ru-RU" sz="2000" dirty="0">
              <a:solidFill>
                <a:srgbClr val="002060"/>
              </a:solidFill>
              <a:latin typeface="Arial" panose="020B0604020202020204" pitchFamily="34" charset="0"/>
              <a:ea typeface="Times New Roman" panose="02020603050405020304" pitchFamily="18" charset="0"/>
            </a:endParaRPr>
          </a:p>
        </p:txBody>
      </p:sp>
      <p:sp>
        <p:nvSpPr>
          <p:cNvPr id="35" name="Прямоугольник 34"/>
          <p:cNvSpPr/>
          <p:nvPr/>
        </p:nvSpPr>
        <p:spPr>
          <a:xfrm>
            <a:off x="6114207" y="1645951"/>
            <a:ext cx="5312165" cy="4062651"/>
          </a:xfrm>
          <a:prstGeom prst="rect">
            <a:avLst/>
          </a:prstGeom>
        </p:spPr>
        <p:txBody>
          <a:bodyPr wrap="square">
            <a:spAutoFit/>
          </a:bodyPr>
          <a:lstStyle/>
          <a:p>
            <a:pPr algn="ctr"/>
            <a:r>
              <a:rPr lang="ru-RU" sz="2800" b="1" dirty="0" smtClean="0">
                <a:solidFill>
                  <a:srgbClr val="002060"/>
                </a:solidFill>
                <a:latin typeface="Arial" panose="020B0604020202020204" pitchFamily="34" charset="0"/>
                <a:ea typeface="Times New Roman" panose="02020603050405020304" pitchFamily="18" charset="0"/>
              </a:rPr>
              <a:t>11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153 810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000" b="1" dirty="0">
              <a:solidFill>
                <a:srgbClr val="002060"/>
              </a:solidFill>
              <a:latin typeface="Arial" panose="020B0604020202020204" pitchFamily="34" charset="0"/>
              <a:ea typeface="Times New Roman" panose="02020603050405020304" pitchFamily="18" charset="0"/>
            </a:endParaRPr>
          </a:p>
          <a:p>
            <a:pPr algn="ctr"/>
            <a:endParaRPr lang="ru-RU" b="1" dirty="0" smtClean="0">
              <a:solidFill>
                <a:srgbClr val="002060"/>
              </a:solidFill>
              <a:latin typeface="Arial" panose="020B0604020202020204" pitchFamily="34" charset="0"/>
              <a:ea typeface="Times New Roman" panose="02020603050405020304" pitchFamily="18" charset="0"/>
            </a:endParaRPr>
          </a:p>
          <a:p>
            <a:pPr algn="ctr"/>
            <a:r>
              <a:rPr lang="ru-RU" b="1" dirty="0" err="1" smtClean="0">
                <a:solidFill>
                  <a:srgbClr val="002060"/>
                </a:solidFill>
                <a:latin typeface="Arial" panose="020B0604020202020204" pitchFamily="34" charset="0"/>
                <a:ea typeface="Times New Roman" panose="02020603050405020304" pitchFamily="18" charset="0"/>
              </a:rPr>
              <a:t>Мемлекеттік</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бітіру</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емтихандары</a:t>
            </a:r>
            <a:endParaRPr lang="ru-RU" b="1" dirty="0">
              <a:solidFill>
                <a:srgbClr val="002060"/>
              </a:solidFill>
              <a:latin typeface="Arial" panose="020B0604020202020204" pitchFamily="34" charset="0"/>
              <a:ea typeface="Times New Roman" panose="02020603050405020304" pitchFamily="18" charset="0"/>
            </a:endParaRPr>
          </a:p>
          <a:p>
            <a:pPr algn="ctr"/>
            <a:r>
              <a:rPr lang="ru-RU" sz="2000" b="1" dirty="0" smtClean="0">
                <a:solidFill>
                  <a:srgbClr val="C00000"/>
                </a:solidFill>
                <a:latin typeface="Arial" panose="020B0604020202020204" pitchFamily="34" charset="0"/>
                <a:ea typeface="Times New Roman" panose="02020603050405020304" pitchFamily="18" charset="0"/>
              </a:rPr>
              <a:t>5-19 </a:t>
            </a:r>
            <a:r>
              <a:rPr lang="ru-RU" sz="2000" b="1" dirty="0" err="1" smtClean="0">
                <a:solidFill>
                  <a:srgbClr val="C00000"/>
                </a:solidFill>
                <a:latin typeface="Arial" panose="020B0604020202020204" pitchFamily="34" charset="0"/>
                <a:ea typeface="Times New Roman" panose="02020603050405020304" pitchFamily="18" charset="0"/>
              </a:rPr>
              <a:t>маусым</a:t>
            </a:r>
            <a:r>
              <a:rPr lang="ru-RU" sz="2000" b="1" dirty="0" smtClean="0">
                <a:solidFill>
                  <a:srgbClr val="C00000"/>
                </a:solidFill>
                <a:latin typeface="Arial" panose="020B0604020202020204" pitchFamily="34" charset="0"/>
                <a:ea typeface="Times New Roman" panose="02020603050405020304" pitchFamily="18" charset="0"/>
              </a:rPr>
              <a:t> </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оқыту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p>
          <a:p>
            <a:pPr indent="263525"/>
            <a:r>
              <a:rPr lang="ru-RU" sz="2000" i="1" dirty="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қазақ</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ұйғыр</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өзбек</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тәжік</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a:t>
            </a:r>
          </a:p>
          <a:p>
            <a:pPr marL="263525" indent="-263525">
              <a:buFont typeface="Wingdings" panose="05000000000000000000" pitchFamily="2" charset="2"/>
              <a:buChar char="§"/>
            </a:pPr>
            <a:r>
              <a:rPr lang="ru-RU" sz="2000" dirty="0" smtClean="0">
                <a:solidFill>
                  <a:srgbClr val="002060"/>
                </a:solidFill>
                <a:latin typeface="Arial" panose="020B0604020202020204" pitchFamily="34" charset="0"/>
                <a:ea typeface="Times New Roman" panose="02020603050405020304" pitchFamily="18" charset="0"/>
              </a:rPr>
              <a:t>алгебра </a:t>
            </a:r>
            <a:r>
              <a:rPr lang="ru-RU" sz="2000" dirty="0" err="1" smtClean="0">
                <a:solidFill>
                  <a:srgbClr val="002060"/>
                </a:solidFill>
                <a:latin typeface="Arial" panose="020B0604020202020204" pitchFamily="34" charset="0"/>
                <a:ea typeface="Times New Roman" panose="02020603050405020304" pitchFamily="18" charset="0"/>
              </a:rPr>
              <a:t>және</a:t>
            </a:r>
            <a:r>
              <a:rPr lang="ru-RU" sz="2000" dirty="0" smtClean="0">
                <a:solidFill>
                  <a:srgbClr val="002060"/>
                </a:solidFill>
                <a:latin typeface="Arial" panose="020B0604020202020204" pitchFamily="34" charset="0"/>
                <a:ea typeface="Times New Roman" panose="02020603050405020304" pitchFamily="18" charset="0"/>
              </a:rPr>
              <a:t> анализ </a:t>
            </a:r>
            <a:r>
              <a:rPr lang="ru-RU" sz="2000" dirty="0" err="1" smtClean="0">
                <a:solidFill>
                  <a:srgbClr val="002060"/>
                </a:solidFill>
                <a:latin typeface="Arial" panose="020B0604020202020204" pitchFamily="34" charset="0"/>
                <a:ea typeface="Times New Roman" panose="02020603050405020304" pitchFamily="18" charset="0"/>
              </a:rPr>
              <a:t>бастамалары</a:t>
            </a:r>
            <a:r>
              <a:rPr lang="ru-RU" sz="2000" dirty="0" smtClean="0">
                <a:solidFill>
                  <a:srgbClr val="002060"/>
                </a:solidFill>
                <a:latin typeface="Arial" panose="020B0604020202020204" pitchFamily="34" charset="0"/>
                <a:ea typeface="Times New Roman" panose="02020603050405020304" pitchFamily="18" charset="0"/>
              </a:rPr>
              <a:t>  </a:t>
            </a:r>
            <a:endParaRPr lang="ru-RU" sz="2000"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smtClean="0">
                <a:solidFill>
                  <a:srgbClr val="002060"/>
                </a:solidFill>
                <a:latin typeface="Arial" panose="020B0604020202020204" pitchFamily="34" charset="0"/>
                <a:ea typeface="Times New Roman" panose="02020603050405020304" pitchFamily="18" charset="0"/>
              </a:rPr>
              <a:t>Қазақстан</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endParaRPr lang="ru-RU" sz="2000"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kk-KZ" sz="2000" i="1" dirty="0">
                <a:solidFill>
                  <a:srgbClr val="002060"/>
                </a:solidFill>
                <a:latin typeface="Arial" panose="020B0604020202020204" pitchFamily="34" charset="0"/>
                <a:ea typeface="Times New Roman" panose="02020603050405020304" pitchFamily="18" charset="0"/>
              </a:rPr>
              <a:t>қазақ тілі мен әдебиеті</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мен </a:t>
            </a:r>
            <a:r>
              <a:rPr lang="ru-RU" sz="2000" i="1" dirty="0" err="1">
                <a:solidFill>
                  <a:srgbClr val="002060"/>
                </a:solidFill>
                <a:latin typeface="Arial" panose="020B0604020202020204" pitchFamily="34" charset="0"/>
                <a:ea typeface="Times New Roman" panose="02020603050405020304" pitchFamily="18" charset="0"/>
              </a:rPr>
              <a:t>әдебиеті</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таңдау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пәні</a:t>
            </a:r>
            <a:endParaRPr lang="ru-RU" sz="2000"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02114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903A36-7EF6-4908-A470-4BBF26857038}"/>
              </a:ext>
            </a:extLst>
          </p:cNvPr>
          <p:cNvSpPr txBox="1"/>
          <p:nvPr/>
        </p:nvSpPr>
        <p:spPr>
          <a:xfrm>
            <a:off x="406400" y="-20239"/>
            <a:ext cx="11787020" cy="461665"/>
          </a:xfrm>
          <a:prstGeom prst="rect">
            <a:avLst/>
          </a:prstGeom>
          <a:solidFill>
            <a:schemeClr val="bg1"/>
          </a:solidFill>
        </p:spPr>
        <p:txBody>
          <a:bodyPr wrap="square">
            <a:spAutoFit/>
          </a:bodyPr>
          <a:lstStyle/>
          <a:p>
            <a:pPr algn="ctr"/>
            <a:r>
              <a:rPr lang="ru-RU" sz="2400" b="1" dirty="0">
                <a:latin typeface="Arial" pitchFamily="34" charset="0"/>
                <a:cs typeface="Arial" pitchFamily="34" charset="0"/>
              </a:rPr>
              <a:t>11 (12) СЫНЫПТАРДА БІЛІМ </a:t>
            </a:r>
            <a:r>
              <a:rPr lang="ru-RU" sz="2400" b="1" dirty="0" smtClean="0">
                <a:latin typeface="Arial" pitchFamily="34" charset="0"/>
                <a:cs typeface="Arial" pitchFamily="34" charset="0"/>
              </a:rPr>
              <a:t>АЛУШЫЛАР</a:t>
            </a:r>
            <a:r>
              <a:rPr lang="ru-RU" sz="2400" b="1" dirty="0">
                <a:latin typeface="Arial" pitchFamily="34" charset="0"/>
                <a:cs typeface="Arial" pitchFamily="34" charset="0"/>
              </a:rPr>
              <a:t>ҒА</a:t>
            </a:r>
            <a:r>
              <a:rPr lang="ru-RU" sz="2400" b="1" dirty="0" smtClean="0">
                <a:latin typeface="Arial" pitchFamily="34" charset="0"/>
                <a:cs typeface="Arial" pitchFamily="34" charset="0"/>
              </a:rPr>
              <a:t> </a:t>
            </a:r>
            <a:endParaRPr lang="ru-RU" sz="2400" dirty="0">
              <a:latin typeface="Arial" pitchFamily="34" charset="0"/>
              <a:cs typeface="Arial" pitchFamily="34" charset="0"/>
            </a:endParaRPr>
          </a:p>
        </p:txBody>
      </p:sp>
      <p:sp>
        <p:nvSpPr>
          <p:cNvPr id="3" name="Прямоугольник 2"/>
          <p:cNvSpPr/>
          <p:nvPr/>
        </p:nvSpPr>
        <p:spPr>
          <a:xfrm>
            <a:off x="-12699" y="620110"/>
            <a:ext cx="12192000" cy="6072645"/>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49" name="Группа 48"/>
          <p:cNvGrpSpPr/>
          <p:nvPr/>
        </p:nvGrpSpPr>
        <p:grpSpPr>
          <a:xfrm>
            <a:off x="647941" y="846206"/>
            <a:ext cx="1279286" cy="1224000"/>
            <a:chOff x="647941" y="919235"/>
            <a:chExt cx="1279286" cy="1224000"/>
          </a:xfrm>
        </p:grpSpPr>
        <p:sp>
          <p:nvSpPr>
            <p:cNvPr id="4" name="Овал 3"/>
            <p:cNvSpPr/>
            <p:nvPr/>
          </p:nvSpPr>
          <p:spPr>
            <a:xfrm>
              <a:off x="657583" y="91923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rot="10800000" flipV="1">
              <a:off x="647941" y="1023403"/>
              <a:ext cx="1279286"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05</a:t>
              </a:r>
              <a:r>
                <a:rPr lang="kk-KZ" sz="4000" b="1" dirty="0" smtClean="0">
                  <a:solidFill>
                    <a:schemeClr val="accent1">
                      <a:lumMod val="50000"/>
                    </a:schemeClr>
                  </a:solidFill>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cxnSp>
        <p:nvCxnSpPr>
          <p:cNvPr id="16" name="Прямая соединительная линия 15"/>
          <p:cNvCxnSpPr/>
          <p:nvPr/>
        </p:nvCxnSpPr>
        <p:spPr>
          <a:xfrm>
            <a:off x="2486230" y="852061"/>
            <a:ext cx="23431" cy="5758289"/>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907950" y="867939"/>
            <a:ext cx="22294" cy="581861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7334576" y="853070"/>
            <a:ext cx="45860" cy="575728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9742724" y="809227"/>
            <a:ext cx="80564" cy="5877323"/>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7325384" y="2121178"/>
            <a:ext cx="2454336"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 тілі мен әдебиеті</a:t>
            </a:r>
            <a:r>
              <a:rPr lang="ru-RU" sz="1400" b="1" dirty="0">
                <a:solidFill>
                  <a:schemeClr val="accent1">
                    <a:lumMod val="50000"/>
                  </a:schemeClr>
                </a:solidFill>
                <a:latin typeface="Arial" pitchFamily="34" charset="0"/>
                <a:cs typeface="Arial" pitchFamily="34" charset="0"/>
              </a:rPr>
              <a:t>/</a:t>
            </a:r>
            <a:r>
              <a:rPr lang="ru-RU" sz="1400" b="1" dirty="0" err="1">
                <a:solidFill>
                  <a:schemeClr val="accent1">
                    <a:lumMod val="50000"/>
                  </a:schemeClr>
                </a:solidFill>
                <a:latin typeface="Arial" pitchFamily="34" charset="0"/>
                <a:cs typeface="Arial" pitchFamily="34" charset="0"/>
              </a:rPr>
              <a:t>орыс</a:t>
            </a:r>
            <a:r>
              <a:rPr lang="ru-RU" sz="1400" b="1" dirty="0">
                <a:solidFill>
                  <a:schemeClr val="accent1">
                    <a:lumMod val="50000"/>
                  </a:schemeClr>
                </a:solidFill>
                <a:latin typeface="Arial" pitchFamily="34" charset="0"/>
                <a:cs typeface="Arial" pitchFamily="34" charset="0"/>
              </a:rPr>
              <a:t> </a:t>
            </a:r>
            <a:r>
              <a:rPr lang="ru-RU" sz="1400" b="1" dirty="0" err="1">
                <a:solidFill>
                  <a:schemeClr val="accent1">
                    <a:lumMod val="50000"/>
                  </a:schemeClr>
                </a:solidFill>
                <a:latin typeface="Arial" pitchFamily="34" charset="0"/>
                <a:cs typeface="Arial" pitchFamily="34" charset="0"/>
              </a:rPr>
              <a:t>тілі</a:t>
            </a:r>
            <a:r>
              <a:rPr lang="ru-RU" sz="1400" b="1" dirty="0">
                <a:solidFill>
                  <a:schemeClr val="accent1">
                    <a:lumMod val="50000"/>
                  </a:schemeClr>
                </a:solidFill>
                <a:latin typeface="Arial" pitchFamily="34" charset="0"/>
                <a:cs typeface="Arial" pitchFamily="34" charset="0"/>
              </a:rPr>
              <a:t> мен </a:t>
            </a:r>
            <a:r>
              <a:rPr lang="ru-RU" sz="1400" b="1" dirty="0" err="1" smtClean="0">
                <a:solidFill>
                  <a:schemeClr val="accent1">
                    <a:lumMod val="50000"/>
                  </a:schemeClr>
                </a:solidFill>
                <a:latin typeface="Arial" pitchFamily="34" charset="0"/>
                <a:cs typeface="Arial" pitchFamily="34" charset="0"/>
              </a:rPr>
              <a:t>әдебиеті</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endParaRPr lang="ru-RU" sz="1400" b="1" dirty="0">
              <a:solidFill>
                <a:schemeClr val="accent1">
                  <a:lumMod val="50000"/>
                </a:schemeClr>
              </a:solidFill>
              <a:latin typeface="Arial" pitchFamily="34" charset="0"/>
              <a:cs typeface="Arial" pitchFamily="34" charset="0"/>
            </a:endParaRPr>
          </a:p>
          <a:p>
            <a:pPr algn="ctr"/>
            <a:r>
              <a:rPr lang="ru-RU" sz="1400" dirty="0" err="1" smtClean="0">
                <a:solidFill>
                  <a:schemeClr val="accent1">
                    <a:lumMod val="50000"/>
                  </a:schemeClr>
                </a:solidFill>
                <a:latin typeface="Arial" pitchFamily="34" charset="0"/>
                <a:cs typeface="Arial" pitchFamily="34" charset="0"/>
              </a:rPr>
              <a:t>жазбаша</a:t>
            </a:r>
            <a:r>
              <a:rPr lang="ru-RU" sz="1400" dirty="0" smtClean="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400" dirty="0">
              <a:solidFill>
                <a:schemeClr val="accent1">
                  <a:lumMod val="50000"/>
                </a:schemeClr>
              </a:solidFill>
              <a:latin typeface="Arial" pitchFamily="34" charset="0"/>
              <a:cs typeface="Arial" pitchFamily="34" charset="0"/>
            </a:endParaRPr>
          </a:p>
        </p:txBody>
      </p:sp>
      <p:sp>
        <p:nvSpPr>
          <p:cNvPr id="22" name="Прямоугольник 21"/>
          <p:cNvSpPr/>
          <p:nvPr/>
        </p:nvSpPr>
        <p:spPr>
          <a:xfrm>
            <a:off x="2468123" y="2055335"/>
            <a:ext cx="2420583" cy="738664"/>
          </a:xfrm>
          <a:prstGeom prst="rect">
            <a:avLst/>
          </a:prstGeom>
        </p:spPr>
        <p:txBody>
          <a:bodyPr wrap="square">
            <a:spAutoFit/>
          </a:bodyPr>
          <a:lstStyle/>
          <a:p>
            <a:pPr algn="ctr"/>
            <a:r>
              <a:rPr lang="ru-RU" sz="1400" b="1" dirty="0" smtClean="0">
                <a:solidFill>
                  <a:schemeClr val="accent1">
                    <a:lumMod val="50000"/>
                  </a:schemeClr>
                </a:solidFill>
                <a:latin typeface="Arial" pitchFamily="34" charset="0"/>
                <a:cs typeface="Arial" pitchFamily="34" charset="0"/>
              </a:rPr>
              <a:t>Алгебра </a:t>
            </a:r>
            <a:r>
              <a:rPr lang="ru-RU" sz="1400" b="1" dirty="0" err="1">
                <a:solidFill>
                  <a:schemeClr val="accent1">
                    <a:lumMod val="50000"/>
                  </a:schemeClr>
                </a:solidFill>
                <a:latin typeface="Arial" pitchFamily="34" charset="0"/>
                <a:cs typeface="Arial" pitchFamily="34" charset="0"/>
              </a:rPr>
              <a:t>және</a:t>
            </a:r>
            <a:r>
              <a:rPr lang="ru-RU" sz="1400" b="1" dirty="0">
                <a:solidFill>
                  <a:schemeClr val="accent1">
                    <a:lumMod val="50000"/>
                  </a:schemeClr>
                </a:solidFill>
                <a:latin typeface="Arial" pitchFamily="34" charset="0"/>
                <a:cs typeface="Arial" pitchFamily="34" charset="0"/>
              </a:rPr>
              <a:t> анализ </a:t>
            </a:r>
            <a:r>
              <a:rPr lang="ru-RU" sz="1400" b="1" dirty="0" err="1">
                <a:solidFill>
                  <a:schemeClr val="accent1">
                    <a:lumMod val="50000"/>
                  </a:schemeClr>
                </a:solidFill>
                <a:latin typeface="Arial" pitchFamily="34" charset="0"/>
                <a:cs typeface="Arial" pitchFamily="34" charset="0"/>
              </a:rPr>
              <a:t>бастамалары</a:t>
            </a:r>
            <a:r>
              <a:rPr lang="ru-RU" sz="1400" b="1"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жазбаша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200" i="1" dirty="0">
              <a:solidFill>
                <a:schemeClr val="accent1">
                  <a:lumMod val="50000"/>
                </a:schemeClr>
              </a:solidFill>
              <a:latin typeface="Arial" pitchFamily="34" charset="0"/>
              <a:cs typeface="Arial" pitchFamily="34" charset="0"/>
            </a:endParaRPr>
          </a:p>
        </p:txBody>
      </p:sp>
      <p:sp>
        <p:nvSpPr>
          <p:cNvPr id="23" name="Прямоугольник 22"/>
          <p:cNvSpPr/>
          <p:nvPr/>
        </p:nvSpPr>
        <p:spPr>
          <a:xfrm>
            <a:off x="129487" y="2065042"/>
            <a:ext cx="2142912" cy="1107996"/>
          </a:xfrm>
          <a:prstGeom prst="rect">
            <a:avLst/>
          </a:prstGeom>
        </p:spPr>
        <p:txBody>
          <a:bodyPr wrap="square">
            <a:spAutoFit/>
          </a:bodyPr>
          <a:lstStyle/>
          <a:p>
            <a:pPr algn="ctr"/>
            <a:r>
              <a:rPr lang="kk-KZ" sz="1400" b="1" dirty="0" smtClean="0">
                <a:solidFill>
                  <a:schemeClr val="accent1">
                    <a:lumMod val="50000"/>
                  </a:schemeClr>
                </a:solidFill>
                <a:latin typeface="Arial" pitchFamily="34" charset="0"/>
                <a:cs typeface="Arial" pitchFamily="34" charset="0"/>
              </a:rPr>
              <a:t>Оқыту </a:t>
            </a:r>
            <a:r>
              <a:rPr lang="kk-KZ" sz="1400" b="1" dirty="0">
                <a:solidFill>
                  <a:schemeClr val="accent1">
                    <a:lumMod val="50000"/>
                  </a:schemeClr>
                </a:solidFill>
                <a:latin typeface="Arial" pitchFamily="34" charset="0"/>
                <a:cs typeface="Arial" pitchFamily="34" charset="0"/>
              </a:rPr>
              <a:t>тілі </a:t>
            </a:r>
            <a:r>
              <a:rPr lang="kk-KZ" sz="1400" dirty="0">
                <a:solidFill>
                  <a:schemeClr val="accent1">
                    <a:lumMod val="50000"/>
                  </a:schemeClr>
                </a:solidFill>
                <a:latin typeface="Arial" pitchFamily="34" charset="0"/>
                <a:cs typeface="Arial" pitchFamily="34" charset="0"/>
              </a:rPr>
              <a:t>бойынша жазбаша </a:t>
            </a:r>
            <a:r>
              <a:rPr lang="kk-KZ" sz="1400" dirty="0" smtClean="0">
                <a:solidFill>
                  <a:schemeClr val="accent1">
                    <a:lumMod val="50000"/>
                  </a:schemeClr>
                </a:solidFill>
                <a:latin typeface="Arial" pitchFamily="34" charset="0"/>
                <a:cs typeface="Arial" pitchFamily="34" charset="0"/>
              </a:rPr>
              <a:t>емтихан</a:t>
            </a:r>
            <a:r>
              <a:rPr lang="kk-KZ" sz="1400" b="1" dirty="0">
                <a:latin typeface="Arial" pitchFamily="34" charset="0"/>
                <a:cs typeface="Arial" pitchFamily="34" charset="0"/>
              </a:rPr>
              <a:t> </a:t>
            </a:r>
            <a:endParaRPr lang="kk-KZ" sz="1400" b="1" dirty="0" smtClean="0">
              <a:latin typeface="Arial" pitchFamily="34" charset="0"/>
              <a:cs typeface="Arial" pitchFamily="34" charset="0"/>
            </a:endParaRPr>
          </a:p>
          <a:p>
            <a:pPr algn="ctr"/>
            <a:r>
              <a:rPr lang="kk-KZ" sz="1200" i="1" dirty="0">
                <a:solidFill>
                  <a:srgbClr val="002060"/>
                </a:solidFill>
                <a:latin typeface="Arial" pitchFamily="34" charset="0"/>
                <a:cs typeface="Arial" pitchFamily="34" charset="0"/>
              </a:rPr>
              <a:t>қазақ /орыс </a:t>
            </a:r>
            <a:r>
              <a:rPr lang="kk-KZ" sz="1200" i="1" dirty="0" smtClean="0">
                <a:solidFill>
                  <a:srgbClr val="002060"/>
                </a:solidFill>
                <a:latin typeface="Arial" pitchFamily="34" charset="0"/>
                <a:cs typeface="Arial" pitchFamily="34" charset="0"/>
              </a:rPr>
              <a:t>ұйғыр/тәжік/өзбек </a:t>
            </a:r>
            <a:endParaRPr lang="kk-KZ" sz="1200" i="1" dirty="0">
              <a:solidFill>
                <a:srgbClr val="002060"/>
              </a:solidFill>
              <a:latin typeface="Arial" pitchFamily="34" charset="0"/>
              <a:cs typeface="Arial" pitchFamily="34" charset="0"/>
            </a:endParaRPr>
          </a:p>
          <a:p>
            <a:pPr algn="ctr"/>
            <a:endParaRPr lang="ru-RU" sz="1400" dirty="0">
              <a:solidFill>
                <a:schemeClr val="accent1">
                  <a:lumMod val="50000"/>
                </a:schemeClr>
              </a:solidFill>
              <a:latin typeface="Arial" pitchFamily="34" charset="0"/>
              <a:cs typeface="Arial" pitchFamily="34" charset="0"/>
            </a:endParaRPr>
          </a:p>
        </p:txBody>
      </p:sp>
      <p:sp>
        <p:nvSpPr>
          <p:cNvPr id="24" name="Прямоугольник 23"/>
          <p:cNvSpPr/>
          <p:nvPr/>
        </p:nvSpPr>
        <p:spPr>
          <a:xfrm>
            <a:off x="5034493" y="2082242"/>
            <a:ext cx="2166553" cy="738664"/>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Қазақстан тарихы </a:t>
            </a:r>
            <a:r>
              <a:rPr lang="kk-KZ" sz="1400" dirty="0">
                <a:solidFill>
                  <a:schemeClr val="accent1">
                    <a:lumMod val="50000"/>
                  </a:schemeClr>
                </a:solidFill>
                <a:latin typeface="Arial" pitchFamily="34" charset="0"/>
                <a:cs typeface="Arial" pitchFamily="34" charset="0"/>
              </a:rPr>
              <a:t>бойынша ауызша емтихан</a:t>
            </a:r>
            <a:endParaRPr lang="ru-RU" sz="1400" b="1" dirty="0">
              <a:solidFill>
                <a:schemeClr val="accent1">
                  <a:lumMod val="50000"/>
                </a:schemeClr>
              </a:solidFill>
              <a:latin typeface="Arial" pitchFamily="34" charset="0"/>
              <a:cs typeface="Arial" pitchFamily="34" charset="0"/>
            </a:endParaRPr>
          </a:p>
        </p:txBody>
      </p:sp>
      <p:sp>
        <p:nvSpPr>
          <p:cNvPr id="25" name="Прямоугольник 24"/>
          <p:cNvSpPr/>
          <p:nvPr/>
        </p:nvSpPr>
        <p:spPr>
          <a:xfrm>
            <a:off x="9805603" y="2055335"/>
            <a:ext cx="2371883" cy="1785104"/>
          </a:xfrm>
          <a:prstGeom prst="rect">
            <a:avLst/>
          </a:prstGeom>
        </p:spPr>
        <p:txBody>
          <a:bodyPr wrap="square">
            <a:spAutoFit/>
          </a:bodyPr>
          <a:lstStyle/>
          <a:p>
            <a:pPr algn="ctr"/>
            <a:r>
              <a:rPr lang="kk-KZ" sz="1200" b="1" dirty="0">
                <a:solidFill>
                  <a:schemeClr val="accent1">
                    <a:lumMod val="50000"/>
                  </a:schemeClr>
                </a:solidFill>
                <a:latin typeface="Arial" pitchFamily="34" charset="0"/>
                <a:cs typeface="Arial" pitchFamily="34" charset="0"/>
              </a:rPr>
              <a:t>таңдау пәні </a:t>
            </a:r>
            <a:r>
              <a:rPr lang="ru-RU" sz="1200" dirty="0" err="1">
                <a:solidFill>
                  <a:schemeClr val="accent1">
                    <a:lumMod val="50000"/>
                  </a:schemeClr>
                </a:solidFill>
                <a:latin typeface="Arial" pitchFamily="34" charset="0"/>
                <a:cs typeface="Arial" pitchFamily="34" charset="0"/>
              </a:rPr>
              <a:t>бойынша</a:t>
            </a:r>
            <a:r>
              <a:rPr lang="ru-RU" sz="1200" dirty="0">
                <a:solidFill>
                  <a:schemeClr val="accent1">
                    <a:lumMod val="50000"/>
                  </a:schemeClr>
                </a:solidFill>
                <a:latin typeface="Arial" pitchFamily="34" charset="0"/>
                <a:cs typeface="Arial" pitchFamily="34" charset="0"/>
              </a:rPr>
              <a:t> </a:t>
            </a:r>
            <a:r>
              <a:rPr lang="kk-KZ" sz="1200" dirty="0" smtClean="0">
                <a:solidFill>
                  <a:schemeClr val="accent1">
                    <a:lumMod val="50000"/>
                  </a:schemeClr>
                </a:solidFill>
                <a:latin typeface="Arial" pitchFamily="34" charset="0"/>
                <a:cs typeface="Arial" pitchFamily="34" charset="0"/>
              </a:rPr>
              <a:t>жазбаша </a:t>
            </a:r>
            <a:r>
              <a:rPr lang="kk-KZ" sz="1200" dirty="0">
                <a:solidFill>
                  <a:schemeClr val="accent1">
                    <a:lumMod val="50000"/>
                  </a:schemeClr>
                </a:solidFill>
                <a:latin typeface="Arial" pitchFamily="34" charset="0"/>
                <a:cs typeface="Arial" pitchFamily="34" charset="0"/>
              </a:rPr>
              <a:t>емтихан (</a:t>
            </a:r>
            <a:r>
              <a:rPr lang="kk-KZ" sz="1200" i="1" dirty="0">
                <a:solidFill>
                  <a:srgbClr val="002060"/>
                </a:solidFill>
                <a:latin typeface="Arial" pitchFamily="34" charset="0"/>
                <a:cs typeface="Arial" pitchFamily="34" charset="0"/>
              </a:rPr>
              <a:t>физика, химия, биология, география, геометрия, дүниежүзілік тарих, құқық негіздері, әдебиет (оқыту тілі бойынша), шет тілі (ағылшын/француз/неміс), информатика)</a:t>
            </a:r>
            <a:endParaRPr lang="ru-RU" sz="1200" i="1" dirty="0">
              <a:solidFill>
                <a:srgbClr val="002060"/>
              </a:solidFill>
              <a:latin typeface="Arial" pitchFamily="34" charset="0"/>
              <a:cs typeface="Arial" pitchFamily="34" charset="0"/>
            </a:endParaRPr>
          </a:p>
        </p:txBody>
      </p:sp>
      <p:sp>
        <p:nvSpPr>
          <p:cNvPr id="30" name="Прямоугольник 29">
            <a:extLst>
              <a:ext uri="{FF2B5EF4-FFF2-40B4-BE49-F238E27FC236}">
                <a16:creationId xmlns:a16="http://schemas.microsoft.com/office/drawing/2014/main" id="{9A4AC6DE-7683-4424-A17C-E7D5415A3E57}"/>
              </a:ext>
            </a:extLst>
          </p:cNvPr>
          <p:cNvSpPr/>
          <p:nvPr/>
        </p:nvSpPr>
        <p:spPr>
          <a:xfrm rot="10800000" flipV="1">
            <a:off x="2582755" y="3380006"/>
            <a:ext cx="2191320" cy="2954655"/>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 бөлімнен тұрады.  </a:t>
            </a:r>
          </a:p>
          <a:p>
            <a:pPr algn="just"/>
            <a:r>
              <a:rPr lang="kk-KZ" sz="1200" i="1" dirty="0">
                <a:solidFill>
                  <a:srgbClr val="002060"/>
                </a:solidFill>
                <a:latin typeface="Arial" pitchFamily="34" charset="0"/>
                <a:cs typeface="Arial" pitchFamily="34" charset="0"/>
              </a:rPr>
              <a:t>А бөлімінде ұсынылған бес жауаптың ішінен бір дұрыс жауапты таңдайтын 15 тапсырма бар. Тапсырмалар </a:t>
            </a:r>
            <a:r>
              <a:rPr lang="kk-KZ" sz="1200" i="1" dirty="0" smtClean="0">
                <a:solidFill>
                  <a:srgbClr val="002060"/>
                </a:solidFill>
                <a:latin typeface="Arial" pitchFamily="34" charset="0"/>
                <a:cs typeface="Arial" pitchFamily="34" charset="0"/>
              </a:rPr>
              <a:t>1 балмен </a:t>
            </a:r>
            <a:r>
              <a:rPr lang="kk-KZ" sz="1200" i="1" dirty="0">
                <a:solidFill>
                  <a:srgbClr val="002060"/>
                </a:solidFill>
                <a:latin typeface="Arial" pitchFamily="34" charset="0"/>
                <a:cs typeface="Arial" pitchFamily="34" charset="0"/>
              </a:rPr>
              <a:t>бағаланады. </a:t>
            </a:r>
          </a:p>
          <a:p>
            <a:pPr algn="just"/>
            <a:r>
              <a:rPr lang="kk-KZ" sz="1200" i="1" dirty="0">
                <a:solidFill>
                  <a:srgbClr val="002060"/>
                </a:solidFill>
                <a:latin typeface="Arial" pitchFamily="34" charset="0"/>
                <a:cs typeface="Arial" pitchFamily="34" charset="0"/>
              </a:rPr>
              <a:t>В бөлімінде қысқа немесе егжей-тегжейлі </a:t>
            </a:r>
            <a:r>
              <a:rPr lang="kk-KZ" sz="1200" i="1" dirty="0" smtClean="0">
                <a:solidFill>
                  <a:srgbClr val="002060"/>
                </a:solidFill>
                <a:latin typeface="Arial" pitchFamily="34" charset="0"/>
                <a:cs typeface="Arial" pitchFamily="34" charset="0"/>
              </a:rPr>
              <a:t>жауаптарды қажет </a:t>
            </a:r>
            <a:r>
              <a:rPr lang="kk-KZ" sz="1200" i="1" dirty="0">
                <a:solidFill>
                  <a:srgbClr val="002060"/>
                </a:solidFill>
                <a:latin typeface="Arial" pitchFamily="34" charset="0"/>
                <a:cs typeface="Arial" pitchFamily="34" charset="0"/>
              </a:rPr>
              <a:t>ететін 10-12 тапсырма бар. Тапсырмалар 2-8 балмен бағаланады. </a:t>
            </a:r>
            <a:endParaRPr lang="kk-KZ" sz="1200" i="1"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60</a:t>
            </a:r>
            <a:endParaRPr lang="kk-KZ" sz="1400" dirty="0">
              <a:solidFill>
                <a:srgbClr val="002060"/>
              </a:solidFill>
              <a:latin typeface="Arial" pitchFamily="34" charset="0"/>
              <a:cs typeface="Arial" pitchFamily="34" charset="0"/>
            </a:endParaRPr>
          </a:p>
        </p:txBody>
      </p:sp>
      <p:sp>
        <p:nvSpPr>
          <p:cNvPr id="31" name="Прямоугольник 30">
            <a:extLst>
              <a:ext uri="{FF2B5EF4-FFF2-40B4-BE49-F238E27FC236}">
                <a16:creationId xmlns:a16="http://schemas.microsoft.com/office/drawing/2014/main" id="{4C2578B7-2E57-41C7-948A-18C9049FBCB8}"/>
              </a:ext>
            </a:extLst>
          </p:cNvPr>
          <p:cNvSpPr/>
          <p:nvPr/>
        </p:nvSpPr>
        <p:spPr>
          <a:xfrm>
            <a:off x="7408440" y="3934201"/>
            <a:ext cx="2288224" cy="1323439"/>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екі бөлімнен тұрады. </a:t>
            </a:r>
          </a:p>
          <a:p>
            <a:pPr marR="5080">
              <a:buSzPct val="95833"/>
              <a:tabLst>
                <a:tab pos="120650" algn="l"/>
                <a:tab pos="2317115" algn="l"/>
                <a:tab pos="2677160" algn="l"/>
                <a:tab pos="3698240" algn="l"/>
                <a:tab pos="4057650" algn="l"/>
                <a:tab pos="4603750" algn="l"/>
                <a:tab pos="4624705" algn="l"/>
                <a:tab pos="6027420" algn="l"/>
                <a:tab pos="6393180" algn="l"/>
              </a:tabLst>
            </a:pPr>
            <a:r>
              <a:rPr lang="kk-KZ" sz="1200" i="1" dirty="0">
                <a:solidFill>
                  <a:srgbClr val="002060"/>
                </a:solidFill>
                <a:latin typeface="Arial" pitchFamily="34" charset="0"/>
                <a:cs typeface="Arial" pitchFamily="34" charset="0"/>
              </a:rPr>
              <a:t>Тапсырмаларда төрт қысқа мәтін бар, олардың жалпы көлемі 400 сөзден аспайды</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marR="5080" algn="just">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40</a:t>
            </a:r>
            <a:endParaRPr lang="ru-RU" sz="1400" b="1" dirty="0">
              <a:solidFill>
                <a:srgbClr val="002060"/>
              </a:solidFill>
              <a:latin typeface="Arial" pitchFamily="34" charset="0"/>
              <a:cs typeface="Arial" pitchFamily="34" charset="0"/>
            </a:endParaRPr>
          </a:p>
        </p:txBody>
      </p:sp>
      <p:sp>
        <p:nvSpPr>
          <p:cNvPr id="32" name="Прямоугольник 31"/>
          <p:cNvSpPr/>
          <p:nvPr/>
        </p:nvSpPr>
        <p:spPr>
          <a:xfrm>
            <a:off x="1" y="3322392"/>
            <a:ext cx="2476500" cy="3262432"/>
          </a:xfrm>
          <a:prstGeom prst="rect">
            <a:avLst/>
          </a:prstGeom>
        </p:spPr>
        <p:txBody>
          <a:bodyPr wrap="square">
            <a:spAutoFit/>
          </a:bodyPr>
          <a:lstStyle/>
          <a:p>
            <a:r>
              <a:rPr lang="kk-KZ" sz="1400" dirty="0">
                <a:solidFill>
                  <a:srgbClr val="002060"/>
                </a:solidFill>
                <a:latin typeface="Arial" pitchFamily="34" charset="0"/>
                <a:cs typeface="Arial" pitchFamily="34" charset="0"/>
              </a:rPr>
              <a:t>Емтихан жұмысы 2 </a:t>
            </a:r>
            <a:r>
              <a:rPr lang="kk-KZ" sz="1200" dirty="0">
                <a:solidFill>
                  <a:srgbClr val="002060"/>
                </a:solidFill>
                <a:latin typeface="Arial" pitchFamily="34" charset="0"/>
                <a:cs typeface="Arial" pitchFamily="34" charset="0"/>
              </a:rPr>
              <a:t>бөлімнен тұрады. </a:t>
            </a:r>
            <a:r>
              <a:rPr lang="kk-KZ" sz="1200" i="1" dirty="0">
                <a:solidFill>
                  <a:srgbClr val="002060"/>
                </a:solidFill>
                <a:latin typeface="Arial" pitchFamily="34" charset="0"/>
                <a:cs typeface="Arial" pitchFamily="34" charset="0"/>
              </a:rPr>
              <a:t>Бірінші бөлім екі мәтінмен жұмыс жасауды қамтиды (мәтіндердің жалпы көлемі – 600-650 сөз). Екінші бөлімде ЖМБ сыныптарда білім алушылар бір жазбаша жұмыс орындайды– эссе (200-250 сөз). ҚГБ сыныптарда білім алушылар 200-250 сөзден тұратын жазбаша жұмыс (мақала, эссе, көпшілік алдында сөйлеу, рецензия және басқалар) жазу ұсынылатын үш тапсырманың ішінен бір тапсырманы таңдайды. </a:t>
            </a:r>
            <a:endParaRPr lang="kk-KZ" sz="1200" i="1" dirty="0" smtClean="0">
              <a:solidFill>
                <a:srgbClr val="002060"/>
              </a:solidFill>
              <a:latin typeface="Arial" pitchFamily="34" charset="0"/>
              <a:cs typeface="Arial" pitchFamily="34" charset="0"/>
            </a:endParaRPr>
          </a:p>
          <a:p>
            <a:r>
              <a:rPr lang="kk-KZ" sz="1200" dirty="0" smtClean="0">
                <a:solidFill>
                  <a:srgbClr val="002060"/>
                </a:solidFill>
                <a:latin typeface="Arial" pitchFamily="34" charset="0"/>
                <a:cs typeface="Arial" pitchFamily="34" charset="0"/>
              </a:rPr>
              <a:t>Жоғары </a:t>
            </a:r>
            <a:r>
              <a:rPr lang="kk-KZ" sz="1200" dirty="0">
                <a:solidFill>
                  <a:srgbClr val="002060"/>
                </a:solidFill>
                <a:latin typeface="Arial" pitchFamily="34" charset="0"/>
                <a:cs typeface="Arial" pitchFamily="34" charset="0"/>
              </a:rPr>
              <a:t>балл-</a:t>
            </a:r>
            <a:r>
              <a:rPr lang="kk-KZ" sz="1200" b="1" dirty="0">
                <a:solidFill>
                  <a:srgbClr val="002060"/>
                </a:solidFill>
                <a:latin typeface="Arial" pitchFamily="34" charset="0"/>
                <a:cs typeface="Arial" pitchFamily="34" charset="0"/>
              </a:rPr>
              <a:t>40</a:t>
            </a:r>
            <a:r>
              <a:rPr lang="kk-KZ" sz="1200" dirty="0">
                <a:solidFill>
                  <a:srgbClr val="002060"/>
                </a:solidFill>
                <a:latin typeface="Arial" pitchFamily="34" charset="0"/>
                <a:cs typeface="Arial" pitchFamily="34" charset="0"/>
              </a:rPr>
              <a:t>. </a:t>
            </a:r>
          </a:p>
        </p:txBody>
      </p:sp>
      <p:sp>
        <p:nvSpPr>
          <p:cNvPr id="33" name="Прямоугольник 32"/>
          <p:cNvSpPr/>
          <p:nvPr/>
        </p:nvSpPr>
        <p:spPr>
          <a:xfrm>
            <a:off x="9859215" y="4175166"/>
            <a:ext cx="2264659" cy="1815882"/>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2-3 бөлімнен тұрады: </a:t>
            </a:r>
          </a:p>
          <a:p>
            <a:pPr algn="just"/>
            <a:r>
              <a:rPr lang="kk-KZ" sz="1200" i="1" dirty="0">
                <a:solidFill>
                  <a:srgbClr val="002060"/>
                </a:solidFill>
                <a:latin typeface="Arial" pitchFamily="34" charset="0"/>
                <a:cs typeface="Arial" pitchFamily="34" charset="0"/>
              </a:rPr>
              <a:t>ұсынылған жауаптардың ішінен бір дұрыс жауапты таңдайтын тапсырмалар; </a:t>
            </a:r>
          </a:p>
          <a:p>
            <a:pPr algn="just"/>
            <a:r>
              <a:rPr lang="kk-KZ" sz="1200" i="1" dirty="0">
                <a:solidFill>
                  <a:srgbClr val="002060"/>
                </a:solidFill>
                <a:latin typeface="Arial" pitchFamily="34" charset="0"/>
                <a:cs typeface="Arial" pitchFamily="34" charset="0"/>
              </a:rPr>
              <a:t>Қысқа немесе егжей-тегжейлі жауаптарды қажет ететін 4-5 тапсырма; шағын зерттеу</a:t>
            </a:r>
            <a:endParaRPr lang="ru-RU" sz="1200" i="1" dirty="0">
              <a:solidFill>
                <a:srgbClr val="002060"/>
              </a:solidFill>
              <a:latin typeface="Arial" pitchFamily="34" charset="0"/>
              <a:cs typeface="Arial" pitchFamily="34" charset="0"/>
            </a:endParaRPr>
          </a:p>
        </p:txBody>
      </p:sp>
      <p:sp>
        <p:nvSpPr>
          <p:cNvPr id="34" name="Прямоугольник 33"/>
          <p:cNvSpPr/>
          <p:nvPr/>
        </p:nvSpPr>
        <p:spPr>
          <a:xfrm>
            <a:off x="4950278" y="3403111"/>
            <a:ext cx="2334982" cy="1508105"/>
          </a:xfrm>
          <a:prstGeom prst="rect">
            <a:avLst/>
          </a:prstGeom>
        </p:spPr>
        <p:txBody>
          <a:bodyPr wrap="square">
            <a:spAutoFit/>
          </a:bodyPr>
          <a:lstStyle/>
          <a:p>
            <a:pPr algn="just"/>
            <a:r>
              <a:rPr lang="kk-KZ" sz="1400" dirty="0">
                <a:solidFill>
                  <a:srgbClr val="002060"/>
                </a:solidFill>
                <a:latin typeface="Arial" pitchFamily="34" charset="0"/>
                <a:cs typeface="Arial" pitchFamily="34" charset="0"/>
              </a:rPr>
              <a:t>Емтихан билеттер бойынша өткізіледі. </a:t>
            </a:r>
            <a:endParaRPr lang="kk-KZ" sz="1400" dirty="0" smtClean="0">
              <a:solidFill>
                <a:srgbClr val="002060"/>
              </a:solidFill>
              <a:latin typeface="Arial" pitchFamily="34" charset="0"/>
              <a:cs typeface="Arial" pitchFamily="34" charset="0"/>
            </a:endParaRPr>
          </a:p>
          <a:p>
            <a:pPr algn="just"/>
            <a:r>
              <a:rPr lang="kk-KZ" sz="1200" i="1" dirty="0">
                <a:solidFill>
                  <a:srgbClr val="002060"/>
                </a:solidFill>
                <a:latin typeface="Arial" pitchFamily="34" charset="0"/>
                <a:cs typeface="Arial" pitchFamily="34" charset="0"/>
              </a:rPr>
              <a:t>Барлығы 30 билет, әр билетте білім алушылар ауызша жауап беретін үш сұрақ беріледі</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30</a:t>
            </a:r>
            <a:endParaRPr lang="ru-RU" sz="1400" b="1" dirty="0">
              <a:solidFill>
                <a:srgbClr val="002060"/>
              </a:solidFill>
              <a:latin typeface="Arial" pitchFamily="34" charset="0"/>
              <a:cs typeface="Arial" pitchFamily="34" charset="0"/>
            </a:endParaRPr>
          </a:p>
        </p:txBody>
      </p:sp>
      <p:sp>
        <p:nvSpPr>
          <p:cNvPr id="35" name="Нашивка 34"/>
          <p:cNvSpPr/>
          <p:nvPr/>
        </p:nvSpPr>
        <p:spPr>
          <a:xfrm rot="5400000">
            <a:off x="916131"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6" name="Нашивка 35"/>
          <p:cNvSpPr/>
          <p:nvPr/>
        </p:nvSpPr>
        <p:spPr>
          <a:xfrm rot="5400000">
            <a:off x="3430764"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 name="Нашивка 36"/>
          <p:cNvSpPr/>
          <p:nvPr/>
        </p:nvSpPr>
        <p:spPr>
          <a:xfrm rot="5400000">
            <a:off x="5870119"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8" name="Нашивка 37"/>
          <p:cNvSpPr/>
          <p:nvPr/>
        </p:nvSpPr>
        <p:spPr>
          <a:xfrm rot="5400000">
            <a:off x="8304902" y="284327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9" name="Нашивка 38"/>
          <p:cNvSpPr/>
          <p:nvPr/>
        </p:nvSpPr>
        <p:spPr>
          <a:xfrm rot="5400000">
            <a:off x="10743164" y="3112880"/>
            <a:ext cx="451665" cy="167291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8" name="Группа 47"/>
          <p:cNvGrpSpPr/>
          <p:nvPr/>
        </p:nvGrpSpPr>
        <p:grpSpPr>
          <a:xfrm>
            <a:off x="2983004" y="846206"/>
            <a:ext cx="1390821" cy="1224000"/>
            <a:chOff x="2935845" y="889290"/>
            <a:chExt cx="1390821" cy="1224000"/>
          </a:xfrm>
        </p:grpSpPr>
        <p:sp>
          <p:nvSpPr>
            <p:cNvPr id="40" name="Овал 39"/>
            <p:cNvSpPr/>
            <p:nvPr/>
          </p:nvSpPr>
          <p:spPr>
            <a:xfrm>
              <a:off x="3001255" y="889290"/>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rot="10800000" flipV="1">
              <a:off x="2935845" y="993459"/>
              <a:ext cx="1390821"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08</a:t>
              </a:r>
              <a:r>
                <a:rPr lang="kk-KZ" sz="4000" b="1" dirty="0" smtClean="0">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6" name="Группа 45"/>
          <p:cNvGrpSpPr/>
          <p:nvPr/>
        </p:nvGrpSpPr>
        <p:grpSpPr>
          <a:xfrm>
            <a:off x="5468586" y="846206"/>
            <a:ext cx="1298367" cy="1224000"/>
            <a:chOff x="5425339" y="909465"/>
            <a:chExt cx="1298367" cy="1224000"/>
          </a:xfrm>
        </p:grpSpPr>
        <p:sp>
          <p:nvSpPr>
            <p:cNvPr id="41" name="Овал 40"/>
            <p:cNvSpPr/>
            <p:nvPr/>
          </p:nvSpPr>
          <p:spPr>
            <a:xfrm>
              <a:off x="5444522" y="90946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10800000" flipV="1">
              <a:off x="5425339" y="1013634"/>
              <a:ext cx="1298367" cy="1015663"/>
            </a:xfrm>
            <a:prstGeom prst="rect">
              <a:avLst/>
            </a:prstGeom>
          </p:spPr>
          <p:txBody>
            <a:bodyPr wrap="square">
              <a:spAutoFit/>
            </a:bodyPr>
            <a:lstStyle/>
            <a:p>
              <a:pPr algn="ctr"/>
              <a:r>
                <a:rPr lang="ru-RU" sz="4000" b="1" dirty="0" smtClean="0">
                  <a:solidFill>
                    <a:schemeClr val="accent1">
                      <a:lumMod val="75000"/>
                    </a:schemeClr>
                  </a:solidFill>
                  <a:latin typeface="Arial" pitchFamily="34" charset="0"/>
                  <a:cs typeface="Arial" pitchFamily="34" charset="0"/>
                </a:rPr>
                <a:t>12</a:t>
              </a:r>
              <a:r>
                <a:rPr lang="ru-RU" b="1" dirty="0" smtClean="0">
                  <a:solidFill>
                    <a:srgbClr val="002060"/>
                  </a:solidFill>
                  <a:latin typeface="Arial" pitchFamily="34" charset="0"/>
                  <a:cs typeface="Arial" pitchFamily="34" charset="0"/>
                </a:rPr>
                <a:t> </a:t>
              </a:r>
            </a:p>
            <a:p>
              <a:pPr algn="ctr"/>
              <a:r>
                <a:rPr lang="kk-KZ" sz="2000" b="1" dirty="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5" name="Группа 44"/>
          <p:cNvGrpSpPr/>
          <p:nvPr/>
        </p:nvGrpSpPr>
        <p:grpSpPr>
          <a:xfrm>
            <a:off x="7909258" y="846206"/>
            <a:ext cx="1286588" cy="1224000"/>
            <a:chOff x="7917276" y="903523"/>
            <a:chExt cx="1286588" cy="1224000"/>
          </a:xfrm>
        </p:grpSpPr>
        <p:sp>
          <p:nvSpPr>
            <p:cNvPr id="42" name="Овал 41"/>
            <p:cNvSpPr/>
            <p:nvPr/>
          </p:nvSpPr>
          <p:spPr>
            <a:xfrm>
              <a:off x="7930570" y="903523"/>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rot="10800000" flipV="1">
              <a:off x="7917276" y="1007691"/>
              <a:ext cx="1286588" cy="1015663"/>
            </a:xfrm>
            <a:prstGeom prst="rect">
              <a:avLst/>
            </a:prstGeom>
          </p:spPr>
          <p:txBody>
            <a:bodyPr wrap="square">
              <a:spAutoFit/>
            </a:bodyPr>
            <a:lstStyle/>
            <a:p>
              <a:pPr algn="ctr"/>
              <a:r>
                <a:rPr lang="ru-RU" sz="4000" b="1" dirty="0">
                  <a:solidFill>
                    <a:schemeClr val="accent1">
                      <a:lumMod val="75000"/>
                    </a:schemeClr>
                  </a:solidFill>
                  <a:latin typeface="Arial" panose="020B0604020202020204" pitchFamily="34" charset="0"/>
                  <a:cs typeface="Arial" panose="020B0604020202020204" pitchFamily="34" charset="0"/>
                </a:rPr>
                <a:t>15</a:t>
              </a:r>
              <a:r>
                <a:rPr lang="ru-RU" sz="4000" b="1" dirty="0">
                  <a:solidFill>
                    <a:srgbClr val="002060"/>
                  </a:solidFill>
                  <a:latin typeface="Arial" panose="020B0604020202020204" pitchFamily="34" charset="0"/>
                  <a:cs typeface="Arial" panose="020B0604020202020204" pitchFamily="34" charset="0"/>
                </a:rPr>
                <a:t> </a:t>
              </a:r>
            </a:p>
            <a:p>
              <a:pPr algn="ct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sz="2000" b="1" dirty="0">
                  <a:solidFill>
                    <a:schemeClr val="accent1">
                      <a:lumMod val="50000"/>
                    </a:schemeClr>
                  </a:solidFill>
                  <a:latin typeface="Arial" panose="020B0604020202020204" pitchFamily="34" charset="0"/>
                  <a:cs typeface="Arial" panose="020B0604020202020204" pitchFamily="34" charset="0"/>
                </a:rPr>
                <a:t> </a:t>
              </a:r>
            </a:p>
          </p:txBody>
        </p:sp>
      </p:grpSp>
      <p:grpSp>
        <p:nvGrpSpPr>
          <p:cNvPr id="47" name="Группа 46"/>
          <p:cNvGrpSpPr/>
          <p:nvPr/>
        </p:nvGrpSpPr>
        <p:grpSpPr>
          <a:xfrm>
            <a:off x="10361544" y="846206"/>
            <a:ext cx="1260000" cy="1224000"/>
            <a:chOff x="10358197" y="913002"/>
            <a:chExt cx="1260000" cy="1224000"/>
          </a:xfrm>
        </p:grpSpPr>
        <p:sp>
          <p:nvSpPr>
            <p:cNvPr id="43" name="Овал 42"/>
            <p:cNvSpPr/>
            <p:nvPr/>
          </p:nvSpPr>
          <p:spPr>
            <a:xfrm>
              <a:off x="10358197" y="913002"/>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rot="10800000" flipV="1">
              <a:off x="10362122" y="1017171"/>
              <a:ext cx="1252150"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19</a:t>
              </a:r>
              <a:r>
                <a:rPr lang="ru-RU" b="1" dirty="0" smtClean="0">
                  <a:solidFill>
                    <a:srgbClr val="002060"/>
                  </a:solidFill>
                  <a:latin typeface="Arial" panose="020B0604020202020204" pitchFamily="34" charset="0"/>
                  <a:cs typeface="Arial" panose="020B0604020202020204" pitchFamily="34" charset="0"/>
                </a:rPr>
                <a:t> </a:t>
              </a:r>
            </a:p>
            <a:p>
              <a:pPr algn="ct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b="1" dirty="0" smtClean="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grpSp>
      <p:pic>
        <p:nvPicPr>
          <p:cNvPr id="44"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311708" y="-1325659"/>
            <a:ext cx="1649626" cy="4269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574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7" name="Заголовок 1"/>
          <p:cNvSpPr txBox="1">
            <a:spLocks/>
          </p:cNvSpPr>
          <p:nvPr/>
        </p:nvSpPr>
        <p:spPr>
          <a:xfrm>
            <a:off x="363751" y="670997"/>
            <a:ext cx="4388625" cy="292854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аттестатын</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алуға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үміткерлер</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үшін</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«Алгебра </a:t>
            </a:r>
            <a:r>
              <a:rPr lang="ru-RU" sz="1800" dirty="0" err="1">
                <a:solidFill>
                  <a:srgbClr val="002060"/>
                </a:solidFill>
                <a:latin typeface="Arial" panose="020B0604020202020204" pitchFamily="34" charset="0"/>
                <a:cs typeface="Arial" panose="020B0604020202020204" pitchFamily="34" charset="0"/>
              </a:rPr>
              <a:t>және</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анализ </a:t>
            </a:r>
            <a:r>
              <a:rPr lang="ru-RU" sz="1800" dirty="0" err="1" smtClean="0">
                <a:solidFill>
                  <a:srgbClr val="002060"/>
                </a:solidFill>
                <a:latin typeface="Arial" panose="020B0604020202020204" pitchFamily="34" charset="0"/>
                <a:cs typeface="Arial" panose="020B0604020202020204" pitchFamily="34" charset="0"/>
              </a:rPr>
              <a:t>бастамалары</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пәні</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бойынша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қорытынды</a:t>
            </a:r>
            <a:r>
              <a:rPr lang="ru-RU" sz="1800" dirty="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аттестаттауды</a:t>
            </a:r>
            <a:r>
              <a:rPr lang="ru-RU" sz="1800" dirty="0" smtClean="0">
                <a:solidFill>
                  <a:srgbClr val="002060"/>
                </a:solidFill>
                <a:latin typeface="Arial" panose="020B0604020202020204" pitchFamily="34" charset="0"/>
                <a:cs typeface="Arial" panose="020B0604020202020204" pitchFamily="34" charset="0"/>
              </a:rPr>
              <a:t> НЗМ-де </a:t>
            </a:r>
            <a:r>
              <a:rPr lang="ru-RU" sz="1800" dirty="0" err="1">
                <a:solidFill>
                  <a:srgbClr val="002060"/>
                </a:solidFill>
                <a:latin typeface="Arial" panose="020B0604020202020204" pitchFamily="34" charset="0"/>
                <a:cs typeface="Arial" panose="020B0604020202020204" pitchFamily="34" charset="0"/>
              </a:rPr>
              <a:t>өткізу</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туралы</a:t>
            </a:r>
            <a:r>
              <a:rPr lang="ru-RU" sz="1800" dirty="0">
                <a:solidFill>
                  <a:srgbClr val="002060"/>
                </a:solidFill>
                <a:latin typeface="Arial" panose="020B0604020202020204" pitchFamily="34" charset="0"/>
                <a:cs typeface="Arial" panose="020B0604020202020204" pitchFamily="34" charset="0"/>
              </a:rPr>
              <a:t> норма </a:t>
            </a:r>
            <a:r>
              <a:rPr lang="ru-RU" sz="1800" dirty="0" err="1">
                <a:solidFill>
                  <a:srgbClr val="002060"/>
                </a:solidFill>
                <a:latin typeface="Arial" panose="020B0604020202020204" pitchFamily="34" charset="0"/>
                <a:cs typeface="Arial" panose="020B0604020202020204" pitchFamily="34" charset="0"/>
              </a:rPr>
              <a:t>алынып</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тасталады</a:t>
            </a:r>
            <a:r>
              <a:rPr lang="ru-RU" sz="1800" dirty="0" smtClean="0">
                <a:solidFill>
                  <a:srgbClr val="002060"/>
                </a:solidFill>
                <a:latin typeface="Arial" panose="020B0604020202020204" pitchFamily="34" charset="0"/>
                <a:cs typeface="Arial" panose="020B0604020202020204" pitchFamily="34" charset="0"/>
              </a:rPr>
              <a:t>.</a:t>
            </a:r>
          </a:p>
          <a:p>
            <a:pPr algn="just"/>
            <a:endParaRPr lang="ru-RU" sz="1800" dirty="0">
              <a:solidFill>
                <a:srgbClr val="002060"/>
              </a:solidFill>
              <a:latin typeface="Arial" panose="020B0604020202020204" pitchFamily="34" charset="0"/>
              <a:cs typeface="Arial" panose="020B0604020202020204" pitchFamily="34" charset="0"/>
            </a:endParaRPr>
          </a:p>
          <a:p>
            <a:pPr algn="just"/>
            <a:r>
              <a:rPr lang="ru-RU" sz="1800" dirty="0" err="1">
                <a:solidFill>
                  <a:srgbClr val="002060"/>
                </a:solidFill>
                <a:latin typeface="Arial" panose="020B0604020202020204" pitchFamily="34" charset="0"/>
                <a:cs typeface="Arial" panose="020B0604020202020204" pitchFamily="34" charset="0"/>
              </a:rPr>
              <a:t>Жалпы</a:t>
            </a:r>
            <a:r>
              <a:rPr lang="ru-RU" sz="1800" dirty="0">
                <a:solidFill>
                  <a:srgbClr val="002060"/>
                </a:solidFill>
                <a:latin typeface="Arial" panose="020B0604020202020204" pitchFamily="34" charset="0"/>
                <a:cs typeface="Arial" panose="020B0604020202020204" pitchFamily="34" charset="0"/>
              </a:rPr>
              <a:t> орта </a:t>
            </a:r>
            <a:r>
              <a:rPr lang="ru-RU" sz="1800" dirty="0" err="1">
                <a:solidFill>
                  <a:srgbClr val="002060"/>
                </a:solidFill>
                <a:latin typeface="Arial" panose="020B0604020202020204" pitchFamily="34" charset="0"/>
                <a:cs typeface="Arial" panose="020B0604020202020204" pitchFamily="34" charset="0"/>
              </a:rPr>
              <a:t>білім</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туралы</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a:solidFill>
                  <a:srgbClr val="002060"/>
                </a:solidFill>
                <a:latin typeface="Arial" panose="020B0604020202020204" pitchFamily="34" charset="0"/>
                <a:cs typeface="Arial" panose="020B0604020202020204" pitchFamily="34" charset="0"/>
              </a:rPr>
              <a:t>аттестаты </a:t>
            </a:r>
            <a:r>
              <a:rPr lang="ru-RU" sz="1800" dirty="0" err="1">
                <a:solidFill>
                  <a:srgbClr val="002060"/>
                </a:solidFill>
                <a:latin typeface="Arial" panose="020B0604020202020204" pitchFamily="34" charset="0"/>
                <a:cs typeface="Arial" panose="020B0604020202020204" pitchFamily="34" charset="0"/>
              </a:rPr>
              <a:t>және</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белгісі</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осы </a:t>
            </a:r>
            <a:r>
              <a:rPr lang="ru-RU" sz="1800" dirty="0" err="1" smtClean="0">
                <a:solidFill>
                  <a:srgbClr val="002060"/>
                </a:solidFill>
                <a:latin typeface="Arial" panose="020B0604020202020204" pitchFamily="34" charset="0"/>
                <a:cs typeface="Arial" panose="020B0604020202020204" pitchFamily="34" charset="0"/>
              </a:rPr>
              <a:t>талаптарға</a:t>
            </a:r>
            <a:r>
              <a:rPr lang="ru-RU" sz="1800" dirty="0" smtClean="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сай</a:t>
            </a:r>
            <a:r>
              <a:rPr lang="ru-RU" sz="1800" dirty="0" smtClean="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келетін</a:t>
            </a:r>
            <a:r>
              <a:rPr lang="ru-RU" sz="1800" dirty="0" smtClean="0">
                <a:solidFill>
                  <a:srgbClr val="002060"/>
                </a:solidFill>
                <a:latin typeface="Arial" panose="020B0604020202020204" pitchFamily="34" charset="0"/>
                <a:cs typeface="Arial" panose="020B0604020202020204" pitchFamily="34" charset="0"/>
              </a:rPr>
              <a:t>    11-сынып </a:t>
            </a:r>
            <a:r>
              <a:rPr lang="ru-RU" sz="1800" dirty="0" err="1">
                <a:solidFill>
                  <a:srgbClr val="002060"/>
                </a:solidFill>
                <a:latin typeface="Arial" panose="020B0604020202020204" pitchFamily="34" charset="0"/>
                <a:cs typeface="Arial" panose="020B0604020202020204" pitchFamily="34" charset="0"/>
              </a:rPr>
              <a:t>оқушыларына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беріледі</a:t>
            </a:r>
            <a:r>
              <a:rPr lang="ru-RU" sz="1800" dirty="0">
                <a:solidFill>
                  <a:srgbClr val="002060"/>
                </a:solidFill>
                <a:latin typeface="Arial" panose="020B0604020202020204" pitchFamily="34" charset="0"/>
                <a:cs typeface="Arial" panose="020B0604020202020204" pitchFamily="34" charset="0"/>
              </a:rPr>
              <a:t>:</a:t>
            </a:r>
            <a:endParaRPr lang="ru-RU" sz="1800" dirty="0" smtClean="0">
              <a:solidFill>
                <a:srgbClr val="002060"/>
              </a:solidFill>
              <a:latin typeface="Arial" panose="020B0604020202020204" pitchFamily="34" charset="0"/>
              <a:cs typeface="Arial" panose="020B0604020202020204" pitchFamily="34" charset="0"/>
            </a:endParaRPr>
          </a:p>
          <a:p>
            <a:endParaRPr lang="ru-RU" sz="1800" dirty="0">
              <a:solidFill>
                <a:srgbClr val="002060"/>
              </a:solidFill>
              <a:latin typeface="Arial" panose="020B0604020202020204" pitchFamily="34" charset="0"/>
              <a:cs typeface="Arial" panose="020B0604020202020204" pitchFamily="34" charset="0"/>
            </a:endParaRPr>
          </a:p>
        </p:txBody>
      </p:sp>
      <p:sp>
        <p:nvSpPr>
          <p:cNvPr id="8" name="Прямоугольник 7"/>
          <p:cNvSpPr/>
          <p:nvPr/>
        </p:nvSpPr>
        <p:spPr>
          <a:xfrm>
            <a:off x="363751" y="3715751"/>
            <a:ext cx="4382420" cy="2585323"/>
          </a:xfrm>
          <a:prstGeom prst="rect">
            <a:avLst/>
          </a:prstGeom>
        </p:spPr>
        <p:txBody>
          <a:bodyPr wrap="square">
            <a:spAutoFit/>
          </a:bodyPr>
          <a:lstStyle/>
          <a:p>
            <a:pPr algn="just"/>
            <a:r>
              <a:rPr lang="ru-RU" dirty="0" err="1">
                <a:solidFill>
                  <a:srgbClr val="002060"/>
                </a:solidFill>
                <a:latin typeface="Arial" panose="020B0604020202020204" pitchFamily="34" charset="0"/>
                <a:ea typeface="+mj-ea"/>
                <a:cs typeface="Arial" panose="020B0604020202020204" pitchFamily="34" charset="0"/>
              </a:rPr>
              <a:t>Министрдің</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бұйрығымен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босатылған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беретін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соңғы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үш</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жылдағы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халықаралық</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олимпиадалардың</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жеңімпаздары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болып</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табылатын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аттестатын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үміткерлерге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аттестаты </a:t>
            </a:r>
            <a:r>
              <a:rPr lang="ru-RU" dirty="0" err="1">
                <a:solidFill>
                  <a:srgbClr val="002060"/>
                </a:solidFill>
                <a:latin typeface="Arial" panose="020B0604020202020204" pitchFamily="34" charset="0"/>
                <a:ea typeface="+mj-ea"/>
                <a:cs typeface="Arial" panose="020B0604020202020204" pitchFamily="34" charset="0"/>
              </a:rPr>
              <a:t>беріледі</a:t>
            </a:r>
            <a:r>
              <a:rPr lang="ru-RU" dirty="0">
                <a:solidFill>
                  <a:srgbClr val="002060"/>
                </a:solidFill>
                <a:latin typeface="Arial" panose="020B0604020202020204" pitchFamily="34" charset="0"/>
                <a:ea typeface="+mj-ea"/>
                <a:cs typeface="Arial" panose="020B0604020202020204" pitchFamily="34" charset="0"/>
              </a:rPr>
              <a:t>.</a:t>
            </a:r>
          </a:p>
        </p:txBody>
      </p:sp>
      <p:sp>
        <p:nvSpPr>
          <p:cNvPr id="10" name="Прямоугольник 9"/>
          <p:cNvSpPr/>
          <p:nvPr/>
        </p:nvSpPr>
        <p:spPr>
          <a:xfrm>
            <a:off x="5379159" y="883954"/>
            <a:ext cx="6208888" cy="923330"/>
          </a:xfrm>
          <a:prstGeom prst="rect">
            <a:avLst/>
          </a:prstGeom>
        </p:spPr>
        <p:txBody>
          <a:bodyPr wrap="square">
            <a:spAutoFit/>
          </a:bodyPr>
          <a:lstStyle/>
          <a:p>
            <a:pPr algn="just"/>
            <a:r>
              <a:rPr lang="ru-RU" dirty="0">
                <a:solidFill>
                  <a:srgbClr val="002060"/>
                </a:solidFill>
                <a:latin typeface="Arial" panose="020B0604020202020204" pitchFamily="34" charset="0"/>
                <a:ea typeface="+mj-ea"/>
                <a:cs typeface="Arial" panose="020B0604020202020204" pitchFamily="34" charset="0"/>
              </a:rPr>
              <a:t>11-сыныптың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аттестаттауды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оқитын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орны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мектептерде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өтеді</a:t>
            </a:r>
            <a:r>
              <a:rPr lang="ru-RU" dirty="0">
                <a:solidFill>
                  <a:srgbClr val="002060"/>
                </a:solidFill>
                <a:latin typeface="Arial" panose="020B0604020202020204" pitchFamily="34" charset="0"/>
                <a:ea typeface="+mj-ea"/>
                <a:cs typeface="Arial" panose="020B0604020202020204" pitchFamily="34" charset="0"/>
              </a:rPr>
              <a:t>.</a:t>
            </a: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a:t>
            </a:r>
            <a:r>
              <a:rPr lang="ru-RU" sz="2400" b="1" dirty="0">
                <a:solidFill>
                  <a:srgbClr val="002060"/>
                </a:solidFill>
                <a:latin typeface="Arial" panose="020B0604020202020204" pitchFamily="34" charset="0"/>
                <a:cs typeface="Arial" panose="020B0604020202020204" pitchFamily="34" charset="0"/>
              </a:rPr>
              <a:t>АЛТЫН 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БОЙЫНША ӨЗГЕРІСТЕР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4" y="-795143"/>
            <a:ext cx="983484" cy="254559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Угол-двойной-маленький-правый ">
            <a:extLst>
              <a:ext uri="{FF2B5EF4-FFF2-40B4-BE49-F238E27FC236}">
                <a16:creationId xmlns:a16="http://schemas.microsoft.com/office/drawing/2014/main" id="{3A13D7F5-5CD3-4C81-A813-70A21ED9BE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56146" y="1184966"/>
            <a:ext cx="723013" cy="711434"/>
          </a:xfrm>
          <a:prstGeom prst="rect">
            <a:avLst/>
          </a:prstGeom>
          <a:noFill/>
          <a:extLst>
            <a:ext uri="{909E8E84-426E-40DD-AFC4-6F175D3DCCD1}">
              <a14:hiddenFill xmlns:a14="http://schemas.microsoft.com/office/drawing/2010/main">
                <a:solidFill>
                  <a:srgbClr val="FFFFFF"/>
                </a:solidFill>
              </a14:hiddenFill>
            </a:ext>
          </a:extLst>
        </p:spPr>
      </p:pic>
      <p:sp>
        <p:nvSpPr>
          <p:cNvPr id="13" name="Прямоугольник 12"/>
          <p:cNvSpPr/>
          <p:nvPr/>
        </p:nvSpPr>
        <p:spPr>
          <a:xfrm>
            <a:off x="5384800" y="4546747"/>
            <a:ext cx="6145423" cy="923330"/>
          </a:xfrm>
          <a:prstGeom prst="rect">
            <a:avLst/>
          </a:prstGeom>
        </p:spPr>
        <p:txBody>
          <a:bodyPr wrap="square">
            <a:spAutoFit/>
          </a:bodyPr>
          <a:lstStyle/>
          <a:p>
            <a:pPr algn="just"/>
            <a:r>
              <a:rPr lang="ru-RU" dirty="0" err="1">
                <a:solidFill>
                  <a:srgbClr val="002060"/>
                </a:solidFill>
                <a:latin typeface="Arial" panose="020B0604020202020204" pitchFamily="34" charset="0"/>
                <a:ea typeface="+mj-ea"/>
                <a:cs typeface="Arial" panose="020B0604020202020204" pitchFamily="34" charset="0"/>
              </a:rPr>
              <a:t>Бұған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дейін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аттестатын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үшін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қатысу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міндетті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болатын</a:t>
            </a:r>
            <a:r>
              <a:rPr lang="ru-RU" dirty="0">
                <a:solidFill>
                  <a:srgbClr val="002060"/>
                </a:solidFill>
                <a:latin typeface="Arial" panose="020B0604020202020204" pitchFamily="34" charset="0"/>
                <a:ea typeface="+mj-ea"/>
                <a:cs typeface="Arial" panose="020B0604020202020204" pitchFamily="34" charset="0"/>
              </a:rPr>
              <a:t>.</a:t>
            </a:r>
          </a:p>
        </p:txBody>
      </p:sp>
      <p:pic>
        <p:nvPicPr>
          <p:cNvPr id="22" name="Picture 8" descr="Угол-двойной-маленький-правый ">
            <a:extLst>
              <a:ext uri="{FF2B5EF4-FFF2-40B4-BE49-F238E27FC236}">
                <a16:creationId xmlns:a16="http://schemas.microsoft.com/office/drawing/2014/main" id="{DBFA2112-D5D0-4A8E-87BB-EC7AF3BB27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67250" y="4610901"/>
            <a:ext cx="723013" cy="79502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8" descr="Угол-двойной-маленький-правый ">
            <a:extLst>
              <a:ext uri="{FF2B5EF4-FFF2-40B4-BE49-F238E27FC236}">
                <a16:creationId xmlns:a16="http://schemas.microsoft.com/office/drawing/2014/main" id="{3A13D7F5-5CD3-4C81-A813-70A21ED9BE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2356" y="2625294"/>
            <a:ext cx="723013" cy="711434"/>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5379159" y="1965349"/>
            <a:ext cx="6339655" cy="2031325"/>
          </a:xfrm>
          <a:prstGeom prst="rect">
            <a:avLst/>
          </a:prstGeom>
        </p:spPr>
        <p:txBody>
          <a:bodyPr wrap="square">
            <a:spAutoFit/>
          </a:bodyPr>
          <a:lstStyle/>
          <a:p>
            <a:pPr lvl="0" algn="just"/>
            <a:r>
              <a:rPr lang="ru-RU" dirty="0">
                <a:solidFill>
                  <a:srgbClr val="002060"/>
                </a:solidFill>
                <a:latin typeface="Arial" panose="020B0604020202020204" pitchFamily="34" charset="0"/>
                <a:ea typeface="+mj-ea"/>
                <a:cs typeface="Arial" panose="020B0604020202020204" pitchFamily="34" charset="0"/>
              </a:rPr>
              <a:t>5-11 </a:t>
            </a:r>
            <a:r>
              <a:rPr lang="ru-RU" dirty="0" err="1">
                <a:solidFill>
                  <a:srgbClr val="002060"/>
                </a:solidFill>
                <a:latin typeface="Arial" panose="020B0604020202020204" pitchFamily="34" charset="0"/>
                <a:ea typeface="+mj-ea"/>
                <a:cs typeface="Arial" panose="020B0604020202020204" pitchFamily="34" charset="0"/>
              </a:rPr>
              <a:t>сыныптардағы барлық пәндер </a:t>
            </a:r>
            <a:r>
              <a:rPr lang="ru-RU" dirty="0" err="1" smtClean="0">
                <a:solidFill>
                  <a:srgbClr val="002060"/>
                </a:solidFill>
                <a:latin typeface="Arial" panose="020B0604020202020204" pitchFamily="34" charset="0"/>
                <a:ea typeface="+mj-ea"/>
                <a:cs typeface="Arial" panose="020B0604020202020204" pitchFamily="34" charset="0"/>
              </a:rPr>
              <a:t>бойынша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жылдық және </a:t>
            </a:r>
            <a:r>
              <a:rPr lang="ru-RU" dirty="0" err="1">
                <a:solidFill>
                  <a:srgbClr val="002060"/>
                </a:solidFill>
                <a:latin typeface="Arial" panose="020B0604020202020204" pitchFamily="34" charset="0"/>
                <a:ea typeface="+mj-ea"/>
                <a:cs typeface="Arial" panose="020B0604020202020204" pitchFamily="34" charset="0"/>
              </a:rPr>
              <a:t>қорытынды бағалары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a:p>
            <a:pPr algn="just"/>
            <a:r>
              <a:rPr lang="en-US" dirty="0">
                <a:solidFill>
                  <a:srgbClr val="002060"/>
                </a:solidFill>
                <a:latin typeface="Arial" panose="020B0604020202020204" pitchFamily="34" charset="0"/>
                <a:ea typeface="+mj-ea"/>
                <a:cs typeface="Arial" panose="020B0604020202020204" pitchFamily="34" charset="0"/>
              </a:rPr>
              <a:t> </a:t>
            </a:r>
            <a:r>
              <a:rPr lang="ru-RU" dirty="0">
                <a:solidFill>
                  <a:srgbClr val="002060"/>
                </a:solidFill>
                <a:latin typeface="Arial" panose="020B0604020202020204" pitchFamily="34" charset="0"/>
                <a:ea typeface="+mj-ea"/>
                <a:cs typeface="Arial" panose="020B0604020202020204" pitchFamily="34" charset="0"/>
              </a:rPr>
              <a:t>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Үздік</a:t>
            </a:r>
            <a:r>
              <a:rPr lang="ru-RU" dirty="0" smtClean="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алған</a:t>
            </a:r>
            <a:r>
              <a:rPr lang="kk-KZ" dirty="0" smtClean="0">
                <a:solidFill>
                  <a:srgbClr val="002060"/>
                </a:solidFill>
                <a:latin typeface="Arial" panose="020B0604020202020204" pitchFamily="34" charset="0"/>
                <a:ea typeface="+mj-ea"/>
                <a:cs typeface="Arial" panose="020B0604020202020204" pitchFamily="34" charset="0"/>
              </a:rPr>
              <a:t>;</a:t>
            </a:r>
            <a:endParaRPr lang="kk-KZ" dirty="0">
              <a:solidFill>
                <a:srgbClr val="002060"/>
              </a:solidFill>
              <a:latin typeface="Arial" panose="020B0604020202020204" pitchFamily="34" charset="0"/>
              <a:ea typeface="+mj-ea"/>
              <a:cs typeface="Arial" panose="020B0604020202020204" pitchFamily="34" charset="0"/>
            </a:endParaRPr>
          </a:p>
          <a:p>
            <a:pPr algn="just"/>
            <a:r>
              <a:rPr lang="kk-KZ" dirty="0">
                <a:solidFill>
                  <a:srgbClr val="002060"/>
                </a:solidFill>
                <a:latin typeface="Arial" panose="020B0604020202020204" pitchFamily="34" charset="0"/>
                <a:ea typeface="+mj-ea"/>
                <a:cs typeface="Arial" panose="020B0604020202020204" pitchFamily="34" charset="0"/>
              </a:rPr>
              <a:t>10-11 </a:t>
            </a:r>
            <a:r>
              <a:rPr lang="kk-KZ" dirty="0" smtClean="0">
                <a:solidFill>
                  <a:srgbClr val="002060"/>
                </a:solidFill>
                <a:latin typeface="Arial" panose="020B0604020202020204" pitchFamily="34" charset="0"/>
                <a:ea typeface="+mj-ea"/>
                <a:cs typeface="Arial" panose="020B0604020202020204" pitchFamily="34" charset="0"/>
              </a:rPr>
              <a:t>сыныптардағы барлық </a:t>
            </a:r>
            <a:r>
              <a:rPr lang="kk-KZ" dirty="0">
                <a:solidFill>
                  <a:srgbClr val="002060"/>
                </a:solidFill>
                <a:latin typeface="Arial" panose="020B0604020202020204" pitchFamily="34" charset="0"/>
                <a:ea typeface="+mj-ea"/>
                <a:cs typeface="Arial" panose="020B0604020202020204" pitchFamily="34" charset="0"/>
              </a:rPr>
              <a:t>пәндер </a:t>
            </a:r>
            <a:r>
              <a:rPr lang="kk-KZ" dirty="0" smtClean="0">
                <a:solidFill>
                  <a:srgbClr val="002060"/>
                </a:solidFill>
                <a:latin typeface="Arial" panose="020B0604020202020204" pitchFamily="34" charset="0"/>
                <a:ea typeface="+mj-ea"/>
                <a:cs typeface="Arial" panose="020B0604020202020204" pitchFamily="34" charset="0"/>
              </a:rPr>
              <a:t>бойынша тоқсандық бағалары «5» болған;</a:t>
            </a:r>
            <a:endParaRPr lang="kk-KZ" dirty="0">
              <a:solidFill>
                <a:srgbClr val="002060"/>
              </a:solidFill>
              <a:latin typeface="Arial" panose="020B0604020202020204" pitchFamily="34" charset="0"/>
              <a:ea typeface="+mj-ea"/>
              <a:cs typeface="Arial" panose="020B0604020202020204" pitchFamily="34" charset="0"/>
            </a:endParaRPr>
          </a:p>
          <a:p>
            <a:pPr algn="just"/>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беруді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аяқтағаннан</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кейін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бағасына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өткен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алушыларға</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868340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«АЛТЫН </a:t>
            </a:r>
            <a:r>
              <a:rPr lang="ru-RU" sz="2400" b="1" dirty="0">
                <a:solidFill>
                  <a:srgbClr val="002060"/>
                </a:solidFill>
                <a:latin typeface="Arial" panose="020B0604020202020204" pitchFamily="34" charset="0"/>
                <a:cs typeface="Arial" panose="020B0604020202020204" pitchFamily="34" charset="0"/>
              </a:rPr>
              <a:t>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белгісіне</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үміткерлер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82857" y="-1182858"/>
            <a:ext cx="1489420" cy="3855135"/>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14973" y="1373675"/>
            <a:ext cx="5898157" cy="1323439"/>
          </a:xfrm>
          <a:prstGeom prst="rect">
            <a:avLst/>
          </a:prstGeom>
        </p:spPr>
        <p:txBody>
          <a:bodyPr wrap="square">
            <a:spAutoFit/>
          </a:bodyPr>
          <a:lstStyle/>
          <a:p>
            <a:pPr algn="just"/>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Білім</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басқармасы</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жанындағы</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Комиссияның</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құзыретіне</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«Алтын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белгі</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аттестатын</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алуға</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үміткерлердің</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Қағидалар</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талаптарына</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сәйкестігін</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анықтау</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енгізілді</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a:t>
            </a:r>
          </a:p>
        </p:txBody>
      </p:sp>
      <p:graphicFrame>
        <p:nvGraphicFramePr>
          <p:cNvPr id="6" name="Таблица 5"/>
          <p:cNvGraphicFramePr>
            <a:graphicFrameLocks noGrp="1"/>
          </p:cNvGraphicFramePr>
          <p:nvPr>
            <p:extLst>
              <p:ext uri="{D42A27DB-BD31-4B8C-83A1-F6EECF244321}">
                <p14:modId xmlns:p14="http://schemas.microsoft.com/office/powerpoint/2010/main" val="4028870469"/>
              </p:ext>
            </p:extLst>
          </p:nvPr>
        </p:nvGraphicFramePr>
        <p:xfrm>
          <a:off x="6299201" y="754748"/>
          <a:ext cx="5644014" cy="5333809"/>
        </p:xfrm>
        <a:graphic>
          <a:graphicData uri="http://schemas.openxmlformats.org/drawingml/2006/table">
            <a:tbl>
              <a:tblPr firstRow="1" firstCol="1" bandRow="1">
                <a:tableStyleId>{5C22544A-7EE6-4342-B048-85BDC9FD1C3A}</a:tableStyleId>
              </a:tblPr>
              <a:tblGrid>
                <a:gridCol w="403318">
                  <a:extLst>
                    <a:ext uri="{9D8B030D-6E8A-4147-A177-3AD203B41FA5}">
                      <a16:colId xmlns:a16="http://schemas.microsoft.com/office/drawing/2014/main" val="129928202"/>
                    </a:ext>
                  </a:extLst>
                </a:gridCol>
                <a:gridCol w="1384115">
                  <a:extLst>
                    <a:ext uri="{9D8B030D-6E8A-4147-A177-3AD203B41FA5}">
                      <a16:colId xmlns:a16="http://schemas.microsoft.com/office/drawing/2014/main" val="1788796159"/>
                    </a:ext>
                  </a:extLst>
                </a:gridCol>
                <a:gridCol w="811526">
                  <a:extLst>
                    <a:ext uri="{9D8B030D-6E8A-4147-A177-3AD203B41FA5}">
                      <a16:colId xmlns:a16="http://schemas.microsoft.com/office/drawing/2014/main" val="2189137819"/>
                    </a:ext>
                  </a:extLst>
                </a:gridCol>
                <a:gridCol w="779749">
                  <a:extLst>
                    <a:ext uri="{9D8B030D-6E8A-4147-A177-3AD203B41FA5}">
                      <a16:colId xmlns:a16="http://schemas.microsoft.com/office/drawing/2014/main" val="4168226589"/>
                    </a:ext>
                  </a:extLst>
                </a:gridCol>
                <a:gridCol w="779138">
                  <a:extLst>
                    <a:ext uri="{9D8B030D-6E8A-4147-A177-3AD203B41FA5}">
                      <a16:colId xmlns:a16="http://schemas.microsoft.com/office/drawing/2014/main" val="3351121190"/>
                    </a:ext>
                  </a:extLst>
                </a:gridCol>
                <a:gridCol w="1486168">
                  <a:extLst>
                    <a:ext uri="{9D8B030D-6E8A-4147-A177-3AD203B41FA5}">
                      <a16:colId xmlns:a16="http://schemas.microsoft.com/office/drawing/2014/main" val="646683964"/>
                    </a:ext>
                  </a:extLst>
                </a:gridCol>
              </a:tblGrid>
              <a:tr h="666727">
                <a:tc>
                  <a:txBody>
                    <a:bodyPr/>
                    <a:lstStyle/>
                    <a:p>
                      <a:pPr>
                        <a:lnSpc>
                          <a:spcPct val="107000"/>
                        </a:lnSpc>
                        <a:spcAft>
                          <a:spcPts val="0"/>
                        </a:spcAft>
                      </a:pPr>
                      <a:r>
                        <a:rPr lang="ru-RU" sz="1100" dirty="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өңір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желтоқсан</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наурыз</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сәуір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a:effectLst/>
                        </a:rPr>
                        <a:t>динамика </a:t>
                      </a:r>
                      <a:endParaRPr lang="ru-RU" sz="900" dirty="0">
                        <a:effectLst/>
                      </a:endParaRPr>
                    </a:p>
                    <a:p>
                      <a:pPr>
                        <a:lnSpc>
                          <a:spcPct val="107000"/>
                        </a:lnSpc>
                        <a:spcAft>
                          <a:spcPts val="0"/>
                        </a:spcAft>
                      </a:pPr>
                      <a:r>
                        <a:rPr lang="ru-RU" sz="1100" dirty="0" smtClean="0">
                          <a:effectLst/>
                        </a:rPr>
                        <a:t>(</a:t>
                      </a:r>
                      <a:r>
                        <a:rPr lang="ru-RU" sz="1100" dirty="0" err="1" smtClean="0">
                          <a:effectLst/>
                        </a:rPr>
                        <a:t>наурыз</a:t>
                      </a:r>
                      <a:r>
                        <a:rPr lang="ru-RU" sz="1100" dirty="0" smtClean="0">
                          <a:effectLst/>
                        </a:rPr>
                        <a:t> </a:t>
                      </a:r>
                      <a:r>
                        <a:rPr lang="ru-RU" sz="1100" dirty="0" err="1" smtClean="0">
                          <a:effectLst/>
                        </a:rPr>
                        <a:t>айымен</a:t>
                      </a:r>
                      <a:r>
                        <a:rPr lang="ru-RU" sz="1100" dirty="0" smtClean="0">
                          <a:effectLst/>
                        </a:rPr>
                        <a:t> </a:t>
                      </a:r>
                      <a:r>
                        <a:rPr lang="ru-RU" sz="1100" dirty="0" err="1" smtClean="0">
                          <a:effectLst/>
                        </a:rPr>
                        <a:t>салыстырғанда</a:t>
                      </a:r>
                      <a:r>
                        <a:rPr lang="ru-RU" sz="1100" dirty="0" smtClean="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1738737986"/>
                  </a:ext>
                </a:extLst>
              </a:tr>
              <a:tr h="222242">
                <a:tc>
                  <a:txBody>
                    <a:bodyPr/>
                    <a:lstStyle/>
                    <a:p>
                      <a:pP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Абай</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162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179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2240402393"/>
                  </a:ext>
                </a:extLst>
              </a:tr>
              <a:tr h="222242">
                <a:tc>
                  <a:txBody>
                    <a:bodyPr/>
                    <a:lstStyle/>
                    <a:p>
                      <a:pP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Ақмола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3057148516"/>
                  </a:ext>
                </a:extLst>
              </a:tr>
              <a:tr h="222242">
                <a:tc>
                  <a:txBody>
                    <a:bodyPr/>
                    <a:lstStyle/>
                    <a:p>
                      <a:pPr>
                        <a:lnSpc>
                          <a:spcPct val="107000"/>
                        </a:lnSpc>
                        <a:spcAft>
                          <a:spcPts val="0"/>
                        </a:spcAft>
                      </a:pPr>
                      <a:r>
                        <a:rPr lang="ru-RU" sz="11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Ақтөбе</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427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529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3451433967"/>
                  </a:ext>
                </a:extLst>
              </a:tr>
              <a:tr h="222242">
                <a:tc>
                  <a:txBody>
                    <a:bodyPr/>
                    <a:lstStyle/>
                    <a:p>
                      <a:pPr>
                        <a:lnSpc>
                          <a:spcPct val="107000"/>
                        </a:lnSpc>
                        <a:spcAft>
                          <a:spcPts val="0"/>
                        </a:spcAft>
                      </a:pPr>
                      <a:r>
                        <a:rPr lang="ru-RU" sz="11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Алматы</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574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658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679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1886413794"/>
                  </a:ext>
                </a:extLst>
              </a:tr>
              <a:tr h="222242">
                <a:tc>
                  <a:txBody>
                    <a:bodyPr/>
                    <a:lstStyle/>
                    <a:p>
                      <a:pPr>
                        <a:lnSpc>
                          <a:spcPct val="107000"/>
                        </a:lnSpc>
                        <a:spcAft>
                          <a:spcPts val="0"/>
                        </a:spcAft>
                      </a:pPr>
                      <a:r>
                        <a:rPr lang="ru-RU" sz="1100">
                          <a:effectLst/>
                        </a:rPr>
                        <a:t>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Атырау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1998927407"/>
                  </a:ext>
                </a:extLst>
              </a:tr>
              <a:tr h="222242">
                <a:tc>
                  <a:txBody>
                    <a:bodyPr/>
                    <a:lstStyle/>
                    <a:p>
                      <a:pPr>
                        <a:lnSpc>
                          <a:spcPct val="107000"/>
                        </a:lnSpc>
                        <a:spcAft>
                          <a:spcPts val="0"/>
                        </a:spcAft>
                      </a:pPr>
                      <a:r>
                        <a:rPr lang="ru-RU" sz="1100">
                          <a:effectLst/>
                        </a:rPr>
                        <a:t>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ШҚО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235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325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287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485042014"/>
                  </a:ext>
                </a:extLst>
              </a:tr>
              <a:tr h="222242">
                <a:tc>
                  <a:txBody>
                    <a:bodyPr/>
                    <a:lstStyle/>
                    <a:p>
                      <a:pPr>
                        <a:lnSpc>
                          <a:spcPct val="107000"/>
                        </a:lnSpc>
                        <a:spcAft>
                          <a:spcPts val="0"/>
                        </a:spcAft>
                      </a:pPr>
                      <a:r>
                        <a:rPr lang="ru-RU" sz="1100">
                          <a:effectLst/>
                        </a:rPr>
                        <a:t>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Жамбыл</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304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2244395019"/>
                  </a:ext>
                </a:extLst>
              </a:tr>
              <a:tr h="222242">
                <a:tc>
                  <a:txBody>
                    <a:bodyPr/>
                    <a:lstStyle/>
                    <a:p>
                      <a:pPr>
                        <a:lnSpc>
                          <a:spcPct val="107000"/>
                        </a:lnSpc>
                        <a:spcAft>
                          <a:spcPts val="0"/>
                        </a:spcAft>
                      </a:pPr>
                      <a:r>
                        <a:rPr lang="ru-RU" sz="1100">
                          <a:effectLst/>
                        </a:rPr>
                        <a:t>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Жетісу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3671208315"/>
                  </a:ext>
                </a:extLst>
              </a:tr>
              <a:tr h="222242">
                <a:tc>
                  <a:txBody>
                    <a:bodyPr/>
                    <a:lstStyle/>
                    <a:p>
                      <a:pPr>
                        <a:lnSpc>
                          <a:spcPct val="107000"/>
                        </a:lnSpc>
                        <a:spcAft>
                          <a:spcPts val="0"/>
                        </a:spcAft>
                      </a:pPr>
                      <a:r>
                        <a:rPr lang="ru-RU" sz="1100">
                          <a:effectLst/>
                        </a:rPr>
                        <a:t>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БҚО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255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2754580489"/>
                  </a:ext>
                </a:extLst>
              </a:tr>
              <a:tr h="222242">
                <a:tc>
                  <a:txBody>
                    <a:bodyPr/>
                    <a:lstStyle/>
                    <a:p>
                      <a:pPr>
                        <a:lnSpc>
                          <a:spcPct val="107000"/>
                        </a:lnSpc>
                        <a:spcAft>
                          <a:spcPts val="0"/>
                        </a:spcAft>
                      </a:pPr>
                      <a:r>
                        <a:rPr lang="ru-RU" sz="1100">
                          <a:effectLst/>
                        </a:rPr>
                        <a:t>10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Қарағанды</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3085247403"/>
                  </a:ext>
                </a:extLst>
              </a:tr>
              <a:tr h="222242">
                <a:tc>
                  <a:txBody>
                    <a:bodyPr/>
                    <a:lstStyle/>
                    <a:p>
                      <a:pPr>
                        <a:lnSpc>
                          <a:spcPct val="107000"/>
                        </a:lnSpc>
                        <a:spcAft>
                          <a:spcPts val="0"/>
                        </a:spcAft>
                      </a:pPr>
                      <a:r>
                        <a:rPr lang="ru-RU" sz="1100">
                          <a:effectLst/>
                        </a:rPr>
                        <a:t>11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Қостанай</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159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3437738557"/>
                  </a:ext>
                </a:extLst>
              </a:tr>
              <a:tr h="222242">
                <a:tc>
                  <a:txBody>
                    <a:bodyPr/>
                    <a:lstStyle/>
                    <a:p>
                      <a:pP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Қызылорда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596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574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685968976"/>
                  </a:ext>
                </a:extLst>
              </a:tr>
              <a:tr h="222242">
                <a:tc>
                  <a:txBody>
                    <a:bodyPr/>
                    <a:lstStyle/>
                    <a:p>
                      <a:pPr>
                        <a:lnSpc>
                          <a:spcPct val="107000"/>
                        </a:lnSpc>
                        <a:spcAft>
                          <a:spcPts val="0"/>
                        </a:spcAft>
                      </a:pPr>
                      <a:r>
                        <a:rPr lang="ru-RU" sz="1100">
                          <a:effectLst/>
                        </a:rPr>
                        <a:t>13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Маңгыстау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914494817"/>
                  </a:ext>
                </a:extLst>
              </a:tr>
              <a:tr h="222242">
                <a:tc>
                  <a:txBody>
                    <a:bodyPr/>
                    <a:lstStyle/>
                    <a:p>
                      <a:pPr>
                        <a:lnSpc>
                          <a:spcPct val="107000"/>
                        </a:lnSpc>
                        <a:spcAft>
                          <a:spcPts val="0"/>
                        </a:spcAft>
                      </a:pPr>
                      <a:r>
                        <a:rPr lang="ru-RU" sz="1100">
                          <a:effectLst/>
                        </a:rPr>
                        <a:t>14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Павлодар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198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192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2612145362"/>
                  </a:ext>
                </a:extLst>
              </a:tr>
              <a:tr h="222242">
                <a:tc>
                  <a:txBody>
                    <a:bodyPr/>
                    <a:lstStyle/>
                    <a:p>
                      <a:pPr>
                        <a:lnSpc>
                          <a:spcPct val="107000"/>
                        </a:lnSpc>
                        <a:spcAft>
                          <a:spcPts val="0"/>
                        </a:spcAft>
                      </a:pPr>
                      <a:r>
                        <a:rPr lang="ru-RU" sz="1100">
                          <a:effectLst/>
                        </a:rPr>
                        <a:t>15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СҚО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94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939827933"/>
                  </a:ext>
                </a:extLst>
              </a:tr>
              <a:tr h="222242">
                <a:tc>
                  <a:txBody>
                    <a:bodyPr/>
                    <a:lstStyle/>
                    <a:p>
                      <a:pPr>
                        <a:lnSpc>
                          <a:spcPct val="107000"/>
                        </a:lnSpc>
                        <a:spcAft>
                          <a:spcPts val="0"/>
                        </a:spcAft>
                      </a:pPr>
                      <a:r>
                        <a:rPr lang="ru-RU" sz="1100">
                          <a:effectLst/>
                        </a:rPr>
                        <a:t>16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Түркістан</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1139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1457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1336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2351944670"/>
                  </a:ext>
                </a:extLst>
              </a:tr>
              <a:tr h="222242">
                <a:tc>
                  <a:txBody>
                    <a:bodyPr/>
                    <a:lstStyle/>
                    <a:p>
                      <a:pPr>
                        <a:lnSpc>
                          <a:spcPct val="107000"/>
                        </a:lnSpc>
                        <a:spcAft>
                          <a:spcPts val="0"/>
                        </a:spcAft>
                      </a:pPr>
                      <a:r>
                        <a:rPr lang="ru-RU" sz="1100">
                          <a:effectLst/>
                        </a:rPr>
                        <a:t>17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a:effectLst/>
                        </a:rPr>
                        <a:t>Ұ</a:t>
                      </a:r>
                      <a:r>
                        <a:rPr lang="ru-RU" sz="1100" dirty="0" err="1" smtClean="0">
                          <a:effectLst/>
                        </a:rPr>
                        <a:t>лытау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96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84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811341767"/>
                  </a:ext>
                </a:extLst>
              </a:tr>
              <a:tr h="222242">
                <a:tc>
                  <a:txBody>
                    <a:bodyPr/>
                    <a:lstStyle/>
                    <a:p>
                      <a:pPr>
                        <a:lnSpc>
                          <a:spcPct val="107000"/>
                        </a:lnSpc>
                        <a:spcAft>
                          <a:spcPts val="0"/>
                        </a:spcAft>
                      </a:pPr>
                      <a:r>
                        <a:rPr lang="ru-RU" sz="1100">
                          <a:effectLst/>
                        </a:rPr>
                        <a:t>18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Алматы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356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441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423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961804162"/>
                  </a:ext>
                </a:extLst>
              </a:tr>
              <a:tr h="222242">
                <a:tc>
                  <a:txBody>
                    <a:bodyPr/>
                    <a:lstStyle/>
                    <a:p>
                      <a:pPr>
                        <a:lnSpc>
                          <a:spcPct val="107000"/>
                        </a:lnSpc>
                        <a:spcAft>
                          <a:spcPts val="0"/>
                        </a:spcAft>
                      </a:pPr>
                      <a:r>
                        <a:rPr lang="ru-RU" sz="1100">
                          <a:effectLst/>
                        </a:rPr>
                        <a:t>19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Астана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288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dirty="0">
                          <a:effectLst/>
                        </a:rPr>
                        <a:t>-79</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744264432"/>
                  </a:ext>
                </a:extLst>
              </a:tr>
              <a:tr h="222242">
                <a:tc>
                  <a:txBody>
                    <a:bodyPr/>
                    <a:lstStyle/>
                    <a:p>
                      <a:pPr>
                        <a:lnSpc>
                          <a:spcPct val="107000"/>
                        </a:lnSpc>
                        <a:spcAft>
                          <a:spcPts val="0"/>
                        </a:spcAft>
                      </a:pPr>
                      <a:r>
                        <a:rPr lang="ru-RU" sz="1100">
                          <a:effectLst/>
                        </a:rPr>
                        <a:t>20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Шымкент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1967413702"/>
                  </a:ext>
                </a:extLst>
              </a:tr>
              <a:tr h="222242">
                <a:tc>
                  <a:txBody>
                    <a:bodyPr/>
                    <a:lstStyle/>
                    <a:p>
                      <a:pPr>
                        <a:lnSpc>
                          <a:spcPct val="107000"/>
                        </a:lnSpc>
                        <a:spcAft>
                          <a:spcPts val="0"/>
                        </a:spcAft>
                      </a:pPr>
                      <a:r>
                        <a:rPr lang="ru-RU" sz="11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Республика б-</a:t>
                      </a:r>
                      <a:r>
                        <a:rPr lang="ru-RU" sz="1100" dirty="0" err="1" smtClean="0">
                          <a:effectLst/>
                        </a:rPr>
                        <a:t>ша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5812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7181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6652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dirty="0">
                          <a:effectLst/>
                        </a:rPr>
                        <a:t>-529</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val="1079098695"/>
                  </a:ext>
                </a:extLst>
              </a:tr>
            </a:tbl>
          </a:graphicData>
        </a:graphic>
      </p:graphicFrame>
      <p:sp>
        <p:nvSpPr>
          <p:cNvPr id="9" name="Прямоугольник 8"/>
          <p:cNvSpPr/>
          <p:nvPr/>
        </p:nvSpPr>
        <p:spPr>
          <a:xfrm>
            <a:off x="314974" y="3003208"/>
            <a:ext cx="5898156" cy="2051652"/>
          </a:xfrm>
          <a:prstGeom prst="rect">
            <a:avLst/>
          </a:prstGeom>
        </p:spPr>
        <p:txBody>
          <a:bodyPr wrap="square">
            <a:spAutoFit/>
          </a:bodyPr>
          <a:lstStyle/>
          <a:p>
            <a:pPr indent="450215" algn="just">
              <a:lnSpc>
                <a:spcPct val="107000"/>
              </a:lnSpc>
              <a:spcAft>
                <a:spcPts val="0"/>
              </a:spcAft>
            </a:pPr>
            <a:r>
              <a:rPr lang="kk-KZ"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Наурыз айында өңірлердің білім басқармасы және білім беру саласындағы сапаны қамтамасыз ету жөніндегі аумақтық департаменттер жанындағы емтихан комиссиясы жүргізген мониторингтен кейін үміткерлер саны 529 білім алушыға қысқарды.</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304707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2317897" y="129109"/>
            <a:ext cx="9572165" cy="461665"/>
          </a:xfrm>
          <a:prstGeom prst="rect">
            <a:avLst/>
          </a:prstGeom>
        </p:spPr>
        <p:txBody>
          <a:bodyPr wrap="square">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2023-2024 оқу жылынан бастап ҚАЗАҚ ТІЛІНЕН емтихан өтеді</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062719" y="-1062720"/>
            <a:ext cx="1338146" cy="346358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428535" y="2057842"/>
            <a:ext cx="6096000" cy="2862322"/>
          </a:xfrm>
          <a:prstGeom prst="rect">
            <a:avLst/>
          </a:prstGeom>
        </p:spPr>
        <p:txBody>
          <a:bodyPr>
            <a:spAutoFit/>
          </a:bodyPr>
          <a:lstStyle/>
          <a:p>
            <a:pPr indent="450215" algn="just">
              <a:spcAft>
                <a:spcPts val="0"/>
              </a:spcAft>
            </a:pPr>
            <a:r>
              <a:rPr lang="kk-KZ" dirty="0">
                <a:solidFill>
                  <a:srgbClr val="002060"/>
                </a:solidFill>
                <a:latin typeface="Arial" panose="020B0604020202020204" pitchFamily="34" charset="0"/>
                <a:ea typeface="Times New Roman" panose="02020603050405020304" pitchFamily="18" charset="0"/>
                <a:cs typeface="Arial" panose="020B0604020202020204" pitchFamily="34" charset="0"/>
              </a:rPr>
              <a:t>Қазақ тілі бойынша емтихан білім алушылардың бағдарламалар мазмұнын меңгеруін бағалау мақсатында негізгі орта (5-8 сыныптар), жалпы орта (10 сынып) деңгейінде академиялық жыл аяқталған кезде қазақ тілінде оқытатын мектептерде «Қазақ тілі» пәні бойынша және қазақ тілінен басқа тілде оқытатын мектептерде «Қазақ тілі мен әдебиеті» пәні бойынша МЖМБС-қа (тыңдалым (тыңдау), айтылым, оқылым, жазылым) сәйкес жазбаша және ауызша нысанда өткізіледі.</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Прямоугольник 7"/>
          <p:cNvSpPr/>
          <p:nvPr/>
        </p:nvSpPr>
        <p:spPr>
          <a:xfrm>
            <a:off x="7155713" y="1159196"/>
            <a:ext cx="4455040" cy="2031325"/>
          </a:xfrm>
          <a:prstGeom prst="rect">
            <a:avLst/>
          </a:prstGeom>
        </p:spPr>
        <p:txBody>
          <a:bodyPr wrap="square">
            <a:spAutoFit/>
          </a:bodyPr>
          <a:lstStyle/>
          <a:p>
            <a:pPr indent="288290" algn="just">
              <a:spcAft>
                <a:spcPts val="0"/>
              </a:spcAft>
            </a:pP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өткізу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уақыты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педагогикалық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кеңесімен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айқындалады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тапсырмаларды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академиялық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адалдық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қағидаттарын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сақтай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отырып</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педагогтер</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құрастырады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әкімшілігі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бекітеді</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7103979" y="3361315"/>
            <a:ext cx="4455040" cy="2585323"/>
          </a:xfrm>
          <a:prstGeom prst="rect">
            <a:avLst/>
          </a:prstGeom>
        </p:spPr>
        <p:txBody>
          <a:bodyPr wrap="square">
            <a:spAutoFit/>
          </a:bodyPr>
          <a:lstStyle/>
          <a:p>
            <a:pPr indent="288290" algn="just">
              <a:spcAft>
                <a:spcPts val="0"/>
              </a:spcAft>
            </a:pP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мен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әдебиеті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пәндері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жылдық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нәтижелері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негізінде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30-дан </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70-ке </a:t>
            </a:r>
            <a:r>
              <a:rPr lang="ru-RU" dirty="0" err="1" smtClean="0">
                <a:solidFill>
                  <a:srgbClr val="002060"/>
                </a:solidFill>
                <a:latin typeface="Arial" panose="020B0604020202020204" pitchFamily="34" charset="0"/>
                <a:ea typeface="Times New Roman" panose="02020603050405020304" pitchFamily="18" charset="0"/>
                <a:cs typeface="Arial" panose="020B0604020202020204" pitchFamily="34" charset="0"/>
              </a:rPr>
              <a:t>дейін</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пайыздық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арақатынаста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қойылады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жақын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бүтінге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қарай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дөңгелектеледі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p:txBody>
      </p:sp>
      <p:cxnSp>
        <p:nvCxnSpPr>
          <p:cNvPr id="13" name="Прямая соединительная линия 12"/>
          <p:cNvCxnSpPr/>
          <p:nvPr/>
        </p:nvCxnSpPr>
        <p:spPr>
          <a:xfrm>
            <a:off x="6734485" y="1007734"/>
            <a:ext cx="6557" cy="5264071"/>
          </a:xfrm>
          <a:prstGeom prst="line">
            <a:avLst/>
          </a:prstGeom>
          <a:ln>
            <a:solidFill>
              <a:srgbClr val="254375"/>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28116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1970</TotalTime>
  <Words>910</Words>
  <Application>Microsoft Office PowerPoint</Application>
  <PresentationFormat>Широкоэкранный</PresentationFormat>
  <Paragraphs>229</Paragraphs>
  <Slides>6</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Гаухар К</dc:creator>
  <cp:lastModifiedBy>user</cp:lastModifiedBy>
  <cp:revision>190</cp:revision>
  <cp:lastPrinted>2023-04-12T12:01:21Z</cp:lastPrinted>
  <dcterms:created xsi:type="dcterms:W3CDTF">2023-02-13T09:50:42Z</dcterms:created>
  <dcterms:modified xsi:type="dcterms:W3CDTF">2023-04-13T08:26:00Z</dcterms:modified>
</cp:coreProperties>
</file>