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</p:sldIdLst>
  <p:sldSz cx="9144000" cy="5143500" type="screen16x9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33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285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27585" y="289560"/>
            <a:ext cx="8064895" cy="4411653"/>
            <a:chOff x="1698431" y="430729"/>
            <a:chExt cx="9572352" cy="6255753"/>
          </a:xfrm>
        </p:grpSpPr>
        <p:sp>
          <p:nvSpPr>
            <p:cNvPr id="5" name="TextBox 4"/>
            <p:cNvSpPr txBox="1"/>
            <p:nvPr/>
          </p:nvSpPr>
          <p:spPr>
            <a:xfrm>
              <a:off x="1869365" y="430729"/>
              <a:ext cx="9401418" cy="785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ОБРАЗОВАНИЯ И НАУКИ РЕСПУБЛИКИ КАЗАХСТАН</a:t>
              </a:r>
            </a:p>
            <a:p>
              <a:pPr algn="ctr"/>
              <a:r>
                <a:rPr lang="kk-KZ" sz="15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НАЦИОНАЛЬНЫЙ ЦЕНТР ТЕСТИРОВАНИЯ</a:t>
              </a:r>
              <a:endParaRPr lang="ru-RU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98431" y="3054242"/>
              <a:ext cx="9145016" cy="1003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ko-KR" sz="20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ДОСТАВКА ЭКЗАМЕНАЦИОННЫХ МАТЕРИАЛОВ ИТОГОВОЙ АТТЕСТАЦИИ ОБУЧАЮЩИХСЯ 11(12) КЛАССОВ</a:t>
              </a:r>
              <a:endParaRPr lang="ko-KR" alt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4534" y="6250052"/>
              <a:ext cx="7272808" cy="436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г. </a:t>
              </a:r>
              <a:r>
                <a:rPr lang="kk-KZ" sz="14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Астана</a:t>
              </a:r>
              <a:r>
                <a:rPr lang="ru-RU" sz="14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2023</a:t>
              </a:r>
            </a:p>
          </p:txBody>
        </p:sp>
      </p:grpSp>
      <p:sp>
        <p:nvSpPr>
          <p:cNvPr id="4098" name="AutoShape 2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1" name="Picture 5" descr="C:\Users\a.khaidarova\Desktop\ЛОГ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7494"/>
            <a:ext cx="1369392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" y="699542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СРОКИ ПРОВЕДЕНИЯ ИТОГОВОЙ</a:t>
            </a:r>
            <a:r>
              <a:rPr lang="en-US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16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 </a:t>
            </a:r>
            <a:r>
              <a:rPr lang="ru-KZ" sz="16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16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ПО 1</a:t>
            </a:r>
            <a:r>
              <a:rPr lang="ru-KZ" sz="16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1600" b="1" i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ИЮНЯ 2023 ГОДА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899592" y="1597737"/>
            <a:ext cx="7272808" cy="984997"/>
            <a:chOff x="899592" y="1366112"/>
            <a:chExt cx="7272808" cy="984997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75592" y="2063109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3491880" y="1366112"/>
              <a:ext cx="4680520" cy="716774"/>
              <a:chOff x="10311099" y="2509110"/>
              <a:chExt cx="3895030" cy="716774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10311099" y="2509110"/>
                <a:ext cx="389503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05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ПИСЬМЕННЫЙ ЭКЗАМЕН ПО АЛГЕБРЕ И НАЧАЛАМ АНАЛИЗА</a:t>
                </a:r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11090091" y="2918107"/>
                <a:ext cx="249219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KZ" sz="1400" b="1" dirty="0">
                    <a:latin typeface="Arial" pitchFamily="34" charset="0"/>
                    <a:cs typeface="Arial" pitchFamily="34" charset="0"/>
                  </a:rPr>
                  <a:t>8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1907704" y="4406263"/>
            <a:ext cx="37070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899592" y="4149898"/>
            <a:ext cx="7272808" cy="607745"/>
            <a:chOff x="899592" y="4100081"/>
            <a:chExt cx="7272808" cy="607745"/>
          </a:xfrm>
        </p:grpSpPr>
        <p:sp>
          <p:nvSpPr>
            <p:cNvPr id="37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1475656" y="4100081"/>
              <a:ext cx="6696744" cy="319923"/>
              <a:chOff x="1475592" y="4100081"/>
              <a:chExt cx="6696744" cy="319923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>
                <a:off x="1475592" y="4419826"/>
                <a:ext cx="6696000" cy="178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54216" y="4100081"/>
                <a:ext cx="37181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KZ" sz="1400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19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4299942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899592" y="3302942"/>
            <a:ext cx="6552728" cy="576000"/>
            <a:chOff x="899592" y="3363838"/>
            <a:chExt cx="6552728" cy="576000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651838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b="1" dirty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KZ" sz="1400" b="1" dirty="0">
                  <a:latin typeface="Arial" pitchFamily="34" charset="0"/>
                  <a:cs typeface="Arial" pitchFamily="34" charset="0"/>
                </a:rPr>
                <a:t>5 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9736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899592" y="2643758"/>
            <a:ext cx="5832000" cy="584421"/>
            <a:chOff x="899592" y="2563329"/>
            <a:chExt cx="5832000" cy="584421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257175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2859750"/>
              <a:ext cx="525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491880" y="2563329"/>
              <a:ext cx="32108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b="1" dirty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KZ" sz="1400" b="1" dirty="0">
                  <a:latin typeface="Arial" pitchFamily="34" charset="0"/>
                  <a:cs typeface="Arial" pitchFamily="34" charset="0"/>
                </a:rPr>
                <a:t>2 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86"/>
                <a:ext cx="196906" cy="1950905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899592" y="1338175"/>
            <a:ext cx="7272807" cy="608522"/>
            <a:chOff x="899592" y="1275606"/>
            <a:chExt cx="7272807" cy="608522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656" y="1275606"/>
              <a:ext cx="6696743" cy="558064"/>
              <a:chOff x="8228256" y="1865918"/>
              <a:chExt cx="4794879" cy="558064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56" y="2162372"/>
                <a:ext cx="479487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KZ" sz="1400" b="1" dirty="0">
                    <a:latin typeface="Arial" pitchFamily="34" charset="0"/>
                    <a:cs typeface="Arial" pitchFamily="34" charset="0"/>
                  </a:rPr>
                  <a:t>5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1535078" y="2299271"/>
            <a:ext cx="5989250" cy="415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/>
              <a:t>письменный экзамен по казахскому/русскому/уйгурскому/ таджикскому/узбекскому языку (язык обучения)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07790" y="2882642"/>
            <a:ext cx="4071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/>
              <a:t>устный экзамен по истории Казахстана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65948" y="3585212"/>
            <a:ext cx="60583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kk-KZ" sz="1400" dirty="0"/>
              <a:t>письменный экзамен по казахскому языку и литературе в школах/классах с русским/узбекским/уйгурским/таджикским языком обучения и по русскому языку и литературе в школах/классах с казахским языком обучения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48034" y="4490560"/>
            <a:ext cx="6696374" cy="562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ru-RU" sz="1400" dirty="0"/>
              <a:t>письменный экзамен по предмету по выбору (Физика, Химия, Биология, География, Геометрия, Всемирная история, Основы права, Литература, Иностранный язык (английский/ французский/ немецкий), Информатика)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915798A2-8CE2-42A9-AB16-9EF18862209D}"/>
              </a:ext>
            </a:extLst>
          </p:cNvPr>
          <p:cNvGrpSpPr/>
          <p:nvPr/>
        </p:nvGrpSpPr>
        <p:grpSpPr>
          <a:xfrm>
            <a:off x="1199467" y="4170266"/>
            <a:ext cx="786996" cy="786996"/>
            <a:chOff x="3924417" y="4453570"/>
            <a:chExt cx="754422" cy="754422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D33CAF3-990D-421B-A840-086649E98778}"/>
                </a:ext>
              </a:extLst>
            </p:cNvPr>
            <p:cNvSpPr/>
            <p:nvPr/>
          </p:nvSpPr>
          <p:spPr>
            <a:xfrm>
              <a:off x="4063248" y="4592401"/>
              <a:ext cx="476761" cy="476761"/>
            </a:xfrm>
            <a:prstGeom prst="ellipse">
              <a:avLst/>
            </a:prstGeom>
            <a:solidFill>
              <a:schemeClr val="bg1"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7F79442-3FA7-4AFC-BC3B-DC8576FBBCC8}"/>
                </a:ext>
              </a:extLst>
            </p:cNvPr>
            <p:cNvSpPr/>
            <p:nvPr/>
          </p:nvSpPr>
          <p:spPr>
            <a:xfrm>
              <a:off x="3924417" y="4453570"/>
              <a:ext cx="754422" cy="754422"/>
            </a:xfrm>
            <a:prstGeom prst="ellipse">
              <a:avLst/>
            </a:prstGeom>
            <a:noFill/>
            <a:ln w="130175">
              <a:solidFill>
                <a:schemeClr val="bg1">
                  <a:alpha val="2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7848961-64E5-4350-8A7A-81EFB7D070C4}"/>
              </a:ext>
            </a:extLst>
          </p:cNvPr>
          <p:cNvSpPr txBox="1"/>
          <p:nvPr/>
        </p:nvSpPr>
        <p:spPr>
          <a:xfrm>
            <a:off x="3851920" y="1635646"/>
            <a:ext cx="41044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4"/>
              </a:spcBef>
            </a:pPr>
            <a:r>
              <a:rPr lang="ru-RU" sz="1400" spc="56" dirty="0">
                <a:latin typeface="Arial" pitchFamily="34" charset="0"/>
                <a:cs typeface="Arial" pitchFamily="34" charset="0"/>
              </a:rPr>
              <a:t>НАЦИОНАЛЬНЫЙ</a:t>
            </a:r>
            <a:r>
              <a:rPr lang="ru-RU" sz="1400" spc="19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49" dirty="0">
                <a:latin typeface="Arial" pitchFamily="34" charset="0"/>
                <a:cs typeface="Arial" pitchFamily="34" charset="0"/>
              </a:rPr>
              <a:t>ЦЕНТР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45" dirty="0">
                <a:latin typeface="Arial" pitchFamily="34" charset="0"/>
                <a:cs typeface="Arial" pitchFamily="34" charset="0"/>
              </a:rPr>
              <a:t>ТЕСТИРОВАНИЯ</a:t>
            </a:r>
            <a:r>
              <a:rPr lang="en-US" sz="1400" spc="-34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ВЫГРУЖАЕТ  ЭКЗАМЕНАЦИОННЫЕ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11" dirty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400" spc="-79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1400" spc="26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19" dirty="0">
                <a:latin typeface="Arial" pitchFamily="34" charset="0"/>
                <a:cs typeface="Arial" pitchFamily="34" charset="0"/>
              </a:rPr>
              <a:t>ОБЛАКО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D7E776-6FF1-490E-8BA8-02F3FA4724B3}"/>
              </a:ext>
            </a:extLst>
          </p:cNvPr>
          <p:cNvSpPr txBox="1"/>
          <p:nvPr/>
        </p:nvSpPr>
        <p:spPr>
          <a:xfrm>
            <a:off x="5148064" y="3346415"/>
            <a:ext cx="3995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 algn="ctr"/>
            <a:r>
              <a:rPr lang="ru-RU" sz="1400" spc="60" dirty="0">
                <a:latin typeface="Arial" pitchFamily="34" charset="0"/>
                <a:cs typeface="Arial" pitchFamily="34" charset="0"/>
              </a:rPr>
              <a:t>ОТВЕТСТВЕННОЕ ЛИЦО  УПРАВЛЕНИЯ ОБРАЗОВАНИЯ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 ПОЛУЧИВ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ССЫЛКУ ОБЛАКА,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РАССЫЛАЕТ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ЕЕ В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>
                <a:latin typeface="Arial" pitchFamily="34" charset="0"/>
                <a:cs typeface="Arial" pitchFamily="34" charset="0"/>
              </a:rPr>
              <a:t>ОТДЕЛЫ И ОРГАНИЗАЦИИ ОБРАЗОВАНИЯ</a:t>
            </a:r>
            <a:r>
              <a:rPr lang="en-US" sz="1400" spc="60" dirty="0">
                <a:latin typeface="Arial" pitchFamily="34" charset="0"/>
                <a:cs typeface="Arial" pitchFamily="34" charset="0"/>
              </a:rPr>
              <a:t> </a:t>
            </a:r>
            <a:endParaRPr lang="ru-RU" sz="1400" spc="6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17">
            <a:extLst>
              <a:ext uri="{FF2B5EF4-FFF2-40B4-BE49-F238E27FC236}">
                <a16:creationId xmlns:a16="http://schemas.microsoft.com/office/drawing/2014/main" id="{87BC03FB-7842-4D4B-8F60-AD67E6802EFA}"/>
              </a:ext>
            </a:extLst>
          </p:cNvPr>
          <p:cNvSpPr/>
          <p:nvPr/>
        </p:nvSpPr>
        <p:spPr>
          <a:xfrm>
            <a:off x="611560" y="2931790"/>
            <a:ext cx="2736304" cy="1872208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FDFC3A-FE80-40C6-92E4-23B32F45C6D6}"/>
              </a:ext>
            </a:extLst>
          </p:cNvPr>
          <p:cNvSpPr txBox="1"/>
          <p:nvPr/>
        </p:nvSpPr>
        <p:spPr>
          <a:xfrm>
            <a:off x="755576" y="3435846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ОТПРАВКА ЭКЗАМЕНАЦИОННЫХ МАТЕРИАЛОВ</a:t>
            </a:r>
            <a:endParaRPr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3" y="170313"/>
            <a:ext cx="9144000" cy="3462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ПЕРЕДАЧА 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ЭКЗАМЕНАЦИОННЫХ МАТЕРИАЛОВ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ЭЛЕКТРОННОМ ФОРМАТЕ</a:t>
            </a:r>
          </a:p>
        </p:txBody>
      </p:sp>
      <p:grpSp>
        <p:nvGrpSpPr>
          <p:cNvPr id="97" name="Группа 96"/>
          <p:cNvGrpSpPr/>
          <p:nvPr/>
        </p:nvGrpSpPr>
        <p:grpSpPr>
          <a:xfrm>
            <a:off x="2483768" y="1131590"/>
            <a:ext cx="2789049" cy="3096344"/>
            <a:chOff x="2699792" y="1131590"/>
            <a:chExt cx="2789049" cy="3096344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7EEC74D-AFED-4B4B-B22D-87C132F66466}"/>
                </a:ext>
              </a:extLst>
            </p:cNvPr>
            <p:cNvGrpSpPr/>
            <p:nvPr/>
          </p:nvGrpSpPr>
          <p:grpSpPr>
            <a:xfrm>
              <a:off x="2699792" y="1226215"/>
              <a:ext cx="1277005" cy="1277005"/>
              <a:chOff x="899591" y="1902000"/>
              <a:chExt cx="1250671" cy="1250671"/>
            </a:xfrm>
          </p:grpSpPr>
          <p:sp>
            <p:nvSpPr>
              <p:cNvPr id="6" name="Oval 4">
                <a:extLst>
                  <a:ext uri="{FF2B5EF4-FFF2-40B4-BE49-F238E27FC236}">
                    <a16:creationId xmlns:a16="http://schemas.microsoft.com/office/drawing/2014/main" id="{E4A6122D-37ED-4846-A4E3-CFEDD4A0C795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" name="Oval 5">
                <a:extLst>
                  <a:ext uri="{FF2B5EF4-FFF2-40B4-BE49-F238E27FC236}">
                    <a16:creationId xmlns:a16="http://schemas.microsoft.com/office/drawing/2014/main" id="{53B8814E-949C-455E-8907-2465482F4343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11" name="Group 9">
              <a:extLst>
                <a:ext uri="{FF2B5EF4-FFF2-40B4-BE49-F238E27FC236}">
                  <a16:creationId xmlns:a16="http://schemas.microsoft.com/office/drawing/2014/main" id="{9965350E-9472-4815-9297-2800645B06F1}"/>
                </a:ext>
              </a:extLst>
            </p:cNvPr>
            <p:cNvGrpSpPr/>
            <p:nvPr/>
          </p:nvGrpSpPr>
          <p:grpSpPr>
            <a:xfrm>
              <a:off x="4067944" y="2950929"/>
              <a:ext cx="1277005" cy="1277005"/>
              <a:chOff x="899591" y="1902000"/>
              <a:chExt cx="1250671" cy="1250671"/>
            </a:xfrm>
          </p:grpSpPr>
          <p:sp>
            <p:nvSpPr>
              <p:cNvPr id="12" name="Oval 10">
                <a:extLst>
                  <a:ext uri="{FF2B5EF4-FFF2-40B4-BE49-F238E27FC236}">
                    <a16:creationId xmlns:a16="http://schemas.microsoft.com/office/drawing/2014/main" id="{FB821AD1-150E-40F3-9FFE-C40DF07E60F9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" name="Oval 11">
                <a:extLst>
                  <a:ext uri="{FF2B5EF4-FFF2-40B4-BE49-F238E27FC236}">
                    <a16:creationId xmlns:a16="http://schemas.microsoft.com/office/drawing/2014/main" id="{61B8277D-29FF-4433-A024-D3C56CF111A6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FFDFC3A-FE80-40C6-92E4-23B32F45C6D6}"/>
                </a:ext>
              </a:extLst>
            </p:cNvPr>
            <p:cNvSpPr txBox="1"/>
            <p:nvPr/>
          </p:nvSpPr>
          <p:spPr>
            <a:xfrm>
              <a:off x="2798234" y="1503498"/>
              <a:ext cx="10801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С НЦТ                    </a:t>
              </a:r>
              <a:r>
                <a:rPr lang="kk-KZ" sz="12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sz="12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 УО до </a:t>
              </a:r>
              <a:r>
                <a:rPr lang="ru-RU" sz="1200" b="1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30.05.2023 г.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0C89658-710F-4531-9F5D-5946312B65CF}"/>
                </a:ext>
              </a:extLst>
            </p:cNvPr>
            <p:cNvSpPr txBox="1"/>
            <p:nvPr/>
          </p:nvSpPr>
          <p:spPr>
            <a:xfrm>
              <a:off x="4148534" y="3267430"/>
              <a:ext cx="11165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С УО в ОО до </a:t>
              </a:r>
              <a:r>
                <a:rPr lang="ru-RU" sz="1200" b="1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05.06.2023 г.</a:t>
              </a:r>
            </a:p>
          </p:txBody>
        </p:sp>
        <p:sp>
          <p:nvSpPr>
            <p:cNvPr id="19" name="Oval 17">
              <a:extLst>
                <a:ext uri="{FF2B5EF4-FFF2-40B4-BE49-F238E27FC236}">
                  <a16:creationId xmlns:a16="http://schemas.microsoft.com/office/drawing/2014/main" id="{87BC03FB-7842-4D4B-8F60-AD67E6802EFA}"/>
                </a:ext>
              </a:extLst>
            </p:cNvPr>
            <p:cNvSpPr/>
            <p:nvPr/>
          </p:nvSpPr>
          <p:spPr>
            <a:xfrm>
              <a:off x="3590762" y="1131590"/>
              <a:ext cx="522312" cy="522312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" name="Oval 19">
              <a:extLst>
                <a:ext uri="{FF2B5EF4-FFF2-40B4-BE49-F238E27FC236}">
                  <a16:creationId xmlns:a16="http://schemas.microsoft.com/office/drawing/2014/main" id="{193FECE9-43A2-4B0A-8B67-B9B144D231ED}"/>
                </a:ext>
              </a:extLst>
            </p:cNvPr>
            <p:cNvSpPr/>
            <p:nvPr/>
          </p:nvSpPr>
          <p:spPr>
            <a:xfrm>
              <a:off x="4966529" y="2831691"/>
              <a:ext cx="522312" cy="52231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1" name="Rounded Rectangle 5">
              <a:extLst>
                <a:ext uri="{FF2B5EF4-FFF2-40B4-BE49-F238E27FC236}">
                  <a16:creationId xmlns:a16="http://schemas.microsoft.com/office/drawing/2014/main" id="{2FB89ECD-8312-4BC5-94D4-212D75FDBF50}"/>
                </a:ext>
              </a:extLst>
            </p:cNvPr>
            <p:cNvSpPr/>
            <p:nvPr/>
          </p:nvSpPr>
          <p:spPr>
            <a:xfrm flipH="1">
              <a:off x="5098626" y="2985390"/>
              <a:ext cx="271065" cy="22361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" name="Rectangle 23">
              <a:extLst>
                <a:ext uri="{FF2B5EF4-FFF2-40B4-BE49-F238E27FC236}">
                  <a16:creationId xmlns:a16="http://schemas.microsoft.com/office/drawing/2014/main" id="{411254AD-C704-4DA8-B5ED-2CB7E0E42884}"/>
                </a:ext>
              </a:extLst>
            </p:cNvPr>
            <p:cNvSpPr/>
            <p:nvPr/>
          </p:nvSpPr>
          <p:spPr>
            <a:xfrm>
              <a:off x="3680953" y="1275606"/>
              <a:ext cx="360040" cy="216024"/>
            </a:xfrm>
            <a:custGeom>
              <a:avLst/>
              <a:gdLst/>
              <a:ahLst/>
              <a:cxnLst/>
              <a:rect l="l" t="t" r="r" b="b"/>
              <a:pathLst>
                <a:path w="4529836" h="2664566">
                  <a:moveTo>
                    <a:pt x="1861969" y="0"/>
                  </a:moveTo>
                  <a:cubicBezTo>
                    <a:pt x="2177122" y="0"/>
                    <a:pt x="2455874" y="155855"/>
                    <a:pt x="2611443" y="404565"/>
                  </a:cubicBezTo>
                  <a:cubicBezTo>
                    <a:pt x="2709453" y="315054"/>
                    <a:pt x="2840684" y="266178"/>
                    <a:pt x="2983336" y="266178"/>
                  </a:cubicBezTo>
                  <a:cubicBezTo>
                    <a:pt x="3293144" y="266178"/>
                    <a:pt x="3549108" y="496718"/>
                    <a:pt x="3578241" y="797044"/>
                  </a:cubicBezTo>
                  <a:cubicBezTo>
                    <a:pt x="3583592" y="793823"/>
                    <a:pt x="3589010" y="793774"/>
                    <a:pt x="3594440" y="793774"/>
                  </a:cubicBezTo>
                  <a:cubicBezTo>
                    <a:pt x="4111042" y="793774"/>
                    <a:pt x="4529836" y="1212568"/>
                    <a:pt x="4529836" y="1729170"/>
                  </a:cubicBezTo>
                  <a:cubicBezTo>
                    <a:pt x="4529836" y="2216938"/>
                    <a:pt x="4156487" y="2617512"/>
                    <a:pt x="3679930" y="2660249"/>
                  </a:cubicBezTo>
                  <a:lnTo>
                    <a:pt x="3679930" y="2664566"/>
                  </a:lnTo>
                  <a:lnTo>
                    <a:pt x="3594440" y="2664566"/>
                  </a:lnTo>
                  <a:lnTo>
                    <a:pt x="1043912" y="2664566"/>
                  </a:lnTo>
                  <a:lnTo>
                    <a:pt x="1043912" y="2657589"/>
                  </a:lnTo>
                  <a:cubicBezTo>
                    <a:pt x="1008374" y="2662448"/>
                    <a:pt x="972132" y="2664566"/>
                    <a:pt x="935396" y="2664566"/>
                  </a:cubicBezTo>
                  <a:cubicBezTo>
                    <a:pt x="418794" y="2664566"/>
                    <a:pt x="0" y="2245772"/>
                    <a:pt x="0" y="1729170"/>
                  </a:cubicBezTo>
                  <a:cubicBezTo>
                    <a:pt x="0" y="1212568"/>
                    <a:pt x="418794" y="793774"/>
                    <a:pt x="935396" y="793774"/>
                  </a:cubicBezTo>
                  <a:lnTo>
                    <a:pt x="954395" y="797612"/>
                  </a:lnTo>
                  <a:cubicBezTo>
                    <a:pt x="1004779" y="344999"/>
                    <a:pt x="1393085" y="0"/>
                    <a:pt x="18619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83" name="Прямая со стрелкой 82"/>
            <p:cNvCxnSpPr>
              <a:endCxn id="12" idx="1"/>
            </p:cNvCxnSpPr>
            <p:nvPr/>
          </p:nvCxnSpPr>
          <p:spPr>
            <a:xfrm>
              <a:off x="3707904" y="2355726"/>
              <a:ext cx="547053" cy="782216"/>
            </a:xfrm>
            <a:prstGeom prst="straightConnector1">
              <a:avLst/>
            </a:prstGeom>
            <a:ln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2650239" y="891593"/>
            <a:ext cx="3765942" cy="3743764"/>
            <a:chOff x="2648480" y="964798"/>
            <a:chExt cx="3765942" cy="3743764"/>
          </a:xfrm>
        </p:grpSpPr>
        <p:sp>
          <p:nvSpPr>
            <p:cNvPr id="11" name="Block Arc 3">
              <a:extLst>
                <a:ext uri="{FF2B5EF4-FFF2-40B4-BE49-F238E27FC236}">
                  <a16:creationId xmlns:a16="http://schemas.microsoft.com/office/drawing/2014/main" id="{318C2E1B-EC3B-4D1F-AD14-B959940C5018}"/>
                </a:ext>
              </a:extLst>
            </p:cNvPr>
            <p:cNvSpPr/>
            <p:nvPr/>
          </p:nvSpPr>
          <p:spPr>
            <a:xfrm>
              <a:off x="2660273" y="964798"/>
              <a:ext cx="3619171" cy="3619170"/>
            </a:xfrm>
            <a:prstGeom prst="blockArc">
              <a:avLst>
                <a:gd name="adj1" fmla="val 11665054"/>
                <a:gd name="adj2" fmla="val 16188267"/>
                <a:gd name="adj3" fmla="val 29857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" name="Block Arc 4">
              <a:extLst>
                <a:ext uri="{FF2B5EF4-FFF2-40B4-BE49-F238E27FC236}">
                  <a16:creationId xmlns:a16="http://schemas.microsoft.com/office/drawing/2014/main" id="{F6358D7B-2B4C-4AA4-8E0A-5D0973949947}"/>
                </a:ext>
              </a:extLst>
            </p:cNvPr>
            <p:cNvSpPr/>
            <p:nvPr/>
          </p:nvSpPr>
          <p:spPr>
            <a:xfrm rot="4500000">
              <a:off x="2761979" y="964798"/>
              <a:ext cx="3619170" cy="3619171"/>
            </a:xfrm>
            <a:prstGeom prst="blockArc">
              <a:avLst>
                <a:gd name="adj1" fmla="val 11684609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" name="Block Arc 5">
              <a:extLst>
                <a:ext uri="{FF2B5EF4-FFF2-40B4-BE49-F238E27FC236}">
                  <a16:creationId xmlns:a16="http://schemas.microsoft.com/office/drawing/2014/main" id="{806655E9-FEA6-4806-99F0-D464E1809E80}"/>
                </a:ext>
              </a:extLst>
            </p:cNvPr>
            <p:cNvSpPr/>
            <p:nvPr/>
          </p:nvSpPr>
          <p:spPr>
            <a:xfrm rot="9180000">
              <a:off x="2795251" y="1059874"/>
              <a:ext cx="3619171" cy="3619170"/>
            </a:xfrm>
            <a:prstGeom prst="blockArc">
              <a:avLst>
                <a:gd name="adj1" fmla="val 11508045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4" name="Block Arc 6">
              <a:extLst>
                <a:ext uri="{FF2B5EF4-FFF2-40B4-BE49-F238E27FC236}">
                  <a16:creationId xmlns:a16="http://schemas.microsoft.com/office/drawing/2014/main" id="{78578029-514C-4001-9A86-AA76B3684E9B}"/>
                </a:ext>
              </a:extLst>
            </p:cNvPr>
            <p:cNvSpPr/>
            <p:nvPr/>
          </p:nvSpPr>
          <p:spPr>
            <a:xfrm rot="17100000">
              <a:off x="2648481" y="1089391"/>
              <a:ext cx="3619170" cy="3619171"/>
            </a:xfrm>
            <a:prstGeom prst="blockArc">
              <a:avLst>
                <a:gd name="adj1" fmla="val 11665054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5" name="Teardrop 7">
            <a:extLst>
              <a:ext uri="{FF2B5EF4-FFF2-40B4-BE49-F238E27FC236}">
                <a16:creationId xmlns:a16="http://schemas.microsoft.com/office/drawing/2014/main" id="{9E216DA0-B739-4BB5-AC55-76518F73D15E}"/>
              </a:ext>
            </a:extLst>
          </p:cNvPr>
          <p:cNvSpPr/>
          <p:nvPr/>
        </p:nvSpPr>
        <p:spPr>
          <a:xfrm rot="8100000">
            <a:off x="3916931" y="2165770"/>
            <a:ext cx="1195410" cy="1195410"/>
          </a:xfrm>
          <a:prstGeom prst="teardrop">
            <a:avLst>
              <a:gd name="adj" fmla="val 182889"/>
            </a:avLst>
          </a:prstGeom>
          <a:solidFill>
            <a:schemeClr val="tx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983EA5-752F-476E-B71A-1620C5A16D65}"/>
              </a:ext>
            </a:extLst>
          </p:cNvPr>
          <p:cNvSpPr txBox="1"/>
          <p:nvPr/>
        </p:nvSpPr>
        <p:spPr>
          <a:xfrm>
            <a:off x="6142269" y="1246545"/>
            <a:ext cx="3131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19" dirty="0">
                <a:latin typeface="Arial" pitchFamily="34" charset="0"/>
                <a:cs typeface="Arial" pitchFamily="34" charset="0"/>
              </a:rPr>
              <a:t>ПОСЛЕ </a:t>
            </a:r>
            <a:r>
              <a:rPr lang="ru-RU" sz="1200" spc="26" dirty="0">
                <a:latin typeface="Arial" pitchFamily="34" charset="0"/>
                <a:cs typeface="Arial" pitchFamily="34" charset="0"/>
              </a:rPr>
              <a:t>РАЗАРХИВИРОВАНИЯ  </a:t>
            </a:r>
            <a:r>
              <a:rPr lang="ru-RU" sz="1200" spc="-45" dirty="0">
                <a:latin typeface="Arial" pitchFamily="34" charset="0"/>
                <a:cs typeface="Arial" pitchFamily="34" charset="0"/>
              </a:rPr>
              <a:t>ФАЙЛОВ </a:t>
            </a:r>
            <a:r>
              <a:rPr lang="ru-RU" sz="1200" spc="34" dirty="0">
                <a:latin typeface="Arial" pitchFamily="34" charset="0"/>
                <a:cs typeface="Arial" pitchFamily="34" charset="0"/>
              </a:rPr>
              <a:t>ЭКЗАМЕНАЦИОННЫЕ  </a:t>
            </a:r>
            <a:r>
              <a:rPr lang="ru-RU" sz="1200" spc="-4" dirty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200" spc="30" dirty="0">
                <a:latin typeface="Arial" pitchFamily="34" charset="0"/>
                <a:cs typeface="Arial" pitchFamily="34" charset="0"/>
              </a:rPr>
              <a:t>РАСПЕЧАТЫВАЮТСЯ                     </a:t>
            </a:r>
            <a:r>
              <a:rPr lang="ru-RU" sz="1200" spc="45" dirty="0">
                <a:latin typeface="Arial" pitchFamily="34" charset="0"/>
                <a:cs typeface="Arial" pitchFamily="34" charset="0"/>
              </a:rPr>
              <a:t>И  </a:t>
            </a:r>
            <a:r>
              <a:rPr lang="ru-RU" sz="1200" spc="-8" dirty="0">
                <a:latin typeface="Arial" pitchFamily="34" charset="0"/>
                <a:cs typeface="Arial" pitchFamily="34" charset="0"/>
              </a:rPr>
              <a:t>ПЕРЕДАЮТСЯ </a:t>
            </a:r>
            <a:r>
              <a:rPr lang="ru-RU" sz="1200" spc="-53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spc="11" dirty="0">
                <a:latin typeface="Arial" pitchFamily="34" charset="0"/>
                <a:cs typeface="Arial" pitchFamily="34" charset="0"/>
              </a:rPr>
              <a:t>ПРОВЕДЕНИЯ  </a:t>
            </a:r>
            <a:r>
              <a:rPr lang="ru-RU" sz="1200" spc="30" dirty="0">
                <a:latin typeface="Arial" pitchFamily="34" charset="0"/>
                <a:cs typeface="Arial" pitchFamily="34" charset="0"/>
              </a:rPr>
              <a:t>ЭКЗАМЕНОВ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5A1A29-52BE-4AC9-AF81-521240F87180}"/>
              </a:ext>
            </a:extLst>
          </p:cNvPr>
          <p:cNvSpPr txBox="1"/>
          <p:nvPr/>
        </p:nvSpPr>
        <p:spPr>
          <a:xfrm>
            <a:off x="6481969" y="3015053"/>
            <a:ext cx="27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8" dirty="0">
                <a:latin typeface="Arial" pitchFamily="34" charset="0"/>
                <a:cs typeface="Arial" pitchFamily="34" charset="0"/>
              </a:rPr>
              <a:t>ОТВЕТСТВЕННОСТЬ </a:t>
            </a:r>
            <a:r>
              <a:rPr lang="ru-RU" sz="1200" spc="-49" dirty="0">
                <a:latin typeface="Arial" pitchFamily="34" charset="0"/>
                <a:cs typeface="Arial" pitchFamily="34" charset="0"/>
              </a:rPr>
              <a:t>ЗА </a:t>
            </a:r>
            <a:r>
              <a:rPr lang="ru-RU" sz="1200" spc="8" dirty="0">
                <a:latin typeface="Arial" pitchFamily="34" charset="0"/>
                <a:cs typeface="Arial" pitchFamily="34" charset="0"/>
              </a:rPr>
              <a:t>РАСПЕЧАТАННЫЕ </a:t>
            </a:r>
            <a:r>
              <a:rPr lang="ru-RU" sz="1200" spc="-4" dirty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200" spc="8" dirty="0">
                <a:latin typeface="Arial" pitchFamily="34" charset="0"/>
                <a:cs typeface="Arial" pitchFamily="34" charset="0"/>
              </a:rPr>
              <a:t>НЕСУТ </a:t>
            </a:r>
            <a:r>
              <a:rPr lang="ru-RU" sz="1200" spc="-26" dirty="0">
                <a:latin typeface="Arial" pitchFamily="34" charset="0"/>
                <a:cs typeface="Arial" pitchFamily="34" charset="0"/>
              </a:rPr>
              <a:t>ОТДЕЛЫ </a:t>
            </a:r>
            <a:r>
              <a:rPr lang="ru-RU" sz="1200" spc="45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1200" spc="49" dirty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5" dirty="0">
                <a:latin typeface="Arial" pitchFamily="34" charset="0"/>
                <a:cs typeface="Arial" pitchFamily="34" charset="0"/>
              </a:rPr>
              <a:t>ОБРАЗОВАНИЯ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24D5F1-228C-4872-A00C-F3DBBF0C0D9E}"/>
              </a:ext>
            </a:extLst>
          </p:cNvPr>
          <p:cNvSpPr txBox="1"/>
          <p:nvPr/>
        </p:nvSpPr>
        <p:spPr>
          <a:xfrm>
            <a:off x="-72008" y="1269929"/>
            <a:ext cx="3059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83" dirty="0">
                <a:latin typeface="Arial" pitchFamily="34" charset="0"/>
                <a:cs typeface="Arial" pitchFamily="34" charset="0"/>
              </a:rPr>
              <a:t>В </a:t>
            </a:r>
            <a:r>
              <a:rPr lang="en-US" sz="1200" spc="-83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8" dirty="0">
                <a:latin typeface="Arial" pitchFamily="34" charset="0"/>
                <a:cs typeface="Arial" pitchFamily="34" charset="0"/>
              </a:rPr>
              <a:t>УСТАНОВЛЕННЫЕ </a:t>
            </a:r>
            <a:r>
              <a:rPr lang="ru-RU" sz="1200" spc="23" dirty="0">
                <a:latin typeface="Arial" pitchFamily="34" charset="0"/>
                <a:cs typeface="Arial" pitchFamily="34" charset="0"/>
              </a:rPr>
              <a:t>МП </a:t>
            </a:r>
            <a:r>
              <a:rPr lang="ru-RU" sz="1200" spc="30" dirty="0">
                <a:latin typeface="Arial" pitchFamily="34" charset="0"/>
                <a:cs typeface="Arial" pitchFamily="34" charset="0"/>
              </a:rPr>
              <a:t>РК </a:t>
            </a:r>
            <a:r>
              <a:rPr lang="ru-RU" sz="1200" spc="49" dirty="0">
                <a:latin typeface="Arial" pitchFamily="34" charset="0"/>
                <a:cs typeface="Arial" pitchFamily="34" charset="0"/>
              </a:rPr>
              <a:t>СРОКИ</a:t>
            </a:r>
            <a:r>
              <a:rPr lang="ru-RU" sz="1200" spc="3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200" spc="49" dirty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1" dirty="0"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en-US" sz="1200" spc="1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15" dirty="0">
                <a:latin typeface="Arial" pitchFamily="34" charset="0"/>
                <a:cs typeface="Arial" pitchFamily="34" charset="0"/>
              </a:rPr>
              <a:t>ПОЛУЧАЮТ </a:t>
            </a:r>
            <a:r>
              <a:rPr lang="ru-RU" sz="1200" spc="-8" dirty="0">
                <a:latin typeface="Arial" pitchFamily="34" charset="0"/>
                <a:cs typeface="Arial" pitchFamily="34" charset="0"/>
              </a:rPr>
              <a:t>ОТ </a:t>
            </a:r>
            <a:r>
              <a:rPr lang="ru-RU" sz="1200" spc="26" dirty="0">
                <a:latin typeface="Arial" pitchFamily="34" charset="0"/>
                <a:cs typeface="Arial" pitchFamily="34" charset="0"/>
              </a:rPr>
              <a:t>НЦТ </a:t>
            </a:r>
            <a:r>
              <a:rPr lang="ru-RU" sz="1200" spc="-11" dirty="0">
                <a:latin typeface="Arial" pitchFamily="34" charset="0"/>
                <a:cs typeface="Arial" pitchFamily="34" charset="0"/>
              </a:rPr>
              <a:t>ПАРОЛЬ </a:t>
            </a:r>
            <a:r>
              <a:rPr lang="ru-RU" sz="1200" spc="-53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spc="26" dirty="0">
                <a:latin typeface="Arial" pitchFamily="34" charset="0"/>
                <a:cs typeface="Arial" pitchFamily="34" charset="0"/>
              </a:rPr>
              <a:t>РАЗАРХИВИРОВАНИЯ </a:t>
            </a:r>
            <a:r>
              <a:rPr lang="ru-RU" sz="1200" spc="-30" dirty="0">
                <a:latin typeface="Arial" pitchFamily="34" charset="0"/>
                <a:cs typeface="Arial" pitchFamily="34" charset="0"/>
              </a:rPr>
              <a:t>ФАЙЛОВ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08484C-5B6D-4ACE-B90F-625F32E35582}"/>
              </a:ext>
            </a:extLst>
          </p:cNvPr>
          <p:cNvSpPr txBox="1"/>
          <p:nvPr/>
        </p:nvSpPr>
        <p:spPr>
          <a:xfrm>
            <a:off x="-9277" y="306747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-26" dirty="0">
                <a:latin typeface="Arial" pitchFamily="34" charset="0"/>
                <a:cs typeface="Arial" pitchFamily="34" charset="0"/>
              </a:rPr>
              <a:t>ОТДЕЛЫ </a:t>
            </a:r>
            <a:r>
              <a:rPr lang="ru-RU" sz="1200" spc="45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1200" spc="-26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45" dirty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1" dirty="0">
                <a:latin typeface="Arial" pitchFamily="34" charset="0"/>
                <a:cs typeface="Arial" pitchFamily="34" charset="0"/>
              </a:rPr>
              <a:t>ОБРАЗОВАНИЯ </a:t>
            </a:r>
            <a:r>
              <a:rPr lang="ru-RU" sz="1200" spc="15" dirty="0">
                <a:latin typeface="Arial" pitchFamily="34" charset="0"/>
                <a:cs typeface="Arial" pitchFamily="34" charset="0"/>
              </a:rPr>
              <a:t>ПОЛУЧАЮТ </a:t>
            </a:r>
            <a:r>
              <a:rPr lang="ru-RU" sz="1200" spc="11" dirty="0">
                <a:latin typeface="Arial" pitchFamily="34" charset="0"/>
                <a:cs typeface="Arial" pitchFamily="34" charset="0"/>
              </a:rPr>
              <a:t>ССЫЛКУ</a:t>
            </a:r>
            <a:r>
              <a:rPr lang="ru-RU" sz="1200" spc="-45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-53" dirty="0">
                <a:latin typeface="Arial" pitchFamily="34" charset="0"/>
                <a:cs typeface="Arial" pitchFamily="34" charset="0"/>
              </a:rPr>
              <a:t>ДЛЯ  </a:t>
            </a:r>
            <a:r>
              <a:rPr lang="ru-RU" sz="1200" spc="38" dirty="0">
                <a:latin typeface="Arial" pitchFamily="34" charset="0"/>
                <a:cs typeface="Arial" pitchFamily="34" charset="0"/>
              </a:rPr>
              <a:t>СКАЧИВАНИЯ АРХИВИРОВАННОГО  </a:t>
            </a:r>
            <a:r>
              <a:rPr lang="ru-RU" sz="1200" spc="-41" dirty="0">
                <a:latin typeface="Arial" pitchFamily="34" charset="0"/>
                <a:cs typeface="Arial" pitchFamily="34" charset="0"/>
              </a:rPr>
              <a:t>ФАЙЛА </a:t>
            </a:r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id="{24BEE717-A09F-4978-9ECA-470B331686BA}"/>
              </a:ext>
            </a:extLst>
          </p:cNvPr>
          <p:cNvSpPr/>
          <p:nvPr/>
        </p:nvSpPr>
        <p:spPr>
          <a:xfrm>
            <a:off x="5116387" y="1490840"/>
            <a:ext cx="493148" cy="50137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41454D26-A65D-42D2-89C1-34372A47F8E8}"/>
              </a:ext>
            </a:extLst>
          </p:cNvPr>
          <p:cNvSpPr/>
          <p:nvPr/>
        </p:nvSpPr>
        <p:spPr>
          <a:xfrm flipH="1">
            <a:off x="4133863" y="2419404"/>
            <a:ext cx="792088" cy="6480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" name="Oval 6">
            <a:extLst>
              <a:ext uri="{FF2B5EF4-FFF2-40B4-BE49-F238E27FC236}">
                <a16:creationId xmlns:a16="http://schemas.microsoft.com/office/drawing/2014/main" id="{319E467E-1F19-4CBB-A070-3B6CE4078D17}"/>
              </a:ext>
            </a:extLst>
          </p:cNvPr>
          <p:cNvSpPr/>
          <p:nvPr/>
        </p:nvSpPr>
        <p:spPr>
          <a:xfrm>
            <a:off x="3290547" y="1486062"/>
            <a:ext cx="576064" cy="648072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19460" name="Picture 4" descr="Folder Zip Icon - Unified Icons - SoftIcons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46522" y="3001218"/>
            <a:ext cx="576064" cy="576064"/>
          </a:xfrm>
          <a:prstGeom prst="rect">
            <a:avLst/>
          </a:prstGeom>
          <a:noFill/>
        </p:spPr>
      </p:pic>
      <p:sp>
        <p:nvSpPr>
          <p:cNvPr id="45" name="Frame 17">
            <a:extLst>
              <a:ext uri="{FF2B5EF4-FFF2-40B4-BE49-F238E27FC236}">
                <a16:creationId xmlns:a16="http://schemas.microsoft.com/office/drawing/2014/main" id="{1278BF84-DDF3-43F8-88E4-A0F28E4079EF}"/>
              </a:ext>
            </a:extLst>
          </p:cNvPr>
          <p:cNvSpPr/>
          <p:nvPr/>
        </p:nvSpPr>
        <p:spPr>
          <a:xfrm>
            <a:off x="5573851" y="3067476"/>
            <a:ext cx="493148" cy="4656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6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896786" y="2525734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943488" y="770118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7708189" y="764081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F1BC24C4-33F9-47A1-886C-1C148A6D06DC}"/>
              </a:ext>
            </a:extLst>
          </p:cNvPr>
          <p:cNvSpPr/>
          <p:nvPr/>
        </p:nvSpPr>
        <p:spPr>
          <a:xfrm>
            <a:off x="7470447" y="2525734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-14392" y="136549"/>
            <a:ext cx="9144000" cy="3462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ПЕРЕДАЧА 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ЭКЗАМЕНАЦИОННЫХ МАТЕРИАЛОВ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ЭЛЕКТРОННОМ ФОРМАТЕ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354D0D-DADE-49C6-899D-C3D775E30C46}"/>
              </a:ext>
            </a:extLst>
          </p:cNvPr>
          <p:cNvSpPr txBox="1"/>
          <p:nvPr/>
        </p:nvSpPr>
        <p:spPr>
          <a:xfrm>
            <a:off x="122259" y="4469895"/>
            <a:ext cx="90491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 fontAlgn="base">
              <a:buFont typeface="Wingdings" panose="05000000000000000000" pitchFamily="2" charset="2"/>
              <a:buChar char="ü"/>
            </a:pPr>
            <a:r>
              <a:rPr lang="ru-RU" sz="1200" spc="38" dirty="0">
                <a:latin typeface="Arial" pitchFamily="34" charset="0"/>
                <a:cs typeface="Arial" pitchFamily="34" charset="0"/>
              </a:rPr>
              <a:t>НЕ ДОПУСКАЕТСЯ ИСПОЛЬЗОВАНИЕ СЛУЖЕБНОЙ ИНФОРМАЦИИ В КОРЫСТНЫХ И ИНЫХ ЛИЧНЫХ ЦЕЛЯХ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043BFB8-3767-42AC-BB1A-F2AE0C9E0788}"/>
              </a:ext>
            </a:extLst>
          </p:cNvPr>
          <p:cNvSpPr txBox="1"/>
          <p:nvPr/>
        </p:nvSpPr>
        <p:spPr>
          <a:xfrm>
            <a:off x="3009319" y="4680428"/>
            <a:ext cx="59094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kk-KZ" sz="1100" i="1" dirty="0">
                <a:latin typeface="Arial" pitchFamily="34" charset="0"/>
                <a:ea typeface="+mj-ea"/>
                <a:cs typeface="Arial" pitchFamily="34" charset="0"/>
              </a:rPr>
              <a:t>Приказ министра МОН РК пп. 10) п.7 Главы 3 </a:t>
            </a:r>
            <a:r>
              <a:rPr lang="ru-RU" sz="1100" i="1" dirty="0">
                <a:latin typeface="Arial" pitchFamily="34" charset="0"/>
                <a:cs typeface="Arial" pitchFamily="34" charset="0"/>
              </a:rPr>
              <a:t>Правил, </a:t>
            </a:r>
          </a:p>
          <a:p>
            <a:pPr algn="r"/>
            <a:r>
              <a:rPr lang="ru-RU" sz="1100" i="1" dirty="0">
                <a:latin typeface="Arial" pitchFamily="34" charset="0"/>
                <a:cs typeface="Arial" pitchFamily="34" charset="0"/>
              </a:rPr>
              <a:t>утвержденных от 11 мая 2020 г. № 190</a:t>
            </a:r>
            <a:endParaRPr lang="kk-KZ" sz="11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274</Words>
  <Application>Microsoft Office PowerPoint</Application>
  <PresentationFormat>Экран (16:9)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user</cp:lastModifiedBy>
  <cp:revision>91</cp:revision>
  <cp:lastPrinted>2023-04-13T03:37:58Z</cp:lastPrinted>
  <dcterms:created xsi:type="dcterms:W3CDTF">2021-03-12T04:33:46Z</dcterms:created>
  <dcterms:modified xsi:type="dcterms:W3CDTF">2023-04-13T08:26:42Z</dcterms:modified>
</cp:coreProperties>
</file>