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2" r:id="rId16"/>
    <p:sldId id="293" r:id="rId17"/>
    <p:sldId id="294" r:id="rId18"/>
    <p:sldId id="296" r:id="rId19"/>
    <p:sldId id="297" r:id="rId20"/>
  </p:sldIdLst>
  <p:sldSz cx="9144000" cy="5130800"/>
  <p:notesSz cx="9144000" cy="51308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TLCNK+Times New Roman" panose="020B0604020202020204"/>
      <p:regular r:id="rId25"/>
    </p:embeddedFont>
    <p:embeddedFont>
      <p:font typeface="GGMNSA+Arial Bold" panose="020B0604020202020204"/>
      <p:regular r:id="rId26"/>
    </p:embeddedFont>
    <p:embeddedFont>
      <p:font typeface="JDHBWD+Calibri" panose="020B0604020202020204"/>
      <p:regular r:id="rId27"/>
    </p:embeddedFont>
    <p:embeddedFont>
      <p:font typeface="KTQOJR+Arial" panose="020B0604020202020204"/>
      <p:regular r:id="rId28"/>
    </p:embeddedFont>
    <p:embeddedFont>
      <p:font typeface="NIBGUI+Calibri Bold" panose="020B0604020202020204"/>
      <p:regular r:id="rId29"/>
    </p:embeddedFont>
    <p:embeddedFont>
      <p:font typeface="RIUIDU+Arial Bold Italic" panose="020B0604020202020204"/>
      <p:regular r:id="rId30"/>
    </p:embeddedFont>
    <p:embeddedFont>
      <p:font typeface="TPENRD+Arial Italic" panose="020B0604020202020204"/>
      <p:regular r:id="rId31"/>
    </p:embeddedFont>
    <p:embeddedFont>
      <p:font typeface="TRFOFC+Century Gothic Bold" panose="020B0604020202020204"/>
      <p:regular r:id="rId32"/>
    </p:embeddedFont>
    <p:embeddedFont>
      <p:font typeface="WPAENP+Times New Roman Bold" panose="020B0604020202020204"/>
      <p:regular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5078" y="1510608"/>
            <a:ext cx="5651048" cy="627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7121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2060"/>
                </a:solidFill>
                <a:latin typeface="TPENRD+Arial Italic"/>
                <a:cs typeface="TPENRD+Arial Italic"/>
              </a:rPr>
              <a:t>Әдістемелік ұсыныстар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spc="86" dirty="0">
                <a:solidFill>
                  <a:srgbClr val="002060"/>
                </a:solidFill>
                <a:latin typeface="GGMNSA+Arial Bold"/>
                <a:cs typeface="GGMNSA+Arial Bold"/>
              </a:rPr>
              <a:t>2022-2023</a:t>
            </a:r>
            <a:r>
              <a:rPr sz="2000" b="1" spc="32" dirty="0">
                <a:solidFill>
                  <a:srgbClr val="002060"/>
                </a:solidFill>
                <a:latin typeface="GGMNSA+Arial Bold"/>
                <a:cs typeface="GGMNSA+Arial Bold"/>
              </a:rPr>
              <a:t> </a:t>
            </a:r>
            <a:r>
              <a:rPr sz="2000" b="1" spc="87" dirty="0">
                <a:solidFill>
                  <a:srgbClr val="002060"/>
                </a:solidFill>
                <a:latin typeface="GGMNSA+Arial Bold"/>
                <a:cs typeface="GGMNSA+Arial Bold"/>
              </a:rPr>
              <a:t>ОҚУ</a:t>
            </a:r>
            <a:r>
              <a:rPr sz="2000" b="1" spc="67" dirty="0">
                <a:solidFill>
                  <a:srgbClr val="002060"/>
                </a:solidFill>
                <a:latin typeface="GGMNSA+Arial Bold"/>
                <a:cs typeface="GGMNSA+Arial Bold"/>
              </a:rPr>
              <a:t> </a:t>
            </a:r>
            <a:r>
              <a:rPr sz="2000" b="1" spc="83" dirty="0">
                <a:solidFill>
                  <a:srgbClr val="002060"/>
                </a:solidFill>
                <a:latin typeface="GGMNSA+Arial Bold"/>
                <a:cs typeface="GGMNSA+Arial Bold"/>
              </a:rPr>
              <a:t>ЖЫЛЫН</a:t>
            </a:r>
            <a:r>
              <a:rPr sz="2000" b="1" spc="87" dirty="0">
                <a:solidFill>
                  <a:srgbClr val="002060"/>
                </a:solidFill>
                <a:latin typeface="GGMNSA+Arial Bold"/>
                <a:cs typeface="GGMNSA+Arial Bold"/>
              </a:rPr>
              <a:t> </a:t>
            </a:r>
            <a:r>
              <a:rPr sz="2000" b="1" spc="49" dirty="0">
                <a:solidFill>
                  <a:srgbClr val="002060"/>
                </a:solidFill>
                <a:latin typeface="GGMNSA+Arial Bold"/>
                <a:cs typeface="GGMNSA+Arial Bold"/>
              </a:rPr>
              <a:t>АЯҚТАУ</a:t>
            </a:r>
            <a:r>
              <a:rPr sz="2000" b="1" spc="93" dirty="0">
                <a:solidFill>
                  <a:srgbClr val="002060"/>
                </a:solidFill>
                <a:latin typeface="GGMNSA+Arial Bold"/>
                <a:cs typeface="GGMNSA+Arial Bold"/>
              </a:rPr>
              <a:t> </a:t>
            </a:r>
            <a:r>
              <a:rPr sz="2000" b="1" spc="45" dirty="0">
                <a:solidFill>
                  <a:srgbClr val="002060"/>
                </a:solidFill>
                <a:latin typeface="GGMNSA+Arial Bold"/>
                <a:cs typeface="GGMNSA+Arial Bold"/>
              </a:rPr>
              <a:t>ТУРАЛЫ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9659" y="2425055"/>
            <a:ext cx="5653633" cy="627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69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1F5F"/>
                </a:solidFill>
                <a:latin typeface="TPENRD+Arial Italic"/>
                <a:cs typeface="TPENRD+Arial Italic"/>
              </a:rPr>
              <a:t>Методические</a:t>
            </a:r>
            <a:r>
              <a:rPr sz="2000" i="1" spc="-26" dirty="0">
                <a:solidFill>
                  <a:srgbClr val="001F5F"/>
                </a:solidFill>
                <a:latin typeface="TPENRD+Arial Italic"/>
                <a:cs typeface="TPENRD+Arial Italic"/>
              </a:rPr>
              <a:t> </a:t>
            </a:r>
            <a:r>
              <a:rPr sz="2000" i="1" dirty="0">
                <a:solidFill>
                  <a:srgbClr val="001F5F"/>
                </a:solidFill>
                <a:latin typeface="TPENRD+Arial Italic"/>
                <a:cs typeface="TPENRD+Arial Italic"/>
              </a:rPr>
              <a:t>рекомендации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ЗАВЕРШЕНИЕ</a:t>
            </a:r>
            <a:r>
              <a:rPr sz="2000" b="1" spc="54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2022-2023</a:t>
            </a:r>
            <a:r>
              <a:rPr sz="2000" b="1" spc="51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УЧЕБНОГО</a:t>
            </a:r>
            <a:r>
              <a:rPr sz="2000" b="1" spc="-2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ГОДА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16112" y="4830267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JDHBWD+Calibri"/>
                <a:cs typeface="JDHBWD+Calibri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0853" y="52033"/>
            <a:ext cx="3318766" cy="44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Форма</a:t>
            </a:r>
            <a:r>
              <a:rPr sz="1400" b="1" spc="-24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справки, выдаваемой</a:t>
            </a:r>
            <a:r>
              <a:rPr sz="1400" b="1" spc="-29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лицам,</a:t>
            </a:r>
            <a:r>
              <a:rPr sz="1400" b="1" spc="-13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не</a:t>
            </a:r>
          </a:p>
          <a:p>
            <a:pPr marL="484641" marR="0">
              <a:lnSpc>
                <a:spcPts val="1554"/>
              </a:lnSpc>
              <a:spcBef>
                <a:spcPts val="7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WPAENP+Times New Roman Bold"/>
                <a:cs typeface="WPAENP+Times New Roman Bold"/>
              </a:rPr>
              <a:t>завершившим 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0649" y="190756"/>
            <a:ext cx="124007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Приложение</a:t>
            </a:r>
            <a:r>
              <a:rPr sz="1400" spc="-33" dirty="0">
                <a:solidFill>
                  <a:srgbClr val="000000"/>
                </a:solidFill>
                <a:latin typeface="FTLCNK+Times New Roman"/>
                <a:cs typeface="FTLCNK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30352" y="190756"/>
            <a:ext cx="243081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к справке,</a:t>
            </a:r>
            <a:r>
              <a:rPr sz="1400" spc="-13" dirty="0">
                <a:solidFill>
                  <a:srgbClr val="000000"/>
                </a:solidFill>
                <a:latin typeface="FTLCNK+Times New Roman"/>
                <a:cs typeface="FTLCNK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выдаваемой лицам,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1560" y="404191"/>
            <a:ext cx="2896889" cy="448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не завершившим</a:t>
            </a:r>
            <a:r>
              <a:rPr sz="1400" spc="-2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FTLCNK+Times New Roman"/>
                <a:cs typeface="FTLCNK+Times New Roman"/>
              </a:rPr>
              <a:t>основное</a:t>
            </a:r>
            <a:r>
              <a:rPr sz="1400" spc="589" dirty="0">
                <a:solidFill>
                  <a:srgbClr val="000000"/>
                </a:solidFill>
                <a:latin typeface="FTLCNK+Times New Roman"/>
                <a:cs typeface="FTLCNK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среднее</a:t>
            </a:r>
          </a:p>
          <a:p>
            <a:pPr marL="825923" marR="0">
              <a:lnSpc>
                <a:spcPts val="1554"/>
              </a:lnSpc>
              <a:spcBef>
                <a:spcPts val="7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образование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698246"/>
            <a:ext cx="70674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NIBGUI+Calibri Bold"/>
                <a:cs typeface="NIBGUI+Calibri Bold"/>
              </a:rPr>
              <a:t>Справка №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" y="1027429"/>
            <a:ext cx="3665873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Выдана</a:t>
            </a:r>
            <a:r>
              <a:rPr sz="900" spc="-4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гр. ____________________________________________________</a:t>
            </a:r>
          </a:p>
          <a:p>
            <a:pPr marL="950976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(фамилия,</a:t>
            </a:r>
            <a:r>
              <a:rPr sz="900" spc="-2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имя,</a:t>
            </a:r>
            <a:r>
              <a:rPr sz="900" spc="-1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отчество)</a:t>
            </a:r>
          </a:p>
          <a:p>
            <a:pPr marL="34290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в</a:t>
            </a:r>
            <a:r>
              <a:rPr sz="900" spc="-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том,</a:t>
            </a:r>
            <a:r>
              <a:rPr sz="900" spc="-1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что он</a:t>
            </a:r>
            <a:r>
              <a:rPr sz="900" spc="18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(а) обучался</a:t>
            </a:r>
            <a:r>
              <a:rPr sz="900" spc="-1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(лась)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03102" y="1236255"/>
            <a:ext cx="26954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№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06606" y="1236255"/>
            <a:ext cx="706412" cy="309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Наименова</a:t>
            </a:r>
          </a:p>
          <a:p>
            <a:pPr marL="0" marR="0">
              <a:lnSpc>
                <a:spcPts val="900"/>
              </a:lnSpc>
              <a:spcBef>
                <a:spcPts val="33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19405" y="1236255"/>
            <a:ext cx="100873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Количество</a:t>
            </a:r>
            <a:r>
              <a:rPr sz="900" spc="-3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часов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12698" y="1236255"/>
            <a:ext cx="643382" cy="467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Годовые,</a:t>
            </a:r>
          </a:p>
          <a:p>
            <a:pPr marL="0" marR="0">
              <a:lnSpc>
                <a:spcPts val="900"/>
              </a:lnSpc>
              <a:spcBef>
                <a:spcPts val="33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(итоговые</a:t>
            </a:r>
          </a:p>
          <a:p>
            <a:pPr marL="0" marR="0">
              <a:lnSpc>
                <a:spcPts val="900"/>
              </a:lnSpc>
              <a:spcBef>
                <a:spcPts val="39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37258" y="1236255"/>
            <a:ext cx="756104" cy="467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Результаты</a:t>
            </a:r>
          </a:p>
          <a:p>
            <a:pPr marL="0" marR="0">
              <a:lnSpc>
                <a:spcPts val="900"/>
              </a:lnSpc>
              <a:spcBef>
                <a:spcPts val="33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промежуточ</a:t>
            </a:r>
          </a:p>
          <a:p>
            <a:pPr marL="0" marR="0">
              <a:lnSpc>
                <a:spcPts val="900"/>
              </a:lnSpc>
              <a:spcBef>
                <a:spcPts val="39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ного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03102" y="1393189"/>
            <a:ext cx="373278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п./п.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4340" y="1438910"/>
            <a:ext cx="3746111" cy="124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с</a:t>
            </a:r>
            <a:r>
              <a:rPr sz="900" spc="-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"___" _____________</a:t>
            </a:r>
            <a:r>
              <a:rPr sz="900" spc="4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200__</a:t>
            </a:r>
            <a:r>
              <a:rPr sz="900" spc="-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г.</a:t>
            </a:r>
            <a:r>
              <a:rPr sz="900" spc="-1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по "___"</a:t>
            </a:r>
            <a:r>
              <a:rPr sz="900" spc="2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______________</a:t>
            </a:r>
            <a:r>
              <a:rPr sz="900" spc="3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200__ г.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в</a:t>
            </a:r>
            <a:r>
              <a:rPr sz="900" spc="-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_____________________________________________________________</a:t>
            </a:r>
          </a:p>
          <a:p>
            <a:pPr marL="176822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(наименование</a:t>
            </a:r>
            <a:r>
              <a:rPr sz="900" spc="-5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организации</a:t>
            </a:r>
            <a:r>
              <a:rPr sz="900" spc="-3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образования,</a:t>
            </a:r>
            <a:r>
              <a:rPr sz="900" spc="-5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местонахождение,</a:t>
            </a:r>
          </a:p>
          <a:p>
            <a:pPr marL="0" marR="0">
              <a:lnSpc>
                <a:spcPts val="900"/>
              </a:lnSpc>
              <a:spcBef>
                <a:spcPts val="13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_______________________________________________________________</a:t>
            </a:r>
          </a:p>
          <a:p>
            <a:pPr marL="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_______________________________________________________________</a:t>
            </a:r>
          </a:p>
          <a:p>
            <a:pPr marL="429768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специальность,</a:t>
            </a:r>
            <a:r>
              <a:rPr sz="900" spc="-2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форма</a:t>
            </a:r>
            <a:r>
              <a:rPr sz="900" spc="-1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обучения)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За</a:t>
            </a:r>
            <a:r>
              <a:rPr sz="900" spc="17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время</a:t>
            </a:r>
            <a:r>
              <a:rPr sz="900" spc="1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обучения гр.</a:t>
            </a:r>
          </a:p>
          <a:p>
            <a:pPr marL="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_______________________________________________________________</a:t>
            </a:r>
          </a:p>
          <a:p>
            <a:pPr marL="481545" marR="0">
              <a:lnSpc>
                <a:spcPts val="900"/>
              </a:lnSpc>
              <a:spcBef>
                <a:spcPts val="12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(фамилия,</a:t>
            </a:r>
            <a:r>
              <a:rPr sz="900" spc="-2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имя,</a:t>
            </a:r>
            <a:r>
              <a:rPr sz="900" spc="-1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отчество)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05690" y="1516633"/>
            <a:ext cx="2722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09194" y="1516633"/>
            <a:ext cx="394089" cy="467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про</a:t>
            </a:r>
            <a:r>
              <a:rPr sz="900" spc="-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-</a:t>
            </a:r>
          </a:p>
          <a:p>
            <a:pPr marL="0" marR="0">
              <a:lnSpc>
                <a:spcPts val="900"/>
              </a:lnSpc>
              <a:spcBef>
                <a:spcPts val="33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слуш</a:t>
            </a:r>
          </a:p>
          <a:p>
            <a:pPr marL="0" marR="0">
              <a:lnSpc>
                <a:spcPts val="900"/>
              </a:lnSpc>
              <a:spcBef>
                <a:spcPts val="39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аны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06606" y="1551724"/>
            <a:ext cx="686060" cy="467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учебных</a:t>
            </a:r>
          </a:p>
          <a:p>
            <a:pPr marL="0" marR="0">
              <a:lnSpc>
                <a:spcPts val="900"/>
              </a:lnSpc>
              <a:spcBef>
                <a:spcPts val="33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предметов</a:t>
            </a:r>
          </a:p>
          <a:p>
            <a:pPr marL="0" marR="0">
              <a:lnSpc>
                <a:spcPts val="900"/>
              </a:lnSpc>
              <a:spcBef>
                <a:spcPts val="39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(по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05690" y="1673682"/>
            <a:ext cx="375474" cy="31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учеб</a:t>
            </a:r>
          </a:p>
          <a:p>
            <a:pPr marL="0" marR="0">
              <a:lnSpc>
                <a:spcPts val="900"/>
              </a:lnSpc>
              <a:spcBef>
                <a:spcPts val="34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12698" y="1708658"/>
            <a:ext cx="50873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оценки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237258" y="1708658"/>
            <a:ext cx="797813" cy="310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государствен</a:t>
            </a:r>
          </a:p>
          <a:p>
            <a:pPr marL="0" marR="0">
              <a:lnSpc>
                <a:spcPts val="900"/>
              </a:lnSpc>
              <a:spcBef>
                <a:spcPts val="34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ного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205690" y="1989150"/>
            <a:ext cx="403704" cy="467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ному</a:t>
            </a:r>
          </a:p>
          <a:p>
            <a:pPr marL="0" marR="0">
              <a:lnSpc>
                <a:spcPts val="900"/>
              </a:lnSpc>
              <a:spcBef>
                <a:spcPts val="34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план</a:t>
            </a:r>
          </a:p>
          <a:p>
            <a:pPr marL="0" marR="0">
              <a:lnSpc>
                <a:spcPts val="900"/>
              </a:lnSpc>
              <a:spcBef>
                <a:spcPts val="3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09194" y="1989150"/>
            <a:ext cx="434378" cy="467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обуча</a:t>
            </a:r>
          </a:p>
          <a:p>
            <a:pPr marL="0" marR="0">
              <a:lnSpc>
                <a:spcPts val="900"/>
              </a:lnSpc>
              <a:spcBef>
                <a:spcPts val="34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ющи</a:t>
            </a:r>
          </a:p>
          <a:p>
            <a:pPr marL="0" marR="0">
              <a:lnSpc>
                <a:spcPts val="900"/>
              </a:lnSpc>
              <a:spcBef>
                <a:spcPts val="3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мися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06606" y="2024126"/>
            <a:ext cx="626360" cy="310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учебному</a:t>
            </a:r>
          </a:p>
          <a:p>
            <a:pPr marL="0" marR="0">
              <a:lnSpc>
                <a:spcPts val="900"/>
              </a:lnSpc>
              <a:spcBef>
                <a:spcPts val="34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плану)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237258" y="2024126"/>
            <a:ext cx="604013" cy="310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контроля</a:t>
            </a:r>
          </a:p>
          <a:p>
            <a:pPr marL="0" marR="0">
              <a:lnSpc>
                <a:spcPts val="900"/>
              </a:lnSpc>
              <a:spcBef>
                <a:spcPts val="34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(9</a:t>
            </a:r>
            <a:r>
              <a:rPr sz="900" spc="-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кл.)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4340" y="2673350"/>
            <a:ext cx="3686671" cy="426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изучил</a:t>
            </a:r>
            <a:r>
              <a:rPr sz="900" spc="-2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(а) следующие дисциплины</a:t>
            </a:r>
            <a:r>
              <a:rPr sz="900" spc="-3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(учебные предметы),</a:t>
            </a:r>
            <a:r>
              <a:rPr sz="900" spc="2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сдал</a:t>
            </a:r>
            <a:r>
              <a:rPr sz="900" spc="-2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(а) зачеты</a:t>
            </a:r>
          </a:p>
          <a:p>
            <a:pPr marL="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и</a:t>
            </a:r>
            <a:r>
              <a:rPr sz="900" spc="-1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экзамены,</a:t>
            </a:r>
            <a:r>
              <a:rPr sz="900" spc="-2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получил (а)</a:t>
            </a:r>
            <a:r>
              <a:rPr sz="900" spc="-1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годовые</a:t>
            </a:r>
            <a:r>
              <a:rPr sz="900" spc="-1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(итоговые)</a:t>
            </a:r>
            <a:r>
              <a:rPr sz="900" spc="-2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оценки</a:t>
            </a:r>
            <a:r>
              <a:rPr sz="900" spc="-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в</a:t>
            </a:r>
            <a:r>
              <a:rPr sz="900" spc="-1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соответствии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с</a:t>
            </a:r>
            <a:r>
              <a:rPr sz="900" spc="-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нижеследующими приложениями 1, 2, 3: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68664" y="2918732"/>
            <a:ext cx="204152" cy="14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JDHBWD+Calibri"/>
                <a:cs typeface="JDHBWD+Calibri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20076" y="2918732"/>
            <a:ext cx="204152" cy="14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JDHBWD+Calibri"/>
                <a:cs typeface="JDHBWD+Calibri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923535" y="2918732"/>
            <a:ext cx="204152" cy="14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JDHBWD+Calibri"/>
                <a:cs typeface="JDHBWD+Calibri"/>
              </a:rPr>
              <a:t>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8291" y="2918732"/>
            <a:ext cx="204152" cy="14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JDHBWD+Calibri"/>
                <a:cs typeface="JDHBWD+Calibri"/>
              </a:rPr>
              <a:t>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34391" y="2918732"/>
            <a:ext cx="204152" cy="14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JDHBWD+Calibri"/>
                <a:cs typeface="JDHBWD+Calibri"/>
              </a:rPr>
              <a:t>5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34340" y="3084830"/>
            <a:ext cx="18743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1</a:t>
            </a:r>
            <a:r>
              <a:rPr sz="900" spc="-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- основное</a:t>
            </a:r>
            <a:r>
              <a:rPr sz="900" spc="-5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среднее</a:t>
            </a:r>
            <a:r>
              <a:rPr sz="900" spc="1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образование;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4340" y="3221990"/>
            <a:ext cx="3335032" cy="426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2</a:t>
            </a:r>
            <a:r>
              <a:rPr sz="900" spc="-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- техническое</a:t>
            </a:r>
            <a:r>
              <a:rPr sz="900" spc="-1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и профессиональное</a:t>
            </a:r>
            <a:r>
              <a:rPr sz="900" spc="-2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образование,</a:t>
            </a:r>
            <a:r>
              <a:rPr sz="900" spc="-4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послесреднее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образование;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3</a:t>
            </a:r>
            <a:r>
              <a:rPr sz="900" spc="-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- высшее</a:t>
            </a:r>
            <a:r>
              <a:rPr sz="900" spc="-3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образование,</a:t>
            </a:r>
            <a:r>
              <a:rPr sz="900" spc="-4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послевузовское</a:t>
            </a:r>
            <a:r>
              <a:rPr sz="900" spc="-4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образование.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1440" y="3825494"/>
            <a:ext cx="4028089" cy="289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Руководитель</a:t>
            </a:r>
            <a:r>
              <a:rPr sz="900" spc="-3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организации</a:t>
            </a:r>
            <a:r>
              <a:rPr sz="900" spc="-3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образования</a:t>
            </a:r>
          </a:p>
          <a:p>
            <a:pPr marL="34290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Ф.И.О.</a:t>
            </a:r>
            <a:r>
              <a:rPr sz="900" spc="-2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________________________________________________________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34340" y="4099814"/>
            <a:ext cx="1391323" cy="289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0437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(подпись)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М.П.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1440" y="4566158"/>
            <a:ext cx="39684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Регистрационный</a:t>
            </a:r>
            <a:r>
              <a:rPr sz="900" spc="-5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номер</a:t>
            </a:r>
            <a:r>
              <a:rPr sz="900" spc="-1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___________</a:t>
            </a:r>
            <a:r>
              <a:rPr sz="900" spc="23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Дата</a:t>
            </a:r>
            <a:r>
              <a:rPr sz="900" spc="-1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выдачи</a:t>
            </a:r>
            <a:r>
              <a:rPr sz="900" spc="-1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"___"</a:t>
            </a:r>
            <a:r>
              <a:rPr sz="900" spc="2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__________</a:t>
            </a:r>
            <a:r>
              <a:rPr sz="900" spc="3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200__</a:t>
            </a:r>
            <a:r>
              <a:rPr sz="900" spc="-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JDHBWD+Calibri"/>
                <a:cs typeface="JDHBWD+Calibri"/>
              </a:rPr>
              <a:t>г.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0544" y="425815"/>
            <a:ext cx="7453229" cy="450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4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Освобождение</a:t>
            </a:r>
            <a:r>
              <a:rPr sz="2900" b="1" spc="76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900" b="1" spc="-13" dirty="0">
                <a:solidFill>
                  <a:srgbClr val="001F5F"/>
                </a:solidFill>
                <a:latin typeface="GGMNSA+Arial Bold"/>
                <a:cs typeface="GGMNSA+Arial Bold"/>
              </a:rPr>
              <a:t>учащихся</a:t>
            </a:r>
            <a:r>
              <a:rPr sz="2900" b="1" spc="3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900" b="1" spc="-55" dirty="0">
                <a:solidFill>
                  <a:srgbClr val="001F5F"/>
                </a:solidFill>
                <a:latin typeface="GGMNSA+Arial Bold"/>
                <a:cs typeface="GGMNSA+Arial Bold"/>
              </a:rPr>
              <a:t>от</a:t>
            </a:r>
            <a:r>
              <a:rPr sz="2900" b="1" spc="3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900" b="1" spc="-13" dirty="0">
                <a:solidFill>
                  <a:srgbClr val="001F5F"/>
                </a:solidFill>
                <a:latin typeface="GGMNSA+Arial Bold"/>
                <a:cs typeface="GGMNSA+Arial Bold"/>
              </a:rPr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812" y="1171582"/>
            <a:ext cx="7966232" cy="3059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1F5F"/>
                </a:solidFill>
                <a:latin typeface="KTQOJR+Arial"/>
                <a:cs typeface="KTQOJR+Arial"/>
              </a:rPr>
              <a:t>47.</a:t>
            </a:r>
            <a:r>
              <a:rPr sz="2700" spc="109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dirty="0">
                <a:solidFill>
                  <a:srgbClr val="001F5F"/>
                </a:solidFill>
                <a:latin typeface="KTQOJR+Arial"/>
                <a:cs typeface="KTQOJR+Arial"/>
              </a:rPr>
              <a:t>Освобождение</a:t>
            </a:r>
            <a:r>
              <a:rPr sz="2700" spc="108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dirty="0">
                <a:solidFill>
                  <a:srgbClr val="001F5F"/>
                </a:solidFill>
                <a:latin typeface="KTQOJR+Arial"/>
                <a:cs typeface="KTQOJR+Arial"/>
              </a:rPr>
              <a:t>обучающихся</a:t>
            </a:r>
            <a:r>
              <a:rPr sz="2700" spc="109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b="1" spc="-51" dirty="0">
                <a:solidFill>
                  <a:srgbClr val="001F5F"/>
                </a:solidFill>
                <a:latin typeface="GGMNSA+Arial Bold"/>
                <a:cs typeface="GGMNSA+Arial Bold"/>
              </a:rPr>
              <a:t>от</a:t>
            </a:r>
            <a:r>
              <a:rPr sz="2700" b="1" spc="112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учебных</a:t>
            </a:r>
          </a:p>
          <a:p>
            <a:pPr marL="109727" marR="0">
              <a:lnSpc>
                <a:spcPts val="262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предметов</a:t>
            </a:r>
            <a:r>
              <a:rPr sz="2700" b="1" spc="99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spc="-24" dirty="0">
                <a:solidFill>
                  <a:srgbClr val="001F5F"/>
                </a:solidFill>
                <a:latin typeface="GGMNSA+Arial Bold"/>
                <a:cs typeface="GGMNSA+Arial Bold"/>
              </a:rPr>
              <a:t>"Технология",</a:t>
            </a:r>
            <a:r>
              <a:rPr sz="2700" b="1" spc="1024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spc="-19" dirty="0">
                <a:solidFill>
                  <a:srgbClr val="001F5F"/>
                </a:solidFill>
                <a:latin typeface="GGMNSA+Arial Bold"/>
                <a:cs typeface="GGMNSA+Arial Bold"/>
              </a:rPr>
              <a:t>(Художественный</a:t>
            </a:r>
          </a:p>
          <a:p>
            <a:pPr marL="109727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700" b="1" spc="-22" dirty="0">
                <a:solidFill>
                  <a:srgbClr val="001F5F"/>
                </a:solidFill>
                <a:latin typeface="GGMNSA+Arial Bold"/>
                <a:cs typeface="GGMNSA+Arial Bold"/>
              </a:rPr>
              <a:t>труд),</a:t>
            </a:r>
            <a:r>
              <a:rPr sz="2700" b="1" spc="250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"Начальная</a:t>
            </a:r>
            <a:r>
              <a:rPr sz="2700" b="1" spc="247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военная</a:t>
            </a:r>
            <a:r>
              <a:rPr sz="2700" b="1" spc="247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spc="-18" dirty="0">
                <a:solidFill>
                  <a:srgbClr val="001F5F"/>
                </a:solidFill>
                <a:latin typeface="GGMNSA+Arial Bold"/>
                <a:cs typeface="GGMNSA+Arial Bold"/>
              </a:rPr>
              <a:t>подготовка"</a:t>
            </a:r>
          </a:p>
          <a:p>
            <a:pPr marL="109727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("Начальная</a:t>
            </a:r>
            <a:r>
              <a:rPr sz="2700" b="1" spc="213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военная</a:t>
            </a:r>
            <a:r>
              <a:rPr sz="2700" b="1" spc="2124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и</a:t>
            </a:r>
            <a:r>
              <a:rPr sz="2700" b="1" spc="215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spc="-15" dirty="0">
                <a:solidFill>
                  <a:srgbClr val="001F5F"/>
                </a:solidFill>
                <a:latin typeface="GGMNSA+Arial Bold"/>
                <a:cs typeface="GGMNSA+Arial Bold"/>
              </a:rPr>
              <a:t>технологическая</a:t>
            </a:r>
          </a:p>
          <a:p>
            <a:pPr marL="109727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700" b="1" spc="-15" dirty="0">
                <a:solidFill>
                  <a:srgbClr val="001F5F"/>
                </a:solidFill>
                <a:latin typeface="GGMNSA+Arial Bold"/>
                <a:cs typeface="GGMNSA+Arial Bold"/>
              </a:rPr>
              <a:t>подготовка")</a:t>
            </a:r>
            <a:r>
              <a:rPr sz="2700" b="1" spc="162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и</a:t>
            </a:r>
            <a:r>
              <a:rPr sz="2700" b="1" spc="161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001F5F"/>
                </a:solidFill>
                <a:latin typeface="GGMNSA+Arial Bold"/>
                <a:cs typeface="GGMNSA+Arial Bold"/>
              </a:rPr>
              <a:t>"Физическая</a:t>
            </a:r>
            <a:r>
              <a:rPr sz="2700" b="1" spc="161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spc="-55" dirty="0">
                <a:solidFill>
                  <a:srgbClr val="001F5F"/>
                </a:solidFill>
                <a:latin typeface="GGMNSA+Arial Bold"/>
                <a:cs typeface="GGMNSA+Arial Bold"/>
              </a:rPr>
              <a:t>культ</a:t>
            </a:r>
            <a:r>
              <a:rPr sz="2700" b="1" spc="-693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700" b="1" spc="-25" dirty="0">
                <a:solidFill>
                  <a:srgbClr val="001F5F"/>
                </a:solidFill>
                <a:latin typeface="GGMNSA+Arial Bold"/>
                <a:cs typeface="GGMNSA+Arial Bold"/>
              </a:rPr>
              <a:t>ур</a:t>
            </a:r>
            <a:r>
              <a:rPr sz="2700" dirty="0">
                <a:solidFill>
                  <a:srgbClr val="001F5F"/>
                </a:solidFill>
                <a:latin typeface="KTQOJR+Arial"/>
                <a:cs typeface="KTQOJR+Arial"/>
              </a:rPr>
              <a:t>а",</a:t>
            </a:r>
            <a:r>
              <a:rPr sz="2700" spc="16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dirty="0">
                <a:solidFill>
                  <a:srgbClr val="001F5F"/>
                </a:solidFill>
                <a:latin typeface="KTQOJR+Arial"/>
                <a:cs typeface="KTQOJR+Arial"/>
              </a:rPr>
              <a:t>в</a:t>
            </a:r>
          </a:p>
          <a:p>
            <a:pPr marL="109727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1F5F"/>
                </a:solidFill>
                <a:latin typeface="KTQOJR+Arial"/>
                <a:cs typeface="KTQOJR+Arial"/>
              </a:rPr>
              <a:t>порядке,</a:t>
            </a:r>
            <a:r>
              <a:rPr sz="2700" spc="236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spc="-12" dirty="0">
                <a:solidFill>
                  <a:srgbClr val="001F5F"/>
                </a:solidFill>
                <a:latin typeface="KTQOJR+Arial"/>
                <a:cs typeface="KTQOJR+Arial"/>
              </a:rPr>
              <a:t>установленном</a:t>
            </a:r>
            <a:r>
              <a:rPr sz="2700" spc="236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spc="-15" dirty="0">
                <a:solidFill>
                  <a:srgbClr val="001F5F"/>
                </a:solidFill>
                <a:latin typeface="KTQOJR+Arial"/>
                <a:cs typeface="KTQOJR+Arial"/>
              </a:rPr>
              <a:t>законодательством</a:t>
            </a:r>
          </a:p>
          <a:p>
            <a:pPr marL="109727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700" spc="-24" dirty="0">
                <a:solidFill>
                  <a:srgbClr val="001F5F"/>
                </a:solidFill>
                <a:latin typeface="KTQOJR+Arial"/>
                <a:cs typeface="KTQOJR+Arial"/>
              </a:rPr>
              <a:t>Респу</a:t>
            </a:r>
            <a:r>
              <a:rPr sz="2700" spc="-70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spc="-27" dirty="0">
                <a:solidFill>
                  <a:srgbClr val="001F5F"/>
                </a:solidFill>
                <a:latin typeface="KTQOJR+Arial"/>
                <a:cs typeface="KTQOJR+Arial"/>
              </a:rPr>
              <a:t>блики</a:t>
            </a:r>
            <a:r>
              <a:rPr sz="2700" spc="354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KTQOJR+Arial"/>
                <a:cs typeface="KTQOJR+Arial"/>
              </a:rPr>
              <a:t>Казахстан,</a:t>
            </a:r>
            <a:r>
              <a:rPr sz="2700" spc="35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GMNSA+Arial Bold"/>
                <a:cs typeface="GGMNSA+Arial Bold"/>
              </a:rPr>
              <a:t>не</a:t>
            </a:r>
            <a:r>
              <a:rPr sz="2700" b="1" spc="3499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spc="-12" dirty="0">
                <a:solidFill>
                  <a:srgbClr val="FF0000"/>
                </a:solidFill>
                <a:latin typeface="GGMNSA+Arial Bold"/>
                <a:cs typeface="GGMNSA+Arial Bold"/>
              </a:rPr>
              <a:t>влияет</a:t>
            </a:r>
            <a:r>
              <a:rPr sz="2700" b="1" spc="3528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spc="-11" dirty="0">
                <a:solidFill>
                  <a:srgbClr val="FF0000"/>
                </a:solidFill>
                <a:latin typeface="GGMNSA+Arial Bold"/>
                <a:cs typeface="GGMNSA+Arial Bold"/>
              </a:rPr>
              <a:t>на</a:t>
            </a:r>
          </a:p>
          <a:p>
            <a:pPr marL="109727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700" b="1" spc="-19" dirty="0">
                <a:solidFill>
                  <a:srgbClr val="FF0000"/>
                </a:solidFill>
                <a:latin typeface="GGMNSA+Arial Bold"/>
                <a:cs typeface="GGMNSA+Arial Bold"/>
              </a:rPr>
              <a:t>успеваемость,</a:t>
            </a:r>
            <a:r>
              <a:rPr sz="2700" b="1" spc="5379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spc="-19" dirty="0">
                <a:solidFill>
                  <a:srgbClr val="FF0000"/>
                </a:solidFill>
                <a:latin typeface="GGMNSA+Arial Bold"/>
                <a:cs typeface="GGMNSA+Arial Bold"/>
              </a:rPr>
              <a:t>допуск</a:t>
            </a:r>
            <a:r>
              <a:rPr sz="2700" b="1" spc="536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GMNSA+Arial Bold"/>
                <a:cs typeface="GGMNSA+Arial Bold"/>
              </a:rPr>
              <a:t>к</a:t>
            </a:r>
            <a:r>
              <a:rPr sz="2700" b="1" spc="535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spc="-13" dirty="0">
                <a:solidFill>
                  <a:srgbClr val="FF0000"/>
                </a:solidFill>
                <a:latin typeface="GGMNSA+Arial Bold"/>
                <a:cs typeface="GGMNSA+Arial Bold"/>
              </a:rPr>
              <a:t>итоговой</a:t>
            </a:r>
          </a:p>
          <a:p>
            <a:pPr marL="109727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FF0000"/>
                </a:solidFill>
                <a:latin typeface="GGMNSA+Arial Bold"/>
                <a:cs typeface="GGMNSA+Arial Bold"/>
              </a:rPr>
              <a:t>аттестации,</a:t>
            </a:r>
            <a:r>
              <a:rPr sz="2700" b="1" spc="49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spc="-14" dirty="0">
                <a:solidFill>
                  <a:srgbClr val="FF0000"/>
                </a:solidFill>
                <a:latin typeface="GGMNSA+Arial Bold"/>
                <a:cs typeface="GGMNSA+Arial Bold"/>
              </a:rPr>
              <a:t>перевод</a:t>
            </a:r>
            <a:r>
              <a:rPr sz="2700" b="1" spc="2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GMNSA+Arial Bold"/>
                <a:cs typeface="GGMNSA+Arial Bold"/>
              </a:rPr>
              <a:t>в следующие</a:t>
            </a:r>
            <a:r>
              <a:rPr sz="2700" b="1" spc="14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700" b="1" dirty="0">
                <a:solidFill>
                  <a:srgbClr val="FF0000"/>
                </a:solidFill>
                <a:latin typeface="GGMNSA+Arial Bold"/>
                <a:cs typeface="GGMNSA+Arial Bold"/>
              </a:rPr>
              <a:t>классы</a:t>
            </a:r>
            <a:r>
              <a:rPr sz="2700" dirty="0">
                <a:solidFill>
                  <a:srgbClr val="001F5F"/>
                </a:solidFill>
                <a:latin typeface="KTQOJR+Arial"/>
                <a:cs typeface="KTQOJR+Arial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39" y="369435"/>
            <a:ext cx="675959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Освобождение </a:t>
            </a:r>
            <a:r>
              <a:rPr sz="2400" b="1" spc="-62" dirty="0">
                <a:solidFill>
                  <a:srgbClr val="001F5F"/>
                </a:solidFill>
                <a:latin typeface="GGMNSA+Arial Bold"/>
                <a:cs typeface="GGMNSA+Arial Bold"/>
              </a:rPr>
              <a:t>от</a:t>
            </a:r>
            <a:r>
              <a:rPr sz="2400" b="1" spc="5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  <a:r>
              <a:rPr sz="2400" b="1" spc="4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аттестации</a:t>
            </a:r>
            <a:r>
              <a:rPr sz="2400" b="1" spc="4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п.50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2963" y="821909"/>
            <a:ext cx="328865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1)</a:t>
            </a:r>
            <a:r>
              <a:rPr sz="20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по состоянию</a:t>
            </a:r>
            <a:r>
              <a:rPr sz="2000" spc="-3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здоровья;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82963" y="1187637"/>
            <a:ext cx="487984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2)</a:t>
            </a:r>
            <a:r>
              <a:rPr sz="20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инвалиды</a:t>
            </a:r>
            <a:r>
              <a:rPr sz="2000" spc="-2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І-II</a:t>
            </a:r>
            <a:r>
              <a:rPr sz="2000" spc="-3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группы, дети-инвалиды;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505" y="1395941"/>
            <a:ext cx="2887290" cy="148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Обучающиеся</a:t>
            </a:r>
            <a:r>
              <a:rPr sz="1600" b="1" i="1" spc="23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9 (10)</a:t>
            </a:r>
            <a:r>
              <a:rPr sz="1600" b="1" i="1" spc="17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и </a:t>
            </a:r>
            <a:r>
              <a:rPr sz="1600" b="1" i="1" spc="-124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11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(12) классов</a:t>
            </a:r>
          </a:p>
          <a:p>
            <a:pPr marL="0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sz="1600" b="1" i="1" spc="-13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освобождаются</a:t>
            </a:r>
            <a:r>
              <a:rPr sz="1600" b="1" i="1" spc="42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от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i="1" spc="-18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итоговой</a:t>
            </a:r>
            <a:r>
              <a:rPr sz="1600" b="1" i="1" spc="2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аттестации</a:t>
            </a:r>
          </a:p>
          <a:p>
            <a:pPr marL="0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приказами </a:t>
            </a:r>
            <a:r>
              <a:rPr sz="1600" b="1" i="1" spc="-12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руководителей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управлений</a:t>
            </a:r>
            <a:r>
              <a:rPr sz="1600" b="1" i="1" spc="1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RIUIDU+Arial Bold Italic"/>
                <a:cs typeface="RIUIDU+Arial Bold Italic"/>
              </a:rPr>
              <a:t>образования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82963" y="1553365"/>
            <a:ext cx="4820396" cy="12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3)</a:t>
            </a:r>
            <a:r>
              <a:rPr sz="20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участники</a:t>
            </a:r>
            <a:r>
              <a:rPr sz="2000" spc="-4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spc="-14" dirty="0">
                <a:solidFill>
                  <a:srgbClr val="000000"/>
                </a:solidFill>
                <a:latin typeface="KTQOJR+Arial"/>
                <a:cs typeface="KTQOJR+Arial"/>
              </a:rPr>
              <a:t>летних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 учебно-</a:t>
            </a:r>
          </a:p>
          <a:p>
            <a:pPr marL="34282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тренировочных</a:t>
            </a:r>
            <a:r>
              <a:rPr sz="2000" spc="-5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сборов,</a:t>
            </a:r>
            <a:r>
              <a:rPr sz="2000" spc="-2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кандидаты</a:t>
            </a:r>
            <a:r>
              <a:rPr sz="2000" spc="-3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в</a:t>
            </a:r>
          </a:p>
          <a:p>
            <a:pPr marL="342822" marR="0">
              <a:lnSpc>
                <a:spcPts val="2238"/>
              </a:lnSpc>
              <a:spcBef>
                <a:spcPts val="15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сборную</a:t>
            </a:r>
            <a:r>
              <a:rPr sz="2000" spc="-4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команду</a:t>
            </a:r>
            <a:r>
              <a:rPr sz="2000" spc="-2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KTQOJR+Arial"/>
                <a:cs typeface="KTQOJR+Arial"/>
              </a:rPr>
              <a:t>Республики</a:t>
            </a:r>
          </a:p>
          <a:p>
            <a:pPr marL="34282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Казахстан</a:t>
            </a:r>
            <a:r>
              <a:rPr sz="2000" spc="-3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для участия</a:t>
            </a:r>
            <a:r>
              <a:rPr sz="20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25786" y="2772459"/>
            <a:ext cx="3572478" cy="62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международных</a:t>
            </a:r>
            <a:r>
              <a:rPr sz="2000" spc="-3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олимпиадах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(соревнованиях);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4505" y="2907361"/>
            <a:ext cx="2460455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FF0000"/>
                </a:solidFill>
                <a:latin typeface="RIUIDU+Arial Bold Italic"/>
                <a:cs typeface="RIUIDU+Arial Bold Italic"/>
              </a:rPr>
              <a:t>в следующих</a:t>
            </a:r>
            <a:r>
              <a:rPr sz="1600" b="1" i="1" u="sng" spc="21" dirty="0">
                <a:solidFill>
                  <a:srgbClr val="FF0000"/>
                </a:solidFill>
                <a:latin typeface="RIUIDU+Arial Bold Italic"/>
                <a:cs typeface="RIUIDU+Arial Bold Italic"/>
              </a:rPr>
              <a:t> </a:t>
            </a:r>
            <a:r>
              <a:rPr sz="1600" b="1" i="1" u="sng" dirty="0">
                <a:solidFill>
                  <a:srgbClr val="FF0000"/>
                </a:solidFill>
                <a:latin typeface="RIUIDU+Arial Bold Italic"/>
                <a:cs typeface="RIUIDU+Arial Bold Italic"/>
              </a:rPr>
              <a:t>случаях: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1426" y="3443088"/>
            <a:ext cx="417027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4) смерти</a:t>
            </a:r>
            <a:r>
              <a:rPr sz="2000" spc="-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KTQOJR+Arial"/>
                <a:cs typeface="KTQOJR+Arial"/>
              </a:rPr>
              <a:t>близких</a:t>
            </a:r>
            <a:r>
              <a:rPr sz="2000" spc="-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родственников.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3672" y="96639"/>
            <a:ext cx="8313647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Перечень </a:t>
            </a:r>
            <a:r>
              <a:rPr sz="2400" b="1" spc="-12" dirty="0">
                <a:solidFill>
                  <a:srgbClr val="001F5F"/>
                </a:solidFill>
                <a:latin typeface="GGMNSA+Arial Bold"/>
                <a:cs typeface="GGMNSA+Arial Bold"/>
              </a:rPr>
              <a:t>документов</a:t>
            </a:r>
            <a:r>
              <a:rPr sz="2400" b="1" spc="5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для </a:t>
            </a:r>
            <a:r>
              <a:rPr sz="2400" b="1" spc="-10" dirty="0">
                <a:solidFill>
                  <a:srgbClr val="001F5F"/>
                </a:solidFill>
                <a:latin typeface="GGMNSA+Arial Bold"/>
                <a:cs typeface="GGMNSA+Arial Bold"/>
              </a:rPr>
              <a:t>освобождения</a:t>
            </a:r>
            <a:r>
              <a:rPr sz="2400" b="1" spc="1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spc="-57" dirty="0">
                <a:solidFill>
                  <a:srgbClr val="001F5F"/>
                </a:solidFill>
                <a:latin typeface="GGMNSA+Arial Bold"/>
                <a:cs typeface="GGMNSA+Arial Bold"/>
              </a:rPr>
              <a:t>от</a:t>
            </a:r>
            <a:r>
              <a:rPr sz="2400" b="1" spc="5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</a:p>
          <a:p>
            <a:pPr marL="2790444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аттестации</a:t>
            </a:r>
            <a:r>
              <a:rPr sz="2400" b="1" spc="48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(п.50)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528" y="923451"/>
            <a:ext cx="205754" cy="537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1F5F"/>
                </a:solidFill>
                <a:latin typeface="KTQOJR+Arial"/>
                <a:cs typeface="KTQOJR+Arial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12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8804" y="923451"/>
            <a:ext cx="681528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Издание приказа об освобождении</a:t>
            </a:r>
            <a:r>
              <a:rPr sz="1200" b="1" spc="-1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обучающихся</a:t>
            </a:r>
            <a:r>
              <a:rPr sz="1200" b="1" spc="3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GGMNSA+Arial Bold"/>
                <a:cs typeface="GGMNSA+Arial Bold"/>
              </a:rPr>
              <a:t>от</a:t>
            </a:r>
            <a:r>
              <a:rPr sz="1200" b="1" spc="28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  <a:r>
              <a:rPr sz="1200" b="1" spc="4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аттестации</a:t>
            </a:r>
            <a:r>
              <a:rPr sz="1200" b="1" spc="13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на</a:t>
            </a:r>
            <a:r>
              <a:rPr sz="1200" b="1" spc="-1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основании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7428" y="1069755"/>
            <a:ext cx="56854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следующих</a:t>
            </a:r>
            <a:r>
              <a:rPr sz="1200" b="1" spc="2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GMNSA+Arial Bold"/>
                <a:cs typeface="GGMNSA+Arial Bold"/>
              </a:rPr>
              <a:t>документов</a:t>
            </a:r>
            <a:r>
              <a:rPr sz="1200" b="1" spc="5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для</a:t>
            </a:r>
            <a:r>
              <a:rPr sz="1200" spc="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категории</a:t>
            </a:r>
            <a:r>
              <a:rPr sz="1200" spc="-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обучающихся</a:t>
            </a:r>
            <a:r>
              <a:rPr sz="1200" spc="3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указанных</a:t>
            </a:r>
            <a:r>
              <a:rPr sz="12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в подпункте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575" y="1252635"/>
            <a:ext cx="280885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1,2,3,4</a:t>
            </a:r>
            <a:r>
              <a:rPr sz="1200" spc="3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пункта 50</a:t>
            </a:r>
            <a:r>
              <a:rPr sz="1200" spc="-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настоящих Правил;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2104" y="1457655"/>
            <a:ext cx="7902261" cy="775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1) заключения</a:t>
            </a:r>
            <a:r>
              <a:rPr sz="1200" spc="3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врачебно-консультационной комиссии</a:t>
            </a:r>
            <a:r>
              <a:rPr sz="1200" spc="3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согласно</a:t>
            </a:r>
            <a:r>
              <a:rPr sz="1200" spc="2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форме №</a:t>
            </a:r>
            <a:r>
              <a:rPr sz="1200" spc="-1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026/у, утвержденной приказом</a:t>
            </a:r>
          </a:p>
          <a:p>
            <a:pPr marL="97535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исполняющего</a:t>
            </a:r>
            <a:r>
              <a:rPr sz="1200" spc="1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обязанности</a:t>
            </a:r>
            <a:r>
              <a:rPr sz="1200" spc="3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Министра здравоохранения</a:t>
            </a:r>
            <a:r>
              <a:rPr sz="1200" spc="1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Республики</a:t>
            </a:r>
            <a:r>
              <a:rPr sz="1200" spc="2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Казахстан</a:t>
            </a:r>
            <a:r>
              <a:rPr sz="1200" spc="1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от</a:t>
            </a:r>
            <a:r>
              <a:rPr sz="1200" spc="1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30 октября</a:t>
            </a:r>
            <a:r>
              <a:rPr sz="1200" spc="1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2020 </a:t>
            </a:r>
            <a:r>
              <a:rPr sz="1200" spc="-12" dirty="0">
                <a:solidFill>
                  <a:srgbClr val="000000"/>
                </a:solidFill>
                <a:latin typeface="JDHBWD+Calibri"/>
                <a:cs typeface="JDHBWD+Calibri"/>
              </a:rPr>
              <a:t>года</a:t>
            </a:r>
            <a:r>
              <a:rPr sz="1200" spc="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№ ҚР ДСМ-</a:t>
            </a:r>
          </a:p>
          <a:p>
            <a:pPr marL="97535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175/2020 «Об утверждении форм учетной документации</a:t>
            </a:r>
            <a:r>
              <a:rPr sz="1200" spc="1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в области</a:t>
            </a:r>
            <a:r>
              <a:rPr sz="1200" spc="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здравоохранения» (зарегистрирован</a:t>
            </a:r>
            <a:r>
              <a:rPr sz="1200" spc="-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в Реестре</a:t>
            </a:r>
          </a:p>
          <a:p>
            <a:pPr marL="97535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государственной регистрации</a:t>
            </a:r>
            <a:r>
              <a:rPr sz="1200" spc="-2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нормативных правовых</a:t>
            </a:r>
            <a:r>
              <a:rPr sz="1200" spc="-1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актов</a:t>
            </a:r>
            <a:r>
              <a:rPr sz="1200" spc="1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spc="-17" dirty="0">
                <a:solidFill>
                  <a:srgbClr val="000000"/>
                </a:solidFill>
                <a:latin typeface="JDHBWD+Calibri"/>
                <a:cs typeface="JDHBWD+Calibri"/>
              </a:rPr>
              <a:t>под</a:t>
            </a:r>
            <a:r>
              <a:rPr sz="1200" spc="3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№ 21579) (далее</a:t>
            </a:r>
            <a:r>
              <a:rPr sz="1200" spc="2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– приказ № ҚР ДСМ-175/2020),</a:t>
            </a:r>
            <a:r>
              <a:rPr sz="1200" spc="-1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для</a:t>
            </a:r>
          </a:p>
          <a:p>
            <a:pPr marL="97535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категории</a:t>
            </a:r>
            <a:r>
              <a:rPr sz="1200" spc="-2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обучающихся</a:t>
            </a:r>
            <a:r>
              <a:rPr sz="1200" spc="3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указанных</a:t>
            </a:r>
            <a:r>
              <a:rPr sz="1200" spc="2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в подпункте</a:t>
            </a:r>
            <a:r>
              <a:rPr sz="1200" spc="3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1) и 2) пункта 50 настоящих</a:t>
            </a:r>
            <a:r>
              <a:rPr sz="1200" spc="2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JDHBWD+Calibri"/>
                <a:cs typeface="JDHBWD+Calibri"/>
              </a:rPr>
              <a:t>Правил;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4528" y="2203611"/>
            <a:ext cx="205754" cy="537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12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6132" y="2203611"/>
            <a:ext cx="761179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2) выписки из решения</a:t>
            </a:r>
            <a:r>
              <a:rPr sz="1200" spc="-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педсовета</a:t>
            </a:r>
            <a:r>
              <a:rPr sz="12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и ходатайства школы</a:t>
            </a:r>
            <a:r>
              <a:rPr sz="1200" spc="-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для</a:t>
            </a:r>
            <a:r>
              <a:rPr sz="1200" spc="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категории</a:t>
            </a:r>
            <a:r>
              <a:rPr sz="1200" spc="-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обучающихся,</a:t>
            </a:r>
            <a:r>
              <a:rPr sz="1200" spc="3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указанных</a:t>
            </a:r>
            <a:r>
              <a:rPr sz="12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в пункте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7428" y="2349915"/>
            <a:ext cx="174906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50</a:t>
            </a:r>
            <a:r>
              <a:rPr sz="1200" spc="-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настоящих</a:t>
            </a:r>
            <a:r>
              <a:rPr sz="1200" spc="-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Правил;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7428" y="2532795"/>
            <a:ext cx="7887742" cy="108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70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3) подлинников и копий табелей</a:t>
            </a:r>
            <a:r>
              <a:rPr sz="1200" spc="-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успеваемости</a:t>
            </a:r>
            <a:r>
              <a:rPr sz="1200" spc="-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обучающихся</a:t>
            </a:r>
            <a:r>
              <a:rPr sz="1200" spc="1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(далее – табель) в соответствии</a:t>
            </a:r>
            <a:r>
              <a:rPr sz="1200" spc="-2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с</a:t>
            </a:r>
            <a:r>
              <a:rPr sz="1200" spc="1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формой,</a:t>
            </a:r>
          </a:p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утвержденной</a:t>
            </a:r>
            <a:r>
              <a:rPr sz="1200" spc="-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приказом</a:t>
            </a:r>
            <a:r>
              <a:rPr sz="1200" spc="-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Министра образования</a:t>
            </a:r>
            <a:r>
              <a:rPr sz="1200" spc="-3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и науки</a:t>
            </a:r>
            <a:r>
              <a:rPr sz="1200" spc="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KTQOJR+Arial"/>
                <a:cs typeface="KTQOJR+Arial"/>
              </a:rPr>
              <a:t>Республики</a:t>
            </a:r>
            <a:r>
              <a:rPr sz="1200" spc="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Казахстан </a:t>
            </a:r>
            <a:r>
              <a:rPr sz="1200" spc="-19" dirty="0">
                <a:solidFill>
                  <a:srgbClr val="000000"/>
                </a:solidFill>
                <a:latin typeface="KTQOJR+Arial"/>
                <a:cs typeface="KTQOJR+Arial"/>
              </a:rPr>
              <a:t>от</a:t>
            </a:r>
            <a:r>
              <a:rPr sz="1200" spc="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6 апреля</a:t>
            </a:r>
            <a:r>
              <a:rPr sz="12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2020</a:t>
            </a:r>
            <a:r>
              <a:rPr sz="1200" spc="-2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spc="-17" dirty="0">
                <a:solidFill>
                  <a:srgbClr val="000000"/>
                </a:solidFill>
                <a:latin typeface="KTQOJR+Arial"/>
                <a:cs typeface="KTQOJR+Arial"/>
              </a:rPr>
              <a:t>года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 № 130</a:t>
            </a:r>
          </a:p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"Об</a:t>
            </a:r>
            <a:r>
              <a:rPr sz="12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утверждении Перечня</a:t>
            </a:r>
            <a:r>
              <a:rPr sz="1200" spc="-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документов, обязательных</a:t>
            </a:r>
            <a:r>
              <a:rPr sz="1200" spc="-2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для</a:t>
            </a:r>
            <a:r>
              <a:rPr sz="1200" spc="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ведения педагогами</a:t>
            </a:r>
            <a:r>
              <a:rPr sz="1200" spc="-2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организаций среднего,</a:t>
            </a:r>
          </a:p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технического</a:t>
            </a:r>
            <a:r>
              <a:rPr sz="1200" spc="-2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и профессионального,</a:t>
            </a:r>
            <a:r>
              <a:rPr sz="1200" spc="-2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послесреднего</a:t>
            </a:r>
            <a:r>
              <a:rPr sz="1200" spc="-3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образования,</a:t>
            </a:r>
            <a:r>
              <a:rPr sz="1200" spc="-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и</a:t>
            </a:r>
            <a:r>
              <a:rPr sz="1200" spc="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их формы"</a:t>
            </a:r>
            <a:r>
              <a:rPr sz="1200" spc="-1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(зарегистрирован</a:t>
            </a:r>
            <a:r>
              <a:rPr sz="1200" spc="-3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в Реестре</a:t>
            </a:r>
          </a:p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государственной</a:t>
            </a:r>
            <a:r>
              <a:rPr sz="12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рег0страции</a:t>
            </a:r>
            <a:r>
              <a:rPr sz="1200" spc="-3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нормативных</a:t>
            </a:r>
            <a:r>
              <a:rPr sz="1200" spc="-1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правовых</a:t>
            </a:r>
            <a:r>
              <a:rPr sz="1200" spc="-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актов</a:t>
            </a:r>
            <a:r>
              <a:rPr sz="12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KTQOJR+Arial"/>
                <a:cs typeface="KTQOJR+Arial"/>
              </a:rPr>
              <a:t>под</a:t>
            </a:r>
            <a:r>
              <a:rPr sz="1200" spc="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№ 20317)</a:t>
            </a:r>
            <a:r>
              <a:rPr sz="1200" spc="-3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для</a:t>
            </a:r>
            <a:r>
              <a:rPr sz="1200" spc="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категории</a:t>
            </a:r>
            <a:r>
              <a:rPr sz="1200" spc="-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обучающихся,</a:t>
            </a:r>
          </a:p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указанных</a:t>
            </a:r>
            <a:r>
              <a:rPr sz="1200" spc="-2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в</a:t>
            </a:r>
            <a:r>
              <a:rPr sz="1200" spc="1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пункте 58 настоящих</a:t>
            </a:r>
            <a:r>
              <a:rPr sz="1200" spc="-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Правил. Подлинники</a:t>
            </a:r>
            <a:r>
              <a:rPr sz="1200" spc="2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табелей</a:t>
            </a:r>
            <a:r>
              <a:rPr sz="1200" spc="-2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после сверки</a:t>
            </a:r>
            <a:r>
              <a:rPr sz="12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с </a:t>
            </a:r>
            <a:r>
              <a:rPr sz="1200" spc="-11" dirty="0">
                <a:solidFill>
                  <a:srgbClr val="000000"/>
                </a:solidFill>
                <a:latin typeface="KTQOJR+Arial"/>
                <a:cs typeface="KTQOJR+Arial"/>
              </a:rPr>
              <a:t>его</a:t>
            </a:r>
            <a:r>
              <a:rPr sz="1200" spc="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копиями возвращаются</a:t>
            </a:r>
          </a:p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администрации</a:t>
            </a:r>
            <a:r>
              <a:rPr sz="1200" spc="-1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школы;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4528" y="3593499"/>
            <a:ext cx="205754" cy="41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</a:p>
          <a:p>
            <a:pPr marL="0" marR="0">
              <a:lnSpc>
                <a:spcPts val="1340"/>
              </a:lnSpc>
              <a:spcBef>
                <a:spcPts val="3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7452" y="3593499"/>
            <a:ext cx="7111730" cy="59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007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4) свидетельство смерти</a:t>
            </a:r>
            <a:r>
              <a:rPr sz="1200" spc="-1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близких</a:t>
            </a:r>
            <a:r>
              <a:rPr sz="1200" spc="2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200" dirty="0">
                <a:solidFill>
                  <a:srgbClr val="000000"/>
                </a:solidFill>
                <a:latin typeface="KTQOJR+Arial"/>
                <a:cs typeface="KTQOJR+Arial"/>
              </a:rPr>
              <a:t>родственников.</a:t>
            </a:r>
          </a:p>
          <a:p>
            <a:pPr marL="126420" marR="0">
              <a:lnSpc>
                <a:spcPts val="1568"/>
              </a:lnSpc>
              <a:spcBef>
                <a:spcPts val="105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0000"/>
                </a:solidFill>
                <a:latin typeface="GGMNSA+Arial Bold"/>
                <a:cs typeface="GGMNSA+Arial Bold"/>
              </a:rPr>
              <a:t>Итоговая</a:t>
            </a:r>
            <a:r>
              <a:rPr sz="1400" b="1" spc="28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оценка</a:t>
            </a:r>
            <a:r>
              <a:rPr sz="1400" b="1" spc="-13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для обучающихся,</a:t>
            </a:r>
            <a:r>
              <a:rPr sz="1400" b="1" spc="17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освобожденных </a:t>
            </a:r>
            <a:r>
              <a:rPr sz="1400" b="1" spc="-38" dirty="0">
                <a:solidFill>
                  <a:srgbClr val="000000"/>
                </a:solidFill>
                <a:latin typeface="GGMNSA+Arial Bold"/>
                <a:cs typeface="GGMNSA+Arial Bold"/>
              </a:rPr>
              <a:t>от</a:t>
            </a:r>
            <a:r>
              <a:rPr sz="1400" b="1" spc="26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GGMNSA+Arial Bold"/>
                <a:cs typeface="GGMNSA+Arial Bold"/>
              </a:rPr>
              <a:t>итоговой</a:t>
            </a:r>
            <a:r>
              <a:rPr sz="1400" b="1" spc="25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аттестации,</a:t>
            </a:r>
          </a:p>
          <a:p>
            <a:pPr marL="0" marR="0">
              <a:lnSpc>
                <a:spcPts val="1345"/>
              </a:lnSpc>
              <a:spcBef>
                <a:spcPts val="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выставляется</a:t>
            </a:r>
            <a:r>
              <a:rPr sz="1400" b="1" spc="10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на</a:t>
            </a:r>
            <a:r>
              <a:rPr sz="1400" b="1" spc="-23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основании </a:t>
            </a:r>
            <a:r>
              <a:rPr sz="1400" b="1" spc="-11" dirty="0">
                <a:solidFill>
                  <a:srgbClr val="000000"/>
                </a:solidFill>
                <a:latin typeface="GGMNSA+Arial Bold"/>
                <a:cs typeface="GGMNSA+Arial Bold"/>
              </a:rPr>
              <a:t>годовой</a:t>
            </a:r>
            <a:r>
              <a:rPr sz="1400" b="1" spc="15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оценки</a:t>
            </a:r>
            <a:r>
              <a:rPr sz="1400" b="1" spc="-23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текущего</a:t>
            </a:r>
            <a:r>
              <a:rPr sz="1400" b="1" spc="48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GGMNSA+Arial Bold"/>
                <a:cs typeface="GGMNSA+Arial Bold"/>
              </a:rPr>
              <a:t>учебного</a:t>
            </a:r>
            <a:r>
              <a:rPr sz="1400" b="1" spc="51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GGMNSA+Arial Bold"/>
                <a:cs typeface="GGMNSA+Arial Bold"/>
              </a:rPr>
              <a:t>года.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83375" y="4374725"/>
            <a:ext cx="6829943" cy="408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Документы,</a:t>
            </a:r>
            <a:r>
              <a:rPr sz="1400" b="1" spc="5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указанные</a:t>
            </a:r>
            <a:r>
              <a:rPr sz="1400" b="1" spc="3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в подпунктах</a:t>
            </a:r>
            <a:r>
              <a:rPr sz="1400" b="1" spc="3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2) и 3)</a:t>
            </a:r>
            <a:r>
              <a:rPr sz="14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настоящего</a:t>
            </a:r>
            <a:r>
              <a:rPr sz="1400" b="1" spc="1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пункта,</a:t>
            </a:r>
            <a:r>
              <a:rPr sz="1400" b="1" spc="4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400" b="1" u="sng" spc="-15" dirty="0">
                <a:solidFill>
                  <a:srgbClr val="FF0000"/>
                </a:solidFill>
                <a:latin typeface="GGMNSA+Arial Bold"/>
                <a:cs typeface="GGMNSA+Arial Bold"/>
              </a:rPr>
              <a:t>заверяются</a:t>
            </a:r>
          </a:p>
          <a:p>
            <a:pPr marL="1252792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u="sng" dirty="0">
                <a:solidFill>
                  <a:srgbClr val="FF0000"/>
                </a:solidFill>
                <a:latin typeface="GGMNSA+Arial Bold"/>
                <a:cs typeface="GGMNSA+Arial Bold"/>
              </a:rPr>
              <a:t>подписью</a:t>
            </a:r>
            <a:r>
              <a:rPr sz="1400" b="1" u="sng" spc="-10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u="sng" spc="-12" dirty="0">
                <a:solidFill>
                  <a:srgbClr val="FF0000"/>
                </a:solidFill>
                <a:latin typeface="GGMNSA+Arial Bold"/>
                <a:cs typeface="GGMNSA+Arial Bold"/>
              </a:rPr>
              <a:t>руководителя</a:t>
            </a:r>
            <a:r>
              <a:rPr sz="1400" b="1" u="sng" spc="39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u="sng" dirty="0">
                <a:solidFill>
                  <a:srgbClr val="FF0000"/>
                </a:solidFill>
                <a:latin typeface="GGMNSA+Arial Bold"/>
                <a:cs typeface="GGMNSA+Arial Bold"/>
              </a:rPr>
              <a:t>и</a:t>
            </a:r>
            <a:r>
              <a:rPr sz="1400" b="1" u="sng" spc="10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u="sng" dirty="0">
                <a:solidFill>
                  <a:srgbClr val="FF0000"/>
                </a:solidFill>
                <a:latin typeface="GGMNSA+Arial Bold"/>
                <a:cs typeface="GGMNSA+Arial Bold"/>
              </a:rPr>
              <a:t>печатью</a:t>
            </a:r>
            <a:r>
              <a:rPr sz="1400" b="1" u="sng" spc="10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u="sng" spc="-14" dirty="0">
                <a:solidFill>
                  <a:srgbClr val="FF0000"/>
                </a:solidFill>
                <a:latin typeface="GGMNSA+Arial Bold"/>
                <a:cs typeface="GGMNSA+Arial Bold"/>
              </a:rPr>
              <a:t>школы</a:t>
            </a: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6492" y="181822"/>
            <a:ext cx="8082742" cy="93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Порядок</a:t>
            </a:r>
            <a:r>
              <a:rPr sz="2000" b="1" spc="533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освобождения</a:t>
            </a:r>
            <a:r>
              <a:rPr sz="2000" b="1" spc="-3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GGMNSA+Arial Bold"/>
                <a:cs typeface="GGMNSA+Arial Bold"/>
              </a:rPr>
              <a:t>от</a:t>
            </a:r>
            <a:r>
              <a:rPr sz="2000" b="1" spc="3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 аттестации</a:t>
            </a:r>
            <a:r>
              <a:rPr sz="2000" b="1" spc="23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обучающихся</a:t>
            </a:r>
          </a:p>
          <a:p>
            <a:pPr marL="527340" marR="0">
              <a:lnSpc>
                <a:spcPts val="2238"/>
              </a:lnSpc>
              <a:spcBef>
                <a:spcPts val="159"/>
              </a:spcBef>
              <a:spcAft>
                <a:spcPts val="0"/>
              </a:spcAft>
            </a:pP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9</a:t>
            </a:r>
            <a:r>
              <a:rPr sz="20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(10)</a:t>
            </a:r>
            <a:r>
              <a:rPr sz="2000" b="1" spc="-3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и </a:t>
            </a:r>
            <a:r>
              <a:rPr sz="2000" b="1" spc="-104" dirty="0">
                <a:solidFill>
                  <a:srgbClr val="001F5F"/>
                </a:solidFill>
                <a:latin typeface="GGMNSA+Arial Bold"/>
                <a:cs typeface="GGMNSA+Arial Bold"/>
              </a:rPr>
              <a:t>11</a:t>
            </a:r>
            <a:r>
              <a:rPr sz="2000" b="1" spc="94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(12)</a:t>
            </a:r>
            <a:r>
              <a:rPr sz="2000" b="1" spc="-23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классов,</a:t>
            </a:r>
            <a:r>
              <a:rPr sz="2000" b="1" spc="-5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заболевших</a:t>
            </a:r>
            <a:r>
              <a:rPr sz="2000" b="1" spc="-2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в дни</a:t>
            </a:r>
            <a:r>
              <a:rPr sz="2000" b="1" spc="-1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проведения</a:t>
            </a:r>
          </a:p>
          <a:p>
            <a:pPr marL="329944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экзаменов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2768" y="1250820"/>
            <a:ext cx="7831402" cy="1966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JDHBWD+Calibri"/>
                <a:cs typeface="JDHBWD+Calibri"/>
              </a:rPr>
              <a:t>п. </a:t>
            </a:r>
            <a:r>
              <a:rPr sz="3200" dirty="0">
                <a:solidFill>
                  <a:srgbClr val="000000"/>
                </a:solidFill>
                <a:latin typeface="KTQOJR+Arial"/>
                <a:cs typeface="KTQOJR+Arial"/>
              </a:rPr>
              <a:t>57. Обучающийся</a:t>
            </a:r>
            <a:r>
              <a:rPr sz="3200" spc="-2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TQOJR+Arial"/>
                <a:cs typeface="KTQOJR+Arial"/>
              </a:rPr>
              <a:t>9 (10) и</a:t>
            </a:r>
            <a:r>
              <a:rPr sz="3200" spc="-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3200" spc="-242" dirty="0">
                <a:solidFill>
                  <a:srgbClr val="000000"/>
                </a:solidFill>
                <a:latin typeface="KTQOJR+Arial"/>
                <a:cs typeface="KTQOJR+Arial"/>
              </a:rPr>
              <a:t>11</a:t>
            </a:r>
            <a:r>
              <a:rPr sz="3200" spc="23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TQOJR+Arial"/>
                <a:cs typeface="KTQOJR+Arial"/>
              </a:rPr>
              <a:t>(12)</a:t>
            </a:r>
          </a:p>
          <a:p>
            <a:pPr marL="68767" marR="0">
              <a:lnSpc>
                <a:spcPts val="3579"/>
              </a:lnSpc>
              <a:spcBef>
                <a:spcPts val="223"/>
              </a:spcBef>
              <a:spcAft>
                <a:spcPts val="0"/>
              </a:spcAft>
            </a:pPr>
            <a:r>
              <a:rPr sz="3200" spc="13" dirty="0">
                <a:solidFill>
                  <a:srgbClr val="000000"/>
                </a:solidFill>
                <a:latin typeface="KTQOJR+Arial"/>
                <a:cs typeface="KTQOJR+Arial"/>
              </a:rPr>
              <a:t>классов,</a:t>
            </a:r>
            <a:r>
              <a:rPr sz="3200" spc="-6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TQOJR+Arial"/>
                <a:cs typeface="KTQOJR+Arial"/>
              </a:rPr>
              <a:t>заболевший</a:t>
            </a:r>
            <a:r>
              <a:rPr sz="3200" spc="-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3200" dirty="0">
                <a:solidFill>
                  <a:srgbClr val="000000"/>
                </a:solidFill>
                <a:latin typeface="KTQOJR+Arial"/>
                <a:cs typeface="KTQOJR+Arial"/>
              </a:rPr>
              <a:t>в </a:t>
            </a:r>
            <a:r>
              <a:rPr sz="3200" spc="-15" dirty="0">
                <a:solidFill>
                  <a:srgbClr val="000000"/>
                </a:solidFill>
                <a:latin typeface="KTQOJR+Arial"/>
                <a:cs typeface="KTQOJR+Arial"/>
              </a:rPr>
              <a:t>период</a:t>
            </a:r>
            <a:r>
              <a:rPr sz="320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3200" spc="-21" dirty="0">
                <a:solidFill>
                  <a:srgbClr val="000000"/>
                </a:solidFill>
                <a:latin typeface="KTQOJR+Arial"/>
                <a:cs typeface="KTQOJR+Arial"/>
              </a:rPr>
              <a:t>итоговой</a:t>
            </a:r>
          </a:p>
          <a:p>
            <a:pPr marL="68767" marR="0">
              <a:lnSpc>
                <a:spcPts val="3579"/>
              </a:lnSpc>
              <a:spcBef>
                <a:spcPts val="208"/>
              </a:spcBef>
              <a:spcAft>
                <a:spcPts val="0"/>
              </a:spcAft>
            </a:pPr>
            <a:r>
              <a:rPr sz="3200" spc="-14" dirty="0">
                <a:solidFill>
                  <a:srgbClr val="000000"/>
                </a:solidFill>
                <a:latin typeface="KTQOJR+Arial"/>
                <a:cs typeface="KTQOJR+Arial"/>
              </a:rPr>
              <a:t>аттестации,</a:t>
            </a:r>
            <a:r>
              <a:rPr sz="3200" spc="-1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3200" spc="-21" dirty="0">
                <a:solidFill>
                  <a:srgbClr val="FF0000"/>
                </a:solidFill>
                <a:latin typeface="KTQOJR+Arial"/>
                <a:cs typeface="KTQOJR+Arial"/>
              </a:rPr>
              <a:t>сдает</a:t>
            </a:r>
            <a:r>
              <a:rPr sz="3200" dirty="0">
                <a:solidFill>
                  <a:srgbClr val="FF0000"/>
                </a:solidFill>
                <a:latin typeface="KTQOJR+Arial"/>
                <a:cs typeface="KTQOJR+Arial"/>
              </a:rPr>
              <a:t> пропущенные</a:t>
            </a:r>
          </a:p>
          <a:p>
            <a:pPr marL="68767" marR="0">
              <a:lnSpc>
                <a:spcPts val="3579"/>
              </a:lnSpc>
              <a:spcBef>
                <a:spcPts val="262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KTQOJR+Arial"/>
                <a:cs typeface="KTQOJR+Arial"/>
              </a:rPr>
              <a:t>экзамены</a:t>
            </a:r>
            <a:r>
              <a:rPr sz="3200" spc="-26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3200" dirty="0">
                <a:solidFill>
                  <a:srgbClr val="FF0000"/>
                </a:solidFill>
                <a:latin typeface="KTQOJR+Arial"/>
                <a:cs typeface="KTQOJR+Arial"/>
              </a:rPr>
              <a:t>после</a:t>
            </a:r>
            <a:r>
              <a:rPr sz="3200" spc="-32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KTQOJR+Arial"/>
                <a:cs typeface="KTQOJR+Arial"/>
              </a:rPr>
              <a:t>выздоровления.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4705" y="161121"/>
            <a:ext cx="7185191" cy="98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Организационные</a:t>
            </a:r>
            <a:r>
              <a:rPr sz="3200" b="1" spc="-3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требования</a:t>
            </a:r>
            <a:r>
              <a:rPr sz="3200" b="1" spc="-3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для</a:t>
            </a:r>
          </a:p>
          <a:p>
            <a:pPr marL="1185730" marR="0">
              <a:lnSpc>
                <a:spcPts val="3579"/>
              </a:lnSpc>
              <a:spcBef>
                <a:spcPts val="212"/>
              </a:spcBef>
              <a:spcAft>
                <a:spcPts val="0"/>
              </a:spcAft>
            </a:pP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проведения</a:t>
            </a:r>
            <a:r>
              <a:rPr sz="3200" b="1" spc="-2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экзаменов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9788" y="1280033"/>
            <a:ext cx="10248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Порядок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2667" y="1280033"/>
            <a:ext cx="6786969" cy="112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71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. По окончании</a:t>
            </a:r>
            <a:r>
              <a:rPr sz="1400" spc="-27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письменного</a:t>
            </a:r>
            <a:r>
              <a:rPr sz="1400" spc="-1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экзамена</a:t>
            </a:r>
            <a:r>
              <a:rPr sz="1400" spc="-40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и тестирования</a:t>
            </a:r>
            <a:r>
              <a:rPr sz="1400" spc="-32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члены</a:t>
            </a:r>
            <a:r>
              <a:rPr sz="1400" spc="-1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Комиссии</a:t>
            </a:r>
          </a:p>
          <a:p>
            <a:pPr marL="59" marR="0">
              <a:lnSpc>
                <a:spcPts val="1568"/>
              </a:lnSpc>
              <a:spcBef>
                <a:spcPts val="114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проверяют</a:t>
            </a:r>
            <a:r>
              <a:rPr sz="1400" spc="-1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работы</a:t>
            </a:r>
            <a:r>
              <a:rPr sz="1400" spc="-17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обучающихся</a:t>
            </a:r>
            <a:r>
              <a:rPr sz="1400" spc="1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в здании школы, кроме</a:t>
            </a:r>
            <a:r>
              <a:rPr sz="1400" spc="-1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работ претендентов</a:t>
            </a:r>
            <a:r>
              <a:rPr sz="1400" spc="-4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</a:t>
            </a:r>
          </a:p>
          <a:p>
            <a:pPr marL="59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получение </a:t>
            </a:r>
            <a:r>
              <a:rPr sz="1400" spc="-10" dirty="0">
                <a:solidFill>
                  <a:srgbClr val="FFFEFE"/>
                </a:solidFill>
                <a:latin typeface="KTQOJR+Arial"/>
                <a:cs typeface="KTQOJR+Arial"/>
              </a:rPr>
              <a:t>аттестатов</a:t>
            </a:r>
            <a:r>
              <a:rPr sz="1400" spc="-30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об</a:t>
            </a:r>
            <a:r>
              <a:rPr sz="1400" spc="-1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общем</a:t>
            </a:r>
            <a:r>
              <a:rPr sz="1400" spc="-1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среднем</a:t>
            </a:r>
            <a:r>
              <a:rPr sz="1400" spc="-2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образовании</a:t>
            </a:r>
            <a:r>
              <a:rPr sz="1400" spc="-29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"Алтын</a:t>
            </a:r>
            <a:r>
              <a:rPr sz="1400" spc="-2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белгі".</a:t>
            </a:r>
          </a:p>
          <a:p>
            <a:pPr marL="4731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Непроверенные</a:t>
            </a:r>
            <a:r>
              <a:rPr sz="1400" spc="-30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работы сдаются</a:t>
            </a:r>
            <a:r>
              <a:rPr sz="1400" spc="-20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</a:t>
            </a:r>
            <a:r>
              <a:rPr sz="1400" spc="-11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хранение </a:t>
            </a:r>
            <a:r>
              <a:rPr sz="1400" spc="-10" dirty="0">
                <a:solidFill>
                  <a:srgbClr val="FFFEFE"/>
                </a:solidFill>
                <a:latin typeface="KTQOJR+Arial"/>
                <a:cs typeface="KTQOJR+Arial"/>
              </a:rPr>
              <a:t>руководителю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 школы.</a:t>
            </a:r>
          </a:p>
          <a:p>
            <a:pPr marL="4731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При проверке</a:t>
            </a:r>
            <a:r>
              <a:rPr sz="1400" spc="-1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ошибки подчеркиваются.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56" y="1554352"/>
            <a:ext cx="1989766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91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проверки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экзаменационных</a:t>
            </a:r>
          </a:p>
          <a:p>
            <a:pPr marL="633907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работ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42727" y="2376784"/>
            <a:ext cx="6644862" cy="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В</a:t>
            </a:r>
            <a:r>
              <a:rPr sz="1400" spc="-1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эссе</a:t>
            </a:r>
            <a:r>
              <a:rPr sz="1400" spc="369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за</a:t>
            </a:r>
            <a:r>
              <a:rPr sz="1400" spc="-10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курс общего среднего</a:t>
            </a:r>
            <a:r>
              <a:rPr sz="1400" spc="-32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образования</a:t>
            </a:r>
            <a:r>
              <a:rPr sz="1400" spc="-29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количество</a:t>
            </a:r>
            <a:r>
              <a:rPr sz="1400" spc="-25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ошибок</a:t>
            </a:r>
            <a:r>
              <a:rPr sz="1400" spc="-11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указывается</a:t>
            </a:r>
          </a:p>
          <a:p>
            <a:pPr marL="0" marR="0">
              <a:lnSpc>
                <a:spcPts val="1568"/>
              </a:lnSpc>
              <a:spcBef>
                <a:spcPts val="25"/>
              </a:spcBef>
              <a:spcAft>
                <a:spcPts val="0"/>
              </a:spcAft>
            </a:pPr>
            <a:r>
              <a:rPr sz="1400" spc="-14" dirty="0">
                <a:solidFill>
                  <a:srgbClr val="FFFEFE"/>
                </a:solidFill>
                <a:latin typeface="KTQOJR+Arial"/>
                <a:cs typeface="KTQOJR+Arial"/>
              </a:rPr>
              <a:t>отдельно.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2727" y="2894947"/>
            <a:ext cx="7047303" cy="130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На</a:t>
            </a:r>
            <a:r>
              <a:rPr sz="1400" spc="-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письменные</a:t>
            </a:r>
            <a:r>
              <a:rPr sz="14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работы по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математике (алгебре),</a:t>
            </a:r>
            <a:r>
              <a:rPr sz="1400" spc="-4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оцененные</a:t>
            </a:r>
            <a:r>
              <a:rPr sz="1400" spc="-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на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"2" и "5",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Комиссией</a:t>
            </a:r>
            <a:r>
              <a:rPr sz="1400" spc="-2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школы даются рецензии.</a:t>
            </a:r>
          </a:p>
          <a:p>
            <a:pPr marL="47251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 9 (10)</a:t>
            </a:r>
            <a:r>
              <a:rPr sz="1400" spc="-3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классе</a:t>
            </a:r>
            <a:r>
              <a:rPr sz="1400" spc="-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работы проверяются</a:t>
            </a:r>
            <a:r>
              <a:rPr sz="14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согласно</a:t>
            </a:r>
            <a:r>
              <a:rPr sz="14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схеме выставления</a:t>
            </a:r>
            <a:r>
              <a:rPr sz="14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баллов.</a:t>
            </a:r>
          </a:p>
          <a:p>
            <a:pPr marL="47251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Эссе</a:t>
            </a:r>
            <a:r>
              <a:rPr sz="1400" spc="-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 </a:t>
            </a:r>
            <a:r>
              <a:rPr sz="1400" spc="-102" dirty="0">
                <a:solidFill>
                  <a:srgbClr val="001F5F"/>
                </a:solidFill>
                <a:latin typeface="KTQOJR+Arial"/>
                <a:cs typeface="KTQOJR+Arial"/>
              </a:rPr>
              <a:t>11</a:t>
            </a:r>
            <a:r>
              <a:rPr sz="1400" spc="10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(12)</a:t>
            </a:r>
            <a:r>
              <a:rPr sz="1400" spc="-2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классе</a:t>
            </a:r>
            <a:r>
              <a:rPr sz="1400" spc="-2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оценивается</a:t>
            </a:r>
            <a:r>
              <a:rPr sz="1400" spc="-3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KTQOJR+Arial"/>
                <a:cs typeface="KTQOJR+Arial"/>
              </a:rPr>
              <a:t>двумя</a:t>
            </a:r>
            <a:r>
              <a:rPr sz="1400" spc="2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оценками,</a:t>
            </a:r>
            <a:r>
              <a:rPr sz="1400" spc="-3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письменная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экзаменационная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работа</a:t>
            </a:r>
            <a:r>
              <a:rPr sz="1400" spc="-3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математике (алгебре)</a:t>
            </a:r>
            <a:r>
              <a:rPr sz="1400" spc="-3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за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курс основного</a:t>
            </a:r>
            <a:r>
              <a:rPr sz="1400" spc="-2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и общего</a:t>
            </a:r>
            <a:r>
              <a:rPr sz="1400" spc="-2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среднего</a:t>
            </a:r>
            <a:r>
              <a:rPr sz="1400" spc="-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образования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–</a:t>
            </a:r>
            <a:r>
              <a:rPr sz="1400" spc="-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одной.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2727" y="4175020"/>
            <a:ext cx="6898415" cy="45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51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 итогам</a:t>
            </a:r>
            <a:r>
              <a:rPr sz="14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эссе</a:t>
            </a:r>
            <a:r>
              <a:rPr sz="1400" spc="-2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оценка</a:t>
            </a:r>
            <a:r>
              <a:rPr sz="1400" spc="-4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за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орфографию</a:t>
            </a:r>
            <a:r>
              <a:rPr sz="14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и грамматику</a:t>
            </a:r>
            <a:r>
              <a:rPr sz="1400" spc="-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выставляется</a:t>
            </a:r>
            <a:r>
              <a:rPr sz="1400" spc="-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 языковым</a:t>
            </a:r>
          </a:p>
          <a:p>
            <a:pPr marL="0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предметам,</a:t>
            </a:r>
            <a:r>
              <a:rPr sz="1400" spc="-2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оценка</a:t>
            </a:r>
            <a:r>
              <a:rPr sz="1400" spc="-3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за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содержание</a:t>
            </a:r>
            <a:r>
              <a:rPr sz="1400" spc="-2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выставляется</a:t>
            </a:r>
            <a:r>
              <a:rPr sz="1400" spc="-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 литературе.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4705" y="161121"/>
            <a:ext cx="7185191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Организационные</a:t>
            </a:r>
            <a:r>
              <a:rPr sz="3200" b="1" spc="-3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требования</a:t>
            </a:r>
            <a:r>
              <a:rPr sz="3200" b="1" spc="-3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для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0435" y="649003"/>
            <a:ext cx="4814649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проведения</a:t>
            </a:r>
            <a:r>
              <a:rPr sz="3200" b="1" spc="-2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3200" b="1" dirty="0">
                <a:solidFill>
                  <a:srgbClr val="001F5F"/>
                </a:solidFill>
                <a:latin typeface="GGMNSA+Arial Bold"/>
                <a:cs typeface="GGMNSA+Arial Bold"/>
              </a:rPr>
              <a:t>экзаменов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2727" y="1248986"/>
            <a:ext cx="186382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П.67.</a:t>
            </a:r>
            <a:r>
              <a:rPr sz="1400" spc="-33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В 9 (10)</a:t>
            </a:r>
            <a:r>
              <a:rPr sz="1400" spc="-31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классе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9788" y="1280033"/>
            <a:ext cx="10248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Порядок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42727" y="1462242"/>
            <a:ext cx="6683036" cy="109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</a:t>
            </a:r>
            <a:r>
              <a:rPr sz="1400" spc="-2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выполнение письменных</a:t>
            </a:r>
            <a:r>
              <a:rPr sz="1400" spc="-1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работ</a:t>
            </a:r>
            <a:r>
              <a:rPr sz="1400" spc="-1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отводится 2 астрономических</a:t>
            </a:r>
            <a:r>
              <a:rPr sz="1400" spc="-45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часа,</a:t>
            </a:r>
          </a:p>
          <a:p>
            <a:pPr marL="47251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 математику</a:t>
            </a:r>
            <a:r>
              <a:rPr sz="1400" spc="-12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(алгебру) (письменно)</a:t>
            </a:r>
            <a:r>
              <a:rPr sz="1400" spc="-3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–</a:t>
            </a:r>
            <a:r>
              <a:rPr sz="1400" spc="-16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3 астрономических</a:t>
            </a:r>
            <a:r>
              <a:rPr sz="1400" spc="-4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часа</a:t>
            </a:r>
            <a:r>
              <a:rPr sz="1400" spc="-23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(в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специализированных</a:t>
            </a:r>
            <a:r>
              <a:rPr sz="1400" spc="-3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школах</a:t>
            </a:r>
            <a:r>
              <a:rPr sz="1400" spc="-15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физико-математического</a:t>
            </a:r>
            <a:r>
              <a:rPr sz="1400" spc="-49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направления – 4 часа).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П.68.</a:t>
            </a:r>
            <a:r>
              <a:rPr sz="1400" spc="-33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В </a:t>
            </a:r>
            <a:r>
              <a:rPr sz="1400" spc="-100" dirty="0">
                <a:solidFill>
                  <a:srgbClr val="FFFEFE"/>
                </a:solidFill>
                <a:latin typeface="KTQOJR+Arial"/>
                <a:cs typeface="KTQOJR+Arial"/>
              </a:rPr>
              <a:t>11</a:t>
            </a:r>
            <a:r>
              <a:rPr sz="1400" spc="9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(12)</a:t>
            </a:r>
            <a:r>
              <a:rPr sz="1400" spc="-29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классе</a:t>
            </a:r>
            <a:r>
              <a:rPr sz="1400" spc="-33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 эссе</a:t>
            </a:r>
            <a:r>
              <a:rPr sz="1400" spc="-3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spc="-10" dirty="0">
                <a:solidFill>
                  <a:srgbClr val="FFFEFE"/>
                </a:solidFill>
                <a:latin typeface="KTQOJR+Arial"/>
                <a:cs typeface="KTQOJR+Arial"/>
              </a:rPr>
              <a:t>отводится</a:t>
            </a:r>
            <a:r>
              <a:rPr sz="1400" spc="-1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3 астрономических</a:t>
            </a:r>
            <a:r>
              <a:rPr sz="1400" spc="-4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часа,</a:t>
            </a:r>
            <a:r>
              <a:rPr sz="1400" spc="-19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</a:t>
            </a:r>
            <a:r>
              <a:rPr sz="1400" spc="-11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алгебру</a:t>
            </a:r>
            <a:r>
              <a:rPr sz="1400" spc="-24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и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начала</a:t>
            </a:r>
            <a:r>
              <a:rPr sz="1400" spc="-37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анализа</a:t>
            </a:r>
            <a:r>
              <a:rPr sz="1400" spc="-29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– 5 астрономических</a:t>
            </a:r>
            <a:r>
              <a:rPr sz="1400" spc="-48" dirty="0">
                <a:solidFill>
                  <a:srgbClr val="FFFEFE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FFFEFE"/>
                </a:solidFill>
                <a:latin typeface="KTQOJR+Arial"/>
                <a:cs typeface="KTQOJR+Arial"/>
              </a:rPr>
              <a:t>часа.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756" y="1554352"/>
            <a:ext cx="1989766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91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проверки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экзаменационных</a:t>
            </a:r>
          </a:p>
          <a:p>
            <a:pPr marL="633907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sz="18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работ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2727" y="3152424"/>
            <a:ext cx="6913232" cy="881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57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п.68.</a:t>
            </a:r>
            <a:r>
              <a:rPr sz="1400" spc="-1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Для</a:t>
            </a:r>
            <a:r>
              <a:rPr sz="1400" spc="-13" dirty="0">
                <a:solidFill>
                  <a:srgbClr val="001F5F"/>
                </a:solidFill>
                <a:latin typeface="KTQOJR+Arial"/>
                <a:cs typeface="KTQOJR+Arial"/>
              </a:rPr>
              <a:t> детей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 с особыми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образовательными</a:t>
            </a:r>
            <a:r>
              <a:rPr sz="1400" spc="-3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потребностями,</a:t>
            </a:r>
            <a:r>
              <a:rPr sz="1400" spc="-3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которые</a:t>
            </a:r>
            <a:r>
              <a:rPr sz="1400" spc="-1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проходят</a:t>
            </a:r>
          </a:p>
          <a:p>
            <a:pPr marL="0" marR="0">
              <a:lnSpc>
                <a:spcPts val="1568"/>
              </a:lnSpc>
              <a:spcBef>
                <a:spcPts val="43"/>
              </a:spcBef>
              <a:spcAft>
                <a:spcPts val="0"/>
              </a:spcAft>
            </a:pPr>
            <a:r>
              <a:rPr sz="1400" spc="-12" dirty="0">
                <a:solidFill>
                  <a:srgbClr val="001F5F"/>
                </a:solidFill>
                <a:latin typeface="KTQOJR+Arial"/>
                <a:cs typeface="KTQOJR+Arial"/>
              </a:rPr>
              <a:t>итоговую</a:t>
            </a:r>
            <a:r>
              <a:rPr sz="14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аттестацию,</a:t>
            </a:r>
            <a:r>
              <a:rPr sz="1400" spc="-5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предоставляется</a:t>
            </a:r>
            <a:r>
              <a:rPr sz="14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дополнительное</a:t>
            </a:r>
            <a:r>
              <a:rPr sz="1400" spc="-3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время при сдаче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экзамена,</a:t>
            </a:r>
            <a:r>
              <a:rPr sz="1400" spc="-4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согласно</a:t>
            </a:r>
            <a:r>
              <a:rPr sz="1400" spc="-3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решения Экзаменационной</a:t>
            </a:r>
            <a:r>
              <a:rPr sz="1400" spc="-3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комиссии по итоговой аттестации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обучающихся (далее</a:t>
            </a:r>
            <a:r>
              <a:rPr sz="1400" spc="-3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– Комиссия) в соответствии</a:t>
            </a:r>
            <a:r>
              <a:rPr sz="1400" spc="-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 рекомендациями</a:t>
            </a:r>
            <a:r>
              <a:rPr sz="14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школы.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862" y="268609"/>
            <a:ext cx="754095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Организационные</a:t>
            </a:r>
            <a:r>
              <a:rPr sz="2000" b="1" spc="-5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требования для</a:t>
            </a:r>
            <a:r>
              <a:rPr sz="2000" b="1" spc="-1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проведения</a:t>
            </a:r>
            <a:r>
              <a:rPr sz="2000" b="1" spc="-3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экзаменов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14" y="748340"/>
            <a:ext cx="1380725" cy="75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FFFEFE"/>
                </a:solidFill>
                <a:latin typeface="GGMNSA+Arial Bold"/>
                <a:cs typeface="GGMNSA+Arial Bold"/>
              </a:rPr>
              <a:t>Допуск</a:t>
            </a:r>
            <a:r>
              <a:rPr sz="1600" b="1" spc="3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к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4" dirty="0">
                <a:solidFill>
                  <a:srgbClr val="FFFEFE"/>
                </a:solidFill>
                <a:latin typeface="GGMNSA+Arial Bold"/>
                <a:cs typeface="GGMNSA+Arial Bold"/>
              </a:rPr>
              <a:t>очередному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экзамену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2657" y="748340"/>
            <a:ext cx="7047202" cy="508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77. </a:t>
            </a:r>
            <a:r>
              <a:rPr sz="1600" b="1" spc="-10" dirty="0">
                <a:solidFill>
                  <a:srgbClr val="FFFEFE"/>
                </a:solidFill>
                <a:latin typeface="GGMNSA+Arial Bold"/>
                <a:cs typeface="GGMNSA+Arial Bold"/>
              </a:rPr>
              <a:t>Обучающиеся</a:t>
            </a:r>
            <a:r>
              <a:rPr sz="1600" b="1" spc="70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9 (10)</a:t>
            </a:r>
            <a:r>
              <a:rPr sz="1600" b="1" spc="1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и</a:t>
            </a:r>
            <a:r>
              <a:rPr sz="1600" b="1" spc="11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spc="-85" dirty="0">
                <a:solidFill>
                  <a:srgbClr val="FFFEFE"/>
                </a:solidFill>
                <a:latin typeface="GGMNSA+Arial Bold"/>
                <a:cs typeface="GGMNSA+Arial Bold"/>
              </a:rPr>
              <a:t>11</a:t>
            </a:r>
            <a:r>
              <a:rPr sz="1600" b="1" spc="82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(12)</a:t>
            </a:r>
            <a:r>
              <a:rPr sz="1600" b="1" spc="1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классов,</a:t>
            </a:r>
            <a:r>
              <a:rPr sz="1600" b="1" spc="12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spc="-12" dirty="0">
                <a:solidFill>
                  <a:srgbClr val="FFFEFE"/>
                </a:solidFill>
                <a:latin typeface="GGMNSA+Arial Bold"/>
                <a:cs typeface="GGMNSA+Arial Bold"/>
              </a:rPr>
              <a:t>получившие</a:t>
            </a:r>
            <a:r>
              <a:rPr sz="1600" b="1" spc="71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оценку</a:t>
            </a:r>
            <a:r>
              <a:rPr sz="1600" b="1" spc="1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"2"</a:t>
            </a:r>
            <a:r>
              <a:rPr sz="1600" b="1" spc="11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на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2" dirty="0">
                <a:solidFill>
                  <a:srgbClr val="FFFEFE"/>
                </a:solidFill>
                <a:latin typeface="GGMNSA+Arial Bold"/>
                <a:cs typeface="GGMNSA+Arial Bold"/>
              </a:rPr>
              <a:t>очередном</a:t>
            </a:r>
            <a:r>
              <a:rPr sz="1600" b="1" spc="28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экзамене,</a:t>
            </a:r>
            <a:r>
              <a:rPr sz="1600" b="1" spc="41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spc="-16" dirty="0">
                <a:solidFill>
                  <a:srgbClr val="FFFEFE"/>
                </a:solidFill>
                <a:latin typeface="GGMNSA+Arial Bold"/>
                <a:cs typeface="GGMNSA+Arial Bold"/>
              </a:rPr>
              <a:t>допускаются</a:t>
            </a:r>
            <a:r>
              <a:rPr sz="1600" b="1" spc="64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к </a:t>
            </a:r>
            <a:r>
              <a:rPr sz="1600" b="1" spc="-10" dirty="0">
                <a:solidFill>
                  <a:srgbClr val="FFFEFE"/>
                </a:solidFill>
                <a:latin typeface="GGMNSA+Arial Bold"/>
                <a:cs typeface="GGMNSA+Arial Bold"/>
              </a:rPr>
              <a:t>следующему</a:t>
            </a:r>
            <a:r>
              <a:rPr sz="1600" b="1" spc="5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spc="-23" dirty="0">
                <a:solidFill>
                  <a:srgbClr val="FFFEFE"/>
                </a:solidFill>
                <a:latin typeface="GGMNSA+Arial Bold"/>
                <a:cs typeface="GGMNSA+Arial Bold"/>
              </a:rPr>
              <a:t>экзамену.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14" y="1905104"/>
            <a:ext cx="1878623" cy="508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GGMNSA+Arial Bold"/>
                <a:cs typeface="GGMNSA+Arial Bold"/>
              </a:rPr>
              <a:t>Выведение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2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итоговых</a:t>
            </a:r>
            <a:r>
              <a:rPr sz="1600" b="1" spc="3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оценок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42657" y="1905104"/>
            <a:ext cx="6884916" cy="1239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78. При выведении</a:t>
            </a:r>
            <a:r>
              <a:rPr sz="1600" spc="3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итоговых</a:t>
            </a:r>
            <a:r>
              <a:rPr sz="1600" spc="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оценок по </a:t>
            </a:r>
            <a:r>
              <a:rPr sz="1600" spc="-12" dirty="0">
                <a:solidFill>
                  <a:srgbClr val="001F5F"/>
                </a:solidFill>
                <a:latin typeface="KTQOJR+Arial"/>
                <a:cs typeface="KTQOJR+Arial"/>
              </a:rPr>
              <a:t>предмету</a:t>
            </a:r>
            <a:r>
              <a:rPr sz="1600" spc="2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в</a:t>
            </a:r>
            <a:r>
              <a:rPr sz="16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9 (10)</a:t>
            </a:r>
            <a:r>
              <a:rPr sz="1600" spc="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и</a:t>
            </a:r>
            <a:r>
              <a:rPr sz="1600" spc="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121" dirty="0">
                <a:solidFill>
                  <a:srgbClr val="001F5F"/>
                </a:solidFill>
                <a:latin typeface="KTQOJR+Arial"/>
                <a:cs typeface="KTQOJR+Arial"/>
              </a:rPr>
              <a:t>11</a:t>
            </a:r>
            <a:r>
              <a:rPr sz="1600" spc="1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(12)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классах </a:t>
            </a:r>
            <a:r>
              <a:rPr sz="1600" spc="-10" dirty="0">
                <a:solidFill>
                  <a:srgbClr val="001F5F"/>
                </a:solidFill>
                <a:latin typeface="KTQOJR+Arial"/>
                <a:cs typeface="KTQOJR+Arial"/>
              </a:rPr>
              <a:t>итоговая</a:t>
            </a:r>
            <a:r>
              <a:rPr sz="1600" spc="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оценка выставляется на основании</a:t>
            </a:r>
            <a:r>
              <a:rPr sz="1600" spc="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29" dirty="0">
                <a:solidFill>
                  <a:srgbClr val="001F5F"/>
                </a:solidFill>
                <a:latin typeface="KTQOJR+Arial"/>
                <a:cs typeface="KTQOJR+Arial"/>
              </a:rPr>
              <a:t>результатов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экзамена</a:t>
            </a:r>
            <a:r>
              <a:rPr sz="1600" spc="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(по пятибальной</a:t>
            </a:r>
            <a:r>
              <a:rPr sz="1600" spc="6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шкале)</a:t>
            </a:r>
            <a:r>
              <a:rPr sz="16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и </a:t>
            </a:r>
            <a:r>
              <a:rPr sz="1600" spc="-12" dirty="0">
                <a:solidFill>
                  <a:srgbClr val="001F5F"/>
                </a:solidFill>
                <a:latin typeface="KTQOJR+Arial"/>
                <a:cs typeface="KTQOJR+Arial"/>
              </a:rPr>
              <a:t>четвертных</a:t>
            </a:r>
            <a:r>
              <a:rPr sz="1600" spc="4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оценок за</a:t>
            </a:r>
            <a:r>
              <a:rPr sz="1600" spc="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учебный</a:t>
            </a:r>
            <a:r>
              <a:rPr sz="1600" spc="5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34" dirty="0">
                <a:solidFill>
                  <a:srgbClr val="001F5F"/>
                </a:solidFill>
                <a:latin typeface="KTQOJR+Arial"/>
                <a:cs typeface="KTQOJR+Arial"/>
              </a:rPr>
              <a:t>год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(по пятибальной</a:t>
            </a:r>
            <a:r>
              <a:rPr sz="1600" spc="6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шкале)</a:t>
            </a:r>
            <a:r>
              <a:rPr sz="16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в процентном</a:t>
            </a:r>
            <a:r>
              <a:rPr sz="1600" spc="3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соотношении</a:t>
            </a:r>
            <a:r>
              <a:rPr sz="1600" spc="5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30 на</a:t>
            </a:r>
            <a:r>
              <a:rPr sz="1600" spc="2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70.</a:t>
            </a:r>
          </a:p>
          <a:p>
            <a:pPr marL="0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sz="1600" spc="-10" dirty="0">
                <a:solidFill>
                  <a:srgbClr val="001F5F"/>
                </a:solidFill>
                <a:latin typeface="KTQOJR+Arial"/>
                <a:cs typeface="KTQOJR+Arial"/>
              </a:rPr>
              <a:t>Округление</a:t>
            </a:r>
            <a:r>
              <a:rPr sz="1600" spc="5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итоговой</a:t>
            </a:r>
            <a:r>
              <a:rPr sz="1600" spc="2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оценки</a:t>
            </a:r>
            <a:r>
              <a:rPr sz="1600" spc="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проводится к ближайшему</a:t>
            </a:r>
            <a:r>
              <a:rPr sz="1600" spc="6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KTQOJR+Arial"/>
                <a:cs typeface="KTQOJR+Arial"/>
              </a:rPr>
              <a:t>целому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14" y="3409281"/>
            <a:ext cx="131035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GGMNSA+Arial Bold"/>
                <a:cs typeface="GGMNSA+Arial Bold"/>
              </a:rPr>
              <a:t>Выведение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2657" y="3409281"/>
            <a:ext cx="7038893" cy="99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78. В случае,</a:t>
            </a:r>
            <a:r>
              <a:rPr sz="1600" spc="3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если</a:t>
            </a:r>
            <a:r>
              <a:rPr sz="1600" spc="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в</a:t>
            </a:r>
            <a:r>
              <a:rPr sz="16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121" dirty="0">
                <a:solidFill>
                  <a:srgbClr val="001F5F"/>
                </a:solidFill>
                <a:latin typeface="KTQOJR+Arial"/>
                <a:cs typeface="KTQOJR+Arial"/>
              </a:rPr>
              <a:t>11</a:t>
            </a:r>
            <a:r>
              <a:rPr sz="1600" spc="1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(12)</a:t>
            </a:r>
            <a:r>
              <a:rPr sz="1600" spc="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классах</a:t>
            </a:r>
            <a:r>
              <a:rPr sz="1600" spc="1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не выбраны</a:t>
            </a:r>
            <a:r>
              <a:rPr sz="1600" spc="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14" dirty="0">
                <a:solidFill>
                  <a:srgbClr val="001F5F"/>
                </a:solidFill>
                <a:latin typeface="KTQOJR+Arial"/>
                <a:cs typeface="KTQOJR+Arial"/>
              </a:rPr>
              <a:t>предметы</a:t>
            </a:r>
            <a:r>
              <a:rPr sz="1600" spc="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14" dirty="0">
                <a:solidFill>
                  <a:srgbClr val="001F5F"/>
                </a:solidFill>
                <a:latin typeface="KTQOJR+Arial"/>
                <a:cs typeface="KTQOJR+Arial"/>
              </a:rPr>
              <a:t>углубленного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и стандартного</a:t>
            </a:r>
            <a:r>
              <a:rPr sz="1600" spc="4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уровней</a:t>
            </a:r>
            <a:r>
              <a:rPr sz="1600" spc="3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инвариантного</a:t>
            </a:r>
            <a:r>
              <a:rPr sz="1600" spc="5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компонента,</a:t>
            </a:r>
            <a:r>
              <a:rPr sz="1600" spc="5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в</a:t>
            </a:r>
            <a:r>
              <a:rPr sz="16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spc="-14" dirty="0">
                <a:solidFill>
                  <a:srgbClr val="001F5F"/>
                </a:solidFill>
                <a:latin typeface="KTQOJR+Arial"/>
                <a:cs typeface="KTQOJR+Arial"/>
              </a:rPr>
              <a:t>аттестат</a:t>
            </a:r>
            <a:r>
              <a:rPr sz="1600" spc="2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об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общем среднем</a:t>
            </a:r>
            <a:r>
              <a:rPr sz="1600" spc="2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образовании</a:t>
            </a:r>
            <a:r>
              <a:rPr sz="1600" spc="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выставляется итоговая оценка по </a:t>
            </a:r>
            <a:r>
              <a:rPr sz="1600" spc="-13" dirty="0">
                <a:solidFill>
                  <a:srgbClr val="001F5F"/>
                </a:solidFill>
                <a:latin typeface="KTQOJR+Arial"/>
                <a:cs typeface="KTQOJR+Arial"/>
              </a:rPr>
              <a:t>этим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spc="-14" dirty="0">
                <a:solidFill>
                  <a:srgbClr val="001F5F"/>
                </a:solidFill>
                <a:latin typeface="KTQOJR+Arial"/>
                <a:cs typeface="KTQOJR+Arial"/>
              </a:rPr>
              <a:t>предметам</a:t>
            </a:r>
            <a:r>
              <a:rPr sz="1600" spc="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600" dirty="0">
                <a:solidFill>
                  <a:srgbClr val="001F5F"/>
                </a:solidFill>
                <a:latin typeface="KTQOJR+Arial"/>
                <a:cs typeface="KTQOJR+Arial"/>
              </a:rPr>
              <a:t>за 9 класс.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14" y="3653120"/>
            <a:ext cx="1878623" cy="1239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2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итоговых</a:t>
            </a:r>
            <a:r>
              <a:rPr sz="1600" b="1" spc="3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оценок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GGMNSA+Arial Bold"/>
                <a:cs typeface="GGMNSA+Arial Bold"/>
              </a:rPr>
              <a:t>по предметам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21" dirty="0">
                <a:solidFill>
                  <a:srgbClr val="001F5F"/>
                </a:solidFill>
                <a:latin typeface="GGMNSA+Arial Bold"/>
                <a:cs typeface="GGMNSA+Arial Bold"/>
              </a:rPr>
              <a:t>углубленного</a:t>
            </a:r>
            <a:r>
              <a:rPr sz="1600" b="1" spc="74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GMNSA+Arial Bold"/>
                <a:cs typeface="GGMNSA+Arial Bold"/>
              </a:rPr>
              <a:t>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стандартного</a:t>
            </a:r>
          </a:p>
          <a:p>
            <a:pPr marL="0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sz="1600" b="1" spc="-15" dirty="0">
                <a:solidFill>
                  <a:srgbClr val="001F5F"/>
                </a:solidFill>
                <a:latin typeface="GGMNSA+Arial Bold"/>
                <a:cs typeface="GGMNSA+Arial Bold"/>
              </a:rPr>
              <a:t>уровня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221" y="404859"/>
            <a:ext cx="2410941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0000"/>
                </a:solidFill>
                <a:latin typeface="GGMNSA+Arial Bold"/>
                <a:cs typeface="GGMNSA+Arial Bold"/>
              </a:rPr>
              <a:t>Апелляция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305" y="1045876"/>
            <a:ext cx="8503865" cy="2032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  <a:r>
              <a:rPr sz="2000" spc="323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79.</a:t>
            </a:r>
            <a:r>
              <a:rPr sz="2000" spc="-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При</a:t>
            </a:r>
            <a:r>
              <a:rPr sz="2000" spc="-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несогласии</a:t>
            </a:r>
            <a:r>
              <a:rPr sz="2000" spc="-5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с оценкой,</a:t>
            </a:r>
            <a:r>
              <a:rPr sz="2000" spc="-4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выставленной</a:t>
            </a:r>
            <a:r>
              <a:rPr sz="2000" spc="-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за</a:t>
            </a:r>
            <a:r>
              <a:rPr sz="2000" spc="-3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</a:t>
            </a:r>
          </a:p>
          <a:p>
            <a:pPr marL="342822" marR="0">
              <a:lnSpc>
                <a:spcPts val="1943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экзамен,</a:t>
            </a:r>
            <a:r>
              <a:rPr sz="2000" spc="-4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обучающийся</a:t>
            </a:r>
            <a:r>
              <a:rPr sz="2000" spc="-1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обращается с заявлением</a:t>
            </a:r>
            <a:r>
              <a:rPr sz="2000" spc="-2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на апелляцию до</a:t>
            </a:r>
          </a:p>
          <a:p>
            <a:pPr marL="342822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13</a:t>
            </a:r>
            <a:r>
              <a:rPr sz="2000" spc="-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часов</a:t>
            </a:r>
            <a:r>
              <a:rPr sz="20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00</a:t>
            </a:r>
            <a:r>
              <a:rPr sz="20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минут</a:t>
            </a:r>
            <a:r>
              <a:rPr sz="20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spc="-12" dirty="0">
                <a:solidFill>
                  <a:srgbClr val="001F5F"/>
                </a:solidFill>
                <a:latin typeface="KTQOJR+Arial"/>
                <a:cs typeface="KTQOJR+Arial"/>
              </a:rPr>
              <a:t>следующего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 дня после</a:t>
            </a:r>
            <a:r>
              <a:rPr sz="20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spc="-12" dirty="0">
                <a:solidFill>
                  <a:srgbClr val="001F5F"/>
                </a:solidFill>
                <a:latin typeface="KTQOJR+Arial"/>
                <a:cs typeface="KTQOJR+Arial"/>
              </a:rPr>
              <a:t>объявления</a:t>
            </a:r>
          </a:p>
          <a:p>
            <a:pPr marL="342822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экзаменационной</a:t>
            </a:r>
            <a:r>
              <a:rPr sz="2000" spc="-6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оценки</a:t>
            </a:r>
            <a:r>
              <a:rPr sz="20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в Комиссию,</a:t>
            </a:r>
            <a:r>
              <a:rPr sz="2000" spc="-4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созданную</a:t>
            </a:r>
            <a:r>
              <a:rPr sz="20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при школе,</a:t>
            </a:r>
          </a:p>
          <a:p>
            <a:pPr marL="342822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"НИШ",</a:t>
            </a:r>
            <a:r>
              <a:rPr sz="2000" spc="-2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районных,</a:t>
            </a:r>
            <a:r>
              <a:rPr sz="2000" spc="-3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городских</a:t>
            </a:r>
            <a:r>
              <a:rPr sz="2000" spc="-2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spc="-31" dirty="0">
                <a:solidFill>
                  <a:srgbClr val="001F5F"/>
                </a:solidFill>
                <a:latin typeface="KTQOJR+Arial"/>
                <a:cs typeface="KTQOJR+Arial"/>
              </a:rPr>
              <a:t>отделах</a:t>
            </a:r>
            <a:r>
              <a:rPr sz="2000" spc="3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образования,</a:t>
            </a:r>
            <a:r>
              <a:rPr sz="2000" spc="-4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управлениях</a:t>
            </a:r>
          </a:p>
          <a:p>
            <a:pPr marL="342822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образования,</a:t>
            </a:r>
            <a:r>
              <a:rPr sz="2000" spc="-5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а также</a:t>
            </a:r>
            <a:r>
              <a:rPr sz="20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при Министерстве</a:t>
            </a:r>
            <a:r>
              <a:rPr sz="2000" spc="-4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образования</a:t>
            </a:r>
            <a:r>
              <a:rPr sz="2000" spc="-3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и</a:t>
            </a:r>
            <a:r>
              <a:rPr sz="20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науки</a:t>
            </a:r>
          </a:p>
          <a:p>
            <a:pPr marL="342822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5" dirty="0">
                <a:solidFill>
                  <a:srgbClr val="001F5F"/>
                </a:solidFill>
                <a:latin typeface="KTQOJR+Arial"/>
                <a:cs typeface="KTQOJR+Arial"/>
              </a:rPr>
              <a:t>Республики</a:t>
            </a:r>
            <a:r>
              <a:rPr sz="2000" spc="-2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Казахстан</a:t>
            </a:r>
            <a:r>
              <a:rPr sz="2000" spc="-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(далее</a:t>
            </a:r>
            <a:r>
              <a:rPr sz="20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–</a:t>
            </a:r>
            <a:r>
              <a:rPr sz="20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Министерство)</a:t>
            </a:r>
            <a:r>
              <a:rPr sz="2000" spc="-4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для обучающихся</a:t>
            </a:r>
          </a:p>
          <a:p>
            <a:pPr marL="342822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республиканских</a:t>
            </a:r>
            <a:r>
              <a:rPr sz="2000" spc="-4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школ.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1305" y="3060562"/>
            <a:ext cx="2415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4127" y="3060562"/>
            <a:ext cx="7963122" cy="1297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37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Заявление</a:t>
            </a:r>
            <a:r>
              <a:rPr sz="2000" spc="-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на апелляцию по форме согласно</a:t>
            </a:r>
            <a:r>
              <a:rPr sz="2000" spc="-3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приложению</a:t>
            </a:r>
            <a:r>
              <a:rPr sz="2000" spc="-3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5</a:t>
            </a:r>
            <a:r>
              <a:rPr sz="20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к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настоящим</a:t>
            </a:r>
            <a:r>
              <a:rPr sz="2000" spc="-2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Правилам</a:t>
            </a:r>
            <a:r>
              <a:rPr sz="2000" spc="-3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принимается</a:t>
            </a:r>
            <a:r>
              <a:rPr sz="20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2000" spc="-14" dirty="0">
                <a:solidFill>
                  <a:srgbClr val="001F5F"/>
                </a:solidFill>
                <a:latin typeface="KTQOJR+Arial"/>
                <a:cs typeface="KTQOJR+Arial"/>
              </a:rPr>
              <a:t>соответствующей</a:t>
            </a:r>
            <a:r>
              <a:rPr sz="2000" dirty="0">
                <a:solidFill>
                  <a:srgbClr val="001F5F"/>
                </a:solidFill>
                <a:latin typeface="KTQOJR+Arial"/>
                <a:cs typeface="KTQOJR+Arial"/>
              </a:rPr>
              <a:t> комиссией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FF0000"/>
                </a:solidFill>
                <a:latin typeface="KTQOJR+Arial"/>
                <a:cs typeface="KTQOJR+Arial"/>
              </a:rPr>
              <a:t>только</a:t>
            </a:r>
            <a:r>
              <a:rPr sz="2000" spc="-15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по содержанию</a:t>
            </a:r>
            <a:r>
              <a:rPr sz="2000" spc="-40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заданий</a:t>
            </a:r>
            <a:r>
              <a:rPr sz="2000" spc="-45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и/или</a:t>
            </a:r>
            <a:r>
              <a:rPr sz="2000" spc="-16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по техническим</a:t>
            </a:r>
            <a:r>
              <a:rPr sz="2000" spc="-21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причинам</a:t>
            </a:r>
            <a:r>
              <a:rPr sz="2000" spc="-26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и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рассматривается</a:t>
            </a:r>
            <a:r>
              <a:rPr sz="2000" spc="-34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в</a:t>
            </a:r>
            <a:r>
              <a:rPr sz="2000" spc="-11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spc="-14" dirty="0">
                <a:solidFill>
                  <a:srgbClr val="FF0000"/>
                </a:solidFill>
                <a:latin typeface="KTQOJR+Arial"/>
                <a:cs typeface="KTQOJR+Arial"/>
              </a:rPr>
              <a:t>течение</a:t>
            </a:r>
            <a:r>
              <a:rPr sz="2000" spc="-16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2 </a:t>
            </a:r>
            <a:r>
              <a:rPr sz="2000" spc="-10" dirty="0">
                <a:solidFill>
                  <a:srgbClr val="FF0000"/>
                </a:solidFill>
                <a:latin typeface="KTQOJR+Arial"/>
                <a:cs typeface="KTQOJR+Arial"/>
              </a:rPr>
              <a:t>(двух)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 рабочих</a:t>
            </a:r>
            <a:r>
              <a:rPr sz="2000" spc="-30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дней</a:t>
            </a:r>
            <a:r>
              <a:rPr sz="2000" spc="-15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с момента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поступления.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0095" y="523167"/>
            <a:ext cx="1993945" cy="78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721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Приложение 5</a:t>
            </a:r>
          </a:p>
          <a:p>
            <a:pPr marL="606529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к</a:t>
            </a:r>
            <a:r>
              <a:rPr sz="1000" spc="-1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Типовым правилам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проведения текущего</a:t>
            </a:r>
            <a:r>
              <a:rPr sz="1000" spc="3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контроля</a:t>
            </a:r>
          </a:p>
          <a:p>
            <a:pPr marL="33521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успеваемости,</a:t>
            </a:r>
            <a:r>
              <a:rPr sz="1000" spc="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промежуточной</a:t>
            </a:r>
          </a:p>
          <a:p>
            <a:pPr marL="338366" marR="0">
              <a:lnSpc>
                <a:spcPts val="1112"/>
              </a:lnSpc>
              <a:spcBef>
                <a:spcPts val="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аттестации обучающихся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1245" y="1285155"/>
            <a:ext cx="2363499" cy="789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645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в организациях</a:t>
            </a:r>
            <a:r>
              <a:rPr sz="1000" spc="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образования,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реализующих</a:t>
            </a:r>
            <a:r>
              <a:rPr sz="1000" spc="3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общеобразовательные</a:t>
            </a:r>
          </a:p>
          <a:p>
            <a:pPr marL="271324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учебные</a:t>
            </a:r>
            <a:r>
              <a:rPr sz="1000" spc="2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программы начального,</a:t>
            </a:r>
          </a:p>
          <a:p>
            <a:pPr marL="544168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основного</a:t>
            </a:r>
            <a:r>
              <a:rPr sz="10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среднего,</a:t>
            </a:r>
            <a:r>
              <a:rPr sz="10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общего</a:t>
            </a:r>
          </a:p>
          <a:p>
            <a:pPr marL="885443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среднего</a:t>
            </a:r>
            <a:r>
              <a:rPr sz="1000" spc="-2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0000"/>
                </a:solidFill>
                <a:latin typeface="KTQOJR+Arial"/>
                <a:cs typeface="KTQOJR+Arial"/>
              </a:rPr>
              <a:t>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9667" y="2049054"/>
            <a:ext cx="81304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ФОРМА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2" y="2262488"/>
            <a:ext cx="8862237" cy="1517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Заявление</a:t>
            </a:r>
            <a:r>
              <a:rPr sz="1400" b="1" spc="-21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на апелляцию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Я</a:t>
            </a:r>
            <a:r>
              <a:rPr sz="1400" spc="23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________________</a:t>
            </a:r>
            <a:r>
              <a:rPr sz="1400" spc="20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___________</a:t>
            </a:r>
            <a:r>
              <a:rPr sz="1400" spc="2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не</a:t>
            </a:r>
            <a:r>
              <a:rPr sz="1400" spc="2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согласен(а)</a:t>
            </a:r>
            <a:r>
              <a:rPr sz="1400" spc="2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с</a:t>
            </a:r>
            <a:r>
              <a:rPr sz="1400" spc="22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spc="-27" dirty="0">
                <a:solidFill>
                  <a:srgbClr val="000000"/>
                </a:solidFill>
                <a:latin typeface="KTQOJR+Arial"/>
                <a:cs typeface="KTQOJR+Arial"/>
              </a:rPr>
              <a:t>результатом</a:t>
            </a:r>
            <a:r>
              <a:rPr sz="1400" spc="25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письменной</a:t>
            </a:r>
            <a:r>
              <a:rPr sz="1400" spc="2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KTQOJR+Arial"/>
                <a:cs typeface="KTQOJR+Arial"/>
              </a:rPr>
              <a:t>работы</a:t>
            </a:r>
            <a:r>
              <a:rPr sz="1400" spc="23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(Ф.И.О.</a:t>
            </a:r>
            <a:r>
              <a:rPr sz="1400" spc="23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(при</a:t>
            </a:r>
            <a:r>
              <a:rPr sz="1400" spc="2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KTQOJR+Arial"/>
                <a:cs typeface="KTQOJR+Arial"/>
              </a:rPr>
              <a:t>его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наличии)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по</a:t>
            </a:r>
            <a:r>
              <a:rPr sz="1400" spc="-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предмету(ам) ________________________________________________________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Прошу</a:t>
            </a:r>
            <a:r>
              <a:rPr sz="1400" spc="-2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пересмотреть</a:t>
            </a:r>
            <a:r>
              <a:rPr sz="1400" spc="-4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количество</a:t>
            </a:r>
            <a:r>
              <a:rPr sz="1400" spc="-2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баллов,</a:t>
            </a:r>
            <a:r>
              <a:rPr sz="1400" spc="-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полученных мною</a:t>
            </a:r>
            <a:r>
              <a:rPr sz="1400" spc="-1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за</a:t>
            </a:r>
            <a:r>
              <a:rPr sz="1400" spc="-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задание: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№</a:t>
            </a:r>
            <a:r>
              <a:rPr sz="1400" spc="-1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_____</a:t>
            </a:r>
            <a:r>
              <a:rPr sz="1400" spc="-3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по следующим основаниям:_______________________________________</a:t>
            </a:r>
          </a:p>
          <a:p>
            <a:pPr marL="0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spc="-13" dirty="0">
                <a:solidFill>
                  <a:srgbClr val="000000"/>
                </a:solidFill>
                <a:latin typeface="KTQOJR+Arial"/>
                <a:cs typeface="KTQOJR+Arial"/>
              </a:rPr>
              <a:t>Дата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2" y="3755996"/>
            <a:ext cx="86197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Подпись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708776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581" y="391078"/>
            <a:ext cx="5025739" cy="28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ИТОГОВЫЕ ВЫПУСКНЫЕ</a:t>
            </a:r>
            <a:r>
              <a:rPr sz="1600" b="1" spc="477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ЭКЗАМЕНЫ</a:t>
            </a:r>
            <a:r>
              <a:rPr sz="1600" b="1" spc="33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9 КЛАССОВ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352" y="845118"/>
            <a:ext cx="8149424" cy="664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Итоговая</a:t>
            </a:r>
            <a:r>
              <a:rPr sz="1400" b="1" spc="84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аттестация</a:t>
            </a:r>
            <a:r>
              <a:rPr sz="1400" b="1" spc="80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обучающихся</a:t>
            </a:r>
            <a:r>
              <a:rPr sz="1400" b="1" spc="83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GMNSA+Arial Bold"/>
                <a:cs typeface="GGMNSA+Arial Bold"/>
              </a:rPr>
              <a:t>—</a:t>
            </a:r>
            <a:r>
              <a:rPr sz="1400" b="1" spc="83" dirty="0">
                <a:solidFill>
                  <a:srgbClr val="000000"/>
                </a:solidFill>
                <a:latin typeface="GGMNSA+Arial Bold"/>
                <a:cs typeface="GGMNSA+Arial Bold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KTQOJR+Arial"/>
                <a:cs typeface="KTQOJR+Arial"/>
              </a:rPr>
              <a:t>процедура,</a:t>
            </a:r>
            <a:r>
              <a:rPr sz="1400" spc="9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проводимая</a:t>
            </a:r>
            <a:r>
              <a:rPr sz="1400" spc="7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с</a:t>
            </a:r>
            <a:r>
              <a:rPr sz="1400" spc="8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spc="-22" dirty="0">
                <a:solidFill>
                  <a:srgbClr val="000000"/>
                </a:solidFill>
                <a:latin typeface="KTQOJR+Arial"/>
                <a:cs typeface="KTQOJR+Arial"/>
              </a:rPr>
              <a:t>целью</a:t>
            </a:r>
            <a:r>
              <a:rPr sz="1400" spc="10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KTQOJR+Arial"/>
                <a:cs typeface="KTQOJR+Arial"/>
              </a:rPr>
              <a:t>определения</a:t>
            </a:r>
            <a:r>
              <a:rPr sz="1400" spc="9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степени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освоения</a:t>
            </a:r>
            <a:r>
              <a:rPr sz="1400" u="sng" spc="63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обучающимися</a:t>
            </a:r>
            <a:r>
              <a:rPr sz="1400" u="sng" spc="64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объема</a:t>
            </a:r>
            <a:r>
              <a:rPr sz="1400" u="sng" spc="63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учебных</a:t>
            </a:r>
            <a:r>
              <a:rPr sz="1400" u="sng" spc="63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дисциплин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,</a:t>
            </a:r>
            <a:r>
              <a:rPr sz="1400" spc="65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предусмотренных</a:t>
            </a:r>
            <a:r>
              <a:rPr sz="1400" spc="63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государственным</a:t>
            </a:r>
          </a:p>
          <a:p>
            <a:pPr marL="0" marR="0">
              <a:lnSpc>
                <a:spcPts val="1568"/>
              </a:lnSpc>
              <a:spcBef>
                <a:spcPts val="108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общеобязательным</a:t>
            </a:r>
            <a:r>
              <a:rPr sz="1400" u="sng" spc="-3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KTQOJR+Arial"/>
                <a:cs typeface="KTQOJR+Arial"/>
              </a:rPr>
              <a:t>стандартом</a:t>
            </a:r>
            <a:r>
              <a:rPr sz="1400" spc="-5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соответствующего</a:t>
            </a:r>
            <a:r>
              <a:rPr sz="1400" spc="-3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уровня</a:t>
            </a:r>
            <a:r>
              <a:rPr sz="1400" spc="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0000"/>
                </a:solidFill>
                <a:latin typeface="KTQOJR+Arial"/>
                <a:cs typeface="KTQOJR+Arial"/>
              </a:rPr>
              <a:t>образования</a:t>
            </a:r>
            <a:r>
              <a:rPr sz="1400" dirty="0">
                <a:solidFill>
                  <a:srgbClr val="000000"/>
                </a:solidFill>
                <a:latin typeface="FTLCNK+Times New Roman"/>
                <a:cs typeface="FTLCNK+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3388" y="1784968"/>
            <a:ext cx="41432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школьные</a:t>
            </a:r>
            <a:r>
              <a:rPr sz="2000" spc="-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выпускные экзамены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6540" y="1836717"/>
            <a:ext cx="890967" cy="60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4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FTLCNK+Times New Roman"/>
                <a:cs typeface="FTLCNK+Times New Roman"/>
              </a:rPr>
              <a:t>Форма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проведен</a:t>
            </a:r>
          </a:p>
          <a:p>
            <a:pPr marL="265144" marR="0">
              <a:lnSpc>
                <a:spcPts val="145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3388" y="2711631"/>
            <a:ext cx="517855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на</a:t>
            </a:r>
            <a:r>
              <a:rPr sz="2000" spc="-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spc="-26" dirty="0">
                <a:solidFill>
                  <a:srgbClr val="000000"/>
                </a:solidFill>
                <a:latin typeface="KTQOJR+Arial"/>
                <a:cs typeface="KTQOJR+Arial"/>
              </a:rPr>
              <a:t>базе</a:t>
            </a:r>
            <a:r>
              <a:rPr sz="2000" spc="1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школы, </a:t>
            </a:r>
            <a:r>
              <a:rPr sz="2000" spc="-42" dirty="0">
                <a:solidFill>
                  <a:srgbClr val="000000"/>
                </a:solidFill>
                <a:latin typeface="KTQOJR+Arial"/>
                <a:cs typeface="KTQOJR+Arial"/>
              </a:rPr>
              <a:t>где</a:t>
            </a:r>
            <a:r>
              <a:rPr sz="2000" spc="4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KTQOJR+Arial"/>
                <a:cs typeface="KTQOJR+Arial"/>
              </a:rPr>
              <a:t>обучается</a:t>
            </a:r>
            <a:r>
              <a:rPr sz="2000" spc="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выпускник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0270" y="2775509"/>
            <a:ext cx="854749" cy="60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565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Место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FTLCNK+Times New Roman"/>
                <a:cs typeface="FTLCNK+Times New Roman"/>
              </a:rPr>
              <a:t>проведен</a:t>
            </a:r>
          </a:p>
          <a:p>
            <a:pPr marL="262112" marR="0">
              <a:lnSpc>
                <a:spcPts val="14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FTLCNK+Times New Roman"/>
                <a:cs typeface="FTLCNK+Times New Roman"/>
              </a:rPr>
              <a:t>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93388" y="3650257"/>
            <a:ext cx="358346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•</a:t>
            </a:r>
            <a:r>
              <a:rPr sz="2000" spc="544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GMNSA+Arial Bold"/>
                <a:cs typeface="GGMNSA+Arial Bold"/>
              </a:rPr>
              <a:t>со</a:t>
            </a:r>
            <a:r>
              <a:rPr sz="2000" b="1" spc="-12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GMNSA+Arial Bold"/>
                <a:cs typeface="GGMNSA+Arial Bold"/>
              </a:rPr>
              <a:t>2 по13</a:t>
            </a:r>
            <a:r>
              <a:rPr sz="2000" b="1" spc="544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  <a:r>
              <a:rPr sz="2000" b="1" spc="-20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2023 </a:t>
            </a:r>
            <a:r>
              <a:rPr sz="2000" spc="-29" dirty="0">
                <a:solidFill>
                  <a:srgbClr val="000000"/>
                </a:solidFill>
                <a:latin typeface="KTQOJR+Arial"/>
                <a:cs typeface="KTQOJR+Arial"/>
              </a:rPr>
              <a:t>года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0270" y="3679174"/>
            <a:ext cx="854749" cy="60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867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Сроки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FTLCNK+Times New Roman"/>
                <a:cs typeface="FTLCNK+Times New Roman"/>
              </a:rPr>
              <a:t>проведен</a:t>
            </a:r>
          </a:p>
          <a:p>
            <a:pPr marL="262112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EFE"/>
                </a:solidFill>
                <a:latin typeface="FTLCNK+Times New Roman"/>
                <a:cs typeface="FTLCNK+Times New Roman"/>
              </a:rPr>
              <a:t>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543" y="380189"/>
            <a:ext cx="6208692" cy="357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6" dirty="0">
                <a:solidFill>
                  <a:srgbClr val="FFFEFE"/>
                </a:solidFill>
                <a:latin typeface="NIBGUI+Calibri Bold"/>
                <a:cs typeface="NIBGUI+Calibri Bold"/>
              </a:rPr>
              <a:t>Государственные</a:t>
            </a:r>
            <a:r>
              <a:rPr sz="2000" b="1" spc="-2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20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выпускные</a:t>
            </a:r>
            <a:r>
              <a:rPr sz="2000" b="1" spc="-30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20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экзамены</a:t>
            </a:r>
            <a:r>
              <a:rPr sz="2000" b="1" spc="8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2000" b="1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11</a:t>
            </a:r>
            <a:r>
              <a:rPr sz="2000" b="1" spc="12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 </a:t>
            </a:r>
            <a:r>
              <a:rPr sz="2000" b="1" dirty="0">
                <a:solidFill>
                  <a:srgbClr val="FFFEFE"/>
                </a:solidFill>
                <a:latin typeface="TRFOFC+Century Gothic Bold"/>
                <a:cs typeface="TRFOFC+Century Gothic Bold"/>
              </a:rPr>
              <a:t>КЛАССОВ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541" y="1112812"/>
            <a:ext cx="41435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школьные</a:t>
            </a:r>
            <a:r>
              <a:rPr sz="2000" spc="-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выпускные экзамены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93" y="1152371"/>
            <a:ext cx="890967" cy="60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72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Форма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проведен</a:t>
            </a:r>
          </a:p>
          <a:p>
            <a:pPr marL="266748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41" y="1967959"/>
            <a:ext cx="517855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на</a:t>
            </a:r>
            <a:r>
              <a:rPr sz="2000" spc="-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spc="-26" dirty="0">
                <a:solidFill>
                  <a:srgbClr val="000000"/>
                </a:solidFill>
                <a:latin typeface="KTQOJR+Arial"/>
                <a:cs typeface="KTQOJR+Arial"/>
              </a:rPr>
              <a:t>базе</a:t>
            </a:r>
            <a:r>
              <a:rPr sz="2000" spc="1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школы, </a:t>
            </a:r>
            <a:r>
              <a:rPr sz="2000" spc="-42" dirty="0">
                <a:solidFill>
                  <a:srgbClr val="000000"/>
                </a:solidFill>
                <a:latin typeface="KTQOJR+Arial"/>
                <a:cs typeface="KTQOJR+Arial"/>
              </a:rPr>
              <a:t>где</a:t>
            </a:r>
            <a:r>
              <a:rPr sz="2000" spc="4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KTQOJR+Arial"/>
                <a:cs typeface="KTQOJR+Arial"/>
              </a:rPr>
              <a:t>обучается</a:t>
            </a:r>
            <a:r>
              <a:rPr sz="2000" spc="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выпускник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93" y="2019483"/>
            <a:ext cx="890967" cy="60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90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Место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проведен</a:t>
            </a:r>
          </a:p>
          <a:p>
            <a:pPr marL="266748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5" y="2835068"/>
            <a:ext cx="495167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Сроки</a:t>
            </a:r>
            <a:r>
              <a:rPr sz="1400" b="1" spc="1662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 </a:t>
            </a:r>
            <a:r>
              <a:rPr sz="2000" dirty="0">
                <a:solidFill>
                  <a:srgbClr val="FF0000"/>
                </a:solidFill>
                <a:latin typeface="KTQOJR+Arial"/>
                <a:cs typeface="KTQOJR+Arial"/>
              </a:rPr>
              <a:t>•</a:t>
            </a:r>
            <a:r>
              <a:rPr sz="2000" spc="544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GMNSA+Arial Bold"/>
                <a:cs typeface="GGMNSA+Arial Bold"/>
              </a:rPr>
              <a:t>с</a:t>
            </a:r>
            <a:r>
              <a:rPr sz="2000" b="1" spc="-1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GMNSA+Arial Bold"/>
                <a:cs typeface="GGMNSA+Arial Bold"/>
              </a:rPr>
              <a:t>5 июня</a:t>
            </a:r>
            <a:r>
              <a:rPr sz="2000" b="1" spc="-22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GMNSA+Arial Bold"/>
                <a:cs typeface="GGMNSA+Arial Bold"/>
              </a:rPr>
              <a:t>по 19</a:t>
            </a:r>
            <a:r>
              <a:rPr sz="2000" b="1" spc="-1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  <a:r>
              <a:rPr sz="2000" b="1" spc="-2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dirty="0">
                <a:solidFill>
                  <a:srgbClr val="000000"/>
                </a:solidFill>
                <a:latin typeface="KTQOJR+Arial"/>
                <a:cs typeface="KTQOJR+Arial"/>
              </a:rPr>
              <a:t>2023 </a:t>
            </a:r>
            <a:r>
              <a:rPr sz="2000" spc="-31" dirty="0">
                <a:solidFill>
                  <a:srgbClr val="000000"/>
                </a:solidFill>
                <a:latin typeface="KTQOJR+Arial"/>
                <a:cs typeface="KTQOJR+Arial"/>
              </a:rPr>
              <a:t>года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93" y="3036017"/>
            <a:ext cx="890967" cy="420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проведен</a:t>
            </a:r>
          </a:p>
          <a:p>
            <a:pPr marL="266748" marR="0">
              <a:lnSpc>
                <a:spcPts val="145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WPAENP+Times New Roman Bold"/>
                <a:cs typeface="WPAENP+Times New Roman Bold"/>
              </a:rPr>
              <a:t>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26225" y="3694541"/>
            <a:ext cx="5145718" cy="322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23" dirty="0">
                <a:solidFill>
                  <a:srgbClr val="001F5F"/>
                </a:solidFill>
                <a:latin typeface="GGMNSA+Arial Bold"/>
                <a:cs typeface="GGMNSA+Arial Bold"/>
              </a:rPr>
              <a:t>ВЫДАЧА</a:t>
            </a:r>
            <a:r>
              <a:rPr sz="2000" b="1" spc="1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spc="-4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АТТЕСТАТОВ</a:t>
            </a:r>
            <a:r>
              <a:rPr sz="2000" b="1" spc="558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GGMNSA+Arial Bold"/>
                <a:cs typeface="GGMNSA+Arial Bold"/>
              </a:rPr>
              <a:t>с 20</a:t>
            </a:r>
            <a:r>
              <a:rPr sz="2000" b="1" u="sng" spc="-1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GGMNSA+Arial Bold"/>
                <a:cs typeface="GGMNSA+Arial Bold"/>
              </a:rPr>
              <a:t>по 22</a:t>
            </a:r>
            <a:r>
              <a:rPr sz="2000" b="1" u="sng" spc="-1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53334" y="4773956"/>
            <a:ext cx="201939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GGMNSA+Arial Bold"/>
                <a:cs typeface="GGMNSA+Arial Bold"/>
              </a:rPr>
              <a:t>\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2268" y="69207"/>
            <a:ext cx="6610654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156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Формы проведения </a:t>
            </a:r>
            <a:r>
              <a:rPr sz="2400" b="1" spc="-20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  <a:r>
              <a:rPr sz="2400" b="1" spc="48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аттестации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23" dirty="0">
                <a:solidFill>
                  <a:srgbClr val="FF0000"/>
                </a:solidFill>
                <a:latin typeface="GGMNSA+Arial Bold"/>
                <a:cs typeface="GGMNSA+Arial Bold"/>
              </a:rPr>
              <a:t>Уровень</a:t>
            </a:r>
            <a:r>
              <a:rPr sz="2400" b="1" spc="1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GGMNSA+Arial Bold"/>
                <a:cs typeface="GGMNSA+Arial Bold"/>
              </a:rPr>
              <a:t>основного</a:t>
            </a:r>
            <a:r>
              <a:rPr sz="2400" b="1" spc="1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GMNSA+Arial Bold"/>
                <a:cs typeface="GGMNSA+Arial Bold"/>
              </a:rPr>
              <a:t>среднего</a:t>
            </a:r>
            <a:r>
              <a:rPr sz="2400" b="1" spc="22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GMNSA+Arial Bold"/>
                <a:cs typeface="GGMNSA+Arial Bold"/>
              </a:rPr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14" y="1010421"/>
            <a:ext cx="2166296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№</a:t>
            </a:r>
            <a:r>
              <a:rPr sz="1600" b="1" spc="207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Предмет/формат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28079" y="1010421"/>
            <a:ext cx="621521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Дата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2" y="1375406"/>
            <a:ext cx="7948204" cy="66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1</a:t>
            </a:r>
            <a:r>
              <a:rPr sz="1400" spc="126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</a:t>
            </a:r>
            <a:r>
              <a:rPr sz="1400" spc="-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экзамен</a:t>
            </a:r>
            <a:r>
              <a:rPr sz="14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 казахскому/русскому/уйгурскому/</a:t>
            </a:r>
            <a:r>
              <a:rPr sz="1400" spc="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узбекскому / таджикскому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языку</a:t>
            </a:r>
          </a:p>
          <a:p>
            <a:pPr marL="309364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(язык</a:t>
            </a:r>
            <a:r>
              <a:rPr sz="14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обучения) в форме</a:t>
            </a:r>
            <a:r>
              <a:rPr sz="14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эссе,</a:t>
            </a:r>
            <a:r>
              <a:rPr sz="1400" spc="-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для</a:t>
            </a:r>
            <a:r>
              <a:rPr sz="14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школ с углубленным изучением 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предметов</a:t>
            </a:r>
          </a:p>
          <a:p>
            <a:pPr marL="309364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гуманитарного</a:t>
            </a:r>
            <a:r>
              <a:rPr sz="1400" spc="-3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цикла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– письменная</a:t>
            </a:r>
            <a:r>
              <a:rPr sz="1400" spc="-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работа</a:t>
            </a:r>
            <a:r>
              <a:rPr sz="1400" spc="-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(статья,</a:t>
            </a:r>
            <a:r>
              <a:rPr sz="1400" spc="-4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рассказ,</a:t>
            </a:r>
            <a:r>
              <a:rPr sz="1400" spc="-4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эссе)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30193" y="1375406"/>
            <a:ext cx="77246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2</a:t>
            </a:r>
            <a:r>
              <a:rPr sz="1400" b="1" spc="-1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72" y="2375179"/>
            <a:ext cx="6121083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2</a:t>
            </a:r>
            <a:r>
              <a:rPr sz="1400" spc="126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</a:t>
            </a:r>
            <a:r>
              <a:rPr sz="1400" spc="-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экзамен</a:t>
            </a:r>
            <a:r>
              <a:rPr sz="14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(контрольная</a:t>
            </a:r>
            <a:r>
              <a:rPr sz="1400" spc="-4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работа)</a:t>
            </a:r>
            <a:r>
              <a:rPr sz="1400" spc="-3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 математике</a:t>
            </a:r>
            <a:r>
              <a:rPr sz="1400" spc="-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(алгебре)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30193" y="2375179"/>
            <a:ext cx="772465" cy="60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6</a:t>
            </a:r>
            <a:r>
              <a:rPr sz="1400" b="1" spc="-1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  <a:p>
            <a:pPr marL="0" marR="0">
              <a:lnSpc>
                <a:spcPts val="1568"/>
              </a:lnSpc>
              <a:spcBef>
                <a:spcPts val="1334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9</a:t>
            </a:r>
            <a:r>
              <a:rPr sz="1400" b="1" spc="-1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72" y="2743920"/>
            <a:ext cx="7644190" cy="877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3</a:t>
            </a:r>
            <a:r>
              <a:rPr sz="1400" spc="126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</a:t>
            </a:r>
            <a:r>
              <a:rPr sz="1400" spc="-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экзамен</a:t>
            </a:r>
            <a:r>
              <a:rPr sz="14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(работа</a:t>
            </a:r>
            <a:r>
              <a:rPr sz="1400" spc="-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 текстом,</a:t>
            </a:r>
            <a:r>
              <a:rPr sz="1400" spc="-4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выполнение заданий</a:t>
            </a:r>
            <a:r>
              <a:rPr sz="1400" spc="-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тексту)</a:t>
            </a:r>
            <a:r>
              <a:rPr sz="1400" spc="-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казахскому</a:t>
            </a:r>
          </a:p>
          <a:p>
            <a:pPr marL="309364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языку</a:t>
            </a:r>
            <a:r>
              <a:rPr sz="1400" spc="-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и</a:t>
            </a:r>
            <a:r>
              <a:rPr sz="1400" spc="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литературе</a:t>
            </a:r>
            <a:r>
              <a:rPr sz="1400" spc="-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 классах</a:t>
            </a:r>
            <a:r>
              <a:rPr sz="1400" spc="-3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 русским/ узбекским/ уйгурским/</a:t>
            </a:r>
            <a:r>
              <a:rPr sz="1400" spc="2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таджикским языком</a:t>
            </a:r>
          </a:p>
          <a:p>
            <a:pPr marL="309364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обучения и письменный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экзамен</a:t>
            </a:r>
            <a:r>
              <a:rPr sz="1400" spc="-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(работа</a:t>
            </a:r>
            <a:r>
              <a:rPr sz="1400" spc="-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 текстом,</a:t>
            </a:r>
            <a:r>
              <a:rPr sz="1400" spc="-4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выполнение заданий</a:t>
            </a:r>
            <a:r>
              <a:rPr sz="1400" spc="-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тексту)</a:t>
            </a:r>
            <a:r>
              <a:rPr sz="1400" spc="-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</a:p>
          <a:p>
            <a:pPr marL="309364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русскому</a:t>
            </a:r>
            <a:r>
              <a:rPr sz="14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языку и литературе</a:t>
            </a:r>
            <a:r>
              <a:rPr sz="1400" spc="-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 классах</a:t>
            </a:r>
            <a:r>
              <a:rPr sz="1400" spc="-2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с казахским</a:t>
            </a:r>
            <a:r>
              <a:rPr sz="1400" spc="-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языком обучения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72" y="4031838"/>
            <a:ext cx="25156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0836" y="4031838"/>
            <a:ext cx="7239221" cy="66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51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экзамен</a:t>
            </a:r>
            <a:r>
              <a:rPr sz="14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  <a:r>
              <a:rPr sz="1400" spc="-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предмету по выбору</a:t>
            </a:r>
            <a:r>
              <a:rPr sz="14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(физика,</a:t>
            </a:r>
            <a:r>
              <a:rPr sz="1400" spc="-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химия,</a:t>
            </a:r>
            <a:r>
              <a:rPr sz="1400" spc="4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биология, география,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геометрия,</a:t>
            </a:r>
            <a:r>
              <a:rPr sz="14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история</a:t>
            </a:r>
            <a:r>
              <a:rPr sz="1400" spc="-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Казахстана,</a:t>
            </a:r>
            <a:r>
              <a:rPr sz="1400" spc="-5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всемирная история, литература</a:t>
            </a:r>
            <a:r>
              <a:rPr sz="1400" spc="-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(по</a:t>
            </a:r>
            <a:r>
              <a:rPr sz="1400" spc="-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языку обучения),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иностранный</a:t>
            </a:r>
            <a:r>
              <a:rPr sz="1400" spc="-4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язык (английский/французский/немецкий),</a:t>
            </a:r>
            <a:r>
              <a:rPr sz="1400" spc="-3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400" dirty="0">
                <a:solidFill>
                  <a:srgbClr val="001F5F"/>
                </a:solidFill>
                <a:latin typeface="KTQOJR+Arial"/>
                <a:cs typeface="KTQOJR+Arial"/>
              </a:rPr>
              <a:t>информатика)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81337" y="4031838"/>
            <a:ext cx="869999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13</a:t>
            </a:r>
            <a:r>
              <a:rPr sz="1400" b="1" spc="-30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0012" y="69207"/>
            <a:ext cx="613364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3" dirty="0">
                <a:solidFill>
                  <a:srgbClr val="FF0000"/>
                </a:solidFill>
                <a:latin typeface="GGMNSA+Arial Bold"/>
                <a:cs typeface="GGMNSA+Arial Bold"/>
              </a:rPr>
              <a:t>Уровень</a:t>
            </a:r>
            <a:r>
              <a:rPr sz="2400" b="1" spc="1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GMNSA+Arial Bold"/>
                <a:cs typeface="GGMNSA+Arial Bold"/>
              </a:rPr>
              <a:t>общего среднего</a:t>
            </a:r>
            <a:r>
              <a:rPr sz="2400" b="1" spc="22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GMNSA+Arial Bold"/>
                <a:cs typeface="GGMNSA+Arial Bold"/>
              </a:rPr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15" y="526050"/>
            <a:ext cx="161795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EFE"/>
                </a:solidFill>
                <a:latin typeface="GGMNSA+Arial Bold"/>
                <a:cs typeface="GGMNSA+Arial Bold"/>
              </a:rPr>
              <a:t>№</a:t>
            </a:r>
            <a:r>
              <a:rPr sz="1100" b="1" spc="67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100" b="1" dirty="0">
                <a:solidFill>
                  <a:srgbClr val="FFFEFE"/>
                </a:solidFill>
                <a:latin typeface="GGMNSA+Arial Bold"/>
                <a:cs typeface="GGMNSA+Arial Bold"/>
              </a:rPr>
              <a:t>Предмет/формат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7763" y="526050"/>
            <a:ext cx="47690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Дата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15" y="839976"/>
            <a:ext cx="23037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1F5F"/>
                </a:solidFill>
                <a:latin typeface="KTQOJR+Arial"/>
                <a:cs typeface="KTQOJR+Arial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886" y="840156"/>
            <a:ext cx="3680969" cy="484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 экзамен по казахскому языку/русскому</a:t>
            </a:r>
            <a:r>
              <a:rPr sz="1000" spc="2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языку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родному языку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для</a:t>
            </a:r>
            <a:r>
              <a:rPr sz="1000" spc="2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школ/классов</a:t>
            </a:r>
            <a:r>
              <a:rPr sz="1000" spc="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с уйгурским/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таджикским/узбекским</a:t>
            </a:r>
            <a:r>
              <a:rPr sz="1000" spc="3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языком обучения</a:t>
            </a:r>
            <a:r>
              <a:rPr sz="1000" spc="3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(язык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обучения)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9057" y="840156"/>
            <a:ext cx="4194179" cy="941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Экзамен состоит из 2 частей.</a:t>
            </a:r>
            <a:r>
              <a:rPr sz="1000" spc="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Первая часть включает</a:t>
            </a:r>
            <a:r>
              <a:rPr sz="1000" spc="4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работу с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spc="-11" dirty="0">
                <a:solidFill>
                  <a:srgbClr val="001F5F"/>
                </a:solidFill>
                <a:latin typeface="KTQOJR+Arial"/>
                <a:cs typeface="KTQOJR+Arial"/>
              </a:rPr>
              <a:t>двумя</a:t>
            </a:r>
            <a:r>
              <a:rPr sz="1000" spc="4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текстами</a:t>
            </a:r>
            <a:r>
              <a:rPr sz="1000" spc="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(общий</a:t>
            </a:r>
            <a:r>
              <a:rPr sz="1000" spc="2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объем текстов 600-650</a:t>
            </a:r>
            <a:r>
              <a:rPr sz="10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слов).</a:t>
            </a:r>
            <a:r>
              <a:rPr sz="10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Во второй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части обучающиеся</a:t>
            </a:r>
            <a:r>
              <a:rPr sz="1000" spc="4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выполняют</a:t>
            </a:r>
            <a:r>
              <a:rPr sz="1000" spc="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одну</a:t>
            </a:r>
            <a:r>
              <a:rPr sz="1000" spc="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письменную</a:t>
            </a:r>
            <a:r>
              <a:rPr sz="1000" spc="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работу – эссе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(200-250</a:t>
            </a:r>
            <a:r>
              <a:rPr sz="1000" spc="-3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слов).</a:t>
            </a:r>
            <a:r>
              <a:rPr sz="10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Выбирают</a:t>
            </a:r>
            <a:r>
              <a:rPr sz="1000" spc="2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одно</a:t>
            </a:r>
            <a:r>
              <a:rPr sz="1000" spc="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из трех заданий,</a:t>
            </a:r>
            <a:r>
              <a:rPr sz="1000" spc="3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предлагаемых</a:t>
            </a:r>
            <a:r>
              <a:rPr sz="1000" spc="2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для</a:t>
            </a:r>
          </a:p>
          <a:p>
            <a:pPr marL="0" marR="0">
              <a:lnSpc>
                <a:spcPts val="1112"/>
              </a:lnSpc>
              <a:spcBef>
                <a:spcPts val="86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написания</a:t>
            </a:r>
            <a:r>
              <a:rPr sz="1000" spc="-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письменной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работы объемом 200-250</a:t>
            </a:r>
            <a:r>
              <a:rPr sz="1000" spc="-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слов (статья, эссе,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публичное</a:t>
            </a:r>
            <a:r>
              <a:rPr sz="1000" spc="3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выступление,</a:t>
            </a:r>
            <a:r>
              <a:rPr sz="1000" spc="3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рецензия и т. д.).</a:t>
            </a:r>
            <a:r>
              <a:rPr sz="1000" spc="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Высший</a:t>
            </a:r>
            <a:r>
              <a:rPr sz="1000" spc="27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балл-40.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20628" y="840156"/>
            <a:ext cx="59214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5</a:t>
            </a:r>
            <a:r>
              <a:rPr sz="1000" b="1" spc="-1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15" y="1903734"/>
            <a:ext cx="23037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1F5F"/>
                </a:solidFill>
                <a:latin typeface="KTQOJR+Arial"/>
                <a:cs typeface="KTQOJR+Arial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1886" y="1903954"/>
            <a:ext cx="3239583" cy="1081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 экзамен по алгебре и началам анализа</a:t>
            </a:r>
          </a:p>
          <a:p>
            <a:pPr marL="0" marR="0">
              <a:lnSpc>
                <a:spcPts val="1112"/>
              </a:lnSpc>
              <a:spcBef>
                <a:spcPts val="599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устный</a:t>
            </a:r>
            <a:r>
              <a:rPr sz="1000" spc="3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экзамен по истории</a:t>
            </a:r>
            <a:r>
              <a:rPr sz="1000" spc="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Казахстана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59057" y="1903954"/>
            <a:ext cx="4187179" cy="78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экзамен состоит из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2</a:t>
            </a:r>
            <a:r>
              <a:rPr sz="1000" spc="-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частей.</a:t>
            </a:r>
            <a:r>
              <a:rPr sz="1000" spc="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Часть A состоит из 15 вопросов, в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которых вам нужно</a:t>
            </a:r>
            <a:r>
              <a:rPr sz="1000" spc="3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выбрать</a:t>
            </a:r>
            <a:r>
              <a:rPr sz="1000" spc="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один правильный</a:t>
            </a:r>
            <a:r>
              <a:rPr sz="1000" spc="4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ответ из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пяти</a:t>
            </a:r>
          </a:p>
          <a:p>
            <a:pPr marL="0" marR="0">
              <a:lnSpc>
                <a:spcPts val="1112"/>
              </a:lnSpc>
              <a:spcBef>
                <a:spcPts val="86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предложенных. Задания оцениваются</a:t>
            </a:r>
            <a:r>
              <a:rPr sz="1000" spc="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1 баллом.</a:t>
            </a:r>
            <a:r>
              <a:rPr sz="1000" spc="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Часть B состоит из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10-12</a:t>
            </a:r>
            <a:r>
              <a:rPr sz="1000" spc="-2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вопросов, требующих</a:t>
            </a:r>
            <a:r>
              <a:rPr sz="1000" spc="4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кратких</a:t>
            </a:r>
            <a:r>
              <a:rPr sz="1000" spc="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или</a:t>
            </a:r>
            <a:r>
              <a:rPr sz="1000" spc="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развернутых</a:t>
            </a:r>
            <a:r>
              <a:rPr sz="1000" spc="5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ответов.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Задания оцениваются</a:t>
            </a:r>
            <a:r>
              <a:rPr sz="1000" spc="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от 2</a:t>
            </a:r>
            <a:r>
              <a:rPr sz="1000" spc="-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до 8 баллов.</a:t>
            </a:r>
            <a:r>
              <a:rPr sz="1000" spc="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Высший</a:t>
            </a:r>
            <a:r>
              <a:rPr sz="1000" spc="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балл-60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20628" y="1903954"/>
            <a:ext cx="59214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8</a:t>
            </a:r>
            <a:r>
              <a:rPr sz="1000" b="1" spc="-1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15" y="2805973"/>
            <a:ext cx="230377" cy="77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1F5F"/>
                </a:solidFill>
                <a:latin typeface="KTQOJR+Arial"/>
                <a:cs typeface="KTQOJR+Arial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3351"/>
              </a:spcBef>
              <a:spcAft>
                <a:spcPts val="0"/>
              </a:spcAft>
            </a:pPr>
            <a:r>
              <a:rPr sz="1100" dirty="0">
                <a:solidFill>
                  <a:srgbClr val="001F5F"/>
                </a:solidFill>
                <a:latin typeface="KTQOJR+Arial"/>
                <a:cs typeface="KTQOJR+Arial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59057" y="2806095"/>
            <a:ext cx="4082128" cy="484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Экзамен проводится</a:t>
            </a:r>
            <a:r>
              <a:rPr sz="1000" spc="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  <a:r>
              <a:rPr sz="10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билетам.</a:t>
            </a:r>
            <a:r>
              <a:rPr sz="1000" spc="3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Всего</a:t>
            </a:r>
            <a:r>
              <a:rPr sz="10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30 билетов,</a:t>
            </a:r>
            <a:r>
              <a:rPr sz="1000" spc="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каждый</a:t>
            </a:r>
            <a:r>
              <a:rPr sz="1000" spc="3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билет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содержит три вопроса,</a:t>
            </a:r>
            <a:r>
              <a:rPr sz="1000" spc="-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на которые студенты</a:t>
            </a:r>
            <a:r>
              <a:rPr sz="1000" spc="5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отвечают</a:t>
            </a:r>
            <a:r>
              <a:rPr sz="1000" spc="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устно.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Высший балл-30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485589" y="2806095"/>
            <a:ext cx="662226" cy="75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12</a:t>
            </a:r>
            <a:r>
              <a:rPr sz="1000" b="1" spc="-1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  <a:p>
            <a:pPr marL="0" marR="0">
              <a:lnSpc>
                <a:spcPts val="1112"/>
              </a:lnSpc>
              <a:spcBef>
                <a:spcPts val="3424"/>
              </a:spcBef>
              <a:spcAft>
                <a:spcPts val="0"/>
              </a:spcAft>
            </a:pP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15</a:t>
            </a:r>
            <a:r>
              <a:rPr sz="1000" b="1" spc="-1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886" y="3382266"/>
            <a:ext cx="3672861" cy="636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</a:t>
            </a:r>
            <a:r>
              <a:rPr sz="1000" spc="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экзамен по казахскому языку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 литературе</a:t>
            </a:r>
            <a:r>
              <a:rPr sz="1000" spc="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</a:t>
            </a:r>
          </a:p>
          <a:p>
            <a:pPr marL="0" marR="0">
              <a:lnSpc>
                <a:spcPts val="1112"/>
              </a:lnSpc>
              <a:spcBef>
                <a:spcPts val="86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школах/классах с русским/узбекским/уйгурским/таджикским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языком обучения</a:t>
            </a:r>
            <a:r>
              <a:rPr sz="1000" spc="5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 по русскому</a:t>
            </a:r>
            <a:r>
              <a:rPr sz="1000" spc="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языку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 литературе</a:t>
            </a:r>
            <a:r>
              <a:rPr sz="1000" spc="3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школах/классах с казахским языком</a:t>
            </a:r>
            <a:r>
              <a:rPr sz="1000" spc="1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обучения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59057" y="3382266"/>
            <a:ext cx="4106868" cy="484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Экзамен состоит из </a:t>
            </a:r>
            <a:r>
              <a:rPr sz="1000" spc="-10" dirty="0">
                <a:solidFill>
                  <a:srgbClr val="001F5F"/>
                </a:solidFill>
                <a:latin typeface="KTQOJR+Arial"/>
                <a:cs typeface="KTQOJR+Arial"/>
              </a:rPr>
              <a:t>двух</a:t>
            </a:r>
            <a:r>
              <a:rPr sz="1000" spc="4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частей.</a:t>
            </a:r>
            <a:r>
              <a:rPr sz="1000" spc="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Задания включают</a:t>
            </a:r>
            <a:r>
              <a:rPr sz="1000" spc="4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четыре</a:t>
            </a:r>
          </a:p>
          <a:p>
            <a:pPr marL="0" marR="0">
              <a:lnSpc>
                <a:spcPts val="1112"/>
              </a:lnSpc>
              <a:spcBef>
                <a:spcPts val="86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коротких текста, их</a:t>
            </a:r>
            <a:r>
              <a:rPr sz="1000" spc="1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общая длина</a:t>
            </a:r>
            <a:r>
              <a:rPr sz="1000" spc="2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не превышает 400</a:t>
            </a:r>
            <a:r>
              <a:rPr sz="1000" spc="-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слов.</a:t>
            </a:r>
            <a:r>
              <a:rPr sz="1000" spc="2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Высокий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балл-40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15" y="4284185"/>
            <a:ext cx="23037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1F5F"/>
                </a:solidFill>
                <a:latin typeface="KTQOJR+Arial"/>
                <a:cs typeface="KTQOJR+Arial"/>
              </a:rPr>
              <a:t>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1886" y="4284407"/>
            <a:ext cx="3743233" cy="78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письменный экзамен по предмету</a:t>
            </a:r>
            <a:r>
              <a:rPr sz="1000" spc="1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по</a:t>
            </a:r>
            <a:r>
              <a:rPr sz="10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выбору</a:t>
            </a:r>
            <a:r>
              <a:rPr sz="1000" spc="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(физика,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химия, биология,</a:t>
            </a:r>
            <a:r>
              <a:rPr sz="1000" spc="2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география,</a:t>
            </a:r>
            <a:r>
              <a:rPr sz="1000" spc="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геометрия,</a:t>
            </a:r>
            <a:r>
              <a:rPr sz="1000" spc="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всемирная история,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основы</a:t>
            </a:r>
            <a:r>
              <a:rPr sz="1000" spc="-1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права, литература</a:t>
            </a:r>
            <a:r>
              <a:rPr sz="1000" spc="4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(по языку обучения),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иностранный язык (английский/французский/немецкий),</a:t>
            </a:r>
          </a:p>
          <a:p>
            <a:pPr marL="0" marR="0">
              <a:lnSpc>
                <a:spcPts val="1112"/>
              </a:lnSpc>
              <a:spcBef>
                <a:spcPts val="86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информатика)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59057" y="4284407"/>
            <a:ext cx="3994572" cy="636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Экзамен состоит из 2-3 частей:</a:t>
            </a:r>
            <a:r>
              <a:rPr sz="1000" spc="1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задания,</a:t>
            </a:r>
            <a:r>
              <a:rPr sz="1000" spc="1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выбирающие</a:t>
            </a:r>
            <a:r>
              <a:rPr sz="1000" spc="2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один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правильный</a:t>
            </a:r>
            <a:r>
              <a:rPr sz="1000" spc="3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ответ из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числа</a:t>
            </a:r>
            <a:r>
              <a:rPr sz="1000" spc="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предложенных</a:t>
            </a:r>
            <a:r>
              <a:rPr sz="1000" spc="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ответов;</a:t>
            </a:r>
            <a:r>
              <a:rPr sz="1000" spc="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4-5</a:t>
            </a:r>
            <a:r>
              <a:rPr sz="1000" spc="-1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заданий,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требующих</a:t>
            </a:r>
            <a:r>
              <a:rPr sz="1000" spc="3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кратких</a:t>
            </a:r>
            <a:r>
              <a:rPr sz="1000" spc="25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или</a:t>
            </a:r>
            <a:r>
              <a:rPr sz="1000" spc="3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развернутых</a:t>
            </a:r>
            <a:r>
              <a:rPr sz="1000" spc="4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ответов;</a:t>
            </a:r>
            <a:r>
              <a:rPr sz="1000" spc="2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небольшое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1F5F"/>
                </a:solidFill>
                <a:latin typeface="KTQOJR+Arial"/>
                <a:cs typeface="KTQOJR+Arial"/>
              </a:rPr>
              <a:t>исследование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485589" y="4284407"/>
            <a:ext cx="66222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19</a:t>
            </a:r>
            <a:r>
              <a:rPr sz="1000" b="1" spc="-1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000" b="1" dirty="0">
                <a:solidFill>
                  <a:srgbClr val="FF0000"/>
                </a:solidFill>
                <a:latin typeface="GGMNSA+Arial Bold"/>
                <a:cs typeface="GGMNSA+Arial Bold"/>
              </a:rPr>
              <a:t>июня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000" y="73423"/>
            <a:ext cx="7961546" cy="1154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8502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b="1" spc="-39" dirty="0">
                <a:solidFill>
                  <a:srgbClr val="001F5F"/>
                </a:solidFill>
                <a:latin typeface="GGMNSA+Arial Bold"/>
                <a:cs typeface="GGMNSA+Arial Bold"/>
              </a:rPr>
              <a:t>Глава</a:t>
            </a:r>
            <a:r>
              <a:rPr sz="2500" b="1" spc="3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500" b="1" dirty="0">
                <a:solidFill>
                  <a:srgbClr val="001F5F"/>
                </a:solidFill>
                <a:latin typeface="GGMNSA+Arial Bold"/>
                <a:cs typeface="GGMNSA+Arial Bold"/>
              </a:rPr>
              <a:t>3. Порядок</a:t>
            </a:r>
            <a:r>
              <a:rPr sz="2500" b="1" spc="23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5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проведения</a:t>
            </a:r>
            <a:r>
              <a:rPr sz="2500" b="1" spc="28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500" b="1" spc="-21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</a:p>
          <a:p>
            <a:pPr marL="0" marR="0">
              <a:lnSpc>
                <a:spcPts val="2788"/>
              </a:lnSpc>
              <a:spcBef>
                <a:spcPts val="211"/>
              </a:spcBef>
              <a:spcAft>
                <a:spcPts val="0"/>
              </a:spcAft>
            </a:pPr>
            <a:r>
              <a:rPr sz="25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аттестации</a:t>
            </a:r>
            <a:r>
              <a:rPr sz="2500" b="1" spc="7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500" b="1" dirty="0">
                <a:solidFill>
                  <a:srgbClr val="001F5F"/>
                </a:solidFill>
                <a:latin typeface="GGMNSA+Arial Bold"/>
                <a:cs typeface="GGMNSA+Arial Bold"/>
              </a:rPr>
              <a:t>обучающихся(Приказ</a:t>
            </a:r>
            <a:r>
              <a:rPr sz="2500" b="1" spc="3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500" b="1" dirty="0">
                <a:solidFill>
                  <a:srgbClr val="001F5F"/>
                </a:solidFill>
                <a:latin typeface="GGMNSA+Arial Bold"/>
                <a:cs typeface="GGMNSA+Arial Bold"/>
              </a:rPr>
              <a:t>МОН</a:t>
            </a:r>
            <a:r>
              <a:rPr sz="2500" b="1" spc="21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500" b="1" dirty="0">
                <a:solidFill>
                  <a:srgbClr val="001F5F"/>
                </a:solidFill>
                <a:latin typeface="GGMNSA+Arial Bold"/>
                <a:cs typeface="GGMNSA+Arial Bold"/>
              </a:rPr>
              <a:t>РК №125 с</a:t>
            </a:r>
          </a:p>
          <a:p>
            <a:pPr marL="1443264" marR="0">
              <a:lnSpc>
                <a:spcPts val="2788"/>
              </a:lnSpc>
              <a:spcBef>
                <a:spcPts val="211"/>
              </a:spcBef>
              <a:spcAft>
                <a:spcPts val="0"/>
              </a:spcAft>
            </a:pPr>
            <a:r>
              <a:rPr sz="2500" b="1" spc="-23" dirty="0">
                <a:solidFill>
                  <a:srgbClr val="001F5F"/>
                </a:solidFill>
                <a:latin typeface="GGMNSA+Arial Bold"/>
                <a:cs typeface="GGMNSA+Arial Bold"/>
              </a:rPr>
              <a:t>изм.</a:t>
            </a:r>
            <a:r>
              <a:rPr sz="2500" b="1" spc="2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500" b="1" dirty="0">
                <a:solidFill>
                  <a:srgbClr val="001F5F"/>
                </a:solidFill>
                <a:latin typeface="GGMNSA+Arial Bold"/>
                <a:cs typeface="GGMNSA+Arial Bold"/>
              </a:rPr>
              <a:t>приказа №96 от13.04.2023)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540" y="1372553"/>
            <a:ext cx="7917028" cy="1500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18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GGMNSA+Arial Bold"/>
                <a:cs typeface="GGMNSA+Arial Bold"/>
              </a:rPr>
              <a:t>36.</a:t>
            </a:r>
            <a:r>
              <a:rPr sz="1800" b="1" spc="92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Освоение</a:t>
            </a:r>
            <a:r>
              <a:rPr sz="1800" spc="9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1" dirty="0">
                <a:solidFill>
                  <a:srgbClr val="001F5F"/>
                </a:solidFill>
                <a:latin typeface="KTQOJR+Arial"/>
                <a:cs typeface="KTQOJR+Arial"/>
              </a:rPr>
              <a:t>общеобразовательных</a:t>
            </a:r>
            <a:r>
              <a:rPr sz="1800" spc="92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учебных</a:t>
            </a:r>
            <a:r>
              <a:rPr sz="1800" spc="90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программ</a:t>
            </a:r>
            <a:r>
              <a:rPr sz="1800" spc="91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основного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среднего,</a:t>
            </a:r>
            <a:r>
              <a:rPr sz="1800" spc="79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4" dirty="0">
                <a:solidFill>
                  <a:srgbClr val="001F5F"/>
                </a:solidFill>
                <a:latin typeface="KTQOJR+Arial"/>
                <a:cs typeface="KTQOJR+Arial"/>
              </a:rPr>
              <a:t>общего</a:t>
            </a:r>
            <a:r>
              <a:rPr sz="1800" spc="79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среднего</a:t>
            </a:r>
            <a:r>
              <a:rPr sz="1800" spc="78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образования</a:t>
            </a:r>
            <a:r>
              <a:rPr sz="1800" spc="79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завершается</a:t>
            </a:r>
            <a:r>
              <a:rPr sz="1800" spc="78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KTQOJR+Arial"/>
                <a:cs typeface="KTQOJR+Arial"/>
              </a:rPr>
              <a:t>обязательной</a:t>
            </a:r>
          </a:p>
          <a:p>
            <a:pPr marL="0" marR="0">
              <a:lnSpc>
                <a:spcPts val="1728"/>
              </a:lnSpc>
              <a:spcBef>
                <a:spcPts val="50"/>
              </a:spcBef>
              <a:spcAft>
                <a:spcPts val="0"/>
              </a:spcAft>
            </a:pPr>
            <a:r>
              <a:rPr sz="1800" spc="-11" dirty="0">
                <a:solidFill>
                  <a:srgbClr val="001F5F"/>
                </a:solidFill>
                <a:latin typeface="KTQOJR+Arial"/>
                <a:cs typeface="KTQOJR+Arial"/>
              </a:rPr>
              <a:t>итоговой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 аттестацией </a:t>
            </a:r>
            <a:r>
              <a:rPr sz="1800" spc="-10" dirty="0">
                <a:solidFill>
                  <a:srgbClr val="001F5F"/>
                </a:solidFill>
                <a:latin typeface="KTQOJR+Arial"/>
                <a:cs typeface="KTQOJR+Arial"/>
              </a:rPr>
              <a:t>обучающихся</a:t>
            </a:r>
            <a:r>
              <a:rPr sz="1800" spc="3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и проводится в форме:</a:t>
            </a:r>
          </a:p>
          <a:p>
            <a:pPr marL="36575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1</a:t>
            </a:r>
            <a:r>
              <a:rPr sz="1800" u="sng" dirty="0">
                <a:solidFill>
                  <a:srgbClr val="001F5F"/>
                </a:solidFill>
                <a:latin typeface="KTQOJR+Arial"/>
                <a:cs typeface="KTQOJR+Arial"/>
              </a:rPr>
              <a:t>) </a:t>
            </a:r>
            <a:r>
              <a:rPr sz="1800" b="1" u="sng" spc="-10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итоговых</a:t>
            </a:r>
            <a:r>
              <a:rPr sz="1800" b="1" u="sng" spc="4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b="1" u="sng" dirty="0">
                <a:solidFill>
                  <a:srgbClr val="001F5F"/>
                </a:solidFill>
                <a:latin typeface="GGMNSA+Arial Bold"/>
                <a:cs typeface="GGMNSA+Arial Bold"/>
              </a:rPr>
              <a:t>выпускных</a:t>
            </a:r>
            <a:r>
              <a:rPr sz="1800" b="1" u="sng" spc="4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b="1" u="sng" dirty="0">
                <a:solidFill>
                  <a:srgbClr val="001F5F"/>
                </a:solidFill>
                <a:latin typeface="GGMNSA+Arial Bold"/>
                <a:cs typeface="GGMNSA+Arial Bold"/>
              </a:rPr>
              <a:t>экзаменов</a:t>
            </a:r>
            <a:r>
              <a:rPr sz="1800" b="1" u="sng" spc="16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для</a:t>
            </a:r>
            <a:r>
              <a:rPr sz="1800" spc="-1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KTQOJR+Arial"/>
                <a:cs typeface="KTQOJR+Arial"/>
              </a:rPr>
              <a:t>обучающихся</a:t>
            </a:r>
            <a:r>
              <a:rPr sz="1800" spc="3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9 (10) класса;</a:t>
            </a:r>
          </a:p>
          <a:p>
            <a:pPr marL="91439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2)</a:t>
            </a:r>
            <a:r>
              <a:rPr sz="1800" spc="7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b="1" u="sng" dirty="0">
                <a:solidFill>
                  <a:srgbClr val="001F5F"/>
                </a:solidFill>
                <a:latin typeface="GGMNSA+Arial Bold"/>
                <a:cs typeface="GGMNSA+Arial Bold"/>
              </a:rPr>
              <a:t>государственных</a:t>
            </a:r>
            <a:r>
              <a:rPr sz="1800" b="1" u="sng" spc="8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b="1" u="sng" dirty="0">
                <a:solidFill>
                  <a:srgbClr val="001F5F"/>
                </a:solidFill>
                <a:latin typeface="GGMNSA+Arial Bold"/>
                <a:cs typeface="GGMNSA+Arial Bold"/>
              </a:rPr>
              <a:t>выпускных</a:t>
            </a:r>
            <a:r>
              <a:rPr sz="1800" b="1" u="sng" spc="74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b="1" u="sng" dirty="0">
                <a:solidFill>
                  <a:srgbClr val="001F5F"/>
                </a:solidFill>
                <a:latin typeface="GGMNSA+Arial Bold"/>
                <a:cs typeface="GGMNSA+Arial Bold"/>
              </a:rPr>
              <a:t>экзаменов</a:t>
            </a:r>
            <a:r>
              <a:rPr sz="1800" b="1" u="sng" spc="75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для</a:t>
            </a:r>
            <a:r>
              <a:rPr sz="1800" spc="6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обучающихся</a:t>
            </a:r>
            <a:r>
              <a:rPr sz="1800" spc="9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37" dirty="0">
                <a:solidFill>
                  <a:srgbClr val="001F5F"/>
                </a:solidFill>
                <a:latin typeface="KTQOJR+Arial"/>
                <a:cs typeface="KTQOJR+Arial"/>
              </a:rPr>
              <a:t>11</a:t>
            </a:r>
            <a:r>
              <a:rPr sz="1800" spc="20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(12)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класса.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1651" y="2853881"/>
            <a:ext cx="7938551" cy="512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GGMNSA+Arial Bold"/>
                <a:cs typeface="GGMNSA+Arial Bold"/>
              </a:rPr>
              <a:t>37.</a:t>
            </a:r>
            <a:r>
              <a:rPr sz="1800" b="1" spc="769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KTQOJR+Arial"/>
                <a:cs typeface="KTQOJR+Arial"/>
              </a:rPr>
              <a:t>Итоговая</a:t>
            </a:r>
            <a:r>
              <a:rPr sz="1800" spc="774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1" dirty="0">
                <a:solidFill>
                  <a:srgbClr val="001F5F"/>
                </a:solidFill>
                <a:latin typeface="KTQOJR+Arial"/>
                <a:cs typeface="KTQOJR+Arial"/>
              </a:rPr>
              <a:t>аттестация</a:t>
            </a:r>
            <a:r>
              <a:rPr sz="1800" spc="77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обучающихся</a:t>
            </a:r>
            <a:r>
              <a:rPr sz="1800" spc="77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1-8</a:t>
            </a:r>
            <a:r>
              <a:rPr sz="1800" spc="76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(9),</a:t>
            </a:r>
            <a:r>
              <a:rPr sz="1800" spc="77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6" dirty="0">
                <a:solidFill>
                  <a:srgbClr val="001F5F"/>
                </a:solidFill>
                <a:latin typeface="KTQOJR+Arial"/>
                <a:cs typeface="KTQOJR+Arial"/>
              </a:rPr>
              <a:t>10</a:t>
            </a:r>
            <a:r>
              <a:rPr sz="1800" spc="78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KTQOJR+Arial"/>
                <a:cs typeface="KTQOJR+Arial"/>
              </a:rPr>
              <a:t>(11)</a:t>
            </a:r>
            <a:r>
              <a:rPr sz="1800" spc="80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классов</a:t>
            </a:r>
            <a:r>
              <a:rPr sz="1800" spc="76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не</a:t>
            </a:r>
          </a:p>
          <a:p>
            <a:pPr marL="1988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1" dirty="0">
                <a:solidFill>
                  <a:srgbClr val="FF0000"/>
                </a:solidFill>
                <a:latin typeface="GGMNSA+Arial Bold"/>
                <a:cs typeface="GGMNSA+Arial Bold"/>
              </a:rPr>
              <a:t>предусмотрена.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40" y="3347657"/>
            <a:ext cx="7917426" cy="1445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38.</a:t>
            </a:r>
            <a:r>
              <a:rPr sz="1800" spc="48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К</a:t>
            </a:r>
            <a:r>
              <a:rPr sz="1800" spc="478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1" dirty="0">
                <a:solidFill>
                  <a:srgbClr val="001F5F"/>
                </a:solidFill>
                <a:latin typeface="KTQOJR+Arial"/>
                <a:cs typeface="KTQOJR+Arial"/>
              </a:rPr>
              <a:t>итоговой</a:t>
            </a:r>
            <a:r>
              <a:rPr sz="1800" spc="48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аттестации</a:t>
            </a:r>
            <a:r>
              <a:rPr sz="1800" spc="46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допускаются</a:t>
            </a:r>
            <a:r>
              <a:rPr sz="1800" spc="47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обучающиеся</a:t>
            </a:r>
            <a:r>
              <a:rPr sz="1800" spc="47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9</a:t>
            </a:r>
            <a:r>
              <a:rPr sz="1800" spc="46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(10),</a:t>
            </a:r>
            <a:r>
              <a:rPr sz="1800" spc="477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24" dirty="0">
                <a:solidFill>
                  <a:srgbClr val="001F5F"/>
                </a:solidFill>
                <a:latin typeface="KTQOJR+Arial"/>
                <a:cs typeface="KTQOJR+Arial"/>
              </a:rPr>
              <a:t>11</a:t>
            </a:r>
            <a:r>
              <a:rPr sz="1800" spc="591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(12)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классов</a:t>
            </a:r>
            <a:r>
              <a:rPr sz="1800" dirty="0">
                <a:solidFill>
                  <a:srgbClr val="000000"/>
                </a:solidFill>
                <a:latin typeface="KTQOJR+Arial"/>
                <a:cs typeface="KTQOJR+Arial"/>
              </a:rPr>
              <a:t>,</a:t>
            </a:r>
            <a:r>
              <a:rPr sz="1800" spc="135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освоившие</a:t>
            </a:r>
            <a:r>
              <a:rPr sz="1800" b="1" spc="1384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типовые</a:t>
            </a:r>
            <a:r>
              <a:rPr sz="1800" b="1" spc="1356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общеобразовательные</a:t>
            </a:r>
            <a:r>
              <a:rPr sz="1800" b="1" spc="1366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учебные</a:t>
            </a:r>
          </a:p>
          <a:p>
            <a:pPr marL="0" marR="0">
              <a:lnSpc>
                <a:spcPts val="1728"/>
              </a:lnSpc>
              <a:spcBef>
                <a:spcPts val="5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программы</a:t>
            </a:r>
            <a:r>
              <a:rPr sz="1800" b="1" spc="-14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в</a:t>
            </a:r>
            <a:r>
              <a:rPr sz="1800" b="1" spc="13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spc="-11" dirty="0">
                <a:solidFill>
                  <a:srgbClr val="FF0000"/>
                </a:solidFill>
                <a:latin typeface="GGMNSA+Arial Bold"/>
                <a:cs typeface="GGMNSA+Arial Bold"/>
              </a:rPr>
              <a:t>соответствии</a:t>
            </a:r>
            <a:r>
              <a:rPr sz="1800" b="1" spc="5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с требованиями</a:t>
            </a:r>
            <a:r>
              <a:rPr sz="1800" b="1" spc="58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spc="-17" dirty="0">
                <a:solidFill>
                  <a:srgbClr val="FF0000"/>
                </a:solidFill>
                <a:latin typeface="GGMNSA+Arial Bold"/>
                <a:cs typeface="GGMNSA+Arial Bold"/>
              </a:rPr>
              <a:t>ГОСО</a:t>
            </a:r>
            <a:r>
              <a:rPr sz="1800" dirty="0">
                <a:solidFill>
                  <a:srgbClr val="000000"/>
                </a:solidFill>
                <a:latin typeface="KTQOJR+Arial"/>
                <a:cs typeface="KTQOJR+Arial"/>
              </a:rPr>
              <a:t>.</a:t>
            </a:r>
          </a:p>
          <a:p>
            <a:pPr marL="103555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GGMNSA+Arial Bold"/>
                <a:cs typeface="GGMNSA+Arial Bold"/>
              </a:rPr>
              <a:t>44.</a:t>
            </a:r>
            <a:r>
              <a:rPr sz="1800" b="1" spc="126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Содержание</a:t>
            </a:r>
            <a:r>
              <a:rPr sz="1800" spc="1253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11" dirty="0">
                <a:solidFill>
                  <a:srgbClr val="001F5F"/>
                </a:solidFill>
                <a:latin typeface="KTQOJR+Arial"/>
                <a:cs typeface="KTQOJR+Arial"/>
              </a:rPr>
              <a:t>итоговой</a:t>
            </a:r>
            <a:r>
              <a:rPr sz="1800" spc="1260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аттестации</a:t>
            </a:r>
            <a:r>
              <a:rPr sz="1800" spc="1249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и</a:t>
            </a:r>
            <a:r>
              <a:rPr sz="1800" spc="1256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dirty="0">
                <a:solidFill>
                  <a:srgbClr val="001F5F"/>
                </a:solidFill>
                <a:latin typeface="KTQOJR+Arial"/>
                <a:cs typeface="KTQOJR+Arial"/>
              </a:rPr>
              <a:t>ожидаемые</a:t>
            </a:r>
            <a:r>
              <a:rPr sz="1800" spc="1262" dirty="0">
                <a:solidFill>
                  <a:srgbClr val="001F5F"/>
                </a:solidFill>
                <a:latin typeface="KTQOJR+Arial"/>
                <a:cs typeface="KTQOJR+Arial"/>
              </a:rPr>
              <a:t> </a:t>
            </a:r>
            <a:r>
              <a:rPr sz="1800" spc="-33" dirty="0">
                <a:solidFill>
                  <a:srgbClr val="001F5F"/>
                </a:solidFill>
                <a:latin typeface="KTQOJR+Arial"/>
                <a:cs typeface="KTQOJR+Arial"/>
              </a:rPr>
              <a:t>результаты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регламентируются</a:t>
            </a:r>
            <a:r>
              <a:rPr sz="1800" b="1" spc="359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спецификацией</a:t>
            </a:r>
            <a:r>
              <a:rPr sz="1800" b="1" spc="352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в</a:t>
            </a:r>
            <a:r>
              <a:rPr sz="1800" b="1" spc="350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разрезе</a:t>
            </a:r>
            <a:r>
              <a:rPr sz="1800" b="1" spc="346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каждого</a:t>
            </a:r>
            <a:r>
              <a:rPr sz="1800" b="1" spc="36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предмета</a:t>
            </a:r>
            <a:r>
              <a:rPr sz="1800" b="1" spc="350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и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GGMNSA+Arial Bold"/>
                <a:cs typeface="GGMNSA+Arial Bold"/>
              </a:rPr>
              <a:t>языка обучения.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00683" y="100349"/>
            <a:ext cx="5916862" cy="684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4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Аттестация</a:t>
            </a:r>
            <a:r>
              <a:rPr sz="2200" b="1" spc="6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2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учащихся,</a:t>
            </a:r>
            <a:r>
              <a:rPr sz="2200" b="1" spc="6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200" b="1" dirty="0">
                <a:solidFill>
                  <a:srgbClr val="001F5F"/>
                </a:solidFill>
                <a:latin typeface="GGMNSA+Arial Bold"/>
                <a:cs typeface="GGMNSA+Arial Bold"/>
              </a:rPr>
              <a:t>имеющих</a:t>
            </a:r>
            <a:r>
              <a:rPr sz="2200" b="1" spc="4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2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годовые</a:t>
            </a:r>
          </a:p>
          <a:p>
            <a:pPr marL="687468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spc="-13" dirty="0">
                <a:solidFill>
                  <a:srgbClr val="001F5F"/>
                </a:solidFill>
                <a:latin typeface="GGMNSA+Arial Bold"/>
                <a:cs typeface="GGMNSA+Arial Bold"/>
              </a:rPr>
              <a:t>неудовлетворительные</a:t>
            </a:r>
            <a:r>
              <a:rPr sz="2200" b="1" spc="62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2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оценки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72" y="928923"/>
            <a:ext cx="2210280" cy="66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45.</a:t>
            </a:r>
            <a:r>
              <a:rPr sz="1400" b="1" spc="-2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Для обучающихся</a:t>
            </a:r>
            <a:r>
              <a:rPr sz="1400" b="1" spc="2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9</a:t>
            </a:r>
          </a:p>
          <a:p>
            <a:pPr marL="0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(10)</a:t>
            </a:r>
            <a:r>
              <a:rPr sz="1400" b="1" spc="-2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и </a:t>
            </a:r>
            <a:r>
              <a:rPr sz="1400" b="1" spc="-75" dirty="0">
                <a:solidFill>
                  <a:srgbClr val="FFFEFE"/>
                </a:solidFill>
                <a:latin typeface="GGMNSA+Arial Bold"/>
                <a:cs typeface="GGMNSA+Arial Bold"/>
              </a:rPr>
              <a:t>11</a:t>
            </a:r>
            <a:r>
              <a:rPr sz="1400" b="1" spc="60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(12)</a:t>
            </a:r>
            <a:r>
              <a:rPr sz="1400" b="1" spc="-2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классов,</a:t>
            </a:r>
          </a:p>
          <a:p>
            <a:pPr marL="0" marR="0">
              <a:lnSpc>
                <a:spcPts val="1568"/>
              </a:lnSpc>
              <a:spcBef>
                <a:spcPts val="11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имеющим</a:t>
            </a:r>
            <a:r>
              <a:rPr sz="1400" b="1" spc="-3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годовые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7916" y="928923"/>
            <a:ext cx="5927944" cy="45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до</a:t>
            </a:r>
            <a:r>
              <a:rPr sz="1400" b="1" spc="-2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начала</a:t>
            </a:r>
            <a:r>
              <a:rPr sz="1400" b="1" spc="-1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spc="-11" dirty="0">
                <a:solidFill>
                  <a:srgbClr val="FFFEFE"/>
                </a:solidFill>
                <a:latin typeface="GGMNSA+Arial Bold"/>
                <a:cs typeface="GGMNSA+Arial Bold"/>
              </a:rPr>
              <a:t>итоговой</a:t>
            </a:r>
            <a:r>
              <a:rPr sz="1400" b="1" spc="2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аттестации</a:t>
            </a:r>
            <a:r>
              <a:rPr sz="1400" b="1" spc="28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проводится</a:t>
            </a:r>
            <a:r>
              <a:rPr sz="1400" b="1" spc="2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дополнительное</a:t>
            </a:r>
          </a:p>
          <a:p>
            <a:pPr marL="0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суммативное</a:t>
            </a:r>
            <a:r>
              <a:rPr sz="1400" b="1" spc="24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оценивание</a:t>
            </a:r>
            <a:r>
              <a:rPr sz="1400" b="1" spc="-11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spc="-23" dirty="0">
                <a:solidFill>
                  <a:srgbClr val="FFFEFE"/>
                </a:solidFill>
                <a:latin typeface="GGMNSA+Arial Bold"/>
                <a:cs typeface="GGMNSA+Arial Bold"/>
              </a:rPr>
              <a:t>за</a:t>
            </a:r>
            <a:r>
              <a:rPr sz="1400" b="1" spc="21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учебный</a:t>
            </a:r>
            <a:r>
              <a:rPr sz="1400" b="1" spc="57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spc="-23" dirty="0">
                <a:solidFill>
                  <a:srgbClr val="FFFEFE"/>
                </a:solidFill>
                <a:latin typeface="GGMNSA+Arial Bold"/>
                <a:cs typeface="GGMNSA+Arial Bold"/>
              </a:rPr>
              <a:t>год</a:t>
            </a:r>
            <a:r>
              <a:rPr sz="1400" b="1" spc="27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по</a:t>
            </a:r>
            <a:r>
              <a:rPr sz="1400" b="1" spc="-28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данным предметам.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2" y="1569049"/>
            <a:ext cx="2295491" cy="109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неудовлетворительные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оценки</a:t>
            </a:r>
            <a:r>
              <a:rPr sz="1400" b="1" spc="-23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по </a:t>
            </a:r>
            <a:r>
              <a:rPr sz="1400" b="1" spc="-12" dirty="0">
                <a:solidFill>
                  <a:srgbClr val="FFFEFE"/>
                </a:solidFill>
                <a:latin typeface="GGMNSA+Arial Bold"/>
                <a:cs typeface="GGMNSA+Arial Bold"/>
              </a:rPr>
              <a:t>одному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 и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b="1" spc="-34" dirty="0">
                <a:solidFill>
                  <a:srgbClr val="FFFEFE"/>
                </a:solidFill>
                <a:latin typeface="GGMNSA+Arial Bold"/>
                <a:cs typeface="GGMNSA+Arial Bold"/>
              </a:rPr>
              <a:t>двум</a:t>
            </a:r>
            <a:r>
              <a:rPr sz="1400" b="1" spc="72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предметам (</a:t>
            </a:r>
            <a:r>
              <a:rPr sz="1400" b="1" u="sng" dirty="0">
                <a:solidFill>
                  <a:srgbClr val="FFFEFE"/>
                </a:solidFill>
                <a:latin typeface="GGMNSA+Arial Bold"/>
                <a:cs typeface="GGMNSA+Arial Bold"/>
              </a:rPr>
              <a:t>по</a:t>
            </a:r>
          </a:p>
          <a:p>
            <a:pPr marL="0" marR="0">
              <a:lnSpc>
                <a:spcPts val="1564"/>
              </a:lnSpc>
              <a:spcBef>
                <a:spcPts val="110"/>
              </a:spcBef>
              <a:spcAft>
                <a:spcPts val="0"/>
              </a:spcAft>
            </a:pPr>
            <a:r>
              <a:rPr sz="1400" b="1" u="sng" spc="-16" dirty="0">
                <a:solidFill>
                  <a:srgbClr val="FFFEFE"/>
                </a:solidFill>
                <a:latin typeface="GGMNSA+Arial Bold"/>
                <a:cs typeface="GGMNSA+Arial Bold"/>
              </a:rPr>
              <a:t>которым</a:t>
            </a:r>
            <a:r>
              <a:rPr sz="1400" b="1" u="sng" spc="20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u="sng" dirty="0">
                <a:solidFill>
                  <a:srgbClr val="FFFEFE"/>
                </a:solidFill>
                <a:latin typeface="GGMNSA+Arial Bold"/>
                <a:cs typeface="GGMNSA+Arial Bold"/>
              </a:rPr>
              <a:t>не проводится</a:t>
            </a:r>
          </a:p>
          <a:p>
            <a:pPr marL="0" marR="0">
              <a:lnSpc>
                <a:spcPts val="1564"/>
              </a:lnSpc>
              <a:spcBef>
                <a:spcPts val="112"/>
              </a:spcBef>
              <a:spcAft>
                <a:spcPts val="0"/>
              </a:spcAft>
            </a:pPr>
            <a:r>
              <a:rPr sz="1400" b="1" u="sng" spc="-11" dirty="0">
                <a:solidFill>
                  <a:srgbClr val="FFFEFE"/>
                </a:solidFill>
                <a:latin typeface="GGMNSA+Arial Bold"/>
                <a:cs typeface="GGMNSA+Arial Bold"/>
              </a:rPr>
              <a:t>итоговая</a:t>
            </a:r>
            <a:r>
              <a:rPr sz="1400" b="1" u="sng" spc="14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u="sng" dirty="0">
                <a:solidFill>
                  <a:srgbClr val="FFFEFE"/>
                </a:solidFill>
                <a:latin typeface="GGMNSA+Arial Bold"/>
                <a:cs typeface="GGMNSA+Arial Bold"/>
              </a:rPr>
              <a:t>аттестация)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7916" y="1553941"/>
            <a:ext cx="6624137" cy="858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9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При получении</a:t>
            </a:r>
            <a:r>
              <a:rPr sz="1400" spc="-2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оценок "3", "4", "5" за дополнительное</a:t>
            </a:r>
            <a:r>
              <a:rPr sz="1400" spc="-4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суммативное</a:t>
            </a:r>
            <a:r>
              <a:rPr sz="1400" spc="1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оценивание за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учебный </a:t>
            </a:r>
            <a:r>
              <a:rPr sz="1400" spc="-24" dirty="0">
                <a:solidFill>
                  <a:srgbClr val="000000"/>
                </a:solidFill>
                <a:latin typeface="JDHBWD+Calibri"/>
                <a:cs typeface="JDHBWD+Calibri"/>
              </a:rPr>
              <a:t>год</a:t>
            </a:r>
            <a:r>
              <a:rPr sz="1400" spc="2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итоговая оценка выставляется </a:t>
            </a:r>
            <a:r>
              <a:rPr sz="1400" spc="-14" dirty="0">
                <a:solidFill>
                  <a:srgbClr val="000000"/>
                </a:solidFill>
                <a:latin typeface="JDHBWD+Calibri"/>
                <a:cs typeface="JDHBWD+Calibri"/>
              </a:rPr>
              <a:t>как</a:t>
            </a:r>
            <a:r>
              <a:rPr sz="1400" spc="1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среднее</a:t>
            </a:r>
            <a:r>
              <a:rPr sz="1400" spc="1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арифметическое</a:t>
            </a:r>
            <a:r>
              <a:rPr sz="1400" spc="3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значение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годовой оценки и оценки за суммативное оценивание за учебный </a:t>
            </a:r>
            <a:r>
              <a:rPr sz="1400" spc="-20" dirty="0">
                <a:solidFill>
                  <a:srgbClr val="000000"/>
                </a:solidFill>
                <a:latin typeface="JDHBWD+Calibri"/>
                <a:cs typeface="JDHBWD+Calibri"/>
              </a:rPr>
              <a:t>год</a:t>
            </a:r>
            <a:r>
              <a:rPr sz="1400" spc="1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с округлением</a:t>
            </a:r>
          </a:p>
          <a:p>
            <a:pPr marL="0" marR="0">
              <a:lnSpc>
                <a:spcPts val="1404"/>
              </a:lnSpc>
              <a:spcBef>
                <a:spcPts val="2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к</a:t>
            </a:r>
            <a:r>
              <a:rPr sz="1400" spc="-1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ближайшему</a:t>
            </a:r>
            <a:r>
              <a:rPr sz="1400" spc="28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JDHBWD+Calibri"/>
                <a:cs typeface="JDHBWD+Calibri"/>
              </a:rPr>
              <a:t>целому.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97916" y="2521797"/>
            <a:ext cx="6622935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9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При получении</a:t>
            </a:r>
            <a:r>
              <a:rPr sz="1400" spc="-2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оценки "2" за</a:t>
            </a:r>
            <a:r>
              <a:rPr sz="1400" spc="1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дополнительное</a:t>
            </a:r>
            <a:r>
              <a:rPr sz="1400" spc="-3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суммативное</a:t>
            </a:r>
            <a:r>
              <a:rPr sz="1400" spc="1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оценивание за учебный</a:t>
            </a:r>
          </a:p>
          <a:p>
            <a:pPr marL="0" marR="0">
              <a:lnSpc>
                <a:spcPts val="1404"/>
              </a:lnSpc>
              <a:spcBef>
                <a:spcPts val="275"/>
              </a:spcBef>
              <a:spcAft>
                <a:spcPts val="0"/>
              </a:spcAft>
            </a:pPr>
            <a:r>
              <a:rPr sz="1400" spc="-22" dirty="0">
                <a:solidFill>
                  <a:srgbClr val="000000"/>
                </a:solidFill>
                <a:latin typeface="JDHBWD+Calibri"/>
                <a:cs typeface="JDHBWD+Calibri"/>
              </a:rPr>
              <a:t>год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 обучающиеся 9 (10)</a:t>
            </a:r>
            <a:r>
              <a:rPr sz="1400" spc="1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класса не допускаются к итоговой</a:t>
            </a:r>
            <a:r>
              <a:rPr sz="1400" spc="-1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аттестации,</a:t>
            </a:r>
            <a:r>
              <a:rPr sz="1400" spc="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остаются на</a:t>
            </a:r>
          </a:p>
          <a:p>
            <a:pPr marL="0" marR="0">
              <a:lnSpc>
                <a:spcPts val="1404"/>
              </a:lnSpc>
              <a:spcBef>
                <a:spcPts val="2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повторный</a:t>
            </a:r>
            <a:r>
              <a:rPr sz="1400" spc="-25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spc="-22" dirty="0">
                <a:solidFill>
                  <a:srgbClr val="000000"/>
                </a:solidFill>
                <a:latin typeface="JDHBWD+Calibri"/>
                <a:cs typeface="JDHBWD+Calibri"/>
              </a:rPr>
              <a:t>год</a:t>
            </a:r>
            <a:r>
              <a:rPr sz="1400" spc="1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обучения.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7916" y="3253216"/>
            <a:ext cx="6654580" cy="149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При</a:t>
            </a:r>
            <a:r>
              <a:rPr sz="1400" spc="-1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получении</a:t>
            </a:r>
            <a:r>
              <a:rPr sz="1400" spc="-2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оценки "2" за</a:t>
            </a:r>
            <a:r>
              <a:rPr sz="1400" spc="1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дополнительное</a:t>
            </a:r>
            <a:r>
              <a:rPr sz="1400" spc="-3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суммативное</a:t>
            </a:r>
            <a:r>
              <a:rPr sz="1400" spc="11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оценивание за учебный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spc="-22" dirty="0">
                <a:solidFill>
                  <a:srgbClr val="000000"/>
                </a:solidFill>
                <a:latin typeface="JDHBWD+Calibri"/>
                <a:cs typeface="JDHBWD+Calibri"/>
              </a:rPr>
              <a:t>год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 обучающиеся 11 (12) класса не допускаются к итоговой аттестации и получают</a:t>
            </a:r>
          </a:p>
          <a:p>
            <a:pPr marL="0" marR="0">
              <a:lnSpc>
                <a:spcPts val="1404"/>
              </a:lnSpc>
              <a:spcBef>
                <a:spcPts val="27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справку в соответствии с формой, утвержденной приказом</a:t>
            </a:r>
            <a:r>
              <a:rPr sz="1400" spc="1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Министра образования и</a:t>
            </a:r>
          </a:p>
          <a:p>
            <a:pPr marL="0" marR="0">
              <a:lnSpc>
                <a:spcPts val="1404"/>
              </a:lnSpc>
              <a:spcBef>
                <a:spcPts val="22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науки Республики</a:t>
            </a:r>
            <a:r>
              <a:rPr sz="1400" spc="22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Казахстан</a:t>
            </a:r>
            <a:r>
              <a:rPr sz="1400" spc="-19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от 12 июня 2009</a:t>
            </a:r>
            <a:r>
              <a:rPr sz="1400" spc="20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JDHBWD+Calibri"/>
                <a:cs typeface="JDHBWD+Calibri"/>
              </a:rPr>
              <a:t>года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 № 289 "Об утверждении</a:t>
            </a:r>
            <a:r>
              <a:rPr sz="1400" spc="17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формы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справки, выдаваемой</a:t>
            </a:r>
            <a:r>
              <a:rPr sz="1400" spc="3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лицам, </a:t>
            </a:r>
            <a:r>
              <a:rPr sz="1400" spc="11" dirty="0">
                <a:solidFill>
                  <a:srgbClr val="000000"/>
                </a:solidFill>
                <a:latin typeface="JDHBWD+Calibri"/>
                <a:cs typeface="JDHBWD+Calibri"/>
              </a:rPr>
              <a:t>не</a:t>
            </a:r>
            <a:r>
              <a:rPr sz="1400" spc="-16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завершившим</a:t>
            </a:r>
            <a:r>
              <a:rPr sz="1400" spc="3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образование" (зарегистрированный</a:t>
            </a:r>
            <a:r>
              <a:rPr sz="1400" spc="43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в</a:t>
            </a:r>
          </a:p>
          <a:p>
            <a:pPr marL="0" marR="0">
              <a:lnSpc>
                <a:spcPts val="1404"/>
              </a:lnSpc>
              <a:spcBef>
                <a:spcPts val="27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Реестре государственной регистрации</a:t>
            </a:r>
            <a:r>
              <a:rPr sz="1400" spc="44" dirty="0">
                <a:solidFill>
                  <a:srgbClr val="000000"/>
                </a:solidFill>
                <a:latin typeface="JDHBWD+Calibri"/>
                <a:cs typeface="JDHBW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нормативных правовых актов </a:t>
            </a:r>
            <a:r>
              <a:rPr sz="1400" spc="-14" dirty="0">
                <a:solidFill>
                  <a:srgbClr val="000000"/>
                </a:solidFill>
                <a:latin typeface="JDHBWD+Calibri"/>
                <a:cs typeface="JDHBWD+Calibri"/>
              </a:rPr>
              <a:t>под</a:t>
            </a: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 № 5717)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DHBWD+Calibri"/>
                <a:cs typeface="JDHBWD+Calibri"/>
              </a:rPr>
              <a:t>(далее – приказом № 289).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589" y="14101"/>
            <a:ext cx="8485284" cy="627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Аттестация</a:t>
            </a:r>
            <a:r>
              <a:rPr sz="2000" b="1" spc="13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учащихся, имеющих</a:t>
            </a:r>
            <a:r>
              <a:rPr sz="2000" b="1" spc="-4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годовые</a:t>
            </a:r>
            <a:r>
              <a:rPr sz="2000" b="1" spc="-2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GGMNSA+Arial Bold"/>
                <a:cs typeface="GGMNSA+Arial Bold"/>
              </a:rPr>
              <a:t>неудовлетворительные</a:t>
            </a:r>
          </a:p>
          <a:p>
            <a:pPr marL="1456804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оценки</a:t>
            </a:r>
            <a:r>
              <a:rPr sz="2000" b="1" spc="-48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по предметам </a:t>
            </a:r>
            <a:r>
              <a:rPr sz="2000" b="1" spc="-11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  <a:r>
              <a:rPr sz="2000" b="1" dirty="0">
                <a:solidFill>
                  <a:srgbClr val="001F5F"/>
                </a:solidFill>
                <a:latin typeface="GGMNSA+Arial Bold"/>
                <a:cs typeface="GGMNSA+Arial Bold"/>
              </a:rPr>
              <a:t> аттестации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72" y="744552"/>
            <a:ext cx="210852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46.</a:t>
            </a:r>
            <a:r>
              <a:rPr sz="1400" b="1" spc="370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Для</a:t>
            </a:r>
            <a:r>
              <a:rPr sz="1400" b="1" spc="-1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обучающихся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59152" y="747152"/>
            <a:ext cx="5941912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до</a:t>
            </a:r>
            <a:r>
              <a:rPr sz="1500" b="1" spc="-18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начала</a:t>
            </a:r>
            <a:r>
              <a:rPr sz="1500" b="1" spc="-2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spc="-15" dirty="0">
                <a:solidFill>
                  <a:srgbClr val="FFFEFE"/>
                </a:solidFill>
                <a:latin typeface="GGMNSA+Arial Bold"/>
                <a:cs typeface="GGMNSA+Arial Bold"/>
              </a:rPr>
              <a:t>итоговой</a:t>
            </a:r>
            <a:r>
              <a:rPr sz="1500" b="1" spc="63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аттестации</a:t>
            </a:r>
            <a:r>
              <a:rPr sz="1500" b="1" spc="4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spc="-11" dirty="0">
                <a:solidFill>
                  <a:srgbClr val="FFFEFE"/>
                </a:solidFill>
                <a:latin typeface="GGMNSA+Arial Bold"/>
                <a:cs typeface="GGMNSA+Arial Bold"/>
              </a:rPr>
              <a:t>проводится</a:t>
            </a:r>
            <a:r>
              <a:rPr sz="1500" b="1" spc="3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дополнительное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2" y="957809"/>
            <a:ext cx="8601010" cy="268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9</a:t>
            </a:r>
            <a:r>
              <a:rPr sz="1400" b="1" spc="-1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(10)</a:t>
            </a:r>
            <a:r>
              <a:rPr sz="1400" b="1" spc="-2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и</a:t>
            </a:r>
            <a:r>
              <a:rPr sz="1400" b="1" spc="10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spc="-70" dirty="0">
                <a:solidFill>
                  <a:srgbClr val="FFFEFE"/>
                </a:solidFill>
                <a:latin typeface="GGMNSA+Arial Bold"/>
                <a:cs typeface="GGMNSA+Arial Bold"/>
              </a:rPr>
              <a:t>11</a:t>
            </a:r>
            <a:r>
              <a:rPr sz="1400" b="1" spc="5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(12)</a:t>
            </a:r>
            <a:r>
              <a:rPr sz="1400" b="1" spc="-2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классов,</a:t>
            </a:r>
            <a:r>
              <a:rPr sz="1400" b="1" spc="1424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суммативное</a:t>
            </a:r>
            <a:r>
              <a:rPr sz="1500" b="1" spc="3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оценивание</a:t>
            </a:r>
            <a:r>
              <a:rPr sz="1500" b="1" spc="-14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spc="-26" dirty="0">
                <a:solidFill>
                  <a:srgbClr val="FFFEFE"/>
                </a:solidFill>
                <a:latin typeface="GGMNSA+Arial Bold"/>
                <a:cs typeface="GGMNSA+Arial Bold"/>
              </a:rPr>
              <a:t>за</a:t>
            </a:r>
            <a:r>
              <a:rPr sz="1500" b="1" spc="47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spc="-10" dirty="0">
                <a:solidFill>
                  <a:srgbClr val="FFFEFE"/>
                </a:solidFill>
                <a:latin typeface="GGMNSA+Arial Bold"/>
                <a:cs typeface="GGMNSA+Arial Bold"/>
              </a:rPr>
              <a:t>учебный</a:t>
            </a:r>
            <a:r>
              <a:rPr sz="1500" b="1" spc="27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spc="-27" dirty="0">
                <a:solidFill>
                  <a:srgbClr val="FFFEFE"/>
                </a:solidFill>
                <a:latin typeface="GGMNSA+Arial Bold"/>
                <a:cs typeface="GGMNSA+Arial Bold"/>
              </a:rPr>
              <a:t>год</a:t>
            </a:r>
            <a:r>
              <a:rPr sz="1500" b="1" spc="38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по</a:t>
            </a:r>
            <a:r>
              <a:rPr sz="1500" b="1" spc="-19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данным</a:t>
            </a:r>
            <a:r>
              <a:rPr sz="1500" b="1" spc="-38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500" b="1" dirty="0">
                <a:solidFill>
                  <a:srgbClr val="FFFEFE"/>
                </a:solidFill>
                <a:latin typeface="GGMNSA+Arial Bold"/>
                <a:cs typeface="GGMNSA+Arial Bold"/>
              </a:rPr>
              <a:t>предметам.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2" y="1171243"/>
            <a:ext cx="184260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имеющим</a:t>
            </a:r>
            <a:r>
              <a:rPr sz="1400" b="1" spc="-36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годовые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59152" y="1295792"/>
            <a:ext cx="6840207" cy="139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2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При</a:t>
            </a:r>
            <a:r>
              <a:rPr sz="1500" spc="-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получении</a:t>
            </a:r>
            <a:r>
              <a:rPr sz="1500" spc="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оценок</a:t>
            </a:r>
            <a:r>
              <a:rPr sz="1500" spc="-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"3",</a:t>
            </a:r>
            <a:r>
              <a:rPr sz="1500" spc="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"4", "5" за</a:t>
            </a:r>
            <a:r>
              <a:rPr sz="1500" spc="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дополнительное</a:t>
            </a:r>
            <a:r>
              <a:rPr sz="1500" spc="-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суммативное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оценивание</a:t>
            </a:r>
            <a:r>
              <a:rPr sz="1500" spc="-3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за учебный </a:t>
            </a:r>
            <a:r>
              <a:rPr sz="1500" spc="-28" dirty="0">
                <a:solidFill>
                  <a:srgbClr val="000000"/>
                </a:solidFill>
                <a:latin typeface="KTQOJR+Arial"/>
                <a:cs typeface="KTQOJR+Arial"/>
              </a:rPr>
              <a:t>год</a:t>
            </a:r>
            <a:r>
              <a:rPr sz="1500" spc="2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итоговая оценка</a:t>
            </a:r>
            <a:r>
              <a:rPr sz="1500" spc="-3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выставляется на основании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28" dirty="0">
                <a:solidFill>
                  <a:srgbClr val="000000"/>
                </a:solidFill>
                <a:latin typeface="KTQOJR+Arial"/>
                <a:cs typeface="KTQOJR+Arial"/>
              </a:rPr>
              <a:t>результатов</a:t>
            </a:r>
            <a:r>
              <a:rPr sz="1500" spc="4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экзамена (по пятибальной</a:t>
            </a:r>
            <a:r>
              <a:rPr sz="1500" spc="-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KTQOJR+Arial"/>
                <a:cs typeface="KTQOJR+Arial"/>
              </a:rPr>
              <a:t>шкале)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 и</a:t>
            </a:r>
            <a:r>
              <a:rPr sz="1500" spc="-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оценки</a:t>
            </a:r>
            <a:r>
              <a:rPr sz="1500" spc="-2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за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дополнительное</a:t>
            </a:r>
            <a:r>
              <a:rPr sz="1500" spc="-2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суммативное</a:t>
            </a:r>
            <a:r>
              <a:rPr sz="1500" spc="3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оценивание</a:t>
            </a:r>
            <a:r>
              <a:rPr sz="1500" spc="-2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за учебный </a:t>
            </a:r>
            <a:r>
              <a:rPr sz="1500" spc="-28" dirty="0">
                <a:solidFill>
                  <a:srgbClr val="000000"/>
                </a:solidFill>
                <a:latin typeface="KTQOJR+Arial"/>
                <a:cs typeface="KTQOJR+Arial"/>
              </a:rPr>
              <a:t>год</a:t>
            </a:r>
            <a:r>
              <a:rPr sz="1500" spc="28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(по</a:t>
            </a:r>
            <a:r>
              <a:rPr sz="15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пятибальной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шкале)</a:t>
            </a:r>
            <a:r>
              <a:rPr sz="1500" spc="-3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в</a:t>
            </a:r>
            <a:r>
              <a:rPr sz="1500" spc="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процентном</a:t>
            </a:r>
            <a:r>
              <a:rPr sz="1500" spc="-2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соотношении</a:t>
            </a:r>
            <a:r>
              <a:rPr sz="1500" spc="-1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30 на</a:t>
            </a:r>
            <a:r>
              <a:rPr sz="1500" spc="-1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70. Округление итоговой оценки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проводится</a:t>
            </a:r>
            <a:r>
              <a:rPr sz="1500" spc="-2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к ближайшему </a:t>
            </a:r>
            <a:r>
              <a:rPr sz="1500" spc="-26" dirty="0">
                <a:solidFill>
                  <a:srgbClr val="000000"/>
                </a:solidFill>
                <a:latin typeface="KTQOJR+Arial"/>
                <a:cs typeface="KTQOJR+Arial"/>
              </a:rPr>
              <a:t>целому.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72" y="1384500"/>
            <a:ext cx="2196325" cy="1091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0" dirty="0">
                <a:solidFill>
                  <a:srgbClr val="FFFEFE"/>
                </a:solidFill>
                <a:latin typeface="GGMNSA+Arial Bold"/>
                <a:cs typeface="GGMNSA+Arial Bold"/>
              </a:rPr>
              <a:t>неудовлетворительны</a:t>
            </a:r>
          </a:p>
          <a:p>
            <a:pPr marL="0" marR="0">
              <a:lnSpc>
                <a:spcPts val="1568"/>
              </a:lnSpc>
              <a:spcBef>
                <a:spcPts val="62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е</a:t>
            </a:r>
            <a:r>
              <a:rPr sz="1400" b="1" spc="-15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оценки</a:t>
            </a:r>
            <a:r>
              <a:rPr sz="1400" b="1" spc="-23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по </a:t>
            </a:r>
            <a:r>
              <a:rPr sz="1400" b="1" spc="-12" dirty="0">
                <a:solidFill>
                  <a:srgbClr val="FFFEFE"/>
                </a:solidFill>
                <a:latin typeface="GGMNSA+Arial Bold"/>
                <a:cs typeface="GGMNSA+Arial Bold"/>
              </a:rPr>
              <a:t>одному</a:t>
            </a:r>
            <a:r>
              <a:rPr sz="1400" b="1" spc="21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и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b="1" spc="-34" dirty="0">
                <a:solidFill>
                  <a:srgbClr val="FFFEFE"/>
                </a:solidFill>
                <a:latin typeface="GGMNSA+Arial Bold"/>
                <a:cs typeface="GGMNSA+Arial Bold"/>
              </a:rPr>
              <a:t>двум</a:t>
            </a:r>
            <a:r>
              <a:rPr sz="1400" b="1" spc="72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GGMNSA+Arial Bold"/>
                <a:cs typeface="GGMNSA+Arial Bold"/>
              </a:rPr>
              <a:t>предметам (</a:t>
            </a:r>
            <a:r>
              <a:rPr sz="1400" b="1" u="sng" dirty="0">
                <a:solidFill>
                  <a:srgbClr val="FFFEFE"/>
                </a:solidFill>
                <a:latin typeface="GGMNSA+Arial Bold"/>
                <a:cs typeface="GGMNSA+Arial Bold"/>
              </a:rPr>
              <a:t>по</a:t>
            </a:r>
          </a:p>
          <a:p>
            <a:pPr marL="0" marR="0">
              <a:lnSpc>
                <a:spcPts val="1564"/>
              </a:lnSpc>
              <a:spcBef>
                <a:spcPts val="110"/>
              </a:spcBef>
              <a:spcAft>
                <a:spcPts val="0"/>
              </a:spcAft>
            </a:pPr>
            <a:r>
              <a:rPr sz="1400" b="1" u="sng" spc="-16" dirty="0">
                <a:solidFill>
                  <a:srgbClr val="FFFEFE"/>
                </a:solidFill>
                <a:latin typeface="GGMNSA+Arial Bold"/>
                <a:cs typeface="GGMNSA+Arial Bold"/>
              </a:rPr>
              <a:t>которым</a:t>
            </a:r>
            <a:r>
              <a:rPr sz="1400" b="1" u="sng" spc="20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u="sng" dirty="0">
                <a:solidFill>
                  <a:srgbClr val="FFFEFE"/>
                </a:solidFill>
                <a:latin typeface="GGMNSA+Arial Bold"/>
                <a:cs typeface="GGMNSA+Arial Bold"/>
              </a:rPr>
              <a:t>проводится</a:t>
            </a:r>
          </a:p>
          <a:p>
            <a:pPr marL="0" marR="0">
              <a:lnSpc>
                <a:spcPts val="1564"/>
              </a:lnSpc>
              <a:spcBef>
                <a:spcPts val="112"/>
              </a:spcBef>
              <a:spcAft>
                <a:spcPts val="0"/>
              </a:spcAft>
            </a:pPr>
            <a:r>
              <a:rPr sz="1400" b="1" u="sng" spc="-11" dirty="0">
                <a:solidFill>
                  <a:srgbClr val="FFFEFE"/>
                </a:solidFill>
                <a:latin typeface="GGMNSA+Arial Bold"/>
                <a:cs typeface="GGMNSA+Arial Bold"/>
              </a:rPr>
              <a:t>итоговая</a:t>
            </a:r>
            <a:r>
              <a:rPr sz="1400" b="1" u="sng" spc="14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1400" b="1" u="sng" dirty="0">
                <a:solidFill>
                  <a:srgbClr val="FFFEFE"/>
                </a:solidFill>
                <a:latin typeface="GGMNSA+Arial Bold"/>
                <a:cs typeface="GGMNSA+Arial Bold"/>
              </a:rPr>
              <a:t>аттестация)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59152" y="2758832"/>
            <a:ext cx="6694008" cy="7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448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При</a:t>
            </a:r>
            <a:r>
              <a:rPr sz="1500" spc="-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получении</a:t>
            </a:r>
            <a:r>
              <a:rPr sz="1500" spc="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оценки</a:t>
            </a:r>
            <a:r>
              <a:rPr sz="15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"2"</a:t>
            </a:r>
            <a:r>
              <a:rPr sz="1500" spc="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за дополнительное суммативное</a:t>
            </a:r>
            <a:r>
              <a:rPr sz="1500" spc="2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оценивание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за</a:t>
            </a:r>
            <a:r>
              <a:rPr sz="1500" spc="-1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учебный</a:t>
            </a:r>
            <a:r>
              <a:rPr sz="1500" spc="1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spc="-29" dirty="0">
                <a:solidFill>
                  <a:srgbClr val="000000"/>
                </a:solidFill>
                <a:latin typeface="KTQOJR+Arial"/>
                <a:cs typeface="KTQOJR+Arial"/>
              </a:rPr>
              <a:t>год</a:t>
            </a:r>
            <a:r>
              <a:rPr sz="1500" spc="2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обучающиеся</a:t>
            </a:r>
            <a:r>
              <a:rPr sz="1500" spc="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9 (10)</a:t>
            </a:r>
            <a:r>
              <a:rPr sz="1500" spc="-14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класса не допускаются</a:t>
            </a:r>
            <a:r>
              <a:rPr sz="1500" spc="-1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к итоговой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аттестации,</a:t>
            </a:r>
            <a:r>
              <a:rPr sz="1500" spc="-3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остаются</a:t>
            </a:r>
            <a:r>
              <a:rPr sz="1500" spc="-1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на повторный</a:t>
            </a:r>
            <a:r>
              <a:rPr sz="1500" spc="-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spc="-31" dirty="0">
                <a:solidFill>
                  <a:srgbClr val="000000"/>
                </a:solidFill>
                <a:latin typeface="KTQOJR+Arial"/>
                <a:cs typeface="KTQOJR+Arial"/>
              </a:rPr>
              <a:t>год</a:t>
            </a:r>
            <a:r>
              <a:rPr sz="1500" spc="3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обучения.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59152" y="3536072"/>
            <a:ext cx="6779924" cy="936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При</a:t>
            </a:r>
            <a:r>
              <a:rPr sz="1500" spc="-2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получении оценки</a:t>
            </a:r>
            <a:r>
              <a:rPr sz="15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"2"</a:t>
            </a:r>
            <a:r>
              <a:rPr sz="1500" spc="12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за дополнительное суммативное</a:t>
            </a:r>
            <a:r>
              <a:rPr sz="1500" spc="2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оценивание</a:t>
            </a:r>
            <a:r>
              <a:rPr sz="1500" spc="-2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за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учебный </a:t>
            </a:r>
            <a:r>
              <a:rPr sz="1500" spc="-31" dirty="0">
                <a:solidFill>
                  <a:srgbClr val="000000"/>
                </a:solidFill>
                <a:latin typeface="KTQOJR+Arial"/>
                <a:cs typeface="KTQOJR+Arial"/>
              </a:rPr>
              <a:t>год</a:t>
            </a:r>
            <a:r>
              <a:rPr sz="1500" spc="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обучающиеся</a:t>
            </a:r>
            <a:r>
              <a:rPr sz="1500" spc="1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spc="-99" dirty="0">
                <a:solidFill>
                  <a:srgbClr val="000000"/>
                </a:solidFill>
                <a:latin typeface="KTQOJR+Arial"/>
                <a:cs typeface="KTQOJR+Arial"/>
              </a:rPr>
              <a:t>11</a:t>
            </a:r>
            <a:r>
              <a:rPr sz="1500" spc="99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(12)</a:t>
            </a:r>
            <a:r>
              <a:rPr sz="1500" spc="-1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класса</a:t>
            </a:r>
            <a:r>
              <a:rPr sz="1500" spc="-10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не допускаются</a:t>
            </a:r>
            <a:r>
              <a:rPr sz="1500" spc="-16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к итоговой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аттестации</a:t>
            </a:r>
            <a:r>
              <a:rPr sz="1500" spc="-25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и </a:t>
            </a:r>
            <a:r>
              <a:rPr sz="1500" spc="-10" dirty="0">
                <a:solidFill>
                  <a:srgbClr val="000000"/>
                </a:solidFill>
                <a:latin typeface="KTQOJR+Arial"/>
                <a:cs typeface="KTQOJR+Arial"/>
              </a:rPr>
              <a:t>получают</a:t>
            </a:r>
            <a:r>
              <a:rPr sz="1500" spc="23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справку в соответствии с формой,</a:t>
            </a:r>
            <a:r>
              <a:rPr sz="1500" spc="-21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утвержденной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приказом</a:t>
            </a:r>
            <a:r>
              <a:rPr sz="1500" spc="-37" dirty="0">
                <a:solidFill>
                  <a:srgbClr val="000000"/>
                </a:solidFill>
                <a:latin typeface="KTQOJR+Arial"/>
                <a:cs typeface="KTQOJR+Arial"/>
              </a:rPr>
              <a:t> </a:t>
            </a:r>
            <a:r>
              <a:rPr sz="1500" dirty="0">
                <a:solidFill>
                  <a:srgbClr val="000000"/>
                </a:solidFill>
                <a:latin typeface="KTQOJR+Arial"/>
                <a:cs typeface="KTQOJR+Arial"/>
              </a:rPr>
              <a:t>№ 289.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1697" y="4539303"/>
            <a:ext cx="8691525" cy="66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37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0000"/>
                </a:solidFill>
                <a:latin typeface="KTQOJR+Arial"/>
                <a:cs typeface="KTQOJR+Arial"/>
              </a:rPr>
              <a:t>56.</a:t>
            </a:r>
            <a:r>
              <a:rPr sz="1400" spc="-25" dirty="0">
                <a:solidFill>
                  <a:srgbClr val="FF0000"/>
                </a:solidFill>
                <a:latin typeface="KTQOJR+Arial"/>
                <a:cs typeface="KTQOJR+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Сроки</a:t>
            </a:r>
            <a:r>
              <a:rPr sz="1400" b="1" spc="-12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повторной</a:t>
            </a:r>
            <a:r>
              <a:rPr sz="1400" b="1" spc="2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spc="-11" dirty="0">
                <a:solidFill>
                  <a:srgbClr val="FF0000"/>
                </a:solidFill>
                <a:latin typeface="GGMNSA+Arial Bold"/>
                <a:cs typeface="GGMNSA+Arial Bold"/>
              </a:rPr>
              <a:t>итоговой</a:t>
            </a:r>
            <a:r>
              <a:rPr sz="1400" b="1" spc="26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аттестации</a:t>
            </a:r>
            <a:r>
              <a:rPr sz="1400" b="1" spc="28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spc="-12" dirty="0">
                <a:solidFill>
                  <a:srgbClr val="FF0000"/>
                </a:solidFill>
                <a:latin typeface="GGMNSA+Arial Bold"/>
                <a:cs typeface="GGMNSA+Arial Bold"/>
              </a:rPr>
              <a:t>устанавливают</a:t>
            </a:r>
            <a:r>
              <a:rPr sz="1400" b="1" spc="4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организации образования.</a:t>
            </a:r>
          </a:p>
          <a:p>
            <a:pPr marL="0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Экзаменационные</a:t>
            </a:r>
            <a:r>
              <a:rPr sz="1400" b="1" spc="-3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материалы повторной</a:t>
            </a:r>
            <a:r>
              <a:rPr sz="1400" b="1" spc="1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GGMNSA+Arial Bold"/>
                <a:cs typeface="GGMNSA+Arial Bold"/>
              </a:rPr>
              <a:t>итоговой</a:t>
            </a:r>
            <a:r>
              <a:rPr sz="1400" b="1" spc="2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аттестации</a:t>
            </a:r>
            <a:r>
              <a:rPr sz="1400" b="1" spc="28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разрабатываются</a:t>
            </a:r>
            <a:r>
              <a:rPr sz="1400" b="1" spc="23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управлениями</a:t>
            </a:r>
          </a:p>
          <a:p>
            <a:pPr marL="3671361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образования.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3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0224" y="140835"/>
            <a:ext cx="705551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EFE"/>
                </a:solidFill>
                <a:latin typeface="GGMNSA+Arial Bold"/>
                <a:cs typeface="GGMNSA+Arial Bold"/>
              </a:rPr>
              <a:t>55.</a:t>
            </a:r>
            <a:r>
              <a:rPr sz="2400" b="1" spc="-18" dirty="0">
                <a:solidFill>
                  <a:srgbClr val="FFFEFE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п.55</a:t>
            </a:r>
            <a:r>
              <a:rPr sz="2400" b="1" spc="-14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По </a:t>
            </a:r>
            <a:r>
              <a:rPr sz="2400" b="1" spc="-31" dirty="0">
                <a:solidFill>
                  <a:srgbClr val="001F5F"/>
                </a:solidFill>
                <a:latin typeface="GGMNSA+Arial Bold"/>
                <a:cs typeface="GGMNSA+Arial Bold"/>
              </a:rPr>
              <a:t>результатам</a:t>
            </a:r>
            <a:r>
              <a:rPr sz="2400" b="1" spc="70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GGMNSA+Arial Bold"/>
                <a:cs typeface="GGMNSA+Arial Bold"/>
              </a:rPr>
              <a:t>итоговой</a:t>
            </a:r>
            <a:r>
              <a:rPr sz="2400" b="1" spc="47" dirty="0">
                <a:solidFill>
                  <a:srgbClr val="001F5F"/>
                </a:solidFill>
                <a:latin typeface="GGMNSA+Arial Bold"/>
                <a:cs typeface="GGMNSA+Arial Bol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GGMNSA+Arial Bold"/>
                <a:cs typeface="GGMNSA+Arial Bold"/>
              </a:rPr>
              <a:t>аттестации</a:t>
            </a:r>
            <a:r>
              <a:rPr sz="2400" b="1" dirty="0">
                <a:solidFill>
                  <a:srgbClr val="FFFEFE"/>
                </a:solidFill>
                <a:latin typeface="GGMNSA+Arial Bold"/>
                <a:cs typeface="GGMNSA+Arial 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79" y="766176"/>
            <a:ext cx="8057798" cy="106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1) обучающиеся</a:t>
            </a:r>
            <a:r>
              <a:rPr sz="1400" b="1" spc="-3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9 (10)</a:t>
            </a:r>
            <a:r>
              <a:rPr sz="1400" b="1" spc="1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и 11 (12)</a:t>
            </a:r>
            <a:r>
              <a:rPr sz="1400" b="1" spc="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классов</a:t>
            </a:r>
            <a:r>
              <a:rPr sz="1400" b="1" spc="-36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при</a:t>
            </a:r>
            <a:r>
              <a:rPr sz="1400" b="1" spc="-18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получении</a:t>
            </a:r>
            <a:r>
              <a:rPr sz="1400" b="1" spc="-3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неудовлетворительных</a:t>
            </a:r>
            <a:r>
              <a:rPr sz="1400" b="1" spc="-46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оценок</a:t>
            </a:r>
            <a:r>
              <a:rPr sz="1400" b="1" spc="-3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одному</a:t>
            </a:r>
            <a:r>
              <a:rPr sz="1400" b="1" spc="-1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или</a:t>
            </a:r>
          </a:p>
          <a:p>
            <a:pPr marL="0" marR="0">
              <a:lnSpc>
                <a:spcPts val="1404"/>
              </a:lnSpc>
              <a:spcBef>
                <a:spcPts val="275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двум</a:t>
            </a:r>
            <a:r>
              <a:rPr sz="1400" b="1" spc="-1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предметам</a:t>
            </a:r>
            <a:r>
              <a:rPr sz="1400" b="1" spc="-4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допускаются</a:t>
            </a:r>
            <a:r>
              <a:rPr sz="1400" b="1" spc="-38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к</a:t>
            </a:r>
            <a:r>
              <a:rPr sz="1400" b="1" spc="-1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прохождению</a:t>
            </a:r>
            <a:r>
              <a:rPr sz="1400" b="1" spc="-4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</a:t>
            </a:r>
            <a:r>
              <a:rPr sz="1400" b="1" spc="-1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школе повторной</a:t>
            </a:r>
            <a:r>
              <a:rPr sz="1400" b="1" spc="-64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итоговой</a:t>
            </a:r>
            <a:r>
              <a:rPr sz="1400" b="1" spc="-2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аттестации</a:t>
            </a:r>
            <a:r>
              <a:rPr sz="1400" b="1" spc="-5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данным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учебным предметам</a:t>
            </a:r>
            <a:r>
              <a:rPr sz="1400" b="1" spc="-40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</a:t>
            </a:r>
            <a:r>
              <a:rPr sz="1400" b="1" spc="-1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форме</a:t>
            </a:r>
            <a:r>
              <a:rPr sz="1400" b="1" spc="-1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экзамена;</a:t>
            </a:r>
          </a:p>
          <a:p>
            <a:pPr marL="0" marR="0">
              <a:lnSpc>
                <a:spcPts val="1404"/>
              </a:lnSpc>
              <a:spcBef>
                <a:spcPts val="225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2) обучающиеся</a:t>
            </a:r>
            <a:r>
              <a:rPr sz="1400" b="1" spc="-3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9 (10)</a:t>
            </a:r>
            <a:r>
              <a:rPr sz="1400" b="1" spc="1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класса</a:t>
            </a:r>
            <a:r>
              <a:rPr sz="1400" b="1" spc="-2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при</a:t>
            </a:r>
            <a:r>
              <a:rPr sz="1400" b="1" spc="-30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получении</a:t>
            </a:r>
            <a:r>
              <a:rPr sz="1400" b="1" spc="-3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неудовлетворительных</a:t>
            </a:r>
            <a:r>
              <a:rPr sz="1400" b="1" spc="-5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оценок</a:t>
            </a:r>
            <a:r>
              <a:rPr sz="1400" b="1" spc="-3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трем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и более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предметам</a:t>
            </a:r>
            <a:r>
              <a:rPr sz="1400" b="1" spc="-5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остаются</a:t>
            </a:r>
            <a:r>
              <a:rPr sz="1400" b="1" spc="-30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на</a:t>
            </a:r>
            <a:r>
              <a:rPr sz="1400" b="1" spc="-10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повторный</a:t>
            </a:r>
            <a:r>
              <a:rPr sz="1400" b="1" spc="-46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spc="-24" dirty="0">
                <a:solidFill>
                  <a:srgbClr val="FFFEFE"/>
                </a:solidFill>
                <a:latin typeface="NIBGUI+Calibri Bold"/>
                <a:cs typeface="NIBGUI+Calibri Bold"/>
              </a:rPr>
              <a:t>год</a:t>
            </a:r>
            <a:r>
              <a:rPr sz="1400" b="1" spc="2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обучения;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0679" y="1832815"/>
            <a:ext cx="7860735" cy="429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3) обучающемуся</a:t>
            </a:r>
            <a:r>
              <a:rPr sz="1400" b="1" spc="-10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11 (12)</a:t>
            </a:r>
            <a:r>
              <a:rPr sz="1400" b="1" spc="1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класса</a:t>
            </a:r>
            <a:r>
              <a:rPr sz="1400" b="1" spc="-2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при</a:t>
            </a:r>
            <a:r>
              <a:rPr sz="1400" b="1" spc="-30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получении</a:t>
            </a:r>
            <a:r>
              <a:rPr sz="1400" b="1" spc="-3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неудовлетворительных</a:t>
            </a:r>
            <a:r>
              <a:rPr sz="1400" b="1" spc="-46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оценок</a:t>
            </a:r>
            <a:r>
              <a:rPr sz="1400" b="1" spc="-3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трем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и более</a:t>
            </a:r>
          </a:p>
          <a:p>
            <a:pPr marL="0" marR="0">
              <a:lnSpc>
                <a:spcPts val="1404"/>
              </a:lnSpc>
              <a:spcBef>
                <a:spcPts val="276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предметам</a:t>
            </a:r>
            <a:r>
              <a:rPr sz="1400" b="1" spc="-5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выдается</a:t>
            </a:r>
            <a:r>
              <a:rPr sz="1400" b="1" spc="-2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справка,</a:t>
            </a:r>
            <a:r>
              <a:rPr sz="1400" b="1" spc="-58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выдаваемая</a:t>
            </a:r>
            <a:r>
              <a:rPr sz="1400" b="1" spc="-45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лицам,</a:t>
            </a:r>
            <a:r>
              <a:rPr sz="1400" b="1" spc="-35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не</a:t>
            </a:r>
            <a:r>
              <a:rPr sz="1400" b="1" spc="-1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завершившим</a:t>
            </a:r>
            <a:r>
              <a:rPr sz="1400" b="1" spc="-44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образование,</a:t>
            </a:r>
            <a:r>
              <a:rPr sz="1400" b="1" spc="-55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 соответствии</a:t>
            </a:r>
            <a:r>
              <a:rPr sz="1400" b="1" spc="-1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0679" y="2259684"/>
            <a:ext cx="2808008" cy="21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формой,</a:t>
            </a:r>
            <a:r>
              <a:rPr sz="1400" b="1" spc="-34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утвержденной</a:t>
            </a:r>
            <a:r>
              <a:rPr sz="1400" b="1" spc="-5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приказом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78260" y="2259684"/>
            <a:ext cx="605318" cy="21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№ 39.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0679" y="2686375"/>
            <a:ext cx="8057165" cy="429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завершившим</a:t>
            </a:r>
            <a:r>
              <a:rPr sz="1400" b="1" spc="-56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образование,</a:t>
            </a:r>
            <a:r>
              <a:rPr sz="1400" b="1" spc="-5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</a:t>
            </a:r>
            <a:r>
              <a:rPr sz="1400" b="1" spc="-1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соответствии</a:t>
            </a:r>
            <a:r>
              <a:rPr sz="1400" b="1" spc="-65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с формой,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утвержденной</a:t>
            </a:r>
            <a:r>
              <a:rPr sz="1400" b="1" spc="-5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приказом</a:t>
            </a:r>
            <a:r>
              <a:rPr sz="1400" b="1" spc="-5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№ 39, проходят</a:t>
            </a:r>
            <a:r>
              <a:rPr sz="1400" b="1" spc="-18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</a:t>
            </a:r>
          </a:p>
          <a:p>
            <a:pPr marL="0" marR="0">
              <a:lnSpc>
                <a:spcPts val="1404"/>
              </a:lnSpc>
              <a:spcBef>
                <a:spcPts val="275"/>
              </a:spcBef>
              <a:spcAft>
                <a:spcPts val="0"/>
              </a:spcAft>
            </a:pP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школе</a:t>
            </a:r>
            <a:r>
              <a:rPr sz="1400" b="1" spc="-33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повторную</a:t>
            </a:r>
            <a:r>
              <a:rPr sz="1400" b="1" spc="-4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итоговую</a:t>
            </a:r>
            <a:r>
              <a:rPr sz="1400" b="1" spc="-2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аттестацию</a:t>
            </a:r>
            <a:r>
              <a:rPr sz="1400" b="1" spc="-4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по</a:t>
            </a:r>
            <a:r>
              <a:rPr sz="1400" b="1" spc="-19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соответствующим</a:t>
            </a:r>
            <a:r>
              <a:rPr sz="1400" b="1" spc="-56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учебным предметам</a:t>
            </a:r>
            <a:r>
              <a:rPr sz="1400" b="1" spc="-41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в</a:t>
            </a:r>
            <a:r>
              <a:rPr sz="1400" b="1" spc="-12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форме</a:t>
            </a:r>
            <a:r>
              <a:rPr sz="1400" b="1" spc="-17" dirty="0">
                <a:solidFill>
                  <a:srgbClr val="FFFEFE"/>
                </a:solidFill>
                <a:latin typeface="NIBGUI+Calibri Bold"/>
                <a:cs typeface="NIBGUI+Calibri Bold"/>
              </a:rPr>
              <a:t> </a:t>
            </a:r>
            <a:r>
              <a:rPr sz="1400" b="1" dirty="0">
                <a:solidFill>
                  <a:srgbClr val="FFFEFE"/>
                </a:solidFill>
                <a:latin typeface="NIBGUI+Calibri Bold"/>
                <a:cs typeface="NIBGUI+Calibri Bold"/>
              </a:rPr>
              <a:t>экзамена.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9760" y="3396349"/>
            <a:ext cx="7695332" cy="66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56.</a:t>
            </a:r>
            <a:r>
              <a:rPr sz="1400" b="1" spc="-26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Сроки</a:t>
            </a:r>
            <a:r>
              <a:rPr sz="1400" b="1" spc="-12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повторной</a:t>
            </a:r>
            <a:r>
              <a:rPr sz="1400" b="1" spc="2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spc="-11" dirty="0">
                <a:solidFill>
                  <a:srgbClr val="FF0000"/>
                </a:solidFill>
                <a:latin typeface="GGMNSA+Arial Bold"/>
                <a:cs typeface="GGMNSA+Arial Bold"/>
              </a:rPr>
              <a:t>итоговой</a:t>
            </a:r>
            <a:r>
              <a:rPr sz="1400" b="1" spc="26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аттестации</a:t>
            </a:r>
            <a:r>
              <a:rPr sz="1400" b="1" spc="28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spc="-12" dirty="0">
                <a:solidFill>
                  <a:srgbClr val="FF0000"/>
                </a:solidFill>
                <a:latin typeface="GGMNSA+Arial Bold"/>
                <a:cs typeface="GGMNSA+Arial Bold"/>
              </a:rPr>
              <a:t>устанавливают</a:t>
            </a:r>
            <a:r>
              <a:rPr sz="1400" b="1" spc="4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организации образования.</a:t>
            </a:r>
          </a:p>
          <a:p>
            <a:pPr marL="172067" marR="0">
              <a:lnSpc>
                <a:spcPts val="1568"/>
              </a:lnSpc>
              <a:spcBef>
                <a:spcPts val="6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Экзаменационные</a:t>
            </a:r>
            <a:r>
              <a:rPr sz="1400" b="1" spc="-37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материалы повторной</a:t>
            </a:r>
            <a:r>
              <a:rPr sz="1400" b="1" spc="11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GGMNSA+Arial Bold"/>
                <a:cs typeface="GGMNSA+Arial Bold"/>
              </a:rPr>
              <a:t>итоговой</a:t>
            </a:r>
            <a:r>
              <a:rPr sz="1400" b="1" spc="25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аттестации</a:t>
            </a:r>
            <a:r>
              <a:rPr sz="1400" b="1" spc="28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разрабатываются</a:t>
            </a:r>
          </a:p>
          <a:p>
            <a:pPr marL="2503801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управлениями</a:t>
            </a:r>
            <a:r>
              <a:rPr sz="1400" b="1" spc="16" dirty="0">
                <a:solidFill>
                  <a:srgbClr val="FF0000"/>
                </a:solidFill>
                <a:latin typeface="GGMNSA+Arial Bold"/>
                <a:cs typeface="GGMNSA+Arial Bold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GMNSA+Arial Bold"/>
                <a:cs typeface="GGMNSA+Arial Bold"/>
              </a:rPr>
              <a:t>образования.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2599</Words>
  <Application>Microsoft Office PowerPoint</Application>
  <PresentationFormat>Произвольный</PresentationFormat>
  <Paragraphs>415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KTQOJR+Arial</vt:lpstr>
      <vt:lpstr>FTLCNK+Times New Roman</vt:lpstr>
      <vt:lpstr>RIUIDU+Arial Bold Italic</vt:lpstr>
      <vt:lpstr>Calibri</vt:lpstr>
      <vt:lpstr>TPENRD+Arial Italic</vt:lpstr>
      <vt:lpstr>WPAENP+Times New Roman Bold</vt:lpstr>
      <vt:lpstr>TRFOFC+Century Gothic Bold</vt:lpstr>
      <vt:lpstr>JDHBWD+Calibri</vt:lpstr>
      <vt:lpstr>NIBGUI+Calibri Bold</vt:lpstr>
      <vt:lpstr>GGMNSA+Arial Bold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Анна Скляренко</cp:lastModifiedBy>
  <cp:revision>3</cp:revision>
  <dcterms:modified xsi:type="dcterms:W3CDTF">2023-04-19T05:29:47Z</dcterms:modified>
</cp:coreProperties>
</file>