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1" r:id="rId1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1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8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1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1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197738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6237" y="158572"/>
            <a:ext cx="8491524" cy="1368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1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39" y="1844802"/>
            <a:ext cx="4876800" cy="2001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8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4780" y="456945"/>
            <a:ext cx="6648450" cy="2466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Психологические</a:t>
            </a:r>
            <a:r>
              <a:rPr sz="3200" spc="-80" dirty="0"/>
              <a:t> </a:t>
            </a:r>
            <a:r>
              <a:rPr sz="3200" dirty="0"/>
              <a:t>рекомендации </a:t>
            </a:r>
            <a:r>
              <a:rPr sz="3200" spc="-875" dirty="0"/>
              <a:t> </a:t>
            </a:r>
            <a:r>
              <a:rPr sz="3200" spc="-5" dirty="0"/>
              <a:t>родителям </a:t>
            </a:r>
            <a:r>
              <a:rPr sz="3200" dirty="0"/>
              <a:t>при подготовке </a:t>
            </a:r>
            <a:r>
              <a:rPr sz="3200" spc="5" dirty="0"/>
              <a:t> </a:t>
            </a:r>
            <a:r>
              <a:rPr sz="3200" spc="-5" dirty="0"/>
              <a:t>старшеклассников</a:t>
            </a:r>
            <a:endParaRPr sz="3200"/>
          </a:p>
          <a:p>
            <a:pPr marL="232410" marR="224154" algn="ctr">
              <a:lnSpc>
                <a:spcPts val="3850"/>
              </a:lnSpc>
              <a:spcBef>
                <a:spcPts val="95"/>
              </a:spcBef>
            </a:pPr>
            <a:r>
              <a:rPr sz="3200" dirty="0"/>
              <a:t>к </a:t>
            </a:r>
            <a:r>
              <a:rPr sz="3200" spc="-5" dirty="0"/>
              <a:t>государственной итоговой </a:t>
            </a:r>
            <a:r>
              <a:rPr sz="3200" spc="-875" dirty="0"/>
              <a:t> </a:t>
            </a:r>
            <a:r>
              <a:rPr sz="3200" spc="-5" dirty="0"/>
              <a:t>аттестации</a:t>
            </a:r>
            <a:endParaRPr sz="3200"/>
          </a:p>
        </p:txBody>
      </p:sp>
      <p:sp>
        <p:nvSpPr>
          <p:cNvPr id="13" name="Прямоугольник 12"/>
          <p:cNvSpPr/>
          <p:nvPr/>
        </p:nvSpPr>
        <p:spPr>
          <a:xfrm>
            <a:off x="5181600" y="4876800"/>
            <a:ext cx="3124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Стулова Ольга Витальевна</a:t>
            </a:r>
          </a:p>
          <a:p>
            <a:pPr algn="ctr"/>
            <a:r>
              <a:rPr lang="ru-RU" sz="2000" b="1" cap="none" spc="0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Педагог-психолог</a:t>
            </a:r>
          </a:p>
          <a:p>
            <a:pPr algn="ctr"/>
            <a:r>
              <a:rPr lang="ru-RU" sz="2000" b="1" cap="none" spc="0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КГУ СОШ 29</a:t>
            </a:r>
            <a:endParaRPr lang="ru-RU" sz="2000" b="1" cap="none" spc="0" dirty="0">
              <a:ln w="95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8646" y="0"/>
            <a:ext cx="63290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9725" marR="5080" indent="-327660">
              <a:lnSpc>
                <a:spcPct val="100000"/>
              </a:lnSpc>
              <a:spcBef>
                <a:spcPts val="100"/>
              </a:spcBef>
              <a:tabLst>
                <a:tab pos="3559175" algn="l"/>
              </a:tabLst>
            </a:pPr>
            <a:r>
              <a:rPr sz="3600" i="0" spc="-5" dirty="0">
                <a:latin typeface="Arial"/>
                <a:cs typeface="Arial"/>
              </a:rPr>
              <a:t>Как</a:t>
            </a:r>
            <a:r>
              <a:rPr sz="3600" i="0" spc="-20" dirty="0">
                <a:latin typeface="Arial"/>
                <a:cs typeface="Arial"/>
              </a:rPr>
              <a:t> </a:t>
            </a:r>
            <a:r>
              <a:rPr sz="3600" i="0" spc="-5" dirty="0">
                <a:latin typeface="Arial"/>
                <a:cs typeface="Arial"/>
              </a:rPr>
              <a:t>помочь</a:t>
            </a:r>
            <a:r>
              <a:rPr sz="3600" i="0" spc="-10" dirty="0">
                <a:latin typeface="Arial"/>
                <a:cs typeface="Arial"/>
              </a:rPr>
              <a:t> </a:t>
            </a:r>
            <a:r>
              <a:rPr sz="3600" i="0" dirty="0">
                <a:latin typeface="Arial"/>
                <a:cs typeface="Arial"/>
              </a:rPr>
              <a:t>детям</a:t>
            </a:r>
            <a:r>
              <a:rPr sz="3600" i="0" spc="-30" dirty="0">
                <a:latin typeface="Arial"/>
                <a:cs typeface="Arial"/>
              </a:rPr>
              <a:t> </a:t>
            </a:r>
            <a:r>
              <a:rPr sz="3600" i="0" dirty="0">
                <a:latin typeface="Arial"/>
                <a:cs typeface="Arial"/>
              </a:rPr>
              <a:t>в</a:t>
            </a:r>
            <a:r>
              <a:rPr sz="3600" i="0" spc="-10" dirty="0">
                <a:latin typeface="Arial"/>
                <a:cs typeface="Arial"/>
              </a:rPr>
              <a:t> </a:t>
            </a:r>
            <a:r>
              <a:rPr sz="3600" i="0" spc="-5" dirty="0">
                <a:latin typeface="Arial"/>
                <a:cs typeface="Arial"/>
              </a:rPr>
              <a:t>период </a:t>
            </a:r>
            <a:r>
              <a:rPr sz="3600" i="0" spc="-985" dirty="0">
                <a:latin typeface="Arial"/>
                <a:cs typeface="Arial"/>
              </a:rPr>
              <a:t> </a:t>
            </a:r>
            <a:r>
              <a:rPr sz="3600" i="0" spc="-5" dirty="0">
                <a:latin typeface="Arial"/>
                <a:cs typeface="Arial"/>
              </a:rPr>
              <a:t>подготовки</a:t>
            </a:r>
            <a:r>
              <a:rPr sz="3600" i="0" spc="20" dirty="0">
                <a:latin typeface="Arial"/>
                <a:cs typeface="Arial"/>
              </a:rPr>
              <a:t> </a:t>
            </a:r>
            <a:r>
              <a:rPr sz="3600" i="0" dirty="0">
                <a:latin typeface="Arial"/>
                <a:cs typeface="Arial"/>
              </a:rPr>
              <a:t>к	</a:t>
            </a:r>
            <a:r>
              <a:rPr sz="3600" i="0" spc="-5" dirty="0">
                <a:latin typeface="Arial"/>
                <a:cs typeface="Arial"/>
              </a:rPr>
              <a:t>экзаменам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170178"/>
            <a:ext cx="8878570" cy="53578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Собрать</a:t>
            </a:r>
            <a:r>
              <a:rPr sz="18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информацию</a:t>
            </a:r>
            <a:r>
              <a:rPr sz="18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о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процессе</a:t>
            </a:r>
            <a:r>
              <a:rPr sz="18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 err="1">
                <a:solidFill>
                  <a:srgbClr val="C00000"/>
                </a:solidFill>
                <a:latin typeface="Arial"/>
                <a:cs typeface="Arial"/>
              </a:rPr>
              <a:t>проведения</a:t>
            </a:r>
            <a:r>
              <a:rPr sz="18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/>
                <a:cs typeface="Arial"/>
              </a:rPr>
              <a:t>экзамена</a:t>
            </a:r>
            <a:r>
              <a:rPr sz="1800" b="1" spc="-10" dirty="0" smtClean="0">
                <a:solidFill>
                  <a:srgbClr val="996600"/>
                </a:solidFill>
                <a:latin typeface="Arial"/>
                <a:cs typeface="Arial"/>
              </a:rPr>
              <a:t>,</a:t>
            </a:r>
            <a:r>
              <a:rPr sz="1800" b="1" spc="65" dirty="0" smtClean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0" dirty="0" err="1">
                <a:solidFill>
                  <a:srgbClr val="996600"/>
                </a:solidFill>
                <a:latin typeface="Arial"/>
                <a:cs typeface="Arial"/>
              </a:rPr>
              <a:t>чтобы</a:t>
            </a:r>
            <a:r>
              <a:rPr sz="1800" b="1" spc="2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lang="ru-RU" b="1" spc="-5" dirty="0" smtClean="0">
                <a:solidFill>
                  <a:srgbClr val="996600"/>
                </a:solidFill>
                <a:latin typeface="Arial"/>
                <a:cs typeface="Arial"/>
              </a:rPr>
              <a:t>он</a:t>
            </a:r>
            <a:r>
              <a:rPr sz="1800" b="1" spc="-5" dirty="0" smtClean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484" dirty="0" smtClean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не был</a:t>
            </a:r>
            <a:r>
              <a:rPr sz="1800" b="1" spc="-1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ни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для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Вас,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ни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для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996600"/>
                </a:solidFill>
                <a:latin typeface="Arial"/>
                <a:cs typeface="Arial"/>
              </a:rPr>
              <a:t>вашего</a:t>
            </a:r>
            <a:r>
              <a:rPr sz="1800" b="1" spc="5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ребёнка 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ситуацией</a:t>
            </a:r>
            <a:r>
              <a:rPr sz="1800" b="1" spc="5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неопределённости.</a:t>
            </a:r>
            <a:endParaRPr sz="1800" dirty="0">
              <a:latin typeface="Arial"/>
              <a:cs typeface="Arial"/>
            </a:endParaRPr>
          </a:p>
          <a:p>
            <a:pPr marL="469900" marR="165100">
              <a:lnSpc>
                <a:spcPct val="100000"/>
              </a:lnSpc>
              <a:spcBef>
                <a:spcPts val="434"/>
              </a:spcBef>
            </a:pP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Проявлять</a:t>
            </a:r>
            <a:r>
              <a:rPr sz="18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понимание</a:t>
            </a:r>
            <a:r>
              <a:rPr sz="18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8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любовь,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 err="1">
                <a:solidFill>
                  <a:srgbClr val="C00000"/>
                </a:solidFill>
                <a:latin typeface="Arial"/>
                <a:cs typeface="Arial"/>
              </a:rPr>
              <a:t>оказывать</a:t>
            </a:r>
            <a:r>
              <a:rPr sz="18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 err="1" smtClean="0">
                <a:solidFill>
                  <a:srgbClr val="C00000"/>
                </a:solidFill>
                <a:latin typeface="Arial"/>
                <a:cs typeface="Arial"/>
              </a:rPr>
              <a:t>поддержку</a:t>
            </a:r>
            <a:r>
              <a:rPr lang="ru-RU" sz="1800" b="1" spc="-5" dirty="0" smtClean="0">
                <a:solidFill>
                  <a:srgbClr val="C00000"/>
                </a:solidFill>
                <a:latin typeface="Arial"/>
                <a:cs typeface="Arial"/>
              </a:rPr>
              <a:t> подростку</a:t>
            </a:r>
            <a:r>
              <a:rPr sz="1800" b="1" spc="-5" dirty="0" smtClean="0">
                <a:solidFill>
                  <a:srgbClr val="996600"/>
                </a:solidFill>
                <a:latin typeface="Arial"/>
                <a:cs typeface="Arial"/>
              </a:rPr>
              <a:t>,</a:t>
            </a:r>
            <a:r>
              <a:rPr sz="1800" b="1" spc="5" dirty="0" smtClean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верить</a:t>
            </a:r>
            <a:r>
              <a:rPr sz="1800" b="1" spc="6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в 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его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 силы:</a:t>
            </a:r>
            <a:r>
              <a:rPr sz="1800" b="1" spc="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откажитесь</a:t>
            </a:r>
            <a:r>
              <a:rPr sz="1800" b="1" spc="6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от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 упреков,</a:t>
            </a:r>
            <a:r>
              <a:rPr sz="1800" b="1" spc="1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доверяйте</a:t>
            </a:r>
            <a:r>
              <a:rPr sz="1800" b="1" spc="2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ребёнку;</a:t>
            </a:r>
            <a:r>
              <a:rPr sz="1800" b="1" spc="1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если</a:t>
            </a:r>
            <a:r>
              <a:rPr sz="1800" b="1" spc="-1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школьник</a:t>
            </a:r>
            <a:r>
              <a:rPr sz="1800" b="1" spc="4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хочет </a:t>
            </a:r>
            <a:r>
              <a:rPr sz="1800" b="1" spc="-484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работать</a:t>
            </a:r>
            <a:r>
              <a:rPr sz="1800" b="1" spc="6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под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 музыку,</a:t>
            </a:r>
            <a:r>
              <a:rPr sz="1800" b="1" spc="2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не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надо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этому</a:t>
            </a:r>
            <a:r>
              <a:rPr sz="1800" b="1" spc="3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препятствовать,</a:t>
            </a:r>
            <a:r>
              <a:rPr sz="1800" b="1" spc="5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0" dirty="0" err="1" smtClean="0">
                <a:solidFill>
                  <a:srgbClr val="996600"/>
                </a:solidFill>
                <a:latin typeface="Arial"/>
                <a:cs typeface="Arial"/>
              </a:rPr>
              <a:t>только</a:t>
            </a:r>
            <a:r>
              <a:rPr sz="1800" b="1" spc="-5" dirty="0" err="1" smtClean="0">
                <a:solidFill>
                  <a:srgbClr val="996600"/>
                </a:solidFill>
                <a:latin typeface="Arial"/>
                <a:cs typeface="Arial"/>
              </a:rPr>
              <a:t>договоритесь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,</a:t>
            </a:r>
            <a:r>
              <a:rPr sz="1800" b="1" spc="4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чтобы</a:t>
            </a:r>
            <a:r>
              <a:rPr sz="1800" b="1" spc="3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996600"/>
                </a:solidFill>
                <a:latin typeface="Arial"/>
                <a:cs typeface="Arial"/>
              </a:rPr>
              <a:t>эта</a:t>
            </a:r>
            <a:r>
              <a:rPr sz="1800" b="1" spc="3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996600"/>
                </a:solidFill>
                <a:latin typeface="Arial"/>
                <a:cs typeface="Arial"/>
              </a:rPr>
              <a:t>музыка</a:t>
            </a:r>
            <a:r>
              <a:rPr sz="1800" b="1" spc="20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была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96600"/>
                </a:solidFill>
                <a:latin typeface="Arial"/>
                <a:cs typeface="Arial"/>
              </a:rPr>
              <a:t>без</a:t>
            </a:r>
            <a:r>
              <a:rPr sz="1800" b="1" spc="-15" dirty="0">
                <a:solidFill>
                  <a:srgbClr val="9966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96600"/>
                </a:solidFill>
                <a:latin typeface="Arial"/>
                <a:cs typeface="Arial"/>
              </a:rPr>
              <a:t>слов.</a:t>
            </a:r>
            <a:endParaRPr sz="18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Участвовать</a:t>
            </a:r>
            <a:r>
              <a:rPr sz="18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подготовке</a:t>
            </a:r>
            <a:r>
              <a:rPr sz="18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/>
                <a:cs typeface="Arial"/>
              </a:rPr>
              <a:t>экзаменам</a:t>
            </a:r>
            <a:r>
              <a:rPr sz="1800" b="1" spc="-15" dirty="0" smtClean="0">
                <a:solidFill>
                  <a:srgbClr val="C00000"/>
                </a:solidFill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 marL="355600" marR="181610" indent="-342900">
              <a:lnSpc>
                <a:spcPct val="100000"/>
              </a:lnSpc>
              <a:spcBef>
                <a:spcPts val="434"/>
              </a:spcBef>
              <a:buClr>
                <a:srgbClr val="663300"/>
              </a:buClr>
              <a:buFont typeface="Microsoft Sans Serif"/>
              <a:buChar char="•"/>
              <a:tabLst>
                <a:tab pos="419100" algn="l"/>
                <a:tab pos="419734" algn="l"/>
              </a:tabLst>
            </a:pPr>
            <a:r>
              <a:rPr dirty="0"/>
              <a:t>	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Обсудите,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663300"/>
                </a:solidFill>
                <a:latin typeface="Microsoft Sans Serif"/>
                <a:cs typeface="Microsoft Sans Serif"/>
              </a:rPr>
              <a:t>какой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учебный</a:t>
            </a:r>
            <a:r>
              <a:rPr sz="1800" spc="5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материал</a:t>
            </a:r>
            <a:r>
              <a:rPr sz="1800" spc="3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663300"/>
                </a:solidFill>
                <a:latin typeface="Microsoft Sans Serif"/>
                <a:cs typeface="Microsoft Sans Serif"/>
              </a:rPr>
              <a:t>нужно</a:t>
            </a:r>
            <a:r>
              <a:rPr sz="1800" spc="6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повторить.</a:t>
            </a:r>
            <a:r>
              <a:rPr sz="1800" spc="3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Вместе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составьте</a:t>
            </a:r>
            <a:r>
              <a:rPr sz="1800" spc="3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план </a:t>
            </a:r>
            <a:r>
              <a:rPr sz="1800" spc="-459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подготовки.</a:t>
            </a:r>
            <a:endParaRPr sz="1800" dirty="0">
              <a:latin typeface="Microsoft Sans Serif"/>
              <a:cs typeface="Microsoft Sans Serif"/>
            </a:endParaRPr>
          </a:p>
          <a:p>
            <a:pPr marL="355600" marR="504825" indent="-342900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Вместе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определите,</a:t>
            </a:r>
            <a:r>
              <a:rPr sz="1800" spc="2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663300"/>
                </a:solidFill>
                <a:latin typeface="Microsoft Sans Serif"/>
                <a:cs typeface="Microsoft Sans Serif"/>
              </a:rPr>
              <a:t>"жаворонок"</a:t>
            </a:r>
            <a:r>
              <a:rPr sz="1800" spc="3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663300"/>
                </a:solidFill>
                <a:latin typeface="Microsoft Sans Serif"/>
                <a:cs typeface="Microsoft Sans Serif"/>
              </a:rPr>
              <a:t>выпускник</a:t>
            </a:r>
            <a:r>
              <a:rPr sz="1800" spc="5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5" dirty="0">
                <a:solidFill>
                  <a:srgbClr val="663300"/>
                </a:solidFill>
                <a:latin typeface="Microsoft Sans Serif"/>
                <a:cs typeface="Microsoft Sans Serif"/>
              </a:rPr>
              <a:t>или</a:t>
            </a:r>
            <a:r>
              <a:rPr sz="1800" spc="1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"сова".</a:t>
            </a:r>
            <a:r>
              <a:rPr sz="1800" spc="2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5" dirty="0">
                <a:solidFill>
                  <a:srgbClr val="663300"/>
                </a:solidFill>
                <a:latin typeface="Microsoft Sans Serif"/>
                <a:cs typeface="Microsoft Sans Serif"/>
              </a:rPr>
              <a:t>Если</a:t>
            </a:r>
            <a:r>
              <a:rPr sz="1800" spc="1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663300"/>
                </a:solidFill>
                <a:latin typeface="Microsoft Sans Serif"/>
                <a:cs typeface="Microsoft Sans Serif"/>
              </a:rPr>
              <a:t>"жаворонок"</a:t>
            </a:r>
            <a:r>
              <a:rPr sz="1800" spc="8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663300"/>
                </a:solidFill>
                <a:latin typeface="Microsoft Sans Serif"/>
                <a:cs typeface="Microsoft Sans Serif"/>
              </a:rPr>
              <a:t>- </a:t>
            </a:r>
            <a:r>
              <a:rPr sz="1800" spc="-459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основная</a:t>
            </a:r>
            <a:r>
              <a:rPr sz="1800" spc="3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подготовка</a:t>
            </a:r>
            <a:r>
              <a:rPr sz="1800" spc="2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проводится</a:t>
            </a:r>
            <a:r>
              <a:rPr sz="1800" spc="2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663300"/>
                </a:solidFill>
                <a:latin typeface="Microsoft Sans Serif"/>
                <a:cs typeface="Microsoft Sans Serif"/>
              </a:rPr>
              <a:t>днём,</a:t>
            </a:r>
            <a:r>
              <a:rPr sz="1800" spc="2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663300"/>
                </a:solidFill>
                <a:latin typeface="Microsoft Sans Serif"/>
                <a:cs typeface="Microsoft Sans Serif"/>
              </a:rPr>
              <a:t>если</a:t>
            </a:r>
            <a:r>
              <a:rPr sz="1800" spc="1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"сова"</a:t>
            </a:r>
            <a:r>
              <a:rPr sz="1800" spc="5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663300"/>
                </a:solidFill>
                <a:latin typeface="Microsoft Sans Serif"/>
                <a:cs typeface="Microsoft Sans Serif"/>
              </a:rPr>
              <a:t>-</a:t>
            </a:r>
            <a:r>
              <a:rPr sz="1800" spc="1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663300"/>
                </a:solidFill>
                <a:latin typeface="Microsoft Sans Serif"/>
                <a:cs typeface="Microsoft Sans Serif"/>
              </a:rPr>
              <a:t>вечером.</a:t>
            </a:r>
            <a:endParaRPr sz="1800" dirty="0">
              <a:latin typeface="Microsoft Sans Serif"/>
              <a:cs typeface="Microsoft Sans Serif"/>
            </a:endParaRPr>
          </a:p>
          <a:p>
            <a:pPr marL="355600" marR="108585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Проведите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репетицию</a:t>
            </a:r>
            <a:r>
              <a:rPr sz="1800" spc="1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663300"/>
                </a:solidFill>
                <a:latin typeface="Microsoft Sans Serif"/>
                <a:cs typeface="Microsoft Sans Serif"/>
              </a:rPr>
              <a:t>письменного</a:t>
            </a:r>
            <a:r>
              <a:rPr sz="1800" spc="4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663300"/>
                </a:solidFill>
                <a:latin typeface="Microsoft Sans Serif"/>
                <a:cs typeface="Microsoft Sans Serif"/>
              </a:rPr>
              <a:t>экзамена.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Установите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продолжительность </a:t>
            </a:r>
            <a:r>
              <a:rPr sz="1800" spc="-459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 err="1">
                <a:solidFill>
                  <a:srgbClr val="663300"/>
                </a:solidFill>
                <a:latin typeface="Microsoft Sans Serif"/>
                <a:cs typeface="Microsoft Sans Serif"/>
              </a:rPr>
              <a:t>пробного</a:t>
            </a:r>
            <a:r>
              <a:rPr sz="1800" spc="3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 err="1" smtClean="0">
                <a:solidFill>
                  <a:srgbClr val="663300"/>
                </a:solidFill>
                <a:latin typeface="Microsoft Sans Serif"/>
                <a:cs typeface="Microsoft Sans Serif"/>
              </a:rPr>
              <a:t>экзамена</a:t>
            </a:r>
            <a:r>
              <a:rPr sz="1800" spc="-10" dirty="0" smtClean="0">
                <a:solidFill>
                  <a:srgbClr val="663300"/>
                </a:solidFill>
                <a:latin typeface="Microsoft Sans Serif"/>
                <a:cs typeface="Microsoft Sans Serif"/>
              </a:rPr>
              <a:t>,</a:t>
            </a:r>
            <a:r>
              <a:rPr sz="1800" spc="20" dirty="0" smtClean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663300"/>
                </a:solidFill>
                <a:latin typeface="Microsoft Sans Serif"/>
                <a:cs typeface="Microsoft Sans Serif"/>
              </a:rPr>
              <a:t>организуйте</a:t>
            </a:r>
            <a:r>
              <a:rPr sz="1800" spc="3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условия</a:t>
            </a:r>
            <a:r>
              <a:rPr sz="1800" spc="5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5" dirty="0">
                <a:solidFill>
                  <a:srgbClr val="663300"/>
                </a:solidFill>
                <a:latin typeface="Microsoft Sans Serif"/>
                <a:cs typeface="Microsoft Sans Serif"/>
              </a:rPr>
              <a:t>для</a:t>
            </a:r>
            <a:r>
              <a:rPr sz="1800" spc="1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работы,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при</a:t>
            </a:r>
            <a:endParaRPr sz="1800" dirty="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которых</a:t>
            </a:r>
            <a:r>
              <a:rPr sz="1800" spc="3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663300"/>
                </a:solidFill>
                <a:latin typeface="Microsoft Sans Serif"/>
                <a:cs typeface="Microsoft Sans Serif"/>
              </a:rPr>
              <a:t>выпускник</a:t>
            </a:r>
            <a:r>
              <a:rPr sz="1800" spc="6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не</a:t>
            </a:r>
            <a:r>
              <a:rPr sz="1800" spc="3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будет</a:t>
            </a:r>
            <a:r>
              <a:rPr sz="1800" spc="4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663300"/>
                </a:solidFill>
                <a:latin typeface="Microsoft Sans Serif"/>
                <a:cs typeface="Microsoft Sans Serif"/>
              </a:rPr>
              <a:t>отвлекаться,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помогите</a:t>
            </a:r>
            <a:r>
              <a:rPr sz="1800" spc="4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исправить</a:t>
            </a:r>
            <a:r>
              <a:rPr sz="1800" spc="3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663300"/>
                </a:solidFill>
                <a:latin typeface="Microsoft Sans Serif"/>
                <a:cs typeface="Microsoft Sans Serif"/>
              </a:rPr>
              <a:t>ошибки</a:t>
            </a:r>
            <a:r>
              <a:rPr sz="1800" spc="3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и</a:t>
            </a:r>
            <a:endParaRPr sz="1800" dirty="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обсудите,</a:t>
            </a:r>
            <a:r>
              <a:rPr sz="1800" spc="1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почему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они</a:t>
            </a:r>
            <a:r>
              <a:rPr sz="1800" spc="1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663300"/>
                </a:solidFill>
                <a:latin typeface="Microsoft Sans Serif"/>
                <a:cs typeface="Microsoft Sans Serif"/>
              </a:rPr>
              <a:t>возникли.</a:t>
            </a:r>
            <a:endParaRPr sz="1800" dirty="0">
              <a:latin typeface="Microsoft Sans Serif"/>
              <a:cs typeface="Microsoft Sans Serif"/>
            </a:endParaRPr>
          </a:p>
          <a:p>
            <a:pPr marL="355600" marR="170180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Организовать</a:t>
            </a:r>
            <a:r>
              <a:rPr sz="1800" spc="2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663300"/>
                </a:solidFill>
                <a:latin typeface="Microsoft Sans Serif"/>
                <a:cs typeface="Microsoft Sans Serif"/>
              </a:rPr>
              <a:t>режим</a:t>
            </a:r>
            <a:r>
              <a:rPr sz="1800" spc="2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663300"/>
                </a:solidFill>
                <a:latin typeface="Microsoft Sans Serif"/>
                <a:cs typeface="Microsoft Sans Serif"/>
              </a:rPr>
              <a:t>(именно</a:t>
            </a:r>
            <a:r>
              <a:rPr sz="1800" spc="3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663300"/>
                </a:solidFill>
                <a:latin typeface="Microsoft Sans Serif"/>
                <a:cs typeface="Microsoft Sans Serif"/>
              </a:rPr>
              <a:t>Вы</a:t>
            </a:r>
            <a:r>
              <a:rPr sz="1800" spc="2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663300"/>
                </a:solidFill>
                <a:latin typeface="Microsoft Sans Serif"/>
                <a:cs typeface="Microsoft Sans Serif"/>
              </a:rPr>
              <a:t>можете</a:t>
            </a:r>
            <a:r>
              <a:rPr sz="1800" spc="1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663300"/>
                </a:solidFill>
                <a:latin typeface="Microsoft Sans Serif"/>
                <a:cs typeface="Microsoft Sans Serif"/>
              </a:rPr>
              <a:t>помочь</a:t>
            </a:r>
            <a:r>
              <a:rPr sz="1800" spc="3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своему</a:t>
            </a:r>
            <a:r>
              <a:rPr sz="1800" spc="3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ребёнку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наиболее </a:t>
            </a:r>
            <a:r>
              <a:rPr sz="180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663300"/>
                </a:solidFill>
                <a:latin typeface="Microsoft Sans Serif"/>
                <a:cs typeface="Microsoft Sans Serif"/>
              </a:rPr>
              <a:t>эффективно</a:t>
            </a:r>
            <a:r>
              <a:rPr sz="180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распорядиться</a:t>
            </a:r>
            <a:r>
              <a:rPr sz="1800" spc="4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временем</a:t>
            </a:r>
            <a:r>
              <a:rPr sz="1800" spc="5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и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силами</a:t>
            </a:r>
            <a:r>
              <a:rPr sz="1800" spc="1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663300"/>
                </a:solidFill>
                <a:latin typeface="Microsoft Sans Serif"/>
                <a:cs typeface="Microsoft Sans Serif"/>
              </a:rPr>
              <a:t>при</a:t>
            </a:r>
            <a:r>
              <a:rPr sz="1800" spc="3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подготовке</a:t>
            </a:r>
            <a:r>
              <a:rPr sz="1800" spc="3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14" dirty="0">
                <a:solidFill>
                  <a:srgbClr val="663300"/>
                </a:solidFill>
                <a:latin typeface="Microsoft Sans Serif"/>
                <a:cs typeface="Microsoft Sans Serif"/>
              </a:rPr>
              <a:t>к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663300"/>
                </a:solidFill>
                <a:latin typeface="Microsoft Sans Serif"/>
                <a:cs typeface="Microsoft Sans Serif"/>
              </a:rPr>
              <a:t>экзаменам).</a:t>
            </a:r>
            <a:endParaRPr sz="1800" dirty="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663300"/>
                </a:solidFill>
                <a:latin typeface="Microsoft Sans Serif"/>
                <a:cs typeface="Microsoft Sans Serif"/>
              </a:rPr>
              <a:t>Во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663300"/>
                </a:solidFill>
                <a:latin typeface="Microsoft Sans Serif"/>
                <a:cs typeface="Microsoft Sans Serif"/>
              </a:rPr>
              <a:t>время</a:t>
            </a:r>
            <a:r>
              <a:rPr sz="1800" spc="3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663300"/>
                </a:solidFill>
                <a:latin typeface="Microsoft Sans Serif"/>
                <a:cs typeface="Microsoft Sans Serif"/>
              </a:rPr>
              <a:t>подготовки</a:t>
            </a:r>
            <a:r>
              <a:rPr sz="1800" spc="2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663300"/>
                </a:solidFill>
                <a:latin typeface="Microsoft Sans Serif"/>
                <a:cs typeface="Microsoft Sans Serif"/>
              </a:rPr>
              <a:t>ребёнок</a:t>
            </a:r>
            <a:r>
              <a:rPr sz="1800" spc="4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должен</a:t>
            </a:r>
            <a:r>
              <a:rPr sz="1800" spc="2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663300"/>
                </a:solidFill>
                <a:latin typeface="Microsoft Sans Serif"/>
                <a:cs typeface="Microsoft Sans Serif"/>
              </a:rPr>
              <a:t>регулярно</a:t>
            </a:r>
            <a:r>
              <a:rPr sz="1800" spc="70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663300"/>
                </a:solidFill>
                <a:latin typeface="Microsoft Sans Serif"/>
                <a:cs typeface="Microsoft Sans Serif"/>
              </a:rPr>
              <a:t>делать</a:t>
            </a:r>
            <a:r>
              <a:rPr sz="1800" spc="1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663300"/>
                </a:solidFill>
                <a:latin typeface="Microsoft Sans Serif"/>
                <a:cs typeface="Microsoft Sans Serif"/>
              </a:rPr>
              <a:t>короткие</a:t>
            </a:r>
            <a:r>
              <a:rPr sz="1800" spc="15" dirty="0">
                <a:solidFill>
                  <a:srgbClr val="663300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663300"/>
                </a:solidFill>
                <a:latin typeface="Microsoft Sans Serif"/>
                <a:cs typeface="Microsoft Sans Serif"/>
              </a:rPr>
              <a:t>перерывы.</a:t>
            </a:r>
            <a:endParaRPr sz="18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8834" y="0"/>
            <a:ext cx="63696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7550" marR="5080" indent="-1975485">
              <a:lnSpc>
                <a:spcPct val="100000"/>
              </a:lnSpc>
              <a:spcBef>
                <a:spcPts val="100"/>
              </a:spcBef>
            </a:pPr>
            <a:r>
              <a:rPr sz="3600" i="0" spc="-5" dirty="0">
                <a:solidFill>
                  <a:srgbClr val="FF0000"/>
                </a:solidFill>
                <a:latin typeface="Arial"/>
                <a:cs typeface="Arial"/>
              </a:rPr>
              <a:t>Как</a:t>
            </a:r>
            <a:r>
              <a:rPr sz="3600" i="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i="0" spc="-5" dirty="0">
                <a:solidFill>
                  <a:srgbClr val="FF0000"/>
                </a:solidFill>
                <a:latin typeface="Arial"/>
                <a:cs typeface="Arial"/>
              </a:rPr>
              <a:t>помочь</a:t>
            </a:r>
            <a:r>
              <a:rPr sz="3600" i="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i="0" dirty="0">
                <a:solidFill>
                  <a:srgbClr val="FF0000"/>
                </a:solidFill>
                <a:latin typeface="Arial"/>
                <a:cs typeface="Arial"/>
              </a:rPr>
              <a:t>детям</a:t>
            </a:r>
            <a:r>
              <a:rPr sz="3600" i="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i="0" dirty="0">
                <a:solidFill>
                  <a:srgbClr val="FF0000"/>
                </a:solidFill>
                <a:latin typeface="Arial"/>
                <a:cs typeface="Arial"/>
              </a:rPr>
              <a:t>во</a:t>
            </a:r>
            <a:r>
              <a:rPr sz="3600" i="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i="0" dirty="0">
                <a:solidFill>
                  <a:srgbClr val="FF0000"/>
                </a:solidFill>
                <a:latin typeface="Arial"/>
                <a:cs typeface="Arial"/>
              </a:rPr>
              <a:t>время </a:t>
            </a:r>
            <a:r>
              <a:rPr sz="3600" i="0" spc="-9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i="0" spc="-5" dirty="0">
                <a:solidFill>
                  <a:srgbClr val="FF0000"/>
                </a:solidFill>
                <a:latin typeface="Arial"/>
                <a:cs typeface="Arial"/>
              </a:rPr>
              <a:t>экзаменов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800" y="1132078"/>
            <a:ext cx="8890000" cy="5685852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56540" marR="147320" indent="-243840">
              <a:lnSpc>
                <a:spcPct val="81700"/>
              </a:lnSpc>
              <a:spcBef>
                <a:spcPts val="625"/>
              </a:spcBef>
              <a:buSzPct val="95833"/>
              <a:buAutoNum type="arabicPeriod"/>
              <a:tabLst>
                <a:tab pos="267970" algn="l"/>
              </a:tabLst>
            </a:pP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тревожьтесь</a:t>
            </a:r>
            <a:r>
              <a:rPr sz="24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количестве</a:t>
            </a:r>
            <a:r>
              <a:rPr sz="24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баллов</a:t>
            </a:r>
            <a:r>
              <a:rPr sz="2400" dirty="0">
                <a:solidFill>
                  <a:srgbClr val="0039E4"/>
                </a:solidFill>
                <a:latin typeface="Microsoft Sans Serif"/>
                <a:cs typeface="Microsoft Sans Serif"/>
              </a:rPr>
              <a:t>,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39E4"/>
                </a:solidFill>
                <a:latin typeface="Microsoft Sans Serif"/>
                <a:cs typeface="Microsoft Sans Serif"/>
              </a:rPr>
              <a:t>которые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>
                <a:solidFill>
                  <a:srgbClr val="0039E4"/>
                </a:solidFill>
                <a:latin typeface="Microsoft Sans Serif"/>
                <a:cs typeface="Microsoft Sans Serif"/>
              </a:rPr>
              <a:t>ребенок </a:t>
            </a:r>
            <a:r>
              <a:rPr sz="2400" spc="-6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получит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на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40" dirty="0">
                <a:solidFill>
                  <a:srgbClr val="0039E4"/>
                </a:solidFill>
                <a:latin typeface="Microsoft Sans Serif"/>
                <a:cs typeface="Microsoft Sans Serif"/>
              </a:rPr>
              <a:t>экзамене,</a:t>
            </a:r>
            <a:r>
              <a:rPr sz="2400" spc="3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39E4"/>
                </a:solidFill>
                <a:latin typeface="Microsoft Sans Serif"/>
                <a:cs typeface="Microsoft Sans Serif"/>
              </a:rPr>
              <a:t>и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не</a:t>
            </a:r>
            <a:r>
              <a:rPr sz="2400" spc="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>
                <a:solidFill>
                  <a:srgbClr val="0039E4"/>
                </a:solidFill>
                <a:latin typeface="Microsoft Sans Serif"/>
                <a:cs typeface="Microsoft Sans Serif"/>
              </a:rPr>
              <a:t>критикуйте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39E4"/>
                </a:solidFill>
                <a:latin typeface="Microsoft Sans Serif"/>
                <a:cs typeface="Microsoft Sans Serif"/>
              </a:rPr>
              <a:t>ребенка</a:t>
            </a:r>
            <a:r>
              <a:rPr sz="2400" spc="3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после </a:t>
            </a: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40" dirty="0">
                <a:solidFill>
                  <a:srgbClr val="0039E4"/>
                </a:solidFill>
                <a:latin typeface="Microsoft Sans Serif"/>
                <a:cs typeface="Microsoft Sans Serif"/>
              </a:rPr>
              <a:t>экзамена.</a:t>
            </a:r>
            <a:r>
              <a:rPr sz="2400" spc="3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Внушайте</a:t>
            </a:r>
            <a:r>
              <a:rPr sz="2400" spc="3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>
                <a:solidFill>
                  <a:srgbClr val="0039E4"/>
                </a:solidFill>
                <a:latin typeface="Microsoft Sans Serif"/>
                <a:cs typeface="Microsoft Sans Serif"/>
              </a:rPr>
              <a:t>ребенку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мысль,</a:t>
            </a:r>
            <a:r>
              <a:rPr sz="2400" spc="1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что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количество</a:t>
            </a:r>
            <a:endParaRPr sz="2400" dirty="0">
              <a:latin typeface="Arial"/>
              <a:cs typeface="Arial"/>
            </a:endParaRPr>
          </a:p>
          <a:p>
            <a:pPr marL="256540" marR="655320">
              <a:lnSpc>
                <a:spcPct val="80000"/>
              </a:lnSpc>
            </a:pP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баллов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является</a:t>
            </a:r>
            <a:r>
              <a:rPr sz="24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совершенным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измерением его </a:t>
            </a:r>
            <a:r>
              <a:rPr sz="2400" b="1" spc="-6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возможностей</a:t>
            </a:r>
            <a:endParaRPr sz="2400" dirty="0">
              <a:latin typeface="Arial"/>
              <a:cs typeface="Arial"/>
            </a:endParaRPr>
          </a:p>
          <a:p>
            <a:pPr marL="506095" indent="-255270">
              <a:lnSpc>
                <a:spcPts val="2595"/>
              </a:lnSpc>
              <a:buClr>
                <a:srgbClr val="C00000"/>
              </a:buClr>
              <a:buSzPct val="95833"/>
              <a:buFont typeface="Arial"/>
              <a:buAutoNum type="arabicPeriod" startAt="2"/>
              <a:tabLst>
                <a:tab pos="506730" algn="l"/>
              </a:tabLst>
            </a:pP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Обеспечьте</a:t>
            </a:r>
            <a:r>
              <a:rPr sz="240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дома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удобное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место</a:t>
            </a:r>
            <a:r>
              <a:rPr sz="2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занятий,</a:t>
            </a:r>
            <a:endParaRPr sz="2400" dirty="0">
              <a:latin typeface="Arial"/>
              <a:cs typeface="Arial"/>
            </a:endParaRPr>
          </a:p>
          <a:p>
            <a:pPr marL="256540" marR="869315">
              <a:lnSpc>
                <a:spcPts val="2300"/>
              </a:lnSpc>
              <a:spcBef>
                <a:spcPts val="275"/>
              </a:spcBef>
            </a:pP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проследите,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чтобы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>
                <a:solidFill>
                  <a:srgbClr val="0039E4"/>
                </a:solidFill>
                <a:latin typeface="Microsoft Sans Serif"/>
                <a:cs typeface="Microsoft Sans Serif"/>
              </a:rPr>
              <a:t>никто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55" dirty="0">
                <a:solidFill>
                  <a:srgbClr val="0039E4"/>
                </a:solidFill>
                <a:latin typeface="Microsoft Sans Serif"/>
                <a:cs typeface="Microsoft Sans Serif"/>
              </a:rPr>
              <a:t>из</a:t>
            </a:r>
            <a:r>
              <a:rPr sz="2400" spc="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домашних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не</a:t>
            </a:r>
            <a:r>
              <a:rPr sz="2400" spc="1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мешал. </a:t>
            </a: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3</a:t>
            </a:r>
            <a:r>
              <a:rPr sz="2400" spc="-5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.</a:t>
            </a:r>
            <a:r>
              <a:rPr sz="2400" spc="-5" dirty="0" err="1" smtClean="0">
                <a:solidFill>
                  <a:srgbClr val="0039E4"/>
                </a:solidFill>
                <a:latin typeface="Microsoft Sans Serif"/>
                <a:cs typeface="Microsoft Sans Serif"/>
              </a:rPr>
              <a:t>Обратите</a:t>
            </a:r>
            <a:r>
              <a:rPr sz="2400" spc="10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внимание</a:t>
            </a:r>
            <a:r>
              <a:rPr sz="2400" spc="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на</a:t>
            </a:r>
            <a:r>
              <a:rPr sz="2400" spc="5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питание</a:t>
            </a:r>
            <a:r>
              <a:rPr sz="24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ребенка</a:t>
            </a:r>
            <a:r>
              <a:rPr sz="2400" dirty="0">
                <a:solidFill>
                  <a:srgbClr val="0039E4"/>
                </a:solidFill>
                <a:latin typeface="Microsoft Sans Serif"/>
                <a:cs typeface="Microsoft Sans Serif"/>
              </a:rPr>
              <a:t>:</a:t>
            </a:r>
            <a:r>
              <a:rPr sz="2400" spc="4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во</a:t>
            </a:r>
            <a:r>
              <a:rPr sz="2400" spc="1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время</a:t>
            </a:r>
            <a:endParaRPr sz="2400" dirty="0">
              <a:latin typeface="Microsoft Sans Serif"/>
              <a:cs typeface="Microsoft Sans Serif"/>
            </a:endParaRPr>
          </a:p>
          <a:p>
            <a:pPr marL="256540" marR="5080">
              <a:lnSpc>
                <a:spcPct val="80000"/>
              </a:lnSpc>
              <a:spcBef>
                <a:spcPts val="25"/>
              </a:spcBef>
            </a:pP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интенсивного</a:t>
            </a:r>
            <a:r>
              <a:rPr sz="2400" spc="3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умственного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напряжения</a:t>
            </a:r>
            <a:r>
              <a:rPr sz="2400" spc="4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39E4"/>
                </a:solidFill>
                <a:latin typeface="Microsoft Sans Serif"/>
                <a:cs typeface="Microsoft Sans Serif"/>
              </a:rPr>
              <a:t>ему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необходима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разнообразная</a:t>
            </a:r>
            <a:r>
              <a:rPr sz="2400" spc="5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пища</a:t>
            </a:r>
            <a:r>
              <a:rPr sz="2400" spc="1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39E4"/>
                </a:solidFill>
                <a:latin typeface="Microsoft Sans Serif"/>
                <a:cs typeface="Microsoft Sans Serif"/>
              </a:rPr>
              <a:t>и</a:t>
            </a:r>
            <a:r>
              <a:rPr sz="2400" spc="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сбалансированный</a:t>
            </a:r>
            <a:r>
              <a:rPr sz="2400" spc="4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45" dirty="0">
                <a:solidFill>
                  <a:srgbClr val="0039E4"/>
                </a:solidFill>
                <a:latin typeface="Microsoft Sans Serif"/>
                <a:cs typeface="Microsoft Sans Serif"/>
              </a:rPr>
              <a:t>комплекс </a:t>
            </a:r>
            <a:r>
              <a:rPr sz="2400" spc="-4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витаминов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39E4"/>
                </a:solidFill>
                <a:latin typeface="Microsoft Sans Serif"/>
                <a:cs typeface="Microsoft Sans Serif"/>
              </a:rPr>
              <a:t>(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рыба,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творог,</a:t>
            </a:r>
            <a:r>
              <a:rPr sz="2400" spc="3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орехи,</a:t>
            </a:r>
            <a:r>
              <a:rPr sz="2400" spc="5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>
                <a:solidFill>
                  <a:srgbClr val="0039E4"/>
                </a:solidFill>
                <a:latin typeface="Microsoft Sans Serif"/>
                <a:cs typeface="Microsoft Sans Serif"/>
              </a:rPr>
              <a:t>курага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и</a:t>
            </a:r>
            <a:r>
              <a:rPr sz="2400" spc="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39E4"/>
                </a:solidFill>
                <a:latin typeface="Microsoft Sans Serif"/>
                <a:cs typeface="Microsoft Sans Serif"/>
              </a:rPr>
              <a:t>т.д.</a:t>
            </a:r>
            <a:r>
              <a:rPr sz="2400" spc="1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стимулируют </a:t>
            </a:r>
            <a:r>
              <a:rPr sz="2400" spc="-6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работу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>
                <a:solidFill>
                  <a:srgbClr val="0039E4"/>
                </a:solidFill>
                <a:latin typeface="Microsoft Sans Serif"/>
                <a:cs typeface="Microsoft Sans Serif"/>
              </a:rPr>
              <a:t>головного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 err="1" smtClean="0">
                <a:solidFill>
                  <a:srgbClr val="0039E4"/>
                </a:solidFill>
                <a:latin typeface="Microsoft Sans Serif"/>
                <a:cs typeface="Microsoft Sans Serif"/>
              </a:rPr>
              <a:t>мозга</a:t>
            </a:r>
            <a:r>
              <a:rPr sz="2400" spc="-35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)</a:t>
            </a:r>
            <a:r>
              <a:rPr lang="ru-RU" sz="2400" dirty="0" smtClean="0">
                <a:latin typeface="Microsoft Sans Serif"/>
                <a:cs typeface="Microsoft Sans Serif"/>
              </a:rPr>
              <a:t>.</a:t>
            </a:r>
          </a:p>
          <a:p>
            <a:pPr marL="256540" marR="5080">
              <a:lnSpc>
                <a:spcPct val="80000"/>
              </a:lnSpc>
              <a:spcBef>
                <a:spcPts val="25"/>
              </a:spcBef>
            </a:pPr>
            <a:r>
              <a:rPr lang="ru-RU" sz="2400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4. Н</a:t>
            </a:r>
            <a:r>
              <a:rPr sz="2400" dirty="0" err="1" smtClean="0">
                <a:solidFill>
                  <a:srgbClr val="0039E4"/>
                </a:solidFill>
                <a:latin typeface="Microsoft Sans Serif"/>
                <a:cs typeface="Microsoft Sans Serif"/>
              </a:rPr>
              <a:t>аблюдайте</a:t>
            </a:r>
            <a:r>
              <a:rPr sz="2400" spc="25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55" dirty="0">
                <a:solidFill>
                  <a:srgbClr val="0039E4"/>
                </a:solidFill>
                <a:latin typeface="Microsoft Sans Serif"/>
                <a:cs typeface="Microsoft Sans Serif"/>
              </a:rPr>
              <a:t>за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самочувствием</a:t>
            </a:r>
            <a:r>
              <a:rPr sz="24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0039E4"/>
                </a:solidFill>
                <a:latin typeface="Microsoft Sans Serif"/>
                <a:cs typeface="Microsoft Sans Serif"/>
              </a:rPr>
              <a:t>ребенка.</a:t>
            </a:r>
            <a:r>
              <a:rPr sz="2400" spc="4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Контролируйте</a:t>
            </a:r>
            <a:endParaRPr sz="2400" dirty="0">
              <a:latin typeface="Microsoft Sans Serif"/>
              <a:cs typeface="Microsoft Sans Serif"/>
            </a:endParaRPr>
          </a:p>
          <a:p>
            <a:pPr marL="256540">
              <a:lnSpc>
                <a:spcPts val="2590"/>
              </a:lnSpc>
            </a:pPr>
            <a:r>
              <a:rPr sz="2400" b="1" i="1" spc="-5" dirty="0">
                <a:solidFill>
                  <a:srgbClr val="0039E4"/>
                </a:solidFill>
                <a:latin typeface="Arial"/>
                <a:cs typeface="Arial"/>
              </a:rPr>
              <a:t>режим</a:t>
            </a:r>
            <a:r>
              <a:rPr sz="2400" b="1" i="1" spc="-15" dirty="0">
                <a:solidFill>
                  <a:srgbClr val="0039E4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0039E4"/>
                </a:solidFill>
                <a:latin typeface="Microsoft Sans Serif"/>
                <a:cs typeface="Microsoft Sans Serif"/>
              </a:rPr>
              <a:t>подготовки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39E4"/>
                </a:solidFill>
                <a:latin typeface="Microsoft Sans Serif"/>
                <a:cs typeface="Microsoft Sans Serif"/>
              </a:rPr>
              <a:t>ребенка,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не</a:t>
            </a:r>
            <a:r>
              <a:rPr sz="2400" spc="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>
                <a:solidFill>
                  <a:srgbClr val="0039E4"/>
                </a:solidFill>
                <a:latin typeface="Microsoft Sans Serif"/>
                <a:cs typeface="Microsoft Sans Serif"/>
              </a:rPr>
              <a:t>допускайте</a:t>
            </a:r>
            <a:r>
              <a:rPr sz="2400" spc="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 err="1" smtClean="0">
                <a:solidFill>
                  <a:srgbClr val="0039E4"/>
                </a:solidFill>
                <a:latin typeface="Microsoft Sans Serif"/>
                <a:cs typeface="Microsoft Sans Serif"/>
              </a:rPr>
              <a:t>перегрузок</a:t>
            </a:r>
            <a:r>
              <a:rPr lang="ru-RU" sz="2400" dirty="0" smtClean="0">
                <a:latin typeface="Microsoft Sans Serif"/>
                <a:cs typeface="Microsoft Sans Serif"/>
              </a:rPr>
              <a:t>.</a:t>
            </a:r>
          </a:p>
          <a:p>
            <a:pPr marL="256540">
              <a:lnSpc>
                <a:spcPts val="2590"/>
              </a:lnSpc>
            </a:pPr>
            <a:r>
              <a:rPr lang="ru-RU" sz="2400" spc="-20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5. П</a:t>
            </a:r>
            <a:r>
              <a:rPr sz="2400" spc="-20" dirty="0" err="1" smtClean="0">
                <a:solidFill>
                  <a:srgbClr val="0039E4"/>
                </a:solidFill>
                <a:latin typeface="Microsoft Sans Serif"/>
                <a:cs typeface="Microsoft Sans Serif"/>
              </a:rPr>
              <a:t>омогите</a:t>
            </a:r>
            <a:r>
              <a:rPr sz="2400" spc="-5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детям</a:t>
            </a:r>
            <a:r>
              <a:rPr sz="2400" spc="3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распределить</a:t>
            </a:r>
            <a:r>
              <a:rPr sz="24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темы</a:t>
            </a:r>
            <a:r>
              <a:rPr sz="2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0039E4"/>
                </a:solidFill>
                <a:latin typeface="Microsoft Sans Serif"/>
                <a:cs typeface="Microsoft Sans Serif"/>
              </a:rPr>
              <a:t>подготовки</a:t>
            </a:r>
            <a:r>
              <a:rPr sz="2400" spc="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 err="1">
                <a:solidFill>
                  <a:srgbClr val="0039E4"/>
                </a:solidFill>
                <a:latin typeface="Microsoft Sans Serif"/>
                <a:cs typeface="Microsoft Sans Serif"/>
              </a:rPr>
              <a:t>по</a:t>
            </a:r>
            <a:r>
              <a:rPr sz="2400" spc="-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6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 err="1" smtClean="0">
                <a:solidFill>
                  <a:srgbClr val="0039E4"/>
                </a:solidFill>
                <a:latin typeface="Microsoft Sans Serif"/>
                <a:cs typeface="Microsoft Sans Serif"/>
              </a:rPr>
              <a:t>дням</a:t>
            </a:r>
            <a:r>
              <a:rPr sz="2400" spc="-20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.</a:t>
            </a:r>
            <a:endParaRPr lang="ru-RU" sz="2400" dirty="0">
              <a:latin typeface="Microsoft Sans Serif"/>
              <a:cs typeface="Microsoft Sans Serif"/>
            </a:endParaRPr>
          </a:p>
          <a:p>
            <a:pPr marL="256540">
              <a:lnSpc>
                <a:spcPts val="2590"/>
              </a:lnSpc>
            </a:pPr>
            <a:r>
              <a:rPr lang="ru-RU" sz="2400" spc="-5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6.</a:t>
            </a:r>
            <a:r>
              <a:rPr sz="2400" spc="-5" dirty="0" err="1" smtClean="0">
                <a:solidFill>
                  <a:srgbClr val="0039E4"/>
                </a:solidFill>
                <a:latin typeface="Microsoft Sans Serif"/>
                <a:cs typeface="Microsoft Sans Serif"/>
              </a:rPr>
              <a:t>Во</a:t>
            </a:r>
            <a:r>
              <a:rPr sz="2400" spc="25" dirty="0" smtClean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время</a:t>
            </a:r>
            <a:r>
              <a:rPr sz="2400" spc="3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тренировки</a:t>
            </a:r>
            <a:r>
              <a:rPr sz="2400" spc="4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по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тестовым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>
                <a:solidFill>
                  <a:srgbClr val="0039E4"/>
                </a:solidFill>
                <a:latin typeface="Microsoft Sans Serif"/>
                <a:cs typeface="Microsoft Sans Serif"/>
              </a:rPr>
              <a:t>заданиям</a:t>
            </a:r>
            <a:r>
              <a:rPr sz="2400" spc="2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приучайте </a:t>
            </a:r>
            <a:r>
              <a:rPr sz="2400" spc="-6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39E4"/>
                </a:solidFill>
                <a:latin typeface="Microsoft Sans Serif"/>
                <a:cs typeface="Microsoft Sans Serif"/>
              </a:rPr>
              <a:t>ребенка</a:t>
            </a:r>
            <a:r>
              <a:rPr sz="2400" spc="3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ориентироваться</a:t>
            </a:r>
            <a:r>
              <a:rPr sz="24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во</a:t>
            </a:r>
            <a:r>
              <a:rPr sz="24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времени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7068" y="309194"/>
            <a:ext cx="8592820" cy="3172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ts val="2595"/>
              </a:lnSpc>
              <a:spcBef>
                <a:spcPts val="100"/>
              </a:spcBef>
              <a:buSzPct val="95833"/>
              <a:tabLst>
                <a:tab pos="272415" algn="l"/>
              </a:tabLst>
            </a:pPr>
            <a:r>
              <a:rPr lang="ru-RU" sz="2400" b="1" spc="-5" dirty="0" smtClean="0">
                <a:solidFill>
                  <a:srgbClr val="C00000"/>
                </a:solidFill>
                <a:latin typeface="Arial"/>
                <a:cs typeface="Arial"/>
              </a:rPr>
              <a:t>7.</a:t>
            </a:r>
            <a:r>
              <a:rPr sz="2400" b="1" spc="-5" dirty="0" err="1" smtClean="0">
                <a:solidFill>
                  <a:srgbClr val="C00000"/>
                </a:solidFill>
                <a:latin typeface="Arial"/>
                <a:cs typeface="Arial"/>
              </a:rPr>
              <a:t>Подбадривайте</a:t>
            </a:r>
            <a:r>
              <a:rPr sz="2400" b="1" spc="15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детей,</a:t>
            </a:r>
            <a:r>
              <a:rPr sz="24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хвалите</a:t>
            </a:r>
            <a:r>
              <a:rPr sz="24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2599"/>
                </a:solidFill>
                <a:latin typeface="Microsoft Sans Serif"/>
                <a:cs typeface="Microsoft Sans Serif"/>
              </a:rPr>
              <a:t>их</a:t>
            </a:r>
            <a:r>
              <a:rPr sz="2400" spc="1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002599"/>
                </a:solidFill>
                <a:latin typeface="Microsoft Sans Serif"/>
                <a:cs typeface="Microsoft Sans Serif"/>
              </a:rPr>
              <a:t>за</a:t>
            </a:r>
            <a:r>
              <a:rPr sz="2400" spc="1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599"/>
                </a:solidFill>
                <a:latin typeface="Microsoft Sans Serif"/>
                <a:cs typeface="Microsoft Sans Serif"/>
              </a:rPr>
              <a:t>то,</a:t>
            </a:r>
            <a:r>
              <a:rPr sz="24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>
                <a:solidFill>
                  <a:srgbClr val="002599"/>
                </a:solidFill>
                <a:latin typeface="Microsoft Sans Serif"/>
                <a:cs typeface="Microsoft Sans Serif"/>
              </a:rPr>
              <a:t>что</a:t>
            </a:r>
            <a:r>
              <a:rPr sz="2400" spc="1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599"/>
                </a:solidFill>
                <a:latin typeface="Microsoft Sans Serif"/>
                <a:cs typeface="Microsoft Sans Serif"/>
              </a:rPr>
              <a:t>они</a:t>
            </a:r>
            <a:r>
              <a:rPr sz="24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5" dirty="0">
                <a:solidFill>
                  <a:srgbClr val="002599"/>
                </a:solidFill>
                <a:latin typeface="Microsoft Sans Serif"/>
                <a:cs typeface="Microsoft Sans Serif"/>
              </a:rPr>
              <a:t>делают</a:t>
            </a:r>
            <a:endParaRPr sz="2400" dirty="0">
              <a:latin typeface="Microsoft Sans Serif"/>
              <a:cs typeface="Microsoft Sans Serif"/>
            </a:endParaRPr>
          </a:p>
          <a:p>
            <a:pPr marL="17145">
              <a:lnSpc>
                <a:spcPts val="2305"/>
              </a:lnSpc>
            </a:pPr>
            <a:r>
              <a:rPr sz="2400" spc="-10" dirty="0">
                <a:solidFill>
                  <a:srgbClr val="002599"/>
                </a:solidFill>
                <a:latin typeface="Microsoft Sans Serif"/>
                <a:cs typeface="Microsoft Sans Serif"/>
              </a:rPr>
              <a:t>хорошо.</a:t>
            </a:r>
            <a:endParaRPr sz="2400" dirty="0">
              <a:latin typeface="Microsoft Sans Serif"/>
              <a:cs typeface="Microsoft Sans Serif"/>
            </a:endParaRPr>
          </a:p>
          <a:p>
            <a:pPr marL="17145" marR="73660">
              <a:lnSpc>
                <a:spcPct val="80000"/>
              </a:lnSpc>
              <a:spcBef>
                <a:spcPts val="290"/>
              </a:spcBef>
              <a:buSzPct val="95833"/>
              <a:tabLst>
                <a:tab pos="272415" algn="l"/>
              </a:tabLst>
            </a:pPr>
            <a:r>
              <a:rPr lang="ru-RU" sz="2400" b="1" spc="-10" dirty="0" smtClean="0">
                <a:solidFill>
                  <a:srgbClr val="C00000"/>
                </a:solidFill>
                <a:latin typeface="Arial"/>
                <a:cs typeface="Arial"/>
              </a:rPr>
              <a:t>8.</a:t>
            </a:r>
            <a:r>
              <a:rPr sz="2400" b="1" spc="-10" dirty="0" err="1" smtClean="0">
                <a:solidFill>
                  <a:srgbClr val="C00000"/>
                </a:solidFill>
                <a:latin typeface="Arial"/>
                <a:cs typeface="Arial"/>
              </a:rPr>
              <a:t>Повышайте</a:t>
            </a:r>
            <a:r>
              <a:rPr sz="2400" b="1" spc="10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их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 уверенность</a:t>
            </a:r>
            <a:r>
              <a:rPr sz="24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24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себе</a:t>
            </a:r>
            <a:r>
              <a:rPr sz="2400" dirty="0">
                <a:solidFill>
                  <a:srgbClr val="002599"/>
                </a:solidFill>
                <a:latin typeface="Microsoft Sans Serif"/>
                <a:cs typeface="Microsoft Sans Serif"/>
              </a:rPr>
              <a:t>,</a:t>
            </a:r>
            <a:r>
              <a:rPr sz="24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002599"/>
                </a:solidFill>
                <a:latin typeface="Microsoft Sans Serif"/>
                <a:cs typeface="Microsoft Sans Serif"/>
              </a:rPr>
              <a:t>так</a:t>
            </a:r>
            <a:r>
              <a:rPr sz="2400" spc="2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00" dirty="0">
                <a:solidFill>
                  <a:srgbClr val="002599"/>
                </a:solidFill>
                <a:latin typeface="Microsoft Sans Serif"/>
                <a:cs typeface="Microsoft Sans Serif"/>
              </a:rPr>
              <a:t>как</a:t>
            </a:r>
            <a:r>
              <a:rPr sz="2400" spc="3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>
                <a:solidFill>
                  <a:srgbClr val="002599"/>
                </a:solidFill>
                <a:latin typeface="Microsoft Sans Serif"/>
                <a:cs typeface="Microsoft Sans Serif"/>
              </a:rPr>
              <a:t>чем</a:t>
            </a:r>
            <a:r>
              <a:rPr sz="2400" spc="2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599"/>
                </a:solidFill>
                <a:latin typeface="Microsoft Sans Serif"/>
                <a:cs typeface="Microsoft Sans Serif"/>
              </a:rPr>
              <a:t>больше </a:t>
            </a:r>
            <a:r>
              <a:rPr sz="2400" spc="-62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>
                <a:solidFill>
                  <a:srgbClr val="002599"/>
                </a:solidFill>
                <a:latin typeface="Microsoft Sans Serif"/>
                <a:cs typeface="Microsoft Sans Serif"/>
              </a:rPr>
              <a:t>ребенок</a:t>
            </a:r>
            <a:r>
              <a:rPr sz="2400" spc="4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599"/>
                </a:solidFill>
                <a:latin typeface="Microsoft Sans Serif"/>
                <a:cs typeface="Microsoft Sans Serif"/>
              </a:rPr>
              <a:t>боится</a:t>
            </a:r>
            <a:r>
              <a:rPr sz="2400" spc="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599"/>
                </a:solidFill>
                <a:latin typeface="Microsoft Sans Serif"/>
                <a:cs typeface="Microsoft Sans Serif"/>
              </a:rPr>
              <a:t>неудачи,</a:t>
            </a:r>
            <a:r>
              <a:rPr sz="24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2599"/>
                </a:solidFill>
                <a:latin typeface="Microsoft Sans Serif"/>
                <a:cs typeface="Microsoft Sans Serif"/>
              </a:rPr>
              <a:t>тем</a:t>
            </a:r>
            <a:r>
              <a:rPr sz="2400" spc="2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5" dirty="0">
                <a:solidFill>
                  <a:srgbClr val="002599"/>
                </a:solidFill>
                <a:latin typeface="Microsoft Sans Serif"/>
                <a:cs typeface="Microsoft Sans Serif"/>
              </a:rPr>
              <a:t>более</a:t>
            </a:r>
            <a:r>
              <a:rPr sz="24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вероятности </a:t>
            </a:r>
            <a:r>
              <a:rPr sz="240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599"/>
                </a:solidFill>
                <a:latin typeface="Microsoft Sans Serif"/>
                <a:cs typeface="Microsoft Sans Serif"/>
              </a:rPr>
              <a:t>допущения</a:t>
            </a:r>
            <a:r>
              <a:rPr sz="2400" spc="2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>
                <a:solidFill>
                  <a:srgbClr val="002599"/>
                </a:solidFill>
                <a:latin typeface="Microsoft Sans Serif"/>
                <a:cs typeface="Microsoft Sans Serif"/>
              </a:rPr>
              <a:t>ошибок.</a:t>
            </a:r>
            <a:endParaRPr sz="2400" dirty="0">
              <a:latin typeface="Microsoft Sans Serif"/>
              <a:cs typeface="Microsoft Sans Serif"/>
            </a:endParaRPr>
          </a:p>
          <a:p>
            <a:pPr marL="12065" marR="1361440" algn="just">
              <a:lnSpc>
                <a:spcPct val="80000"/>
              </a:lnSpc>
              <a:spcBef>
                <a:spcPts val="580"/>
              </a:spcBef>
              <a:buSzPct val="95833"/>
              <a:tabLst>
                <a:tab pos="267970" algn="l"/>
              </a:tabLst>
            </a:pPr>
            <a:r>
              <a:rPr lang="ru-RU" sz="2400" b="1" spc="-5" dirty="0" smtClean="0">
                <a:solidFill>
                  <a:srgbClr val="C00000"/>
                </a:solidFill>
                <a:latin typeface="Arial"/>
                <a:cs typeface="Arial"/>
              </a:rPr>
              <a:t>9.</a:t>
            </a:r>
            <a:r>
              <a:rPr sz="2400" b="1" spc="-5" dirty="0" err="1" smtClean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2400" b="1" spc="-5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повышайте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тревожность </a:t>
            </a:r>
            <a:r>
              <a:rPr sz="2400" spc="-30" dirty="0">
                <a:solidFill>
                  <a:srgbClr val="002599"/>
                </a:solidFill>
                <a:latin typeface="Microsoft Sans Serif"/>
                <a:cs typeface="Microsoft Sans Serif"/>
              </a:rPr>
              <a:t>ребенка накануне </a:t>
            </a:r>
            <a:r>
              <a:rPr sz="2400" spc="-2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40" dirty="0">
                <a:solidFill>
                  <a:srgbClr val="002599"/>
                </a:solidFill>
                <a:latin typeface="Microsoft Sans Serif"/>
                <a:cs typeface="Microsoft Sans Serif"/>
              </a:rPr>
              <a:t>экзаменов</a:t>
            </a:r>
            <a:r>
              <a:rPr sz="2400" spc="3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630" dirty="0">
                <a:solidFill>
                  <a:srgbClr val="002599"/>
                </a:solidFill>
                <a:latin typeface="Microsoft Sans Serif"/>
                <a:cs typeface="Microsoft Sans Serif"/>
              </a:rPr>
              <a:t>–</a:t>
            </a:r>
            <a:r>
              <a:rPr sz="24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599"/>
                </a:solidFill>
                <a:latin typeface="Microsoft Sans Serif"/>
                <a:cs typeface="Microsoft Sans Serif"/>
              </a:rPr>
              <a:t>это</a:t>
            </a:r>
            <a:r>
              <a:rPr sz="24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>
                <a:solidFill>
                  <a:srgbClr val="002599"/>
                </a:solidFill>
                <a:latin typeface="Microsoft Sans Serif"/>
                <a:cs typeface="Microsoft Sans Serif"/>
              </a:rPr>
              <a:t>может</a:t>
            </a:r>
            <a:r>
              <a:rPr sz="24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отрицательно</a:t>
            </a:r>
            <a:r>
              <a:rPr sz="24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>
                <a:solidFill>
                  <a:srgbClr val="002599"/>
                </a:solidFill>
                <a:latin typeface="Microsoft Sans Serif"/>
                <a:cs typeface="Microsoft Sans Serif"/>
              </a:rPr>
              <a:t>сказаться</a:t>
            </a:r>
            <a:r>
              <a:rPr sz="2400" spc="1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599"/>
                </a:solidFill>
                <a:latin typeface="Microsoft Sans Serif"/>
                <a:cs typeface="Microsoft Sans Serif"/>
              </a:rPr>
              <a:t>на </a:t>
            </a:r>
            <a:r>
              <a:rPr sz="2400" spc="-62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 err="1">
                <a:solidFill>
                  <a:srgbClr val="002599"/>
                </a:solidFill>
                <a:latin typeface="Microsoft Sans Serif"/>
                <a:cs typeface="Microsoft Sans Serif"/>
              </a:rPr>
              <a:t>результате</a:t>
            </a:r>
            <a:r>
              <a:rPr sz="2400" spc="2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 err="1" smtClean="0">
                <a:solidFill>
                  <a:srgbClr val="002599"/>
                </a:solidFill>
                <a:latin typeface="Microsoft Sans Serif"/>
                <a:cs typeface="Microsoft Sans Serif"/>
              </a:rPr>
              <a:t>тестирования</a:t>
            </a:r>
            <a:r>
              <a:rPr sz="2400" spc="-5" dirty="0" smtClean="0">
                <a:solidFill>
                  <a:srgbClr val="002599"/>
                </a:solidFill>
                <a:latin typeface="Microsoft Sans Serif"/>
                <a:cs typeface="Microsoft Sans Serif"/>
              </a:rPr>
              <a:t>.</a:t>
            </a:r>
            <a:endParaRPr sz="2400" dirty="0" smtClean="0">
              <a:latin typeface="Microsoft Sans Serif"/>
              <a:cs typeface="Microsoft Sans Serif"/>
            </a:endParaRPr>
          </a:p>
          <a:p>
            <a:pPr marL="94615" algn="just">
              <a:lnSpc>
                <a:spcPts val="2595"/>
              </a:lnSpc>
            </a:pPr>
            <a:r>
              <a:rPr lang="ru-RU" sz="2400" dirty="0" smtClean="0">
                <a:solidFill>
                  <a:srgbClr val="002599"/>
                </a:solidFill>
                <a:latin typeface="Microsoft Sans Serif"/>
                <a:cs typeface="Microsoft Sans Serif"/>
              </a:rPr>
              <a:t>10.</a:t>
            </a:r>
            <a:r>
              <a:rPr sz="2400" spc="-25" dirty="0" err="1" smtClean="0">
                <a:solidFill>
                  <a:srgbClr val="002599"/>
                </a:solidFill>
                <a:latin typeface="Microsoft Sans Serif"/>
                <a:cs typeface="Microsoft Sans Serif"/>
              </a:rPr>
              <a:t>Накануне</a:t>
            </a:r>
            <a:r>
              <a:rPr sz="2400" spc="45" dirty="0" smtClean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45" dirty="0" err="1" smtClean="0">
                <a:solidFill>
                  <a:srgbClr val="002599"/>
                </a:solidFill>
                <a:latin typeface="Microsoft Sans Serif"/>
                <a:cs typeface="Microsoft Sans Serif"/>
              </a:rPr>
              <a:t>экзамена</a:t>
            </a:r>
            <a:r>
              <a:rPr sz="2400" spc="25" dirty="0" smtClean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5" dirty="0" err="1" smtClean="0">
                <a:solidFill>
                  <a:srgbClr val="002599"/>
                </a:solidFill>
                <a:latin typeface="Microsoft Sans Serif"/>
                <a:cs typeface="Microsoft Sans Serif"/>
              </a:rPr>
              <a:t>обеспечьте</a:t>
            </a:r>
            <a:r>
              <a:rPr sz="2400" spc="50" dirty="0" smtClean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 err="1" smtClean="0">
                <a:solidFill>
                  <a:srgbClr val="002599"/>
                </a:solidFill>
                <a:latin typeface="Microsoft Sans Serif"/>
                <a:cs typeface="Microsoft Sans Serif"/>
              </a:rPr>
              <a:t>ребенку</a:t>
            </a:r>
            <a:r>
              <a:rPr sz="2400" spc="40" dirty="0" smtClean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 err="1" smtClean="0">
                <a:solidFill>
                  <a:srgbClr val="002599"/>
                </a:solidFill>
                <a:latin typeface="Microsoft Sans Serif"/>
                <a:cs typeface="Microsoft Sans Serif"/>
              </a:rPr>
              <a:t>полноценный</a:t>
            </a:r>
            <a:endParaRPr sz="2400" dirty="0" smtClean="0">
              <a:latin typeface="Microsoft Sans Serif"/>
              <a:cs typeface="Microsoft Sans Serif"/>
            </a:endParaRPr>
          </a:p>
          <a:p>
            <a:pPr marL="17145" algn="just">
              <a:lnSpc>
                <a:spcPts val="2595"/>
              </a:lnSpc>
            </a:pPr>
            <a:r>
              <a:rPr sz="2400" spc="-5" dirty="0" err="1" smtClean="0">
                <a:solidFill>
                  <a:srgbClr val="002599"/>
                </a:solidFill>
                <a:latin typeface="Microsoft Sans Serif"/>
                <a:cs typeface="Microsoft Sans Serif"/>
              </a:rPr>
              <a:t>отдых</a:t>
            </a:r>
            <a:r>
              <a:rPr sz="24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,</a:t>
            </a:r>
            <a:r>
              <a:rPr sz="2400" spc="2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599"/>
                </a:solidFill>
                <a:latin typeface="Microsoft Sans Serif"/>
                <a:cs typeface="Microsoft Sans Serif"/>
              </a:rPr>
              <a:t>он</a:t>
            </a:r>
            <a:r>
              <a:rPr sz="2400" spc="2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должен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отдохнуть</a:t>
            </a:r>
            <a:r>
              <a:rPr sz="24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как </a:t>
            </a:r>
            <a:r>
              <a:rPr sz="2400" b="1" spc="-10" dirty="0">
                <a:solidFill>
                  <a:srgbClr val="C00000"/>
                </a:solidFill>
                <a:latin typeface="Arial"/>
                <a:cs typeface="Arial"/>
              </a:rPr>
              <a:t>следует</a:t>
            </a:r>
            <a:r>
              <a:rPr sz="24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Arial"/>
                <a:cs typeface="Arial"/>
              </a:rPr>
              <a:t>выспаться.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608" y="3715511"/>
            <a:ext cx="4006596" cy="27142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3500" y="3677411"/>
            <a:ext cx="3429000" cy="2859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900" marR="5080">
              <a:lnSpc>
                <a:spcPct val="100000"/>
              </a:lnSpc>
              <a:spcBef>
                <a:spcPts val="95"/>
              </a:spcBef>
            </a:pPr>
            <a:r>
              <a:rPr sz="2800" i="0" spc="-5" dirty="0">
                <a:latin typeface="Arial"/>
                <a:cs typeface="Arial"/>
              </a:rPr>
              <a:t>Посоветуйте</a:t>
            </a:r>
            <a:r>
              <a:rPr sz="2800" i="0" spc="35" dirty="0">
                <a:latin typeface="Arial"/>
                <a:cs typeface="Arial"/>
              </a:rPr>
              <a:t> </a:t>
            </a:r>
            <a:r>
              <a:rPr sz="2800" i="0" spc="-15" dirty="0">
                <a:latin typeface="Arial"/>
                <a:cs typeface="Arial"/>
              </a:rPr>
              <a:t>детям</a:t>
            </a:r>
            <a:r>
              <a:rPr sz="2800" i="0" spc="40" dirty="0">
                <a:latin typeface="Arial"/>
                <a:cs typeface="Arial"/>
              </a:rPr>
              <a:t> </a:t>
            </a:r>
            <a:r>
              <a:rPr sz="2800" i="0" spc="-5" dirty="0">
                <a:latin typeface="Arial"/>
                <a:cs typeface="Arial"/>
              </a:rPr>
              <a:t>во</a:t>
            </a:r>
            <a:r>
              <a:rPr sz="2800" i="0" spc="-10" dirty="0">
                <a:latin typeface="Arial"/>
                <a:cs typeface="Arial"/>
              </a:rPr>
              <a:t> </a:t>
            </a:r>
            <a:r>
              <a:rPr sz="2800" i="0" spc="-5" dirty="0">
                <a:latin typeface="Arial"/>
                <a:cs typeface="Arial"/>
              </a:rPr>
              <a:t>время</a:t>
            </a:r>
            <a:r>
              <a:rPr sz="2800" i="0" spc="20" dirty="0">
                <a:latin typeface="Arial"/>
                <a:cs typeface="Arial"/>
              </a:rPr>
              <a:t> </a:t>
            </a:r>
            <a:r>
              <a:rPr sz="2800" i="0" spc="-5" dirty="0">
                <a:latin typeface="Arial"/>
                <a:cs typeface="Arial"/>
              </a:rPr>
              <a:t>экзамена </a:t>
            </a:r>
            <a:r>
              <a:rPr sz="2800" i="0" spc="-760" dirty="0">
                <a:latin typeface="Arial"/>
                <a:cs typeface="Arial"/>
              </a:rPr>
              <a:t> </a:t>
            </a:r>
            <a:r>
              <a:rPr sz="2800" i="0" spc="-10" dirty="0">
                <a:latin typeface="Arial"/>
                <a:cs typeface="Arial"/>
              </a:rPr>
              <a:t>обратить</a:t>
            </a:r>
            <a:r>
              <a:rPr sz="2800" i="0" spc="45" dirty="0">
                <a:latin typeface="Arial"/>
                <a:cs typeface="Arial"/>
              </a:rPr>
              <a:t> </a:t>
            </a:r>
            <a:r>
              <a:rPr sz="2800" i="0" spc="-5" dirty="0">
                <a:latin typeface="Arial"/>
                <a:cs typeface="Arial"/>
              </a:rPr>
              <a:t>внимание</a:t>
            </a:r>
            <a:r>
              <a:rPr sz="2800" i="0" spc="40" dirty="0">
                <a:latin typeface="Arial"/>
                <a:cs typeface="Arial"/>
              </a:rPr>
              <a:t> </a:t>
            </a:r>
            <a:r>
              <a:rPr sz="2800" b="0" i="0" spc="-10" dirty="0">
                <a:latin typeface="Microsoft Sans Serif"/>
                <a:cs typeface="Microsoft Sans Serif"/>
              </a:rPr>
              <a:t>н</a:t>
            </a:r>
            <a:r>
              <a:rPr sz="2800" i="0" spc="-10" dirty="0">
                <a:latin typeface="Arial"/>
                <a:cs typeface="Arial"/>
              </a:rPr>
              <a:t>а следующее: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395" y="1369567"/>
            <a:ext cx="4215130" cy="5495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Wingdings"/>
              <a:buChar char=""/>
              <a:tabLst>
                <a:tab pos="299720" algn="l"/>
              </a:tabLst>
            </a:pP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пробежать</a:t>
            </a:r>
            <a:r>
              <a:rPr sz="1600" b="1" spc="3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глазами</a:t>
            </a:r>
            <a:r>
              <a:rPr sz="1600" b="1" spc="3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весь</a:t>
            </a:r>
            <a:r>
              <a:rPr sz="1600" b="1" spc="1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тест,</a:t>
            </a:r>
            <a:r>
              <a:rPr sz="1600" b="1" spc="4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чтобы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увидеть,</a:t>
            </a:r>
            <a:r>
              <a:rPr sz="1600" b="1" spc="6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какого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 типа</a:t>
            </a:r>
            <a:r>
              <a:rPr sz="1600" b="1" spc="2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задания</a:t>
            </a:r>
            <a:r>
              <a:rPr sz="1600" b="1" spc="2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</a:t>
            </a:r>
            <a:r>
              <a:rPr sz="1600" b="1" spc="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нем 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содержатся,</a:t>
            </a:r>
            <a:r>
              <a:rPr sz="1600" b="1" spc="4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416D"/>
                </a:solidFill>
                <a:latin typeface="Arial"/>
                <a:cs typeface="Arial"/>
              </a:rPr>
              <a:t>это</a:t>
            </a:r>
            <a:r>
              <a:rPr sz="1600" b="1" spc="4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поможет</a:t>
            </a:r>
            <a:r>
              <a:rPr sz="1600" b="1" spc="3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настроиться </a:t>
            </a:r>
            <a:r>
              <a:rPr sz="1600" b="1" spc="-43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на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работу;</a:t>
            </a:r>
            <a:endParaRPr sz="1600">
              <a:latin typeface="Arial"/>
              <a:cs typeface="Arial"/>
            </a:endParaRPr>
          </a:p>
          <a:p>
            <a:pPr marL="299085" marR="187325" indent="-287020">
              <a:lnSpc>
                <a:spcPct val="100000"/>
              </a:lnSpc>
              <a:spcBef>
                <a:spcPts val="385"/>
              </a:spcBef>
              <a:buFont typeface="Wingdings"/>
              <a:buChar char=""/>
              <a:tabLst>
                <a:tab pos="299720" algn="l"/>
              </a:tabLst>
            </a:pP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внимательно</a:t>
            </a:r>
            <a:r>
              <a:rPr sz="1600" b="1" spc="4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прочитать</a:t>
            </a:r>
            <a:r>
              <a:rPr sz="1600" b="1" spc="5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вопрос</a:t>
            </a:r>
            <a:r>
              <a:rPr sz="1600" b="1" spc="1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до 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конца</a:t>
            </a:r>
            <a:r>
              <a:rPr sz="1600" b="1" spc="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и</a:t>
            </a:r>
            <a:r>
              <a:rPr sz="1600" b="1" spc="1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понять</a:t>
            </a:r>
            <a:r>
              <a:rPr sz="1600" b="1" spc="3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его</a:t>
            </a:r>
            <a:r>
              <a:rPr sz="1600" b="1" spc="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смысл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(характерная</a:t>
            </a:r>
            <a:r>
              <a:rPr sz="1600" b="1" spc="3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ошибка</a:t>
            </a:r>
            <a:r>
              <a:rPr sz="1600" b="1" spc="5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во</a:t>
            </a:r>
            <a:r>
              <a:rPr sz="1600" b="1" spc="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время 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тестирования</a:t>
            </a:r>
            <a:r>
              <a:rPr sz="1600" b="1" spc="5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-</a:t>
            </a:r>
            <a:r>
              <a:rPr sz="1600" b="1" spc="1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не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 дочитав</a:t>
            </a:r>
            <a:r>
              <a:rPr sz="1600" b="1" spc="4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до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конца,</a:t>
            </a:r>
            <a:endParaRPr sz="1600">
              <a:latin typeface="Arial"/>
              <a:cs typeface="Arial"/>
            </a:endParaRPr>
          </a:p>
          <a:p>
            <a:pPr marL="299085" marR="59690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по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первым</a:t>
            </a:r>
            <a:r>
              <a:rPr sz="1600" b="1" spc="1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словам</a:t>
            </a:r>
            <a:r>
              <a:rPr sz="1600" b="1" spc="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416D"/>
                </a:solidFill>
                <a:latin typeface="Arial"/>
                <a:cs typeface="Arial"/>
              </a:rPr>
              <a:t>уже</a:t>
            </a:r>
            <a:r>
              <a:rPr sz="1600" b="1" spc="3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предполагают </a:t>
            </a:r>
            <a:r>
              <a:rPr sz="1600" b="1" spc="-42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ответ</a:t>
            </a:r>
            <a:r>
              <a:rPr sz="1600" b="1" spc="2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и</a:t>
            </a:r>
            <a:r>
              <a:rPr sz="1600" b="1" spc="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торопятся</a:t>
            </a:r>
            <a:r>
              <a:rPr sz="1600" b="1" spc="6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его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вписать);</a:t>
            </a:r>
            <a:endParaRPr sz="16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384"/>
              </a:spcBef>
              <a:buFont typeface="Wingdings"/>
              <a:buChar char=""/>
              <a:tabLst>
                <a:tab pos="299720" algn="l"/>
              </a:tabLst>
            </a:pP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если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не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416D"/>
                </a:solidFill>
                <a:latin typeface="Arial"/>
                <a:cs typeface="Arial"/>
              </a:rPr>
              <a:t>знаешь</a:t>
            </a:r>
            <a:r>
              <a:rPr sz="1600" b="1" spc="5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ответа</a:t>
            </a:r>
            <a:r>
              <a:rPr sz="1600" b="1" spc="4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на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вопрос</a:t>
            </a:r>
            <a:r>
              <a:rPr sz="1600" b="1" spc="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или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не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уверен,</a:t>
            </a:r>
            <a:r>
              <a:rPr sz="1600" b="1" spc="4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416D"/>
                </a:solidFill>
                <a:latin typeface="Arial"/>
                <a:cs typeface="Arial"/>
              </a:rPr>
              <a:t>пропусти</a:t>
            </a:r>
            <a:r>
              <a:rPr sz="1600" b="1" spc="7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его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и</a:t>
            </a:r>
            <a:r>
              <a:rPr sz="1600" b="1" spc="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отметь,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чтобы</a:t>
            </a:r>
            <a:r>
              <a:rPr sz="1600" b="1" spc="1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потом</a:t>
            </a:r>
            <a:r>
              <a:rPr sz="1600" b="1" spc="2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к нему</a:t>
            </a:r>
            <a:r>
              <a:rPr sz="1600" b="1" spc="1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вернуться;</a:t>
            </a:r>
            <a:endParaRPr sz="1600">
              <a:latin typeface="Arial"/>
              <a:cs typeface="Arial"/>
            </a:endParaRPr>
          </a:p>
          <a:p>
            <a:pPr marL="299085" marR="233045" indent="-287020">
              <a:lnSpc>
                <a:spcPct val="100000"/>
              </a:lnSpc>
              <a:spcBef>
                <a:spcPts val="385"/>
              </a:spcBef>
              <a:buFont typeface="Wingdings"/>
              <a:buChar char=""/>
              <a:tabLst>
                <a:tab pos="299720" algn="l"/>
              </a:tabLst>
            </a:pP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если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не</a:t>
            </a:r>
            <a:r>
              <a:rPr sz="1600" b="1" spc="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смог</a:t>
            </a:r>
            <a:r>
              <a:rPr sz="1600" b="1" spc="1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течение</a:t>
            </a:r>
            <a:r>
              <a:rPr sz="1600" b="1" spc="3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отведенного </a:t>
            </a:r>
            <a:r>
              <a:rPr sz="1600" b="1" spc="-43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времени</a:t>
            </a:r>
            <a:r>
              <a:rPr sz="1600" b="1" spc="1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ответить</a:t>
            </a:r>
            <a:r>
              <a:rPr sz="1600" b="1" spc="6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на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вопрос,</a:t>
            </a:r>
            <a:r>
              <a:rPr sz="1600" b="1" spc="1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есть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смысл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положиться</a:t>
            </a:r>
            <a:r>
              <a:rPr sz="1600" b="1" spc="6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на</a:t>
            </a:r>
            <a:r>
              <a:rPr sz="1600" b="1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свою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интуицию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и </a:t>
            </a:r>
            <a:r>
              <a:rPr sz="1600" b="1" spc="-15" dirty="0">
                <a:solidFill>
                  <a:srgbClr val="00416D"/>
                </a:solidFill>
                <a:latin typeface="Arial"/>
                <a:cs typeface="Arial"/>
              </a:rPr>
              <a:t>указать</a:t>
            </a:r>
            <a:r>
              <a:rPr sz="1600" b="1" spc="45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416D"/>
                </a:solidFill>
                <a:latin typeface="Arial"/>
                <a:cs typeface="Arial"/>
              </a:rPr>
              <a:t>наиболее</a:t>
            </a:r>
            <a:r>
              <a:rPr sz="1600" b="1" spc="10" dirty="0">
                <a:solidFill>
                  <a:srgbClr val="00416D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вероятный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600" b="1" spc="-5" dirty="0">
                <a:solidFill>
                  <a:srgbClr val="00416D"/>
                </a:solidFill>
                <a:latin typeface="Arial"/>
                <a:cs typeface="Arial"/>
              </a:rPr>
              <a:t>вариант.</a:t>
            </a:r>
            <a:endParaRPr sz="1600">
              <a:latin typeface="Arial"/>
              <a:cs typeface="Arial"/>
            </a:endParaRPr>
          </a:p>
          <a:p>
            <a:pPr marL="12700" marR="145415">
              <a:lnSpc>
                <a:spcPct val="100000"/>
              </a:lnSpc>
              <a:spcBef>
                <a:spcPts val="635"/>
              </a:spcBef>
            </a:pPr>
            <a:r>
              <a:rPr sz="2800" b="1" spc="-10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2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Arial"/>
                <a:cs typeface="Arial"/>
              </a:rPr>
              <a:t>критикуйте</a:t>
            </a:r>
            <a:r>
              <a:rPr sz="28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Arial"/>
                <a:cs typeface="Arial"/>
              </a:rPr>
              <a:t>ребенка </a:t>
            </a:r>
            <a:r>
              <a:rPr sz="2800" b="1" spc="-7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Arial"/>
                <a:cs typeface="Arial"/>
              </a:rPr>
              <a:t>после экзамена!!!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3291" y="1353311"/>
            <a:ext cx="3747516" cy="234086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3291" y="4221479"/>
            <a:ext cx="3880104" cy="21823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0"/>
            <a:ext cx="6934199" cy="8992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0380" marR="5080" indent="-487680">
              <a:lnSpc>
                <a:spcPct val="120100"/>
              </a:lnSpc>
              <a:spcBef>
                <a:spcPts val="100"/>
              </a:spcBef>
            </a:pPr>
            <a:r>
              <a:rPr sz="2400" i="0" spc="-5" dirty="0">
                <a:latin typeface="Arial"/>
                <a:cs typeface="Arial"/>
              </a:rPr>
              <a:t>Чтобы</a:t>
            </a:r>
            <a:r>
              <a:rPr sz="2400" i="0" spc="-10" dirty="0">
                <a:latin typeface="Arial"/>
                <a:cs typeface="Arial"/>
              </a:rPr>
              <a:t> </a:t>
            </a:r>
            <a:r>
              <a:rPr sz="2400" i="0" spc="-5" dirty="0">
                <a:latin typeface="Arial"/>
                <a:cs typeface="Arial"/>
              </a:rPr>
              <a:t>поддержать</a:t>
            </a:r>
            <a:r>
              <a:rPr sz="2400" i="0" spc="5" dirty="0">
                <a:latin typeface="Arial"/>
                <a:cs typeface="Arial"/>
              </a:rPr>
              <a:t> </a:t>
            </a:r>
            <a:r>
              <a:rPr sz="2400" i="0" dirty="0">
                <a:latin typeface="Arial"/>
                <a:cs typeface="Arial"/>
              </a:rPr>
              <a:t>ребенка</a:t>
            </a:r>
            <a:r>
              <a:rPr sz="2400" i="0" spc="-20" dirty="0">
                <a:latin typeface="Arial"/>
                <a:cs typeface="Arial"/>
              </a:rPr>
              <a:t> </a:t>
            </a:r>
            <a:r>
              <a:rPr sz="2400" i="0" dirty="0">
                <a:latin typeface="Arial"/>
                <a:cs typeface="Arial"/>
              </a:rPr>
              <a:t>во</a:t>
            </a:r>
            <a:r>
              <a:rPr sz="2400" i="0" spc="-20" dirty="0">
                <a:latin typeface="Arial"/>
                <a:cs typeface="Arial"/>
              </a:rPr>
              <a:t> </a:t>
            </a:r>
            <a:r>
              <a:rPr sz="2400" i="0" dirty="0">
                <a:latin typeface="Arial"/>
                <a:cs typeface="Arial"/>
              </a:rPr>
              <a:t>время </a:t>
            </a:r>
            <a:r>
              <a:rPr sz="2400" i="0" spc="-655" dirty="0">
                <a:latin typeface="Arial"/>
                <a:cs typeface="Arial"/>
              </a:rPr>
              <a:t> </a:t>
            </a:r>
            <a:r>
              <a:rPr sz="2400" i="0" spc="-5" dirty="0">
                <a:latin typeface="Arial"/>
                <a:cs typeface="Arial"/>
              </a:rPr>
              <a:t>подготовки</a:t>
            </a:r>
            <a:r>
              <a:rPr sz="2400" i="0" dirty="0">
                <a:latin typeface="Arial"/>
                <a:cs typeface="Arial"/>
              </a:rPr>
              <a:t> к</a:t>
            </a:r>
            <a:r>
              <a:rPr sz="2400" i="0" spc="-20" dirty="0">
                <a:latin typeface="Arial"/>
                <a:cs typeface="Arial"/>
              </a:rPr>
              <a:t> </a:t>
            </a:r>
            <a:r>
              <a:rPr lang="ru-RU" sz="2400" i="0" dirty="0" smtClean="0"/>
              <a:t>экзаменам</a:t>
            </a:r>
            <a:r>
              <a:rPr sz="2400" i="0" spc="-20" dirty="0" smtClean="0">
                <a:latin typeface="Arial"/>
                <a:cs typeface="Arial"/>
              </a:rPr>
              <a:t> </a:t>
            </a:r>
            <a:r>
              <a:rPr sz="2400" i="0" spc="-5" dirty="0">
                <a:latin typeface="Arial"/>
                <a:cs typeface="Arial"/>
              </a:rPr>
              <a:t>необходимо: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886714"/>
            <a:ext cx="8668385" cy="308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1945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002573"/>
                </a:solidFill>
                <a:latin typeface="Arial"/>
                <a:cs typeface="Arial"/>
              </a:rPr>
              <a:t>Опираться</a:t>
            </a:r>
            <a:r>
              <a:rPr sz="1800" b="1" spc="20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на</a:t>
            </a: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2573"/>
                </a:solidFill>
                <a:latin typeface="Arial"/>
                <a:cs typeface="Arial"/>
              </a:rPr>
              <a:t>сильные стороны</a:t>
            </a:r>
            <a:r>
              <a:rPr sz="1800" b="1" spc="10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ребенка;</a:t>
            </a:r>
            <a:endParaRPr sz="1800" dirty="0">
              <a:latin typeface="Arial"/>
              <a:cs typeface="Arial"/>
            </a:endParaRPr>
          </a:p>
          <a:p>
            <a:pPr marL="393700" marR="1336675" indent="-64135">
              <a:lnSpc>
                <a:spcPct val="80000"/>
              </a:lnSpc>
              <a:spcBef>
                <a:spcPts val="215"/>
              </a:spcBef>
              <a:tabLst>
                <a:tab pos="1346200" algn="l"/>
                <a:tab pos="2655570" algn="l"/>
                <a:tab pos="4606290" algn="l"/>
              </a:tabLst>
            </a:pP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Помочь	ребенку</a:t>
            </a:r>
            <a:r>
              <a:rPr sz="1800" b="1" spc="490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в	</a:t>
            </a:r>
            <a:r>
              <a:rPr sz="1800" b="1" spc="-5" dirty="0">
                <a:solidFill>
                  <a:srgbClr val="002573"/>
                </a:solidFill>
                <a:latin typeface="Arial"/>
                <a:cs typeface="Arial"/>
              </a:rPr>
              <a:t>формировании	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адекватной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позитивной </a:t>
            </a:r>
            <a:r>
              <a:rPr sz="1800" b="1" spc="-48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самооценки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Избегать</a:t>
            </a:r>
            <a:r>
              <a:rPr sz="1800" b="1" spc="55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2573"/>
                </a:solidFill>
                <a:latin typeface="Arial"/>
                <a:cs typeface="Arial"/>
              </a:rPr>
              <a:t>подчеркивания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 промахов</a:t>
            </a:r>
            <a:r>
              <a:rPr sz="1800" b="1" spc="10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ребенка;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Проявлять</a:t>
            </a:r>
            <a:r>
              <a:rPr sz="18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веру</a:t>
            </a:r>
            <a:r>
              <a:rPr sz="18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8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ребенка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, </a:t>
            </a:r>
            <a:r>
              <a:rPr sz="1800" b="1" spc="-5" dirty="0">
                <a:solidFill>
                  <a:srgbClr val="002573"/>
                </a:solidFill>
                <a:latin typeface="Arial"/>
                <a:cs typeface="Arial"/>
              </a:rPr>
              <a:t>сочувствие</a:t>
            </a:r>
            <a:r>
              <a:rPr sz="1800" b="1" spc="45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к </a:t>
            </a: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нему,</a:t>
            </a:r>
            <a:r>
              <a:rPr sz="1800" b="1" spc="15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уверенность</a:t>
            </a:r>
            <a:r>
              <a:rPr sz="1800" b="1" spc="65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в</a:t>
            </a:r>
            <a:r>
              <a:rPr sz="1800" b="1" spc="5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его</a:t>
            </a:r>
            <a:r>
              <a:rPr sz="1800" b="1" spc="5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силах;</a:t>
            </a:r>
            <a:endParaRPr sz="1800" dirty="0">
              <a:latin typeface="Arial"/>
              <a:cs typeface="Arial"/>
            </a:endParaRPr>
          </a:p>
          <a:p>
            <a:pPr marL="355600" marR="632460" indent="-342900">
              <a:lnSpc>
                <a:spcPct val="100000"/>
              </a:lnSpc>
              <a:spcBef>
                <a:spcPts val="434"/>
              </a:spcBef>
              <a:buFont typeface="Microsoft Sans Serif"/>
              <a:buChar char="•"/>
              <a:tabLst>
                <a:tab pos="354965" algn="l"/>
                <a:tab pos="355600" algn="l"/>
                <a:tab pos="2524125" algn="l"/>
              </a:tabLst>
            </a:pP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Создать</a:t>
            </a:r>
            <a:r>
              <a:rPr sz="18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дома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обстановку</a:t>
            </a:r>
            <a:r>
              <a:rPr sz="18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дружелюбия</a:t>
            </a:r>
            <a:r>
              <a:rPr sz="18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8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уважения</a:t>
            </a:r>
            <a:r>
              <a:rPr sz="1800" b="1" spc="-5" dirty="0">
                <a:solidFill>
                  <a:srgbClr val="002573"/>
                </a:solidFill>
                <a:latin typeface="Arial"/>
                <a:cs typeface="Arial"/>
              </a:rPr>
              <a:t>,</a:t>
            </a:r>
            <a:r>
              <a:rPr sz="1800" b="1" spc="25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уметь</a:t>
            </a:r>
            <a:r>
              <a:rPr sz="1800" b="1" spc="45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и</a:t>
            </a:r>
            <a:r>
              <a:rPr sz="1800" b="1" spc="10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хотеть </a:t>
            </a:r>
            <a:r>
              <a:rPr sz="1800" b="1" spc="-484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2573"/>
                </a:solidFill>
                <a:latin typeface="Arial"/>
                <a:cs typeface="Arial"/>
              </a:rPr>
              <a:t>демонстрировать	любовь</a:t>
            </a: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и</a:t>
            </a:r>
            <a:r>
              <a:rPr sz="1800" b="1" spc="10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2573"/>
                </a:solidFill>
                <a:latin typeface="Arial"/>
                <a:cs typeface="Arial"/>
              </a:rPr>
              <a:t>уважение</a:t>
            </a:r>
            <a:r>
              <a:rPr sz="1800" b="1" spc="25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к</a:t>
            </a:r>
            <a:r>
              <a:rPr sz="1800" b="1" spc="-5" dirty="0">
                <a:solidFill>
                  <a:srgbClr val="002573"/>
                </a:solidFill>
                <a:latin typeface="Arial"/>
                <a:cs typeface="Arial"/>
              </a:rPr>
              <a:t> ребенку;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ts val="1515"/>
              </a:lnSpc>
              <a:buFont typeface="Microsoft Sans Serif"/>
              <a:buChar char="•"/>
              <a:tabLst>
                <a:tab pos="354965" algn="l"/>
                <a:tab pos="355600" algn="l"/>
                <a:tab pos="1945005" algn="l"/>
                <a:tab pos="2724150" algn="l"/>
                <a:tab pos="4963160" algn="l"/>
              </a:tabLst>
            </a:pPr>
            <a:r>
              <a:rPr sz="1800" b="1" spc="-10" dirty="0">
                <a:solidFill>
                  <a:srgbClr val="002573"/>
                </a:solidFill>
                <a:latin typeface="Arial"/>
                <a:cs typeface="Arial"/>
              </a:rPr>
              <a:t>Настраивать	</a:t>
            </a:r>
            <a:r>
              <a:rPr sz="1800" b="1" spc="-15" dirty="0">
                <a:solidFill>
                  <a:srgbClr val="002573"/>
                </a:solidFill>
                <a:latin typeface="Arial"/>
                <a:cs typeface="Arial"/>
              </a:rPr>
              <a:t>детей	</a:t>
            </a:r>
            <a:r>
              <a:rPr sz="1800" b="1" dirty="0">
                <a:solidFill>
                  <a:srgbClr val="002573"/>
                </a:solidFill>
                <a:latin typeface="Arial"/>
                <a:cs typeface="Arial"/>
              </a:rPr>
              <a:t>на</a:t>
            </a:r>
            <a:r>
              <a:rPr sz="1800" b="1" spc="490" dirty="0">
                <a:solidFill>
                  <a:srgbClr val="00257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позитивный	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результат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ts val="1730"/>
              </a:lnSpc>
              <a:buFont typeface="Microsoft Sans Serif"/>
              <a:buChar char="•"/>
              <a:tabLst>
                <a:tab pos="354965" algn="l"/>
                <a:tab pos="355600" algn="l"/>
                <a:tab pos="1494155" algn="l"/>
              </a:tabLst>
            </a:pP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Научить	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организованности</a:t>
            </a:r>
            <a:endParaRPr sz="1800" dirty="0">
              <a:latin typeface="Arial"/>
              <a:cs typeface="Arial"/>
            </a:endParaRPr>
          </a:p>
          <a:p>
            <a:pPr marL="329565" marR="2736215" indent="-317500">
              <a:lnSpc>
                <a:spcPct val="80000"/>
              </a:lnSpc>
              <a:spcBef>
                <a:spcPts val="215"/>
              </a:spcBef>
              <a:buClr>
                <a:srgbClr val="FF0000"/>
              </a:buClr>
              <a:buFont typeface="Microsoft Sans Serif"/>
              <a:buChar char="•"/>
              <a:tabLst>
                <a:tab pos="354965" algn="l"/>
                <a:tab pos="355600" algn="l"/>
                <a:tab pos="774065" algn="l"/>
                <a:tab pos="1567180" algn="l"/>
                <a:tab pos="2740660" algn="l"/>
                <a:tab pos="2898140" algn="l"/>
                <a:tab pos="4512310" algn="l"/>
                <a:tab pos="4725670" algn="l"/>
              </a:tabLst>
            </a:pPr>
            <a:r>
              <a:rPr dirty="0"/>
              <a:t>	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Не	</a:t>
            </a:r>
            <a:r>
              <a:rPr sz="1800" b="1" spc="-5" dirty="0" err="1">
                <a:solidFill>
                  <a:srgbClr val="FF0000"/>
                </a:solidFill>
                <a:latin typeface="Arial"/>
                <a:cs typeface="Arial"/>
              </a:rPr>
              <a:t>связывать</a:t>
            </a:r>
            <a:r>
              <a:rPr sz="18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/>
                <a:cs typeface="Arial"/>
              </a:rPr>
              <a:t>экзамены</a:t>
            </a:r>
            <a:r>
              <a:rPr sz="1800" b="1" spc="434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с </a:t>
            </a:r>
            <a:r>
              <a:rPr sz="1800" b="1" spc="-5" dirty="0" err="1" smtClean="0">
                <a:solidFill>
                  <a:srgbClr val="FF0000"/>
                </a:solidFill>
                <a:latin typeface="Arial"/>
                <a:cs typeface="Arial"/>
              </a:rPr>
              <a:t>единственным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фактором,</a:t>
            </a:r>
            <a:r>
              <a:rPr sz="1800" b="1" spc="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имеющий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ru-RU" sz="1800" b="1" spc="-1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5" smtClean="0">
                <a:solidFill>
                  <a:srgbClr val="FF0000"/>
                </a:solidFill>
                <a:latin typeface="Arial"/>
                <a:cs typeface="Arial"/>
              </a:rPr>
              <a:t>значение</a:t>
            </a:r>
            <a:r>
              <a:rPr lang="ru-RU" sz="18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5" err="1" smtClean="0">
                <a:solidFill>
                  <a:srgbClr val="FF0000"/>
                </a:solidFill>
                <a:latin typeface="Arial"/>
                <a:cs typeface="Arial"/>
              </a:rPr>
              <a:t>для</a:t>
            </a:r>
            <a:r>
              <a:rPr sz="1800" b="1" spc="484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0" smtClean="0">
                <a:solidFill>
                  <a:srgbClr val="FF0000"/>
                </a:solidFill>
                <a:latin typeface="Arial"/>
                <a:cs typeface="Arial"/>
              </a:rPr>
              <a:t>будущего</a:t>
            </a:r>
            <a:r>
              <a:rPr lang="ru-RU" b="1" spc="-1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1800" b="1" spc="-10" dirty="0" smtClean="0">
                <a:solidFill>
                  <a:srgbClr val="FF0000"/>
                </a:solidFill>
                <a:latin typeface="Arial"/>
                <a:cs typeface="Arial"/>
              </a:rPr>
              <a:t>вашего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ребенка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676" y="4076700"/>
            <a:ext cx="4643628" cy="261975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1" y="3276600"/>
            <a:ext cx="2057400" cy="3428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237" y="158572"/>
            <a:ext cx="8491524" cy="2031325"/>
          </a:xfrm>
        </p:spPr>
        <p:txBody>
          <a:bodyPr/>
          <a:lstStyle/>
          <a:p>
            <a:pPr algn="ctr"/>
            <a:r>
              <a:rPr lang="ru-RU" dirty="0" smtClean="0"/>
              <a:t>Проработайте с ребенком мысли, которые вызывают у него стресс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082" y="4266089"/>
            <a:ext cx="2590800" cy="16786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7" name="Прямая со стрелкой 6"/>
          <p:cNvCxnSpPr/>
          <p:nvPr/>
        </p:nvCxnSpPr>
        <p:spPr>
          <a:xfrm>
            <a:off x="2057400" y="5105400"/>
            <a:ext cx="43434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 rot="20490409">
            <a:off x="1338652" y="2786950"/>
            <a:ext cx="37338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А вдруг не сдам? Не поступлю?</a:t>
            </a:r>
            <a:endParaRPr lang="ru-RU" sz="20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737099">
            <a:off x="1636001" y="3027936"/>
            <a:ext cx="5749651" cy="40011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Родители расстроятся/будут ругать/разочаруются</a:t>
            </a:r>
            <a:endParaRPr lang="ru-RU" sz="2000" b="1" cap="none" spc="0" dirty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703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237" y="158572"/>
            <a:ext cx="8134350" cy="1368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37870">
              <a:lnSpc>
                <a:spcPct val="100000"/>
              </a:lnSpc>
              <a:spcBef>
                <a:spcPts val="105"/>
              </a:spcBef>
              <a:tabLst>
                <a:tab pos="2219325" algn="l"/>
                <a:tab pos="4984115" algn="l"/>
              </a:tabLst>
            </a:pPr>
            <a:r>
              <a:rPr spc="-5" dirty="0"/>
              <a:t>Успехов,</a:t>
            </a:r>
            <a:r>
              <a:rPr spc="20" dirty="0"/>
              <a:t> </a:t>
            </a:r>
            <a:r>
              <a:rPr spc="-5" dirty="0"/>
              <a:t>Вам,	</a:t>
            </a:r>
            <a:r>
              <a:rPr dirty="0"/>
              <a:t>и вашим </a:t>
            </a:r>
            <a:r>
              <a:rPr spc="5" dirty="0"/>
              <a:t> </a:t>
            </a:r>
            <a:r>
              <a:rPr spc="-5" dirty="0"/>
              <a:t>детям	дорогие</a:t>
            </a:r>
            <a:r>
              <a:rPr spc="-80" dirty="0"/>
              <a:t> </a:t>
            </a:r>
            <a:r>
              <a:rPr dirty="0"/>
              <a:t>родители!!!</a:t>
            </a:r>
          </a:p>
        </p:txBody>
      </p:sp>
      <p:pic>
        <p:nvPicPr>
          <p:cNvPr id="1026" name="Picture 2" descr="Сдать экзамен: 5 стратегий подготовки и комментарии психолог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7" y="2071678"/>
            <a:ext cx="7264117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7511" y="100329"/>
            <a:ext cx="708088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i="0" spc="-10" dirty="0">
                <a:latin typeface="Arial"/>
                <a:cs typeface="Arial"/>
              </a:rPr>
              <a:t>Зачем</a:t>
            </a:r>
            <a:r>
              <a:rPr sz="2800" i="0" spc="-15" dirty="0">
                <a:latin typeface="Arial"/>
                <a:cs typeface="Arial"/>
              </a:rPr>
              <a:t> </a:t>
            </a:r>
            <a:r>
              <a:rPr sz="2800" i="0" spc="-10" dirty="0">
                <a:latin typeface="Arial"/>
                <a:cs typeface="Arial"/>
              </a:rPr>
              <a:t>нужна</a:t>
            </a:r>
            <a:r>
              <a:rPr sz="2800" i="0" spc="20" dirty="0">
                <a:latin typeface="Arial"/>
                <a:cs typeface="Arial"/>
              </a:rPr>
              <a:t> </a:t>
            </a:r>
            <a:r>
              <a:rPr sz="2800" i="0" spc="-5" dirty="0">
                <a:latin typeface="Arial"/>
                <a:cs typeface="Arial"/>
              </a:rPr>
              <a:t>старшекласснику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800" i="0" spc="-5" dirty="0">
                <a:latin typeface="Arial"/>
                <a:cs typeface="Arial"/>
              </a:rPr>
              <a:t>психологическая</a:t>
            </a:r>
            <a:r>
              <a:rPr sz="2800" i="0" spc="35" dirty="0">
                <a:latin typeface="Arial"/>
                <a:cs typeface="Arial"/>
              </a:rPr>
              <a:t> </a:t>
            </a:r>
            <a:r>
              <a:rPr sz="2800" i="0" spc="-5" dirty="0">
                <a:latin typeface="Arial"/>
                <a:cs typeface="Arial"/>
              </a:rPr>
              <a:t>поддержка</a:t>
            </a:r>
            <a:r>
              <a:rPr sz="2800" i="0" spc="5" dirty="0">
                <a:latin typeface="Arial"/>
                <a:cs typeface="Arial"/>
              </a:rPr>
              <a:t> </a:t>
            </a:r>
            <a:r>
              <a:rPr sz="2800" i="0" spc="-10" dirty="0">
                <a:latin typeface="Arial"/>
                <a:cs typeface="Arial"/>
              </a:rPr>
              <a:t>родителей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-43180" y="1009649"/>
            <a:ext cx="5361940" cy="5488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4965" algn="l"/>
                <a:tab pos="355600" algn="l"/>
                <a:tab pos="2070100" algn="l"/>
              </a:tabLst>
            </a:pP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Психологическая</a:t>
            </a:r>
            <a:r>
              <a:rPr sz="16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поддержка</a:t>
            </a:r>
            <a:r>
              <a:rPr sz="16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spc="415" dirty="0">
                <a:solidFill>
                  <a:srgbClr val="153EB9"/>
                </a:solidFill>
                <a:latin typeface="Microsoft Sans Serif"/>
                <a:cs typeface="Microsoft Sans Serif"/>
              </a:rPr>
              <a:t>–</a:t>
            </a:r>
            <a:r>
              <a:rPr sz="1600" spc="1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один</a:t>
            </a:r>
            <a:r>
              <a:rPr sz="1600" spc="4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153EB9"/>
                </a:solidFill>
                <a:latin typeface="Microsoft Sans Serif"/>
                <a:cs typeface="Microsoft Sans Serif"/>
              </a:rPr>
              <a:t>из</a:t>
            </a:r>
            <a:r>
              <a:rPr sz="1600" spc="3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важнейших </a:t>
            </a:r>
            <a:r>
              <a:rPr sz="1600" spc="-409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53EB9"/>
                </a:solidFill>
                <a:latin typeface="Microsoft Sans Serif"/>
                <a:cs typeface="Microsoft Sans Serif"/>
              </a:rPr>
              <a:t>факторов,</a:t>
            </a:r>
            <a:r>
              <a:rPr sz="1600" spc="3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определяющих</a:t>
            </a:r>
            <a:r>
              <a:rPr sz="1600" spc="3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успешность</a:t>
            </a:r>
            <a:r>
              <a:rPr sz="1600" spc="5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Вашего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ребенка</a:t>
            </a:r>
            <a:r>
              <a:rPr sz="1600" spc="4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в</a:t>
            </a:r>
            <a:r>
              <a:rPr sz="1600" spc="3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сдаче	</a:t>
            </a:r>
            <a:r>
              <a:rPr sz="1600" spc="-30" dirty="0">
                <a:solidFill>
                  <a:srgbClr val="153EB9"/>
                </a:solidFill>
                <a:latin typeface="Microsoft Sans Serif"/>
                <a:cs typeface="Microsoft Sans Serif"/>
              </a:rPr>
              <a:t>экзамена.</a:t>
            </a:r>
            <a:endParaRPr sz="16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Существуют</a:t>
            </a:r>
            <a:r>
              <a:rPr sz="1600" spc="7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ложные</a:t>
            </a:r>
            <a:r>
              <a:rPr sz="1600" spc="4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способы,</a:t>
            </a:r>
            <a:r>
              <a:rPr sz="1600" spc="2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153EB9"/>
                </a:solidFill>
                <a:latin typeface="Microsoft Sans Serif"/>
                <a:cs typeface="Microsoft Sans Serif"/>
              </a:rPr>
              <a:t>так</a:t>
            </a:r>
            <a:r>
              <a:rPr sz="1600" spc="4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53EB9"/>
                </a:solidFill>
                <a:latin typeface="Microsoft Sans Serif"/>
                <a:cs typeface="Microsoft Sans Serif"/>
              </a:rPr>
              <a:t>называемые</a:t>
            </a:r>
            <a:endParaRPr sz="16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«ловушки</a:t>
            </a:r>
            <a:r>
              <a:rPr sz="16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поддержки».</a:t>
            </a:r>
            <a:r>
              <a:rPr sz="16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153EB9"/>
                </a:solidFill>
                <a:latin typeface="Microsoft Sans Serif"/>
                <a:cs typeface="Microsoft Sans Serif"/>
              </a:rPr>
              <a:t>Так,</a:t>
            </a:r>
            <a:r>
              <a:rPr sz="1600" spc="1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типичными</a:t>
            </a:r>
            <a:r>
              <a:rPr sz="1600" spc="6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5" dirty="0">
                <a:solidFill>
                  <a:srgbClr val="153EB9"/>
                </a:solidFill>
                <a:latin typeface="Microsoft Sans Serif"/>
                <a:cs typeface="Microsoft Sans Serif"/>
              </a:rPr>
              <a:t>для</a:t>
            </a:r>
            <a:endParaRPr sz="1600">
              <a:latin typeface="Microsoft Sans Serif"/>
              <a:cs typeface="Microsoft Sans Serif"/>
            </a:endParaRPr>
          </a:p>
          <a:p>
            <a:pPr marL="355600" marR="80645">
              <a:lnSpc>
                <a:spcPct val="100000"/>
              </a:lnSpc>
            </a:pP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родителей</a:t>
            </a:r>
            <a:r>
              <a:rPr sz="1600" spc="4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способами</a:t>
            </a:r>
            <a:r>
              <a:rPr sz="1600" spc="2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поддержки</a:t>
            </a:r>
            <a:r>
              <a:rPr sz="1600" spc="4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ребенка</a:t>
            </a:r>
            <a:r>
              <a:rPr sz="1600" spc="2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153EB9"/>
                </a:solidFill>
                <a:latin typeface="Microsoft Sans Serif"/>
                <a:cs typeface="Microsoft Sans Serif"/>
              </a:rPr>
              <a:t>является </a:t>
            </a:r>
            <a:r>
              <a:rPr sz="1600" spc="-409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гиперопека,</a:t>
            </a:r>
            <a:r>
              <a:rPr sz="1600" spc="3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создание</a:t>
            </a:r>
            <a:r>
              <a:rPr sz="1600" spc="4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зависимости</a:t>
            </a:r>
            <a:r>
              <a:rPr sz="1600" spc="7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53EB9"/>
                </a:solidFill>
                <a:latin typeface="Microsoft Sans Serif"/>
                <a:cs typeface="Microsoft Sans Serif"/>
              </a:rPr>
              <a:t>подростка</a:t>
            </a:r>
            <a:r>
              <a:rPr sz="1600" spc="1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от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взрослого,</a:t>
            </a:r>
            <a:r>
              <a:rPr sz="1600" spc="2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навязывание</a:t>
            </a:r>
            <a:r>
              <a:rPr sz="1600" spc="5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нереальных</a:t>
            </a:r>
            <a:r>
              <a:rPr sz="1600" spc="6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стандартов, </a:t>
            </a:r>
            <a:r>
              <a:rPr sz="160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стимулирование</a:t>
            </a:r>
            <a:r>
              <a:rPr sz="1600" spc="9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соперничества</a:t>
            </a:r>
            <a:r>
              <a:rPr sz="1600" spc="4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со</a:t>
            </a:r>
            <a:r>
              <a:rPr sz="1600" spc="2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53EB9"/>
                </a:solidFill>
                <a:latin typeface="Microsoft Sans Serif"/>
                <a:cs typeface="Microsoft Sans Serif"/>
              </a:rPr>
              <a:t>сверстниками.</a:t>
            </a:r>
            <a:endParaRPr sz="1600">
              <a:latin typeface="Microsoft Sans Serif"/>
              <a:cs typeface="Microsoft Sans Serif"/>
            </a:endParaRPr>
          </a:p>
          <a:p>
            <a:pPr marL="355600" marR="426720">
              <a:lnSpc>
                <a:spcPct val="100000"/>
              </a:lnSpc>
            </a:pP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Подлинная</a:t>
            </a:r>
            <a:r>
              <a:rPr sz="1600" spc="4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поддержка</a:t>
            </a:r>
            <a:r>
              <a:rPr sz="1600" spc="3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должна</a:t>
            </a:r>
            <a:r>
              <a:rPr sz="1600" spc="3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основываться</a:t>
            </a:r>
            <a:r>
              <a:rPr sz="1600" spc="2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на </a:t>
            </a:r>
            <a:r>
              <a:rPr sz="1600" spc="-409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подчеркивании</a:t>
            </a:r>
            <a:r>
              <a:rPr sz="1600" spc="6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способностей,</a:t>
            </a:r>
            <a:r>
              <a:rPr sz="1600" spc="3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возможностей</a:t>
            </a:r>
            <a:r>
              <a:rPr sz="1600" spc="8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415" dirty="0">
                <a:solidFill>
                  <a:srgbClr val="153EB9"/>
                </a:solidFill>
                <a:latin typeface="Microsoft Sans Serif"/>
                <a:cs typeface="Microsoft Sans Serif"/>
              </a:rPr>
              <a:t>– </a:t>
            </a:r>
            <a:r>
              <a:rPr sz="1600" spc="42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положительных</a:t>
            </a:r>
            <a:r>
              <a:rPr sz="1600" spc="6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сторон</a:t>
            </a:r>
            <a:r>
              <a:rPr sz="1600" spc="2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53EB9"/>
                </a:solidFill>
                <a:latin typeface="Microsoft Sans Serif"/>
                <a:cs typeface="Microsoft Sans Serif"/>
              </a:rPr>
              <a:t>ребенка.</a:t>
            </a:r>
            <a:endParaRPr sz="16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Поддерживать</a:t>
            </a:r>
            <a:r>
              <a:rPr sz="1600" b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ребенка</a:t>
            </a:r>
            <a:r>
              <a:rPr sz="16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–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значит</a:t>
            </a:r>
            <a:r>
              <a:rPr sz="16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верить</a:t>
            </a:r>
            <a:r>
              <a:rPr sz="16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него.</a:t>
            </a:r>
            <a:endParaRPr sz="1600">
              <a:latin typeface="Arial"/>
              <a:cs typeface="Arial"/>
            </a:endParaRPr>
          </a:p>
          <a:p>
            <a:pPr marL="355600" marR="335280">
              <a:lnSpc>
                <a:spcPct val="100000"/>
              </a:lnSpc>
            </a:pP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Поддержка</a:t>
            </a:r>
            <a:r>
              <a:rPr sz="1600" spc="2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основана</a:t>
            </a:r>
            <a:r>
              <a:rPr sz="1600" spc="3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на</a:t>
            </a:r>
            <a:r>
              <a:rPr sz="1600" spc="4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вере</a:t>
            </a:r>
            <a:r>
              <a:rPr sz="1600" spc="1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в</a:t>
            </a:r>
            <a:r>
              <a:rPr sz="1600" spc="2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прирожденную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 способность</a:t>
            </a:r>
            <a:r>
              <a:rPr sz="1600" spc="3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личности,</a:t>
            </a:r>
            <a:r>
              <a:rPr sz="1600" spc="8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преодолевать</a:t>
            </a:r>
            <a:r>
              <a:rPr sz="1600" spc="4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жизненные </a:t>
            </a:r>
            <a:r>
              <a:rPr sz="1600" spc="-409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трудности</a:t>
            </a:r>
            <a:r>
              <a:rPr sz="1600" spc="6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при</a:t>
            </a:r>
            <a:r>
              <a:rPr sz="1600" spc="2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поддержке</a:t>
            </a:r>
            <a:r>
              <a:rPr sz="1600" spc="2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тех,</a:t>
            </a:r>
            <a:r>
              <a:rPr sz="1600" spc="4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153EB9"/>
                </a:solidFill>
                <a:latin typeface="Microsoft Sans Serif"/>
                <a:cs typeface="Microsoft Sans Serif"/>
              </a:rPr>
              <a:t>кого</a:t>
            </a:r>
            <a:r>
              <a:rPr sz="1600" spc="2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она</a:t>
            </a:r>
            <a:r>
              <a:rPr sz="1600" spc="4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считает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153EB9"/>
                </a:solidFill>
                <a:latin typeface="Microsoft Sans Serif"/>
                <a:cs typeface="Microsoft Sans Serif"/>
              </a:rPr>
              <a:t>значимыми</a:t>
            </a:r>
            <a:r>
              <a:rPr sz="1600" spc="8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153EB9"/>
                </a:solidFill>
                <a:latin typeface="Microsoft Sans Serif"/>
                <a:cs typeface="Microsoft Sans Serif"/>
              </a:rPr>
              <a:t>для</a:t>
            </a:r>
            <a:r>
              <a:rPr sz="1600" spc="2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себя.</a:t>
            </a:r>
            <a:r>
              <a:rPr sz="1600" spc="2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Взрослые</a:t>
            </a:r>
            <a:r>
              <a:rPr sz="1600" spc="2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имеют</a:t>
            </a:r>
            <a:r>
              <a:rPr sz="1600" spc="5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немало</a:t>
            </a:r>
            <a:endParaRPr sz="1600">
              <a:latin typeface="Microsoft Sans Serif"/>
              <a:cs typeface="Microsoft Sans Serif"/>
            </a:endParaRPr>
          </a:p>
          <a:p>
            <a:pPr marL="355600" marR="90170">
              <a:lnSpc>
                <a:spcPct val="100000"/>
              </a:lnSpc>
              <a:spcBef>
                <a:spcPts val="5"/>
              </a:spcBef>
            </a:pP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возможностей,</a:t>
            </a:r>
            <a:r>
              <a:rPr sz="1600" spc="6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чтобы</a:t>
            </a:r>
            <a:r>
              <a:rPr sz="1600" spc="4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продемонстрировать</a:t>
            </a:r>
            <a:r>
              <a:rPr sz="1600" spc="6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153EB9"/>
                </a:solidFill>
                <a:latin typeface="Microsoft Sans Serif"/>
                <a:cs typeface="Microsoft Sans Serif"/>
              </a:rPr>
              <a:t>ребенку </a:t>
            </a:r>
            <a:r>
              <a:rPr sz="1600" spc="-409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свое</a:t>
            </a:r>
            <a:r>
              <a:rPr sz="1600" spc="1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53EB9"/>
                </a:solidFill>
                <a:latin typeface="Microsoft Sans Serif"/>
                <a:cs typeface="Microsoft Sans Serif"/>
              </a:rPr>
              <a:t>удовлетворение</a:t>
            </a:r>
            <a:r>
              <a:rPr sz="1600" spc="6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от</a:t>
            </a:r>
            <a:r>
              <a:rPr sz="1600" spc="3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его</a:t>
            </a:r>
            <a:r>
              <a:rPr sz="1600" spc="1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достижений</a:t>
            </a:r>
            <a:r>
              <a:rPr sz="1600" spc="8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153EB9"/>
                </a:solidFill>
                <a:latin typeface="Microsoft Sans Serif"/>
                <a:cs typeface="Microsoft Sans Serif"/>
              </a:rPr>
              <a:t>или </a:t>
            </a:r>
            <a:r>
              <a:rPr sz="1600" spc="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усилий.</a:t>
            </a:r>
            <a:r>
              <a:rPr sz="1600" spc="7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153EB9"/>
                </a:solidFill>
                <a:latin typeface="Microsoft Sans Serif"/>
                <a:cs typeface="Microsoft Sans Serif"/>
              </a:rPr>
              <a:t>Другой</a:t>
            </a:r>
            <a:r>
              <a:rPr sz="1600" spc="6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путь</a:t>
            </a:r>
            <a:r>
              <a:rPr sz="1600" spc="5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420" dirty="0">
                <a:solidFill>
                  <a:srgbClr val="153EB9"/>
                </a:solidFill>
                <a:latin typeface="Microsoft Sans Serif"/>
                <a:cs typeface="Microsoft Sans Serif"/>
              </a:rPr>
              <a:t>–</a:t>
            </a:r>
            <a:r>
              <a:rPr sz="1600" spc="3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научить</a:t>
            </a:r>
            <a:r>
              <a:rPr sz="1600" spc="7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подростка</a:t>
            </a:r>
            <a:endParaRPr sz="1600">
              <a:latin typeface="Microsoft Sans Serif"/>
              <a:cs typeface="Microsoft Sans Serif"/>
            </a:endParaRPr>
          </a:p>
          <a:p>
            <a:pPr marL="355600" marR="68580">
              <a:lnSpc>
                <a:spcPct val="100000"/>
              </a:lnSpc>
            </a:pP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справляться</a:t>
            </a:r>
            <a:r>
              <a:rPr sz="1600" spc="2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с</a:t>
            </a:r>
            <a:r>
              <a:rPr sz="1600" spc="1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53EB9"/>
                </a:solidFill>
                <a:latin typeface="Microsoft Sans Serif"/>
                <a:cs typeface="Microsoft Sans Serif"/>
              </a:rPr>
              <a:t>различными</a:t>
            </a:r>
            <a:r>
              <a:rPr sz="1600" spc="6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53EB9"/>
                </a:solidFill>
                <a:latin typeface="Microsoft Sans Serif"/>
                <a:cs typeface="Microsoft Sans Serif"/>
              </a:rPr>
              <a:t>задачами,</a:t>
            </a:r>
            <a:r>
              <a:rPr sz="1600" spc="6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создав</a:t>
            </a:r>
            <a:r>
              <a:rPr sz="1600" spc="1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153EB9"/>
                </a:solidFill>
                <a:latin typeface="Microsoft Sans Serif"/>
                <a:cs typeface="Microsoft Sans Serif"/>
              </a:rPr>
              <a:t>у</a:t>
            </a:r>
            <a:r>
              <a:rPr sz="1600" spc="30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53EB9"/>
                </a:solidFill>
                <a:latin typeface="Microsoft Sans Serif"/>
                <a:cs typeface="Microsoft Sans Serif"/>
              </a:rPr>
              <a:t>него </a:t>
            </a:r>
            <a:r>
              <a:rPr sz="1600" spc="-409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153EB9"/>
                </a:solidFill>
                <a:latin typeface="Microsoft Sans Serif"/>
                <a:cs typeface="Microsoft Sans Serif"/>
              </a:rPr>
              <a:t>установку:</a:t>
            </a:r>
            <a:r>
              <a:rPr sz="1600" spc="135" dirty="0">
                <a:solidFill>
                  <a:srgbClr val="153EB9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«Ты можешь</a:t>
            </a:r>
            <a:r>
              <a:rPr sz="1600" b="1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это</a:t>
            </a:r>
            <a:r>
              <a:rPr sz="16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сделать»!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1328" y="4005071"/>
            <a:ext cx="3678935" cy="244754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5564" y="1260347"/>
            <a:ext cx="2729484" cy="24643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585" rIns="0" bIns="0" rtlCol="0">
            <a:spAutoFit/>
          </a:bodyPr>
          <a:lstStyle/>
          <a:p>
            <a:pPr marL="2760980" marR="5080" indent="-1737995">
              <a:lnSpc>
                <a:spcPct val="100000"/>
              </a:lnSpc>
              <a:spcBef>
                <a:spcPts val="100"/>
              </a:spcBef>
            </a:pPr>
            <a:r>
              <a:rPr sz="3600" i="0" dirty="0">
                <a:solidFill>
                  <a:srgbClr val="003399"/>
                </a:solidFill>
                <a:latin typeface="Arial"/>
                <a:cs typeface="Arial"/>
              </a:rPr>
              <a:t>Что такое </a:t>
            </a:r>
            <a:r>
              <a:rPr sz="3600" i="0" spc="-10" dirty="0">
                <a:solidFill>
                  <a:srgbClr val="003399"/>
                </a:solidFill>
                <a:latin typeface="Arial"/>
                <a:cs typeface="Arial"/>
              </a:rPr>
              <a:t>психологическая </a:t>
            </a:r>
            <a:r>
              <a:rPr sz="3600" i="0" spc="-99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600" i="0" spc="-5" dirty="0">
                <a:solidFill>
                  <a:srgbClr val="003399"/>
                </a:solidFill>
                <a:latin typeface="Arial"/>
                <a:cs typeface="Arial"/>
              </a:rPr>
              <a:t>поддержка?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233677"/>
            <a:ext cx="402082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Психологическая</a:t>
            </a:r>
            <a:r>
              <a:rPr sz="2000" b="1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поддержка</a:t>
            </a:r>
            <a:endParaRPr sz="2000">
              <a:latin typeface="Arial"/>
              <a:cs typeface="Arial"/>
            </a:endParaRPr>
          </a:p>
          <a:p>
            <a:pPr marL="361315">
              <a:lnSpc>
                <a:spcPct val="100000"/>
              </a:lnSpc>
            </a:pP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–</a:t>
            </a:r>
            <a:r>
              <a:rPr sz="2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процесс: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1945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dirty="0"/>
              <a:t>в</a:t>
            </a:r>
            <a:r>
              <a:rPr spc="-30" dirty="0"/>
              <a:t> </a:t>
            </a:r>
            <a:r>
              <a:rPr spc="-5" dirty="0"/>
              <a:t>котором</a:t>
            </a:r>
            <a:r>
              <a:rPr dirty="0"/>
              <a:t> взрослый</a:t>
            </a:r>
          </a:p>
          <a:p>
            <a:pPr marL="355600" marR="227965">
              <a:lnSpc>
                <a:spcPts val="1730"/>
              </a:lnSpc>
              <a:spcBef>
                <a:spcPts val="200"/>
              </a:spcBef>
            </a:pPr>
            <a:r>
              <a:rPr spc="-5" dirty="0"/>
              <a:t>сосредотачивается</a:t>
            </a:r>
            <a:r>
              <a:rPr spc="35" dirty="0"/>
              <a:t> </a:t>
            </a:r>
            <a:r>
              <a:rPr dirty="0"/>
              <a:t>на</a:t>
            </a:r>
            <a:r>
              <a:rPr spc="-10" dirty="0"/>
              <a:t> </a:t>
            </a:r>
            <a:r>
              <a:rPr spc="-5" dirty="0"/>
              <a:t>позитивных </a:t>
            </a:r>
            <a:r>
              <a:rPr dirty="0"/>
              <a:t> </a:t>
            </a:r>
            <a:r>
              <a:rPr spc="-5" dirty="0"/>
              <a:t>сторонах </a:t>
            </a:r>
            <a:r>
              <a:rPr dirty="0"/>
              <a:t>и </a:t>
            </a:r>
            <a:r>
              <a:rPr spc="-5" dirty="0"/>
              <a:t>преимуществах </a:t>
            </a:r>
            <a:r>
              <a:rPr dirty="0"/>
              <a:t>ребенка с </a:t>
            </a:r>
            <a:r>
              <a:rPr spc="-490" dirty="0"/>
              <a:t> </a:t>
            </a:r>
            <a:r>
              <a:rPr spc="-5" dirty="0"/>
              <a:t>целью</a:t>
            </a:r>
            <a:r>
              <a:rPr dirty="0"/>
              <a:t> </a:t>
            </a:r>
            <a:r>
              <a:rPr spc="-10" dirty="0"/>
              <a:t>укрепления</a:t>
            </a:r>
            <a:r>
              <a:rPr spc="5" dirty="0"/>
              <a:t> </a:t>
            </a:r>
            <a:r>
              <a:rPr spc="-10" dirty="0"/>
              <a:t>его</a:t>
            </a:r>
            <a:r>
              <a:rPr dirty="0"/>
              <a:t> самооценки;</a:t>
            </a:r>
          </a:p>
          <a:p>
            <a:pPr marL="355600" marR="5080" indent="-342900">
              <a:lnSpc>
                <a:spcPct val="80000"/>
              </a:lnSpc>
              <a:spcBef>
                <a:spcPts val="440"/>
              </a:spcBef>
              <a:buFont typeface="Microsoft Sans Serif"/>
              <a:buChar char="•"/>
              <a:tabLst>
                <a:tab pos="354965" algn="l"/>
                <a:tab pos="355600" algn="l"/>
                <a:tab pos="2576195" algn="l"/>
              </a:tabLst>
            </a:pPr>
            <a:r>
              <a:rPr spc="-5" dirty="0"/>
              <a:t>который</a:t>
            </a:r>
            <a:r>
              <a:rPr spc="30" dirty="0"/>
              <a:t> </a:t>
            </a:r>
            <a:r>
              <a:rPr spc="-5" dirty="0"/>
              <a:t>помогает	поверить </a:t>
            </a:r>
            <a:r>
              <a:rPr dirty="0"/>
              <a:t>в </a:t>
            </a:r>
            <a:r>
              <a:rPr spc="-5" dirty="0"/>
              <a:t>себя </a:t>
            </a:r>
            <a:r>
              <a:rPr dirty="0"/>
              <a:t>и в </a:t>
            </a:r>
            <a:r>
              <a:rPr spc="-484" dirty="0"/>
              <a:t> </a:t>
            </a:r>
            <a:r>
              <a:rPr spc="-5" dirty="0"/>
              <a:t>свои</a:t>
            </a:r>
            <a:r>
              <a:rPr spc="10" dirty="0"/>
              <a:t> </a:t>
            </a:r>
            <a:r>
              <a:rPr spc="-5" dirty="0"/>
              <a:t>способности;</a:t>
            </a:r>
          </a:p>
          <a:p>
            <a:pPr marL="355600" indent="-342900">
              <a:lnSpc>
                <a:spcPct val="100000"/>
              </a:lnSpc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который</a:t>
            </a:r>
            <a:r>
              <a:rPr spc="5" dirty="0"/>
              <a:t> </a:t>
            </a:r>
            <a:r>
              <a:rPr spc="-5" dirty="0"/>
              <a:t>помогает</a:t>
            </a:r>
            <a:r>
              <a:rPr spc="10" dirty="0"/>
              <a:t> </a:t>
            </a:r>
            <a:r>
              <a:rPr spc="-10" dirty="0"/>
              <a:t>избежать</a:t>
            </a:r>
            <a:r>
              <a:rPr spc="40" dirty="0"/>
              <a:t> </a:t>
            </a:r>
            <a:r>
              <a:rPr spc="-5" dirty="0"/>
              <a:t>ошибок;</a:t>
            </a: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54965" algn="l"/>
                <a:tab pos="355600" algn="l"/>
                <a:tab pos="3171825" algn="l"/>
              </a:tabLst>
            </a:pPr>
            <a:r>
              <a:rPr spc="-5" dirty="0"/>
              <a:t>который</a:t>
            </a:r>
            <a:r>
              <a:rPr spc="25" dirty="0"/>
              <a:t> </a:t>
            </a:r>
            <a:r>
              <a:rPr spc="-5" dirty="0"/>
              <a:t>поддерживает	</a:t>
            </a:r>
            <a:r>
              <a:rPr dirty="0"/>
              <a:t>при</a:t>
            </a:r>
            <a:r>
              <a:rPr spc="-30" dirty="0"/>
              <a:t> </a:t>
            </a:r>
            <a:r>
              <a:rPr spc="-10" dirty="0"/>
              <a:t>неудачах.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904738" y="1221485"/>
            <a:ext cx="2038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8000"/>
                </a:solidFill>
                <a:latin typeface="Arial"/>
                <a:cs typeface="Arial"/>
              </a:rPr>
              <a:t>Необходимо: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01005" y="1587245"/>
            <a:ext cx="3550920" cy="2404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ts val="216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b="1" spc="-10" dirty="0">
                <a:solidFill>
                  <a:srgbClr val="C00000"/>
                </a:solidFill>
                <a:latin typeface="Arial"/>
                <a:cs typeface="Arial"/>
              </a:rPr>
              <a:t>забыть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2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прошлых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ts val="2160"/>
              </a:lnSpc>
            </a:pP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неудачах;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ts val="2160"/>
              </a:lnSpc>
              <a:buFont typeface="Microsoft Sans Serif"/>
              <a:buChar char="•"/>
              <a:tabLst>
                <a:tab pos="354965" algn="l"/>
                <a:tab pos="355600" algn="l"/>
                <a:tab pos="1451610" algn="l"/>
              </a:tabLst>
            </a:pP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помочь	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обрести</a:t>
            </a:r>
            <a:endParaRPr sz="2000">
              <a:latin typeface="Arial"/>
              <a:cs typeface="Arial"/>
            </a:endParaRPr>
          </a:p>
          <a:p>
            <a:pPr marL="355600" marR="243204">
              <a:lnSpc>
                <a:spcPts val="1920"/>
              </a:lnSpc>
              <a:spcBef>
                <a:spcPts val="225"/>
              </a:spcBef>
            </a:pP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уверенность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2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Arial"/>
                <a:cs typeface="Arial"/>
              </a:rPr>
              <a:t>том,</a:t>
            </a:r>
            <a:r>
              <a:rPr sz="2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C00000"/>
                </a:solidFill>
                <a:latin typeface="Arial"/>
                <a:cs typeface="Arial"/>
              </a:rPr>
              <a:t>что </a:t>
            </a:r>
            <a:r>
              <a:rPr sz="2000" b="1" spc="-5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r>
              <a:rPr sz="2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справится</a:t>
            </a:r>
            <a:r>
              <a:rPr sz="2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ts val="1935"/>
              </a:lnSpc>
            </a:pP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данной</a:t>
            </a:r>
            <a:r>
              <a:rPr sz="2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задачей;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ts val="2160"/>
              </a:lnSpc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помнить</a:t>
            </a:r>
            <a:r>
              <a:rPr sz="2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2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прошлых</a:t>
            </a:r>
            <a:endParaRPr sz="2000">
              <a:latin typeface="Arial"/>
              <a:cs typeface="Arial"/>
            </a:endParaRPr>
          </a:p>
          <a:p>
            <a:pPr marL="355600" marR="5080">
              <a:lnSpc>
                <a:spcPct val="80000"/>
              </a:lnSpc>
              <a:spcBef>
                <a:spcPts val="240"/>
              </a:spcBef>
            </a:pP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удачах</a:t>
            </a:r>
            <a:r>
              <a:rPr sz="2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2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возвращаться</a:t>
            </a:r>
            <a:r>
              <a:rPr sz="2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к </a:t>
            </a:r>
            <a:r>
              <a:rPr sz="2000" b="1" spc="-5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ним,</a:t>
            </a:r>
            <a:r>
              <a:rPr sz="2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2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2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ошибкам.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663" y="3945634"/>
            <a:ext cx="3595116" cy="28940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613" y="4042326"/>
            <a:ext cx="4038600" cy="27973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5391" y="169544"/>
            <a:ext cx="63849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spc="-10" dirty="0">
                <a:solidFill>
                  <a:srgbClr val="003399"/>
                </a:solidFill>
                <a:latin typeface="Arial"/>
                <a:cs typeface="Arial"/>
              </a:rPr>
              <a:t>Стресс</a:t>
            </a:r>
            <a:r>
              <a:rPr sz="2800" i="0" spc="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i="0" spc="-5" dirty="0">
                <a:solidFill>
                  <a:srgbClr val="003399"/>
                </a:solidFill>
                <a:latin typeface="Arial"/>
                <a:cs typeface="Arial"/>
              </a:rPr>
              <a:t>при</a:t>
            </a:r>
            <a:r>
              <a:rPr sz="2800" i="0" spc="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i="0" spc="-10" dirty="0">
                <a:solidFill>
                  <a:srgbClr val="003399"/>
                </a:solidFill>
                <a:latin typeface="Arial"/>
                <a:cs typeface="Arial"/>
              </a:rPr>
              <a:t>подготовке</a:t>
            </a:r>
            <a:r>
              <a:rPr sz="2800" i="0" spc="5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i="0" spc="-5" dirty="0">
                <a:solidFill>
                  <a:srgbClr val="003399"/>
                </a:solidFill>
                <a:latin typeface="Arial"/>
                <a:cs typeface="Arial"/>
              </a:rPr>
              <a:t>к</a:t>
            </a:r>
            <a:r>
              <a:rPr sz="2800" i="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i="0" spc="-10" dirty="0">
                <a:solidFill>
                  <a:srgbClr val="003399"/>
                </a:solidFill>
                <a:latin typeface="Arial"/>
                <a:cs typeface="Arial"/>
              </a:rPr>
              <a:t>экзаменам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-43180" y="725499"/>
            <a:ext cx="5502910" cy="6025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В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экзаменационную</a:t>
            </a:r>
            <a:r>
              <a:rPr sz="1600" spc="8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пору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всегда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присутствует</a:t>
            </a:r>
            <a:endParaRPr sz="1600">
              <a:latin typeface="Microsoft Sans Serif"/>
              <a:cs typeface="Microsoft Sans Serif"/>
            </a:endParaRPr>
          </a:p>
          <a:p>
            <a:pPr marL="355600" marR="532130">
              <a:lnSpc>
                <a:spcPct val="100000"/>
              </a:lnSpc>
              <a:spcBef>
                <a:spcPts val="5"/>
              </a:spcBef>
            </a:pP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психологическое</a:t>
            </a:r>
            <a:r>
              <a:rPr sz="1600" spc="4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напряжение.</a:t>
            </a:r>
            <a:r>
              <a:rPr sz="1600" spc="5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Стресс</a:t>
            </a:r>
            <a:r>
              <a:rPr sz="1600" spc="3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при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этом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- </a:t>
            </a:r>
            <a:r>
              <a:rPr sz="1600" spc="-409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абсолютно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нормальная</a:t>
            </a:r>
            <a:r>
              <a:rPr sz="1600" spc="5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реакция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организма.</a:t>
            </a:r>
            <a:endParaRPr sz="16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45" dirty="0">
                <a:solidFill>
                  <a:srgbClr val="002573"/>
                </a:solidFill>
                <a:latin typeface="Microsoft Sans Serif"/>
                <a:cs typeface="Microsoft Sans Serif"/>
              </a:rPr>
              <a:t>Легкие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эмоциональные</a:t>
            </a:r>
            <a:r>
              <a:rPr sz="1600" spc="7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всплески</a:t>
            </a:r>
            <a:r>
              <a:rPr sz="1600" spc="1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полезны,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они</a:t>
            </a:r>
            <a:endParaRPr sz="1600">
              <a:latin typeface="Microsoft Sans Serif"/>
              <a:cs typeface="Microsoft Sans Serif"/>
            </a:endParaRPr>
          </a:p>
          <a:p>
            <a:pPr marL="355600" marR="141605">
              <a:lnSpc>
                <a:spcPct val="100000"/>
              </a:lnSpc>
            </a:pP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положительно</a:t>
            </a:r>
            <a:r>
              <a:rPr sz="1600" spc="7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сказываются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на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работоспособности</a:t>
            </a:r>
            <a:r>
              <a:rPr sz="1600" spc="5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и </a:t>
            </a:r>
            <a:r>
              <a:rPr sz="1600" spc="-409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усиливают</a:t>
            </a:r>
            <a:r>
              <a:rPr sz="1600" spc="7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умственную</a:t>
            </a:r>
            <a:r>
              <a:rPr sz="1600" spc="9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деятельность.</a:t>
            </a:r>
            <a:r>
              <a:rPr sz="1600" spc="7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Но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излишнее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 эмоциональное</a:t>
            </a:r>
            <a:r>
              <a:rPr sz="1600" spc="7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напряжение</a:t>
            </a:r>
            <a:r>
              <a:rPr sz="1600" spc="5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зачастую</a:t>
            </a:r>
            <a:r>
              <a:rPr sz="1600" spc="6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оказывает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обратное</a:t>
            </a:r>
            <a:r>
              <a:rPr sz="1600" spc="3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действие.</a:t>
            </a:r>
            <a:endParaRPr sz="16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Причиной</a:t>
            </a:r>
            <a:r>
              <a:rPr sz="1600" spc="6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этого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2573"/>
                </a:solidFill>
                <a:latin typeface="Microsoft Sans Serif"/>
                <a:cs typeface="Microsoft Sans Serif"/>
              </a:rPr>
              <a:t>является,</a:t>
            </a:r>
            <a:r>
              <a:rPr sz="1600" spc="1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в</a:t>
            </a:r>
            <a:r>
              <a:rPr sz="1600" spc="3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первую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очередь,</a:t>
            </a:r>
            <a:r>
              <a:rPr sz="1600" spc="6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личное </a:t>
            </a:r>
            <a:r>
              <a:rPr sz="16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отношение </a:t>
            </a:r>
            <a:r>
              <a:rPr sz="1600" spc="-105" dirty="0">
                <a:solidFill>
                  <a:srgbClr val="C00000"/>
                </a:solidFill>
                <a:latin typeface="Microsoft Sans Serif"/>
                <a:cs typeface="Microsoft Sans Serif"/>
              </a:rPr>
              <a:t>к</a:t>
            </a:r>
            <a:r>
              <a:rPr sz="1600" spc="-10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событию.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Поэтому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важно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формирование </a:t>
            </a:r>
            <a:r>
              <a:rPr sz="1600" spc="-409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адекватного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отношения</a:t>
            </a:r>
            <a:r>
              <a:rPr sz="1600" spc="6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5" dirty="0">
                <a:solidFill>
                  <a:srgbClr val="002573"/>
                </a:solidFill>
                <a:latin typeface="Microsoft Sans Serif"/>
                <a:cs typeface="Microsoft Sans Serif"/>
              </a:rPr>
              <a:t>к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ситуации.</a:t>
            </a:r>
            <a:r>
              <a:rPr sz="1600" spc="8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Оно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поможет</a:t>
            </a:r>
            <a:endParaRPr sz="16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1600" spc="-35" dirty="0">
                <a:solidFill>
                  <a:srgbClr val="002573"/>
                </a:solidFill>
                <a:latin typeface="Microsoft Sans Serif"/>
                <a:cs typeface="Microsoft Sans Serif"/>
              </a:rPr>
              <a:t>выпускникам</a:t>
            </a:r>
            <a:r>
              <a:rPr sz="1600" spc="7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2573"/>
                </a:solidFill>
                <a:latin typeface="Microsoft Sans Serif"/>
                <a:cs typeface="Microsoft Sans Serif"/>
              </a:rPr>
              <a:t>разумно</a:t>
            </a:r>
            <a:r>
              <a:rPr sz="1600" spc="7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распределить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2573"/>
                </a:solidFill>
                <a:latin typeface="Microsoft Sans Serif"/>
                <a:cs typeface="Microsoft Sans Serif"/>
              </a:rPr>
              <a:t>силы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2573"/>
                </a:solidFill>
                <a:latin typeface="Microsoft Sans Serif"/>
                <a:cs typeface="Microsoft Sans Serif"/>
              </a:rPr>
              <a:t>для</a:t>
            </a:r>
            <a:endParaRPr sz="1600">
              <a:latin typeface="Microsoft Sans Serif"/>
              <a:cs typeface="Microsoft Sans Serif"/>
            </a:endParaRPr>
          </a:p>
          <a:p>
            <a:pPr marL="355600" marR="158115">
              <a:lnSpc>
                <a:spcPct val="100000"/>
              </a:lnSpc>
            </a:pP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подготовки</a:t>
            </a:r>
            <a:r>
              <a:rPr sz="1600" spc="3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и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сдачи</a:t>
            </a:r>
            <a:r>
              <a:rPr sz="1600" spc="4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2573"/>
                </a:solidFill>
                <a:latin typeface="Microsoft Sans Serif"/>
                <a:cs typeface="Microsoft Sans Serif"/>
              </a:rPr>
              <a:t>экзамена,</a:t>
            </a:r>
            <a:r>
              <a:rPr sz="1600" spc="5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а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родителям</a:t>
            </a:r>
            <a:r>
              <a:rPr sz="1600" spc="6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-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002573"/>
                </a:solidFill>
                <a:latin typeface="Microsoft Sans Serif"/>
                <a:cs typeface="Microsoft Sans Serif"/>
              </a:rPr>
              <a:t>оказать </a:t>
            </a:r>
            <a:r>
              <a:rPr sz="1600" spc="-409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своему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ребенку</a:t>
            </a:r>
            <a:r>
              <a:rPr sz="1600" spc="4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правильную</a:t>
            </a:r>
            <a:r>
              <a:rPr sz="1600" spc="6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помощь.</a:t>
            </a:r>
            <a:endParaRPr sz="1600">
              <a:latin typeface="Microsoft Sans Serif"/>
              <a:cs typeface="Microsoft Sans Serif"/>
            </a:endParaRPr>
          </a:p>
          <a:p>
            <a:pPr marL="355600" marR="40640" indent="-342900">
              <a:lnSpc>
                <a:spcPct val="10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30" dirty="0">
                <a:solidFill>
                  <a:srgbClr val="002573"/>
                </a:solidFill>
                <a:latin typeface="Microsoft Sans Serif"/>
                <a:cs typeface="Microsoft Sans Serif"/>
              </a:rPr>
              <a:t>Экзамены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представляют</a:t>
            </a:r>
            <a:r>
              <a:rPr sz="1600" spc="3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собой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нелегкую,</a:t>
            </a:r>
            <a:r>
              <a:rPr sz="1600" spc="6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но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неизбежную</a:t>
            </a:r>
            <a:r>
              <a:rPr sz="1600" spc="8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часть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нашей</a:t>
            </a:r>
            <a:r>
              <a:rPr sz="1600" spc="5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2573"/>
                </a:solidFill>
                <a:latin typeface="Microsoft Sans Serif"/>
                <a:cs typeface="Microsoft Sans Serif"/>
              </a:rPr>
              <a:t>жизни.</a:t>
            </a:r>
            <a:r>
              <a:rPr sz="1600" spc="8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Одни</a:t>
            </a:r>
            <a:r>
              <a:rPr sz="1600" spc="6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воспринимают </a:t>
            </a:r>
            <a:r>
              <a:rPr sz="1600" spc="-409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002573"/>
                </a:solidFill>
                <a:latin typeface="Microsoft Sans Serif"/>
                <a:cs typeface="Microsoft Sans Serif"/>
              </a:rPr>
              <a:t>экзамены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достаточно</a:t>
            </a:r>
            <a:r>
              <a:rPr sz="1600" spc="5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легко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и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идут</a:t>
            </a:r>
            <a:r>
              <a:rPr sz="1600" spc="5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на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2573"/>
                </a:solidFill>
                <a:latin typeface="Microsoft Sans Serif"/>
                <a:cs typeface="Microsoft Sans Serif"/>
              </a:rPr>
              <a:t>экзамены,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уверенные</a:t>
            </a:r>
            <a:r>
              <a:rPr sz="1600" spc="6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в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успехе.</a:t>
            </a:r>
            <a:r>
              <a:rPr sz="1600" spc="5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У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других</a:t>
            </a:r>
            <a:r>
              <a:rPr sz="1600" spc="6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415" dirty="0">
                <a:solidFill>
                  <a:srgbClr val="002573"/>
                </a:solidFill>
                <a:latin typeface="Microsoft Sans Serif"/>
                <a:cs typeface="Microsoft Sans Serif"/>
              </a:rPr>
              <a:t>–</a:t>
            </a:r>
            <a:r>
              <a:rPr sz="1600" spc="3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002573"/>
                </a:solidFill>
                <a:latin typeface="Microsoft Sans Serif"/>
                <a:cs typeface="Microsoft Sans Serif"/>
              </a:rPr>
              <a:t>экзамен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и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оценка</a:t>
            </a:r>
            <a:r>
              <a:rPr sz="1600" spc="4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45" dirty="0">
                <a:solidFill>
                  <a:srgbClr val="002573"/>
                </a:solidFill>
                <a:latin typeface="Microsoft Sans Serif"/>
                <a:cs typeface="Microsoft Sans Serif"/>
              </a:rPr>
              <a:t>за </a:t>
            </a:r>
            <a:r>
              <a:rPr sz="1600" spc="-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него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тесно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связаны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с</a:t>
            </a:r>
            <a:r>
              <a:rPr sz="1600" spc="1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беспокойством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и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тревогой.</a:t>
            </a:r>
            <a:r>
              <a:rPr sz="1600" spc="5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Они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не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2573"/>
                </a:solidFill>
                <a:latin typeface="Microsoft Sans Serif"/>
                <a:cs typeface="Microsoft Sans Serif"/>
              </a:rPr>
              <a:t>только</a:t>
            </a:r>
            <a:r>
              <a:rPr sz="1600" spc="5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2573"/>
                </a:solidFill>
                <a:latin typeface="Microsoft Sans Serif"/>
                <a:cs typeface="Microsoft Sans Serif"/>
              </a:rPr>
              <a:t>накануне</a:t>
            </a:r>
            <a:r>
              <a:rPr sz="1600" spc="7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2573"/>
                </a:solidFill>
                <a:latin typeface="Microsoft Sans Serif"/>
                <a:cs typeface="Microsoft Sans Serif"/>
              </a:rPr>
              <a:t>экзамена,</a:t>
            </a:r>
            <a:r>
              <a:rPr sz="1600" spc="5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но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иногда</a:t>
            </a:r>
            <a:r>
              <a:rPr sz="1600" spc="5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2573"/>
                </a:solidFill>
                <a:latin typeface="Microsoft Sans Serif"/>
                <a:cs typeface="Microsoft Sans Serif"/>
              </a:rPr>
              <a:t>лишь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при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 мысли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о</a:t>
            </a:r>
            <a:r>
              <a:rPr sz="1600" spc="1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нем</a:t>
            </a:r>
            <a:r>
              <a:rPr sz="1600" spc="3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испытывают</a:t>
            </a:r>
            <a:r>
              <a:rPr sz="1600" spc="4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состояние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страха, </a:t>
            </a:r>
            <a:r>
              <a:rPr sz="160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неуверенности</a:t>
            </a:r>
            <a:r>
              <a:rPr sz="1600" spc="8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в</a:t>
            </a:r>
            <a:r>
              <a:rPr sz="1600" spc="2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себе</a:t>
            </a:r>
            <a:r>
              <a:rPr sz="1600" spc="1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и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тревоги.</a:t>
            </a:r>
            <a:r>
              <a:rPr sz="1600" spc="3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Эти</a:t>
            </a:r>
            <a:r>
              <a:rPr sz="1600" spc="3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состояния </a:t>
            </a:r>
            <a:r>
              <a:rPr sz="160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2573"/>
                </a:solidFill>
                <a:latin typeface="Microsoft Sans Serif"/>
                <a:cs typeface="Microsoft Sans Serif"/>
              </a:rPr>
              <a:t>называются</a:t>
            </a:r>
            <a:r>
              <a:rPr sz="1600" spc="2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2573"/>
                </a:solidFill>
                <a:latin typeface="Microsoft Sans Serif"/>
                <a:cs typeface="Microsoft Sans Serif"/>
              </a:rPr>
              <a:t>экзаменационной</a:t>
            </a:r>
            <a:r>
              <a:rPr sz="1600" spc="8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2573"/>
                </a:solidFill>
                <a:latin typeface="Microsoft Sans Serif"/>
                <a:cs typeface="Microsoft Sans Serif"/>
              </a:rPr>
              <a:t>или</a:t>
            </a:r>
            <a:r>
              <a:rPr sz="1600" spc="55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2573"/>
                </a:solidFill>
                <a:latin typeface="Microsoft Sans Serif"/>
                <a:cs typeface="Microsoft Sans Serif"/>
              </a:rPr>
              <a:t>тестовой </a:t>
            </a:r>
            <a:r>
              <a:rPr sz="1600" dirty="0">
                <a:solidFill>
                  <a:srgbClr val="002573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2573"/>
                </a:solidFill>
                <a:latin typeface="Microsoft Sans Serif"/>
                <a:cs typeface="Microsoft Sans Serif"/>
              </a:rPr>
              <a:t>тревожностью.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3935" y="1370075"/>
            <a:ext cx="3464052" cy="1944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03747" y="3703320"/>
            <a:ext cx="3451859" cy="23027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15646"/>
            <a:ext cx="5465445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4405" indent="914400">
              <a:lnSpc>
                <a:spcPct val="100000"/>
              </a:lnSpc>
              <a:spcBef>
                <a:spcPts val="100"/>
              </a:spcBef>
              <a:tabLst>
                <a:tab pos="1219835" algn="l"/>
              </a:tabLst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	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состоянии</a:t>
            </a:r>
            <a:r>
              <a:rPr sz="18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экзаменационной </a:t>
            </a:r>
            <a:r>
              <a:rPr sz="1800" b="1" spc="-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тревожности</a:t>
            </a:r>
            <a:r>
              <a:rPr sz="18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 стресса</a:t>
            </a:r>
            <a:r>
              <a:rPr sz="18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наблюдаются:</a:t>
            </a:r>
            <a:endParaRPr sz="1800" dirty="0">
              <a:latin typeface="Arial"/>
              <a:cs typeface="Arial"/>
            </a:endParaRPr>
          </a:p>
          <a:p>
            <a:pPr marL="355600" marR="295275" indent="-342900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нарушение</a:t>
            </a:r>
            <a:r>
              <a:rPr sz="1800" spc="6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ориентации,</a:t>
            </a:r>
            <a:r>
              <a:rPr sz="180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понижение</a:t>
            </a:r>
            <a:r>
              <a:rPr sz="1800" spc="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39E4"/>
                </a:solidFill>
                <a:latin typeface="Microsoft Sans Serif"/>
                <a:cs typeface="Microsoft Sans Serif"/>
              </a:rPr>
              <a:t>точности </a:t>
            </a:r>
            <a:r>
              <a:rPr sz="1800" spc="-46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движений;</a:t>
            </a:r>
            <a:endParaRPr sz="1800" dirty="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снижение</a:t>
            </a:r>
            <a:r>
              <a:rPr sz="1800" spc="1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0039E4"/>
                </a:solidFill>
                <a:latin typeface="Microsoft Sans Serif"/>
                <a:cs typeface="Microsoft Sans Serif"/>
              </a:rPr>
              <a:t>контрольных</a:t>
            </a:r>
            <a:r>
              <a:rPr sz="1800" spc="3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0039E4"/>
                </a:solidFill>
                <a:latin typeface="Microsoft Sans Serif"/>
                <a:cs typeface="Microsoft Sans Serif"/>
              </a:rPr>
              <a:t>функций;</a:t>
            </a:r>
            <a:endParaRPr sz="1800" dirty="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обострение</a:t>
            </a:r>
            <a:r>
              <a:rPr sz="1800" spc="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оборонительных</a:t>
            </a:r>
            <a:r>
              <a:rPr sz="1800" spc="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0039E4"/>
                </a:solidFill>
                <a:latin typeface="Microsoft Sans Serif"/>
                <a:cs typeface="Microsoft Sans Serif"/>
              </a:rPr>
              <a:t>реакций;</a:t>
            </a:r>
            <a:endParaRPr sz="1800" dirty="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понижение</a:t>
            </a:r>
            <a:r>
              <a:rPr sz="1800" spc="-5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39E4"/>
                </a:solidFill>
                <a:latin typeface="Microsoft Sans Serif"/>
                <a:cs typeface="Microsoft Sans Serif"/>
              </a:rPr>
              <a:t>волевых</a:t>
            </a:r>
            <a:r>
              <a:rPr sz="1800" spc="20" dirty="0">
                <a:solidFill>
                  <a:srgbClr val="0039E4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39E4"/>
                </a:solidFill>
                <a:latin typeface="Microsoft Sans Serif"/>
                <a:cs typeface="Microsoft Sans Serif"/>
              </a:rPr>
              <a:t>функций.</a:t>
            </a:r>
            <a:endParaRPr sz="1800" dirty="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Почему 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дети</a:t>
            </a:r>
            <a:r>
              <a:rPr sz="18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так</a:t>
            </a:r>
            <a:r>
              <a:rPr sz="18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волнуются?</a:t>
            </a:r>
            <a:endParaRPr sz="1800" dirty="0">
              <a:latin typeface="Arial"/>
              <a:cs typeface="Arial"/>
            </a:endParaRPr>
          </a:p>
          <a:p>
            <a:pPr marL="355600" marR="102235" indent="-342900">
              <a:lnSpc>
                <a:spcPct val="100000"/>
              </a:lnSpc>
              <a:spcBef>
                <a:spcPts val="43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Сомневаются</a:t>
            </a:r>
            <a:r>
              <a:rPr sz="18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 полноте</a:t>
            </a:r>
            <a:r>
              <a:rPr sz="18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 прочности</a:t>
            </a:r>
            <a:r>
              <a:rPr sz="18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своих </a:t>
            </a:r>
            <a:r>
              <a:rPr sz="1800" b="1" spc="-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знаний.</a:t>
            </a:r>
            <a:endParaRPr sz="1800" dirty="0">
              <a:latin typeface="Arial"/>
              <a:cs typeface="Arial"/>
            </a:endParaRPr>
          </a:p>
          <a:p>
            <a:pPr marL="355600" marR="135890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002599"/>
                </a:solidFill>
                <a:latin typeface="Microsoft Sans Serif"/>
                <a:cs typeface="Microsoft Sans Serif"/>
              </a:rPr>
              <a:t>Сомневаются</a:t>
            </a:r>
            <a:r>
              <a:rPr sz="1800" spc="4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8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собственных</a:t>
            </a:r>
            <a:r>
              <a:rPr sz="18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способностях</a:t>
            </a:r>
            <a:r>
              <a:rPr sz="18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: </a:t>
            </a:r>
            <a:r>
              <a:rPr sz="1800" spc="-46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2599"/>
                </a:solidFill>
                <a:latin typeface="Microsoft Sans Serif"/>
                <a:cs typeface="Microsoft Sans Serif"/>
              </a:rPr>
              <a:t>умении</a:t>
            </a:r>
            <a:r>
              <a:rPr sz="1800" spc="2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2599"/>
                </a:solidFill>
                <a:latin typeface="Microsoft Sans Serif"/>
                <a:cs typeface="Microsoft Sans Serif"/>
              </a:rPr>
              <a:t>логически</a:t>
            </a:r>
            <a:r>
              <a:rPr sz="1800" spc="1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мыслить, </a:t>
            </a:r>
            <a:r>
              <a:rPr sz="1800" spc="-10" dirty="0">
                <a:solidFill>
                  <a:srgbClr val="002599"/>
                </a:solidFill>
                <a:latin typeface="Microsoft Sans Serif"/>
                <a:cs typeface="Microsoft Sans Serif"/>
              </a:rPr>
              <a:t>анализировать,</a:t>
            </a:r>
            <a:endParaRPr sz="1800" dirty="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1800" spc="-15" dirty="0">
                <a:solidFill>
                  <a:srgbClr val="002599"/>
                </a:solidFill>
                <a:latin typeface="Microsoft Sans Serif"/>
                <a:cs typeface="Microsoft Sans Serif"/>
              </a:rPr>
              <a:t>концентрировать</a:t>
            </a:r>
            <a:r>
              <a:rPr sz="1800" spc="5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и</a:t>
            </a:r>
            <a:r>
              <a:rPr sz="18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2599"/>
                </a:solidFill>
                <a:latin typeface="Microsoft Sans Serif"/>
                <a:cs typeface="Microsoft Sans Serif"/>
              </a:rPr>
              <a:t>распределять</a:t>
            </a:r>
            <a:r>
              <a:rPr sz="1800" spc="4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002599"/>
                </a:solidFill>
                <a:latin typeface="Microsoft Sans Serif"/>
                <a:cs typeface="Microsoft Sans Serif"/>
              </a:rPr>
              <a:t>внимание.</a:t>
            </a:r>
            <a:endParaRPr sz="1800" dirty="0">
              <a:latin typeface="Microsoft Sans Serif"/>
              <a:cs typeface="Microsoft Sans Serif"/>
            </a:endParaRPr>
          </a:p>
          <a:p>
            <a:pPr marL="355600" marR="440055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Испытывают</a:t>
            </a:r>
            <a:r>
              <a:rPr sz="1800" spc="2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страх</a:t>
            </a:r>
            <a:r>
              <a:rPr sz="1800" spc="3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002599"/>
                </a:solidFill>
                <a:latin typeface="Microsoft Sans Serif"/>
                <a:cs typeface="Microsoft Sans Serif"/>
              </a:rPr>
              <a:t>перед</a:t>
            </a:r>
            <a:r>
              <a:rPr sz="1800" spc="2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35" dirty="0">
                <a:solidFill>
                  <a:srgbClr val="002599"/>
                </a:solidFill>
                <a:latin typeface="Microsoft Sans Serif"/>
                <a:cs typeface="Microsoft Sans Serif"/>
              </a:rPr>
              <a:t>экзаменом</a:t>
            </a:r>
            <a:r>
              <a:rPr sz="1800" spc="2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2599"/>
                </a:solidFill>
                <a:latin typeface="Microsoft Sans Serif"/>
                <a:cs typeface="Microsoft Sans Serif"/>
              </a:rPr>
              <a:t>в</a:t>
            </a:r>
            <a:r>
              <a:rPr sz="1800" spc="2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5" dirty="0">
                <a:solidFill>
                  <a:srgbClr val="002599"/>
                </a:solidFill>
                <a:latin typeface="Microsoft Sans Serif"/>
                <a:cs typeface="Microsoft Sans Serif"/>
              </a:rPr>
              <a:t>силу </a:t>
            </a:r>
            <a:r>
              <a:rPr sz="1800" spc="-46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личностных</a:t>
            </a:r>
            <a:r>
              <a:rPr sz="1800" spc="15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002599"/>
                </a:solidFill>
                <a:latin typeface="Microsoft Sans Serif"/>
                <a:cs typeface="Microsoft Sans Serif"/>
              </a:rPr>
              <a:t>особенностей</a:t>
            </a:r>
            <a:r>
              <a:rPr sz="1800" spc="1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2599"/>
                </a:solidFill>
                <a:latin typeface="Microsoft Sans Serif"/>
                <a:cs typeface="Microsoft Sans Serif"/>
              </a:rPr>
              <a:t>-</a:t>
            </a:r>
            <a:r>
              <a:rPr sz="1800" spc="20" dirty="0">
                <a:solidFill>
                  <a:srgbClr val="002599"/>
                </a:solidFill>
                <a:latin typeface="Microsoft Sans Serif"/>
                <a:cs typeface="Microsoft Sans Serif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тревожности,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неуверенности</a:t>
            </a:r>
            <a:r>
              <a:rPr sz="18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 себе.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Боятся</a:t>
            </a:r>
            <a:r>
              <a:rPr sz="18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незнакомой,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неопределенной</a:t>
            </a:r>
            <a:endParaRPr sz="18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ситуации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.</a:t>
            </a:r>
            <a:endParaRPr sz="1800" dirty="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43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Испытывают</a:t>
            </a:r>
            <a:r>
              <a:rPr sz="18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повышенную</a:t>
            </a:r>
            <a:r>
              <a:rPr sz="18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ответственность </a:t>
            </a:r>
            <a:r>
              <a:rPr sz="1800" b="1" spc="-48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перед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родителями</a:t>
            </a:r>
            <a:r>
              <a:rPr sz="18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школой.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4479" y="3645408"/>
            <a:ext cx="3657600" cy="2054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479" y="685800"/>
            <a:ext cx="3657600" cy="22219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2435" y="108331"/>
            <a:ext cx="552386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5080" indent="-147955">
              <a:lnSpc>
                <a:spcPct val="100000"/>
              </a:lnSpc>
              <a:spcBef>
                <a:spcPts val="100"/>
              </a:spcBef>
            </a:pPr>
            <a:r>
              <a:rPr sz="3200" i="0" spc="-5" dirty="0">
                <a:solidFill>
                  <a:srgbClr val="003399"/>
                </a:solidFill>
                <a:latin typeface="Arial"/>
                <a:cs typeface="Arial"/>
              </a:rPr>
              <a:t>Составляющие</a:t>
            </a:r>
            <a:r>
              <a:rPr sz="3200" i="0" spc="-114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i="0" dirty="0">
                <a:solidFill>
                  <a:srgbClr val="003399"/>
                </a:solidFill>
                <a:latin typeface="Arial"/>
                <a:cs typeface="Arial"/>
              </a:rPr>
              <a:t>готовности </a:t>
            </a:r>
            <a:r>
              <a:rPr sz="3200" i="0" spc="-875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3200" i="0" spc="-5" dirty="0" err="1">
                <a:solidFill>
                  <a:srgbClr val="003399"/>
                </a:solidFill>
                <a:latin typeface="Arial"/>
                <a:cs typeface="Arial"/>
              </a:rPr>
              <a:t>выпускников</a:t>
            </a:r>
            <a:r>
              <a:rPr sz="3200" i="0" spc="-4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lang="ru-RU" sz="3200" i="0" dirty="0" smtClean="0">
                <a:solidFill>
                  <a:srgbClr val="003399"/>
                </a:solidFill>
              </a:rPr>
              <a:t>к экзаменам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-43180" y="1233677"/>
            <a:ext cx="4969510" cy="539178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45720" indent="-342900">
              <a:lnSpc>
                <a:spcPct val="8000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В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готовности учащихся </a:t>
            </a:r>
            <a:r>
              <a:rPr sz="2000" spc="-125" dirty="0">
                <a:solidFill>
                  <a:srgbClr val="003399"/>
                </a:solidFill>
                <a:latin typeface="Microsoft Sans Serif"/>
                <a:cs typeface="Microsoft Sans Serif"/>
              </a:rPr>
              <a:t>к</a:t>
            </a:r>
            <a:r>
              <a:rPr sz="2000" spc="-12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 err="1">
                <a:solidFill>
                  <a:srgbClr val="003399"/>
                </a:solidFill>
                <a:latin typeface="Microsoft Sans Serif"/>
                <a:cs typeface="Microsoft Sans Serif"/>
              </a:rPr>
              <a:t>сдаче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35" dirty="0" err="1" smtClean="0">
                <a:solidFill>
                  <a:srgbClr val="003399"/>
                </a:solidFill>
                <a:latin typeface="Microsoft Sans Serif"/>
                <a:cs typeface="Microsoft Sans Serif"/>
              </a:rPr>
              <a:t>экзамена</a:t>
            </a:r>
            <a:r>
              <a:rPr sz="2000" spc="-15" dirty="0" smtClean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выделены</a:t>
            </a:r>
            <a:r>
              <a:rPr sz="2000" spc="-3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5" dirty="0">
                <a:solidFill>
                  <a:srgbClr val="003399"/>
                </a:solidFill>
                <a:latin typeface="Microsoft Sans Serif"/>
                <a:cs typeface="Microsoft Sans Serif"/>
              </a:rPr>
              <a:t>следующие</a:t>
            </a:r>
            <a:r>
              <a:rPr sz="2000" spc="-2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составляющие:</a:t>
            </a:r>
            <a:endParaRPr sz="2000" dirty="0">
              <a:latin typeface="Microsoft Sans Serif"/>
              <a:cs typeface="Microsoft Sans Serif"/>
            </a:endParaRPr>
          </a:p>
          <a:p>
            <a:pPr marL="355600" marR="683260" indent="-342900">
              <a:lnSpc>
                <a:spcPts val="1920"/>
              </a:lnSpc>
              <a:spcBef>
                <a:spcPts val="459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информационная 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готовность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(информированность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о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правилах </a:t>
            </a:r>
            <a:r>
              <a:rPr sz="2000" spc="-52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поведения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 на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30" dirty="0">
                <a:solidFill>
                  <a:srgbClr val="003399"/>
                </a:solidFill>
                <a:latin typeface="Microsoft Sans Serif"/>
                <a:cs typeface="Microsoft Sans Serif"/>
              </a:rPr>
              <a:t>экзамене,</a:t>
            </a:r>
            <a:endParaRPr sz="2000" dirty="0">
              <a:latin typeface="Microsoft Sans Serif"/>
              <a:cs typeface="Microsoft Sans Serif"/>
            </a:endParaRPr>
          </a:p>
          <a:p>
            <a:pPr marL="355600" marR="765175">
              <a:lnSpc>
                <a:spcPct val="80000"/>
              </a:lnSpc>
              <a:spcBef>
                <a:spcPts val="20"/>
              </a:spcBef>
            </a:pP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информированность</a:t>
            </a:r>
            <a:r>
              <a:rPr sz="2000" spc="-6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о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 правилах </a:t>
            </a:r>
            <a:r>
              <a:rPr sz="2000" spc="-51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003399"/>
                </a:solidFill>
                <a:latin typeface="Microsoft Sans Serif"/>
                <a:cs typeface="Microsoft Sans Serif"/>
              </a:rPr>
              <a:t>заполнения бланков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и</a:t>
            </a:r>
            <a:r>
              <a:rPr sz="2000" spc="1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т.д.);</a:t>
            </a:r>
            <a:endParaRPr sz="2000" dirty="0">
              <a:latin typeface="Microsoft Sans Serif"/>
              <a:cs typeface="Microsoft Sans Serif"/>
            </a:endParaRPr>
          </a:p>
          <a:p>
            <a:pPr marL="355600" marR="540385" indent="-342900">
              <a:lnSpc>
                <a:spcPct val="8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предметная</a:t>
            </a:r>
            <a:r>
              <a:rPr sz="2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готовность</a:t>
            </a:r>
            <a:r>
              <a:rPr sz="20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3399"/>
                </a:solidFill>
                <a:latin typeface="Microsoft Sans Serif"/>
                <a:cs typeface="Microsoft Sans Serif"/>
              </a:rPr>
              <a:t>или </a:t>
            </a:r>
            <a:r>
              <a:rPr sz="2000" spc="1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содержательная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(готовность </a:t>
            </a:r>
            <a:r>
              <a:rPr sz="2000" spc="-15" dirty="0">
                <a:solidFill>
                  <a:srgbClr val="003399"/>
                </a:solidFill>
                <a:latin typeface="Microsoft Sans Serif"/>
                <a:cs typeface="Microsoft Sans Serif"/>
              </a:rPr>
              <a:t>по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 определенному </a:t>
            </a:r>
            <a:r>
              <a:rPr sz="2000" spc="-15" dirty="0">
                <a:solidFill>
                  <a:srgbClr val="003399"/>
                </a:solidFill>
                <a:latin typeface="Microsoft Sans Serif"/>
                <a:cs typeface="Microsoft Sans Serif"/>
              </a:rPr>
              <a:t>предмету,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умение </a:t>
            </a:r>
            <a:r>
              <a:rPr sz="2000" spc="-52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решать</a:t>
            </a:r>
            <a:r>
              <a:rPr sz="2000" spc="-1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тестовые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003399"/>
                </a:solidFill>
                <a:latin typeface="Microsoft Sans Serif"/>
                <a:cs typeface="Microsoft Sans Serif"/>
              </a:rPr>
              <a:t>задания);</a:t>
            </a:r>
            <a:endParaRPr sz="2000" dirty="0">
              <a:latin typeface="Microsoft Sans Serif"/>
              <a:cs typeface="Microsoft Sans Serif"/>
            </a:endParaRPr>
          </a:p>
          <a:p>
            <a:pPr marL="355600" marR="465455" indent="-342900">
              <a:lnSpc>
                <a:spcPct val="8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психологическая </a:t>
            </a:r>
            <a:r>
              <a:rPr sz="2000" b="1" spc="-5" dirty="0">
                <a:solidFill>
                  <a:srgbClr val="C00000"/>
                </a:solidFill>
                <a:latin typeface="Arial"/>
                <a:cs typeface="Arial"/>
              </a:rPr>
              <a:t>готовность </a:t>
            </a:r>
            <a:r>
              <a:rPr sz="20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(состояние</a:t>
            </a:r>
            <a:r>
              <a:rPr sz="2000" spc="-2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готовности</a:t>
            </a:r>
            <a:r>
              <a:rPr sz="2000" spc="-3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525" dirty="0">
                <a:solidFill>
                  <a:srgbClr val="003399"/>
                </a:solidFill>
                <a:latin typeface="Microsoft Sans Serif"/>
                <a:cs typeface="Microsoft Sans Serif"/>
              </a:rPr>
              <a:t>–</a:t>
            </a:r>
            <a:r>
              <a:rPr sz="2000" spc="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"настрой", </a:t>
            </a:r>
            <a:r>
              <a:rPr sz="2000" spc="-51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внутренняя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настроенность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на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 определенное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поведение,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 ориентированность</a:t>
            </a:r>
            <a:r>
              <a:rPr sz="2000" spc="-2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на</a:t>
            </a:r>
            <a:endParaRPr sz="2000" dirty="0">
              <a:latin typeface="Microsoft Sans Serif"/>
              <a:cs typeface="Microsoft Sans Serif"/>
            </a:endParaRPr>
          </a:p>
          <a:p>
            <a:pPr marL="355600">
              <a:lnSpc>
                <a:spcPts val="1680"/>
              </a:lnSpc>
            </a:pP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целесообразные</a:t>
            </a:r>
            <a:r>
              <a:rPr sz="2000" spc="-5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действия,</a:t>
            </a:r>
            <a:endParaRPr sz="2000" dirty="0">
              <a:latin typeface="Microsoft Sans Serif"/>
              <a:cs typeface="Microsoft Sans Serif"/>
            </a:endParaRPr>
          </a:p>
          <a:p>
            <a:pPr marL="355600">
              <a:lnSpc>
                <a:spcPts val="1920"/>
              </a:lnSpc>
            </a:pPr>
            <a:r>
              <a:rPr sz="2000" spc="-20" dirty="0">
                <a:solidFill>
                  <a:srgbClr val="003399"/>
                </a:solidFill>
                <a:latin typeface="Microsoft Sans Serif"/>
                <a:cs typeface="Microsoft Sans Serif"/>
              </a:rPr>
              <a:t>актуализация</a:t>
            </a:r>
            <a:r>
              <a:rPr sz="2000" spc="-3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и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приспособление</a:t>
            </a:r>
            <a:endParaRPr sz="2000" dirty="0">
              <a:latin typeface="Microsoft Sans Serif"/>
              <a:cs typeface="Microsoft Sans Serif"/>
            </a:endParaRPr>
          </a:p>
          <a:p>
            <a:pPr marL="355600" marR="5080">
              <a:lnSpc>
                <a:spcPts val="1920"/>
              </a:lnSpc>
              <a:spcBef>
                <a:spcPts val="225"/>
              </a:spcBef>
            </a:pPr>
            <a:r>
              <a:rPr sz="2000" spc="-20" dirty="0">
                <a:solidFill>
                  <a:srgbClr val="003399"/>
                </a:solidFill>
                <a:latin typeface="Microsoft Sans Serif"/>
                <a:cs typeface="Microsoft Sans Serif"/>
              </a:rPr>
              <a:t>возможностей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личности </a:t>
            </a:r>
            <a:r>
              <a:rPr sz="2000" spc="5" dirty="0">
                <a:solidFill>
                  <a:srgbClr val="003399"/>
                </a:solidFill>
                <a:latin typeface="Microsoft Sans Serif"/>
                <a:cs typeface="Microsoft Sans Serif"/>
              </a:rPr>
              <a:t>для 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успешных </a:t>
            </a:r>
            <a:r>
              <a:rPr sz="2000" spc="-52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действий</a:t>
            </a:r>
            <a:r>
              <a:rPr sz="2000" spc="-25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3399"/>
                </a:solidFill>
                <a:latin typeface="Microsoft Sans Serif"/>
                <a:cs typeface="Microsoft Sans Serif"/>
              </a:rPr>
              <a:t>в</a:t>
            </a:r>
            <a:r>
              <a:rPr sz="2000" spc="2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ситуации</a:t>
            </a:r>
            <a:r>
              <a:rPr sz="2000" spc="-10" dirty="0">
                <a:solidFill>
                  <a:srgbClr val="003399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003399"/>
                </a:solidFill>
                <a:latin typeface="Microsoft Sans Serif"/>
                <a:cs typeface="Microsoft Sans Serif"/>
              </a:rPr>
              <a:t>сдачи </a:t>
            </a:r>
            <a:r>
              <a:rPr sz="2000" spc="-30" dirty="0">
                <a:solidFill>
                  <a:srgbClr val="003399"/>
                </a:solidFill>
                <a:latin typeface="Microsoft Sans Serif"/>
                <a:cs typeface="Microsoft Sans Serif"/>
              </a:rPr>
              <a:t>экзамена).</a:t>
            </a:r>
            <a:endParaRPr sz="200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5964" y="1176527"/>
            <a:ext cx="3848099" cy="2563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746" y="3991484"/>
            <a:ext cx="3950967" cy="263397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0" y="152400"/>
            <a:ext cx="4572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i="0" spc="-5" dirty="0" smtClean="0">
                <a:solidFill>
                  <a:srgbClr val="003399"/>
                </a:solidFill>
              </a:rPr>
              <a:t>Как помочь выпускнику ?</a:t>
            </a:r>
            <a:endParaRPr sz="2800" dirty="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388861"/>
              </p:ext>
            </p:extLst>
          </p:nvPr>
        </p:nvGraphicFramePr>
        <p:xfrm>
          <a:off x="152400" y="740373"/>
          <a:ext cx="8991599" cy="70987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1127"/>
                <a:gridCol w="3824858"/>
                <a:gridCol w="3435614"/>
              </a:tblGrid>
              <a:tr h="731520">
                <a:tc>
                  <a:txBody>
                    <a:bodyPr/>
                    <a:lstStyle/>
                    <a:p>
                      <a:pPr marL="443230" marR="339725" indent="-94615">
                        <a:lnSpc>
                          <a:spcPts val="2880"/>
                        </a:lnSpc>
                      </a:pPr>
                      <a:r>
                        <a:rPr sz="2400" b="1" spc="-16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2400" b="1" spc="-4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4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уппа  </a:t>
                      </a:r>
                      <a:r>
                        <a:rPr sz="2400" b="1" spc="-1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риска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763905" marR="755015" indent="66675">
                        <a:lnSpc>
                          <a:spcPts val="2880"/>
                        </a:lnSpc>
                      </a:pPr>
                      <a:r>
                        <a:rPr sz="24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Поведенческая </a:t>
                      </a:r>
                      <a:r>
                        <a:rPr sz="2400" b="1" spc="-58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4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sz="24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арактер</a:t>
                      </a:r>
                      <a:r>
                        <a:rPr sz="2400" b="1" spc="-1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4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сти</a:t>
                      </a:r>
                      <a:r>
                        <a:rPr sz="2400" b="1" spc="-45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400" b="1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738505">
                        <a:lnSpc>
                          <a:spcPts val="2800"/>
                        </a:lnSpc>
                      </a:pPr>
                      <a:r>
                        <a:rPr sz="2400" b="1" spc="-15" dirty="0" err="1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2400" b="1" spc="-30" dirty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spc="0" dirty="0" smtClean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lang="ru-RU" sz="2400" b="1" spc="0" baseline="0" dirty="0" smtClean="0">
                          <a:solidFill>
                            <a:srgbClr val="003399"/>
                          </a:solidFill>
                          <a:latin typeface="Times New Roman"/>
                          <a:cs typeface="Times New Roman"/>
                        </a:rPr>
                        <a:t> подготовке к экзамену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CCFF"/>
                    </a:solidFill>
                  </a:tcPr>
                </a:tc>
              </a:tr>
              <a:tr h="17589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b="1" spc="-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Тревожные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  <a:tc>
                  <a:txBody>
                    <a:bodyPr/>
                    <a:lstStyle/>
                    <a:p>
                      <a:pPr marL="411480" indent="-343535">
                        <a:lnSpc>
                          <a:spcPts val="2105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Беспокоит</a:t>
                      </a:r>
                      <a:r>
                        <a:rPr sz="1800" spc="-1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проверка</a:t>
                      </a: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знаний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1480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Перепроверяют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1480" marR="414655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Смотрят</a:t>
                      </a:r>
                      <a:r>
                        <a:rPr sz="1800" spc="-4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800" spc="-2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реакцию</a:t>
                      </a:r>
                      <a:r>
                        <a:rPr sz="1800" spc="-3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учителя, </a:t>
                      </a:r>
                      <a:r>
                        <a:rPr sz="1800" spc="-434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переспрашивают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1480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2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Теребят</a:t>
                      </a:r>
                      <a:r>
                        <a:rPr sz="1800" spc="-3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волосы,</a:t>
                      </a:r>
                      <a:r>
                        <a:rPr sz="1800" spc="-2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одежду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1480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2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Грызут</a:t>
                      </a:r>
                      <a:r>
                        <a:rPr sz="1800" spc="-6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ручку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  <a:tc>
                  <a:txBody>
                    <a:bodyPr/>
                    <a:lstStyle/>
                    <a:p>
                      <a:pPr marL="412115" marR="838200" indent="-342900">
                        <a:lnSpc>
                          <a:spcPts val="2160"/>
                        </a:lnSpc>
                        <a:spcBef>
                          <a:spcPts val="15"/>
                        </a:spcBef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800" spc="-1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Создавать</a:t>
                      </a:r>
                      <a:r>
                        <a:rPr sz="1800" spc="-6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«ситуацию </a:t>
                      </a:r>
                      <a:r>
                        <a:rPr sz="1800" spc="-434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успеха»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12115" indent="-343535">
                        <a:lnSpc>
                          <a:spcPts val="209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Делегировать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уверенность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12115" marR="816610" indent="-58419">
                        <a:lnSpc>
                          <a:spcPct val="100000"/>
                        </a:lnSpc>
                      </a:pP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800" spc="-2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верю,</a:t>
                      </a:r>
                      <a:r>
                        <a:rPr sz="1800" spc="-1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знаю, </a:t>
                      </a: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800" spc="-2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ты </a:t>
                      </a:r>
                      <a:r>
                        <a:rPr sz="1800" spc="-434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справишься</a:t>
                      </a:r>
                      <a:r>
                        <a:rPr sz="1800" spc="-5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!»</a:t>
                      </a:r>
                      <a:endParaRPr lang="ru-RU" sz="1800" spc="-5" dirty="0" smtClean="0">
                        <a:solidFill>
                          <a:srgbClr val="00184D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412115" marR="816610" indent="-58419">
                        <a:lnSpc>
                          <a:spcPct val="100000"/>
                        </a:lnSpc>
                      </a:pPr>
                      <a:r>
                        <a:rPr lang="ru-RU" sz="1800" spc="-5" dirty="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* Ощущение эмоциональной поддержки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</a:tr>
              <a:tr h="16459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lang="ru-RU" sz="2000" b="1" spc="-10" dirty="0" smtClean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b="1" spc="-10" dirty="0" err="1" smtClean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еуверенные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411480" indent="-343535">
                        <a:lnSpc>
                          <a:spcPts val="211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5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доверяют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11480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2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могут</a:t>
                      </a:r>
                      <a:r>
                        <a:rPr sz="1800" spc="-4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выбрать</a:t>
                      </a:r>
                      <a:r>
                        <a:rPr sz="1800" spc="-2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стратегию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11480" marR="586740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1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Долго</a:t>
                      </a:r>
                      <a:r>
                        <a:rPr sz="1800" spc="-2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сидят,</a:t>
                      </a:r>
                      <a:r>
                        <a:rPr sz="1800" spc="-3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1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приступая</a:t>
                      </a:r>
                      <a:r>
                        <a:rPr sz="1800" spc="-4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800" spc="-434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работе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412115" indent="-343535">
                        <a:lnSpc>
                          <a:spcPts val="211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Ждать, пока </a:t>
                      </a:r>
                      <a:r>
                        <a:rPr sz="1800" spc="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сам</a:t>
                      </a:r>
                      <a:r>
                        <a:rPr sz="1800" spc="-3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будет</a:t>
                      </a:r>
                      <a:r>
                        <a:rPr sz="1800" spc="-4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готов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2115" marR="206375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800" spc="-1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подгонять,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800" spc="-1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побуждать </a:t>
                      </a:r>
                      <a:r>
                        <a:rPr sz="1800" spc="-434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действию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412115" marR="750570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lang="ru-RU" sz="1800" spc="-5" dirty="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Поддерживать фразами</a:t>
                      </a:r>
                      <a:r>
                        <a:rPr lang="ru-RU" sz="1800" spc="-5" baseline="0" dirty="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«Я уверен, у тебя получится», «Ты обязательно справишься"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6FF"/>
                    </a:solidFill>
                  </a:tcPr>
                </a:tc>
              </a:tr>
              <a:tr h="16459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Неоргани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зованные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  <a:tc>
                  <a:txBody>
                    <a:bodyPr/>
                    <a:lstStyle/>
                    <a:p>
                      <a:pPr marL="411480" indent="-343535">
                        <a:lnSpc>
                          <a:spcPts val="211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800" spc="-3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внимательны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11480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Рассеяны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11480" marR="1431290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Не устойчивая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раб</a:t>
                      </a:r>
                      <a:r>
                        <a:rPr sz="1800" spc="-2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800" spc="-2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800" spc="4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сп</a:t>
                      </a:r>
                      <a:r>
                        <a:rPr sz="1800" spc="4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собн</a:t>
                      </a:r>
                      <a:r>
                        <a:rPr sz="1800" spc="4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800" spc="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11480" marR="536575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Не рационально </a:t>
                      </a:r>
                      <a:r>
                        <a:rPr sz="1800" spc="-1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используют </a:t>
                      </a:r>
                      <a:r>
                        <a:rPr sz="1800" spc="-434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  <a:tc>
                  <a:txBody>
                    <a:bodyPr/>
                    <a:lstStyle/>
                    <a:p>
                      <a:pPr marL="412115" marR="367665" indent="-342900">
                        <a:lnSpc>
                          <a:spcPts val="2160"/>
                        </a:lnSpc>
                        <a:spcBef>
                          <a:spcPts val="20"/>
                        </a:spcBef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lang="ru-RU" sz="1800" spc="-5" dirty="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1800" spc="-1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ризывать </a:t>
                      </a:r>
                      <a:r>
                        <a:rPr sz="180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800" spc="-3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вниманию </a:t>
                      </a:r>
                      <a:r>
                        <a:rPr sz="1800" spc="-434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spc="-10" dirty="0" err="1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вопросвами</a:t>
                      </a:r>
                      <a:r>
                        <a:rPr lang="ru-RU" sz="1800" spc="-10" baseline="0" dirty="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«Ты как?», «Ты сейчас что делаешь?»</a:t>
                      </a:r>
                      <a:endParaRPr sz="1800" smtClean="0">
                        <a:latin typeface="Times New Roman"/>
                        <a:cs typeface="Times New Roman"/>
                      </a:endParaRPr>
                    </a:p>
                    <a:p>
                      <a:pPr marL="412115" marR="207010" indent="-342900">
                        <a:lnSpc>
                          <a:spcPts val="216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800" spc="-5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Применять</a:t>
                      </a:r>
                      <a:r>
                        <a:rPr sz="1800" spc="-35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внешние</a:t>
                      </a:r>
                      <a:r>
                        <a:rPr sz="1800" spc="-3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опоры</a:t>
                      </a:r>
                      <a:r>
                        <a:rPr sz="180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sz="1800" spc="-434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spc="-434" dirty="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spc="-10" dirty="0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план, </a:t>
                      </a:r>
                      <a:r>
                        <a:rPr sz="1800" spc="-5" smtClean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часы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20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solidFill>
                            <a:srgbClr val="00184D"/>
                          </a:solidFill>
                          <a:latin typeface="Times New Roman"/>
                          <a:cs typeface="Times New Roman"/>
                        </a:rPr>
                        <a:t>линейка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158572"/>
            <a:ext cx="6477000" cy="946335"/>
          </a:xfrm>
          <a:prstGeom prst="rect">
            <a:avLst/>
          </a:prstGeom>
        </p:spPr>
        <p:txBody>
          <a:bodyPr vert="horz" wrap="square" lIns="0" tIns="83743" rIns="0" bIns="0" rtlCol="0">
            <a:spAutoFit/>
          </a:bodyPr>
          <a:lstStyle/>
          <a:p>
            <a:pPr marL="1957705" marR="5080" indent="-1620520">
              <a:lnSpc>
                <a:spcPct val="100000"/>
              </a:lnSpc>
              <a:spcBef>
                <a:spcPts val="95"/>
              </a:spcBef>
            </a:pPr>
            <a:r>
              <a:rPr lang="ru-RU" sz="2800" i="0" spc="-5" dirty="0" smtClean="0">
                <a:solidFill>
                  <a:srgbClr val="003399"/>
                </a:solidFill>
                <a:latin typeface="Arial"/>
                <a:cs typeface="Arial"/>
              </a:rPr>
              <a:t>                 Как помочь выпускнику? </a:t>
            </a:r>
            <a:r>
              <a:rPr sz="2800" i="0" spc="-5" dirty="0" smtClean="0">
                <a:solidFill>
                  <a:srgbClr val="003399"/>
                </a:solidFill>
                <a:latin typeface="Arial"/>
                <a:cs typeface="Arial"/>
              </a:rPr>
              <a:t>(</a:t>
            </a:r>
            <a:r>
              <a:rPr sz="2800" i="0" spc="-5" dirty="0" err="1" smtClean="0">
                <a:solidFill>
                  <a:srgbClr val="003399"/>
                </a:solidFill>
                <a:latin typeface="Arial"/>
                <a:cs typeface="Arial"/>
              </a:rPr>
              <a:t>продолжение</a:t>
            </a:r>
            <a:r>
              <a:rPr sz="2800" i="0" spc="30" dirty="0" smtClean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i="0" spc="-10" dirty="0">
                <a:solidFill>
                  <a:srgbClr val="003399"/>
                </a:solidFill>
                <a:latin typeface="Arial"/>
                <a:cs typeface="Arial"/>
              </a:rPr>
              <a:t>таблицы)</a:t>
            </a:r>
            <a:endParaRPr sz="2800" dirty="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001287"/>
              </p:ext>
            </p:extLst>
          </p:nvPr>
        </p:nvGraphicFramePr>
        <p:xfrm>
          <a:off x="207937" y="1136650"/>
          <a:ext cx="8716644" cy="55007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9555"/>
                <a:gridCol w="3004185"/>
                <a:gridCol w="4192904"/>
              </a:tblGrid>
              <a:tr h="1064895"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b="1" spc="-2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Группа</a:t>
                      </a:r>
                      <a:endParaRPr sz="2000" dirty="0">
                        <a:latin typeface="Arial"/>
                        <a:cs typeface="Arial"/>
                      </a:endParaRPr>
                    </a:p>
                    <a:p>
                      <a:pPr marL="396875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риска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5295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b="1" spc="-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Поведенческие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508000">
                        <a:lnSpc>
                          <a:spcPct val="100000"/>
                        </a:lnSpc>
                      </a:pPr>
                      <a:r>
                        <a:rPr sz="2000" b="1" spc="-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характеристики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117919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b="1" spc="-1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Помощь</a:t>
                      </a:r>
                      <a:r>
                        <a:rPr sz="2000" b="1" spc="-60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2000" b="1" spc="-35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003399"/>
                          </a:solidFill>
                          <a:latin typeface="Arial"/>
                          <a:cs typeface="Arial"/>
                        </a:rPr>
                        <a:t>ЕГЭ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6CCFF"/>
                    </a:solidFill>
                  </a:tcPr>
                </a:tc>
              </a:tr>
              <a:tr h="104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Застревающие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  <a:tc>
                  <a:txBody>
                    <a:bodyPr/>
                    <a:lstStyle/>
                    <a:p>
                      <a:pPr marL="411480" indent="-343535">
                        <a:lnSpc>
                          <a:spcPts val="1875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Медлительны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1480" marR="304165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Медленно переключаются </a:t>
                      </a:r>
                      <a:r>
                        <a:rPr sz="1600" spc="-38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600" spc="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другие</a:t>
                      </a:r>
                      <a:r>
                        <a:rPr sz="1600" spc="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задания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  <a:tc>
                  <a:txBody>
                    <a:bodyPr/>
                    <a:lstStyle/>
                    <a:p>
                      <a:pPr marL="412115" marR="188595" indent="-342900">
                        <a:lnSpc>
                          <a:spcPts val="1920"/>
                        </a:lnSpc>
                        <a:spcBef>
                          <a:spcPts val="15"/>
                        </a:spcBef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стратегию</a:t>
                      </a:r>
                      <a:r>
                        <a:rPr sz="1600" spc="2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поддержки: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мягко </a:t>
                      </a:r>
                      <a:r>
                        <a:rPr sz="1600" spc="-38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подталкивать</a:t>
                      </a:r>
                      <a:r>
                        <a:rPr sz="1600" spc="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переходу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600" spc="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следующее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задание</a:t>
                      </a:r>
                      <a:r>
                        <a:rPr sz="1600" spc="3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«заканчивай,</a:t>
                      </a:r>
                      <a:r>
                        <a:rPr sz="1600" spc="5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делай</a:t>
                      </a:r>
                      <a:r>
                        <a:rPr sz="1600" spc="2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следующее»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2115" indent="-343535">
                        <a:lnSpc>
                          <a:spcPts val="1855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Предложить </a:t>
                      </a: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переключаться</a:t>
                      </a:r>
                      <a:r>
                        <a:rPr sz="1600" spc="2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часам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</a:tr>
              <a:tr h="13046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600" b="1" spc="-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Гипертимные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411480" indent="-343535">
                        <a:lnSpc>
                          <a:spcPts val="1875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Высокий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темп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1480" marR="607060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Невысокая значимость </a:t>
                      </a:r>
                      <a:r>
                        <a:rPr sz="1600" spc="-38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достижений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1480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-3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проверяют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выполненного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1480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неаккуратны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412115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600" spc="-15" dirty="0" err="1" smtClean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корректировать</a:t>
                      </a:r>
                      <a:r>
                        <a:rPr sz="1600" spc="-45" dirty="0" smtClean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мотивацию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412115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600" spc="-2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«это</a:t>
                      </a:r>
                      <a:r>
                        <a:rPr sz="1600" spc="2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важно,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сделал-проверь»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6FF"/>
                    </a:solidFill>
                  </a:tcPr>
                </a:tc>
              </a:tr>
              <a:tr h="782828">
                <a:tc>
                  <a:txBody>
                    <a:bodyPr/>
                    <a:lstStyle/>
                    <a:p>
                      <a:pPr marL="67945">
                        <a:lnSpc>
                          <a:spcPts val="1875"/>
                        </a:lnSpc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Астеничные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  <a:tc>
                  <a:txBody>
                    <a:bodyPr/>
                    <a:lstStyle/>
                    <a:p>
                      <a:pPr marL="411480" indent="-343535">
                        <a:lnSpc>
                          <a:spcPts val="1875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2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высоко</a:t>
                      </a: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быстро</a:t>
                      </a: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утомляемя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1480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истощаемы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1480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делают</a:t>
                      </a:r>
                      <a:r>
                        <a:rPr sz="160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много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ошибок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  <a:tc>
                  <a:txBody>
                    <a:bodyPr/>
                    <a:lstStyle/>
                    <a:p>
                      <a:pPr marL="412115" indent="-343535">
                        <a:lnSpc>
                          <a:spcPts val="1875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отправлять</a:t>
                      </a:r>
                      <a:r>
                        <a:rPr sz="1600" spc="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600" spc="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отдых</a:t>
                      </a:r>
                      <a:r>
                        <a:rPr sz="1600" spc="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160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2-3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минуты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2115" indent="-343535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медикаментозная</a:t>
                      </a:r>
                      <a:r>
                        <a:rPr sz="1600" spc="3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поддержка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EBFF"/>
                    </a:solidFill>
                  </a:tcPr>
                </a:tc>
              </a:tr>
              <a:tr h="13046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600" b="1" spc="-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Отличники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411480" indent="-343535">
                        <a:lnSpc>
                          <a:spcPts val="188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чувствительны,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ранимы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1480" marR="460375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травмируются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низкой </a:t>
                      </a:r>
                      <a:r>
                        <a:rPr sz="1600" spc="-38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оценки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6FF"/>
                    </a:solidFill>
                  </a:tcPr>
                </a:tc>
                <a:tc>
                  <a:txBody>
                    <a:bodyPr/>
                    <a:lstStyle/>
                    <a:p>
                      <a:pPr marL="412115" marR="410845" indent="-342900">
                        <a:lnSpc>
                          <a:spcPts val="1920"/>
                        </a:lnSpc>
                        <a:spcBef>
                          <a:spcPts val="20"/>
                        </a:spcBef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индивидуальной</a:t>
                      </a:r>
                      <a:r>
                        <a:rPr sz="1600" spc="5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беседе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признать</a:t>
                      </a:r>
                      <a:r>
                        <a:rPr sz="1600" spc="2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его </a:t>
                      </a:r>
                      <a:r>
                        <a:rPr sz="1600" spc="-38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достижения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2115" indent="-343535">
                        <a:lnSpc>
                          <a:spcPts val="186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требовать</a:t>
                      </a:r>
                      <a:r>
                        <a:rPr sz="1600" spc="-2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100%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выполнения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412115" marR="428625" indent="-342900">
                        <a:lnSpc>
                          <a:spcPct val="100000"/>
                        </a:lnSpc>
                        <a:buFont typeface="Symbol"/>
                        <a:buChar char=""/>
                        <a:tabLst>
                          <a:tab pos="412115" algn="l"/>
                          <a:tab pos="412750" algn="l"/>
                        </a:tabLst>
                      </a:pP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подчеркивать,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2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результат</a:t>
                      </a:r>
                      <a:r>
                        <a:rPr sz="1600" spc="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r>
                        <a:rPr sz="1600" spc="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1600" spc="-38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повлияет</a:t>
                      </a:r>
                      <a:r>
                        <a:rPr sz="1600" spc="2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600" spc="1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отношение</a:t>
                      </a:r>
                      <a:r>
                        <a:rPr sz="1600" spc="5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600" spc="-10" dirty="0">
                          <a:solidFill>
                            <a:srgbClr val="0D2A7B"/>
                          </a:solidFill>
                          <a:latin typeface="Times New Roman"/>
                          <a:cs typeface="Times New Roman"/>
                        </a:rPr>
                        <a:t>нему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6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145" y="169544"/>
            <a:ext cx="39573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spc="-5" dirty="0">
                <a:solidFill>
                  <a:srgbClr val="003399"/>
                </a:solidFill>
                <a:latin typeface="Arial"/>
                <a:cs typeface="Arial"/>
              </a:rPr>
              <a:t>Поведение</a:t>
            </a:r>
            <a:r>
              <a:rPr sz="2800" i="0" spc="-20" dirty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2800" i="0" spc="-10" dirty="0">
                <a:solidFill>
                  <a:srgbClr val="003399"/>
                </a:solidFill>
                <a:latin typeface="Arial"/>
                <a:cs typeface="Arial"/>
              </a:rPr>
              <a:t>родителей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540511"/>
            <a:ext cx="5636261" cy="60753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В</a:t>
            </a:r>
            <a:r>
              <a:rPr sz="1600" spc="1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3300"/>
                </a:solidFill>
                <a:latin typeface="Microsoft Sans Serif"/>
                <a:cs typeface="Microsoft Sans Serif"/>
              </a:rPr>
              <a:t>экзаменационную</a:t>
            </a:r>
            <a:r>
              <a:rPr sz="1600" spc="8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пору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основная</a:t>
            </a:r>
            <a:r>
              <a:rPr sz="16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задача</a:t>
            </a:r>
            <a:endParaRPr sz="1600" dirty="0">
              <a:latin typeface="Arial"/>
              <a:cs typeface="Arial"/>
            </a:endParaRPr>
          </a:p>
          <a:p>
            <a:pPr marL="355600" marR="21590">
              <a:lnSpc>
                <a:spcPct val="100000"/>
              </a:lnSpc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родителей</a:t>
            </a:r>
            <a:r>
              <a:rPr sz="16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6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создать</a:t>
            </a:r>
            <a:r>
              <a:rPr sz="16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оптимальные</a:t>
            </a:r>
            <a:r>
              <a:rPr sz="16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комфортные </a:t>
            </a:r>
            <a:r>
              <a:rPr sz="1600" b="1" spc="-4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условия</a:t>
            </a:r>
            <a:r>
              <a:rPr sz="1600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6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подготовки</a:t>
            </a:r>
            <a:r>
              <a:rPr sz="16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ребенка</a:t>
            </a:r>
            <a:r>
              <a:rPr sz="16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и...</a:t>
            </a:r>
            <a:r>
              <a:rPr sz="16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6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мешать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Arial"/>
                <a:cs typeface="Arial"/>
              </a:rPr>
              <a:t>ему.</a:t>
            </a:r>
            <a:r>
              <a:rPr sz="16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3300"/>
                </a:solidFill>
                <a:latin typeface="Arial"/>
                <a:cs typeface="Arial"/>
              </a:rPr>
              <a:t>П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оощрение,</a:t>
            </a:r>
            <a:r>
              <a:rPr sz="1600" spc="5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3300"/>
                </a:solidFill>
                <a:latin typeface="Microsoft Sans Serif"/>
                <a:cs typeface="Microsoft Sans Serif"/>
              </a:rPr>
              <a:t>поддержка,</a:t>
            </a:r>
            <a:r>
              <a:rPr sz="1600" spc="4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реальная</a:t>
            </a:r>
            <a:r>
              <a:rPr sz="1600" spc="4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помощь,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а </a:t>
            </a:r>
            <a:r>
              <a:rPr sz="160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главное</a:t>
            </a:r>
            <a:r>
              <a:rPr sz="1600" spc="4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-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спокойствие</a:t>
            </a:r>
            <a:r>
              <a:rPr sz="16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взрослых</a:t>
            </a:r>
            <a:r>
              <a:rPr sz="16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помогают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3300"/>
                </a:solidFill>
                <a:latin typeface="Microsoft Sans Serif"/>
                <a:cs typeface="Microsoft Sans Serif"/>
              </a:rPr>
              <a:t>ребенку</a:t>
            </a:r>
            <a:r>
              <a:rPr sz="1600" spc="2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успешно</a:t>
            </a:r>
            <a:r>
              <a:rPr sz="1600" spc="5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справиться</a:t>
            </a:r>
            <a:r>
              <a:rPr sz="1600" spc="4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с</a:t>
            </a:r>
            <a:r>
              <a:rPr sz="1600" spc="2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собственным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волнением.</a:t>
            </a:r>
            <a:endParaRPr sz="1600" dirty="0">
              <a:latin typeface="Microsoft Sans Serif"/>
              <a:cs typeface="Microsoft Sans Serif"/>
            </a:endParaRPr>
          </a:p>
          <a:p>
            <a:pPr marL="355600" marR="123825" indent="-342900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Не запугивайте</a:t>
            </a:r>
            <a:r>
              <a:rPr sz="16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ребенка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,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не</a:t>
            </a:r>
            <a:r>
              <a:rPr sz="1600" spc="2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напоминайте</a:t>
            </a:r>
            <a:r>
              <a:rPr sz="1600" spc="7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ему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о </a:t>
            </a:r>
            <a:r>
              <a:rPr sz="160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сложности</a:t>
            </a:r>
            <a:r>
              <a:rPr sz="1600" spc="5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и</a:t>
            </a:r>
            <a:r>
              <a:rPr sz="1600" spc="2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ответственности</a:t>
            </a:r>
            <a:r>
              <a:rPr sz="1600" spc="6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предстоящих </a:t>
            </a:r>
            <a:r>
              <a:rPr sz="160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3300"/>
                </a:solidFill>
                <a:latin typeface="Microsoft Sans Serif"/>
                <a:cs typeface="Microsoft Sans Serif"/>
              </a:rPr>
              <a:t>экзаменов.</a:t>
            </a:r>
            <a:r>
              <a:rPr sz="1600" spc="5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Это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не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повышает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мотивацию,</a:t>
            </a:r>
            <a:r>
              <a:rPr sz="1600" spc="7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а</a:t>
            </a:r>
            <a:r>
              <a:rPr sz="1600" spc="2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только </a:t>
            </a:r>
            <a:r>
              <a:rPr sz="1600" spc="-409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создает</a:t>
            </a:r>
            <a:r>
              <a:rPr sz="1600" spc="2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эмоциональные</a:t>
            </a:r>
            <a:r>
              <a:rPr sz="1600" spc="8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барьеры,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которые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сам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3300"/>
                </a:solidFill>
                <a:latin typeface="Microsoft Sans Serif"/>
                <a:cs typeface="Microsoft Sans Serif"/>
              </a:rPr>
              <a:t>ребенок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преодолеть</a:t>
            </a:r>
            <a:r>
              <a:rPr sz="1600" spc="2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не</a:t>
            </a:r>
            <a:r>
              <a:rPr sz="1600" spc="4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03300"/>
                </a:solidFill>
                <a:latin typeface="Microsoft Sans Serif"/>
                <a:cs typeface="Microsoft Sans Serif"/>
              </a:rPr>
              <a:t>может.</a:t>
            </a:r>
            <a:endParaRPr sz="1600" dirty="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Очень</a:t>
            </a:r>
            <a:r>
              <a:rPr sz="16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важно</a:t>
            </a:r>
            <a:r>
              <a:rPr sz="16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скорректировать</a:t>
            </a:r>
            <a:r>
              <a:rPr sz="1600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ожидания</a:t>
            </a:r>
            <a:endParaRPr sz="1600" dirty="0">
              <a:latin typeface="Arial"/>
              <a:cs typeface="Arial"/>
            </a:endParaRPr>
          </a:p>
          <a:p>
            <a:pPr marL="355600" marR="5080">
              <a:lnSpc>
                <a:spcPct val="100000"/>
              </a:lnSpc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выпускника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.</a:t>
            </a:r>
            <a:r>
              <a:rPr sz="1600" spc="6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Объясните:</a:t>
            </a:r>
            <a:r>
              <a:rPr sz="1600" spc="6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3300"/>
                </a:solidFill>
                <a:latin typeface="Microsoft Sans Serif"/>
                <a:cs typeface="Microsoft Sans Serif"/>
              </a:rPr>
              <a:t>для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хорошего</a:t>
            </a:r>
            <a:r>
              <a:rPr sz="1600" spc="2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результата </a:t>
            </a:r>
            <a:r>
              <a:rPr sz="1600" spc="-409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совсем</a:t>
            </a:r>
            <a:r>
              <a:rPr sz="1600" spc="1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не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обязательно</a:t>
            </a:r>
            <a:r>
              <a:rPr sz="1600" spc="5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отвечать</a:t>
            </a:r>
            <a:r>
              <a:rPr sz="1600" spc="4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на</a:t>
            </a:r>
            <a:r>
              <a:rPr sz="1600" spc="4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все</a:t>
            </a:r>
            <a:r>
              <a:rPr sz="1600" spc="1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вопросы</a:t>
            </a:r>
            <a:endParaRPr sz="1600" dirty="0">
              <a:latin typeface="Microsoft Sans Serif"/>
              <a:cs typeface="Microsoft Sans Serif"/>
            </a:endParaRPr>
          </a:p>
          <a:p>
            <a:pPr marL="355600" marR="146685">
              <a:lnSpc>
                <a:spcPct val="100000"/>
              </a:lnSpc>
            </a:pPr>
            <a:r>
              <a:rPr lang="ru-RU" sz="1600" spc="-15" dirty="0" smtClean="0">
                <a:solidFill>
                  <a:srgbClr val="003300"/>
                </a:solidFill>
                <a:latin typeface="Microsoft Sans Serif"/>
                <a:cs typeface="Microsoft Sans Serif"/>
              </a:rPr>
              <a:t>теста</a:t>
            </a:r>
            <a:r>
              <a:rPr sz="1600" spc="-15" dirty="0" smtClean="0">
                <a:solidFill>
                  <a:srgbClr val="003300"/>
                </a:solidFill>
                <a:latin typeface="Microsoft Sans Serif"/>
                <a:cs typeface="Microsoft Sans Serif"/>
              </a:rPr>
              <a:t>.</a:t>
            </a:r>
            <a:r>
              <a:rPr sz="1600" spc="25" dirty="0" smtClean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Гораздо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эффективнее</a:t>
            </a:r>
            <a:r>
              <a:rPr sz="1600" spc="6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3300"/>
                </a:solidFill>
                <a:latin typeface="Microsoft Sans Serif"/>
                <a:cs typeface="Microsoft Sans Serif"/>
              </a:rPr>
              <a:t>спокойно</a:t>
            </a:r>
            <a:r>
              <a:rPr sz="1600" spc="6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дать</a:t>
            </a:r>
            <a:r>
              <a:rPr sz="1600" spc="4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ответы </a:t>
            </a:r>
            <a:r>
              <a:rPr sz="1600" spc="-409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на</a:t>
            </a:r>
            <a:r>
              <a:rPr sz="1600" spc="2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те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вопросы,</a:t>
            </a:r>
            <a:r>
              <a:rPr sz="1600" spc="2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которые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он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3300"/>
                </a:solidFill>
                <a:latin typeface="Microsoft Sans Serif"/>
                <a:cs typeface="Microsoft Sans Serif"/>
              </a:rPr>
              <a:t>знает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наверняка,</a:t>
            </a:r>
            <a:r>
              <a:rPr sz="1600" spc="5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03300"/>
                </a:solidFill>
                <a:latin typeface="Microsoft Sans Serif"/>
                <a:cs typeface="Microsoft Sans Serif"/>
              </a:rPr>
              <a:t>чем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переживать</a:t>
            </a:r>
            <a:r>
              <a:rPr sz="1600" spc="5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003300"/>
                </a:solidFill>
                <a:latin typeface="Microsoft Sans Serif"/>
                <a:cs typeface="Microsoft Sans Serif"/>
              </a:rPr>
              <a:t>из-за</a:t>
            </a:r>
            <a:r>
              <a:rPr sz="1600" spc="5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нерешенных</a:t>
            </a:r>
            <a:r>
              <a:rPr sz="1600" spc="5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заданий.</a:t>
            </a:r>
            <a:endParaRPr sz="1600" dirty="0">
              <a:latin typeface="Microsoft Sans Serif"/>
              <a:cs typeface="Microsoft Sans Serif"/>
            </a:endParaRPr>
          </a:p>
          <a:p>
            <a:pPr marL="355600" marR="180975" indent="-342900">
              <a:lnSpc>
                <a:spcPct val="100000"/>
              </a:lnSpc>
              <a:spcBef>
                <a:spcPts val="385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Независимо</a:t>
            </a:r>
            <a:r>
              <a:rPr sz="16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6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результата</a:t>
            </a:r>
            <a:r>
              <a:rPr sz="1600" b="1" spc="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экзамена,</a:t>
            </a:r>
            <a:r>
              <a:rPr sz="16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часто,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щедро</a:t>
            </a:r>
            <a:r>
              <a:rPr sz="16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6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всей</a:t>
            </a:r>
            <a:r>
              <a:rPr sz="16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Arial"/>
                <a:cs typeface="Arial"/>
              </a:rPr>
              <a:t>души</a:t>
            </a:r>
            <a:r>
              <a:rPr sz="1600" b="1" spc="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говорите</a:t>
            </a:r>
            <a:r>
              <a:rPr sz="16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ему</a:t>
            </a:r>
            <a:r>
              <a:rPr sz="16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том,</a:t>
            </a:r>
            <a:r>
              <a:rPr sz="1600" b="1" spc="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что </a:t>
            </a:r>
            <a:r>
              <a:rPr sz="1600" b="1" spc="-4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6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6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самый(ая)</a:t>
            </a:r>
            <a:r>
              <a:rPr sz="16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любимый(ая),</a:t>
            </a:r>
            <a:r>
              <a:rPr sz="16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6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все</a:t>
            </a:r>
            <a:r>
              <a:rPr sz="16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у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него</a:t>
            </a:r>
            <a:r>
              <a:rPr sz="16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(неё)</a:t>
            </a:r>
            <a:r>
              <a:rPr sz="16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6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Arial"/>
                <a:cs typeface="Arial"/>
              </a:rPr>
              <a:t>жизни</a:t>
            </a:r>
            <a:r>
              <a:rPr sz="16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получится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!</a:t>
            </a:r>
            <a:r>
              <a:rPr sz="1600" spc="7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Вера</a:t>
            </a:r>
            <a:r>
              <a:rPr sz="1600" spc="2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в</a:t>
            </a:r>
            <a:r>
              <a:rPr sz="1600" spc="2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успех,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 уверенность</a:t>
            </a:r>
            <a:r>
              <a:rPr sz="1600" spc="6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в</a:t>
            </a:r>
            <a:r>
              <a:rPr sz="1600" spc="1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своем</a:t>
            </a:r>
            <a:r>
              <a:rPr sz="1600" spc="1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ребенке,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его</a:t>
            </a:r>
            <a:r>
              <a:rPr sz="1600" spc="1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возможностях,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стимулирующая</a:t>
            </a:r>
            <a:r>
              <a:rPr sz="1600" spc="7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3300"/>
                </a:solidFill>
                <a:latin typeface="Microsoft Sans Serif"/>
                <a:cs typeface="Microsoft Sans Serif"/>
              </a:rPr>
              <a:t>помощь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в</a:t>
            </a:r>
            <a:r>
              <a:rPr sz="1600" spc="2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виде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похвалы</a:t>
            </a:r>
            <a:r>
              <a:rPr sz="1600" spc="3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03300"/>
                </a:solidFill>
                <a:latin typeface="Microsoft Sans Serif"/>
                <a:cs typeface="Microsoft Sans Serif"/>
              </a:rPr>
              <a:t>и </a:t>
            </a:r>
            <a:r>
              <a:rPr sz="160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3300"/>
                </a:solidFill>
                <a:latin typeface="Microsoft Sans Serif"/>
                <a:cs typeface="Microsoft Sans Serif"/>
              </a:rPr>
              <a:t>одобрения</a:t>
            </a:r>
            <a:r>
              <a:rPr sz="1600" spc="30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очень</a:t>
            </a:r>
            <a:r>
              <a:rPr sz="1600" spc="55" dirty="0">
                <a:solidFill>
                  <a:srgbClr val="003300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003300"/>
                </a:solidFill>
                <a:latin typeface="Microsoft Sans Serif"/>
                <a:cs typeface="Microsoft Sans Serif"/>
              </a:rPr>
              <a:t>важны!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6157" y="914400"/>
            <a:ext cx="3525012" cy="208940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54226" y="3505200"/>
            <a:ext cx="3361944" cy="25206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1161</Words>
  <Application>Microsoft Office PowerPoint</Application>
  <PresentationFormat>Экран (4:3)</PresentationFormat>
  <Paragraphs>188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Психологические рекомендации  родителям при подготовке  старшеклассников к государственной итоговой  аттестации</vt:lpstr>
      <vt:lpstr>Зачем нужна старшекласснику психологическая поддержка родителей</vt:lpstr>
      <vt:lpstr>Что такое психологическая  поддержка?</vt:lpstr>
      <vt:lpstr>Стресс при подготовке к экзаменам</vt:lpstr>
      <vt:lpstr>Презентация PowerPoint</vt:lpstr>
      <vt:lpstr>Составляющие готовности  выпускников к экзаменам</vt:lpstr>
      <vt:lpstr>Как помочь выпускнику ?</vt:lpstr>
      <vt:lpstr>                 Как помочь выпускнику? (продолжение таблицы)</vt:lpstr>
      <vt:lpstr>Поведение родителей</vt:lpstr>
      <vt:lpstr>Как помочь детям в период  подготовки к экзаменам</vt:lpstr>
      <vt:lpstr>Как помочь детям во время  экзаменов</vt:lpstr>
      <vt:lpstr>Презентация PowerPoint</vt:lpstr>
      <vt:lpstr>Посоветуйте детям во время экзамена  обратить внимание на следующее:</vt:lpstr>
      <vt:lpstr>Чтобы поддержать ребенка во время  подготовки к экзаменам необходимо:</vt:lpstr>
      <vt:lpstr>Проработайте с ребенком мысли, которые вызывают у него стресс </vt:lpstr>
      <vt:lpstr>Успехов, Вам, и вашим  детям дорогие родители!!!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DNA7 X86</dc:creator>
  <cp:lastModifiedBy>Пользователь</cp:lastModifiedBy>
  <cp:revision>33</cp:revision>
  <dcterms:created xsi:type="dcterms:W3CDTF">2022-04-17T13:21:52Z</dcterms:created>
  <dcterms:modified xsi:type="dcterms:W3CDTF">2023-05-03T03:21:14Z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2022-04-17T00:00:00Z</vt:filetime>
  </property>
</Properties>
</file>