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5" r:id="rId14"/>
    <p:sldId id="273" r:id="rId15"/>
    <p:sldId id="276" r:id="rId16"/>
    <p:sldId id="284" r:id="rId17"/>
    <p:sldId id="277" r:id="rId18"/>
    <p:sldId id="278" r:id="rId19"/>
    <p:sldId id="279" r:id="rId20"/>
    <p:sldId id="280" r:id="rId21"/>
    <p:sldId id="281" r:id="rId22"/>
    <p:sldId id="282" r:id="rId23"/>
    <p:sldId id="285" r:id="rId24"/>
    <p:sldId id="286" r:id="rId25"/>
    <p:sldId id="287" r:id="rId26"/>
    <p:sldId id="288" r:id="rId27"/>
    <p:sldId id="290" r:id="rId28"/>
    <p:sldId id="289" r:id="rId29"/>
    <p:sldId id="291" r:id="rId30"/>
    <p:sldId id="292" r:id="rId31"/>
    <p:sldId id="293" r:id="rId32"/>
    <p:sldId id="29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4B4F9-CDC5-8273-2401-AF48B38F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B8CDED-691F-7E68-45ED-448707785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392AE0-E48D-8070-ECD1-A6679ADC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15F8E5-2C50-1714-DA60-A8D3FE9D4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6FABA1-C0DC-937D-97F3-8FEBBFAFD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68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E4BA7-5694-FB03-5E3B-B541DDB6C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BFEE32-CADA-BF16-A9AE-6D6C9931D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D756F6-0CCF-6FE3-5D11-139B24404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8B73BD-1B53-744E-4BA0-6C7B8CFB5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142FA0-52F6-272D-2E3A-A835F373E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5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659B3D-A0EA-9FF3-1736-3A296A3E8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557218-1941-1212-DB2E-319BE3820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BA0AAF-12B1-AF0A-DBB0-6174FECD2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C190F-2C74-81D8-0058-2521FA5DD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DEFE23-6C15-AE63-2F06-8E294A7B0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428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34EF4-0E29-617E-5C74-67F3EA91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06DE3C-C248-124B-1281-750AAEBF9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A78308-2899-6568-3634-CA6BCEA3B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56B92-2DC1-CBEA-FA55-691153651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1A8C8F-7A93-9999-EB34-D52E93DE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53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7A431-3310-8C11-D406-8B4F3A3E7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9C780D-3A07-7921-AE84-6F6A4DF9C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B00F46-1E98-2A2E-AC47-C34295C95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F849C0-B6CF-7461-1182-0C054CAAF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053411-B87A-3873-4F2F-DC95DE21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03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4024B-F0D0-B26C-D2F7-3D8067728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3DBD48-27F2-5638-E47B-FAACEA58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DD4448-7CA9-FDFD-B614-9D273CBE6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5FB39-3003-651A-FAA2-7DDAFD78D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7E1162-BB6D-0FD9-17C6-2DAE522A1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F8E07E-39A6-B3A5-29E1-82F4CC4C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880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15B14-8ACE-DE60-9622-831D57E35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730452-DA08-121D-595F-4AF46D3AF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96EB36-4F7D-1D11-A8F3-D41DA13EB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A045C7E-9060-E1FC-AD08-ECA9A5F60B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999DE7-3C33-52ED-D169-E0636405BF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0F50065-2F44-D404-BD31-996BAE8DA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F2C9A3-7A04-3AF7-CA42-750E5E240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129BD-28CA-D835-53EC-C61AA64E7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14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80347-413F-92DE-B0AE-8D8E923A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545B2-8C45-F9A9-564B-414CF8815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41E9CE5-9087-FDAE-0D41-6093C5D6D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71FAD80-9CED-A9ED-B7DA-675DDF33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4437B8-0CD8-F0EE-935C-7B9843412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E3745DA-6EB5-9F0E-ACCD-720B32C6F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B99EDB-095E-7017-550D-535ABD61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351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93C086-1666-5167-E1D1-34BE086A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18834-3EB6-2DF1-66DC-610A8DF59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4CB1C8-90B6-EAF4-FB58-C2952BDD3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AB8380-DC2E-A0D7-B6E1-346934A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90308B-B2C6-06AD-0E9E-785CFEF9D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787494-6F60-00D3-ED71-BFD57AEE1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44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3D22C5-DE5D-255C-827C-107EF26CE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379FDA-DD02-A827-E578-E80AFA31D2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70C3B3-8DA5-036E-89EC-620784393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89DB37-3A28-E4B0-1D3F-2633097DC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267445-7B09-0288-FE0E-0F652D71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ACD489-0CF3-FC67-0DF8-094368211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36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2D821-7C60-1418-043A-81760A04E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C65277-083F-566B-2E78-C2BDB4A70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329063-D471-8710-B086-F6732FDF3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D7DB7-16D4-4751-8D30-0BCF186687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C368B8-854B-FD6E-0030-B65BFE147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1B4CFB-659A-36C2-8B62-6E346C507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00BF2-AB98-4E2F-A0EB-4A68840D4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94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dilet.zan.kz/kaz/docs/V2100022923#z3" TargetMode="External"/><Relationship Id="rId2" Type="http://schemas.openxmlformats.org/officeDocument/2006/relationships/hyperlink" Target="https://adilet.zan.kz/kaz/docs/V2400035324#z4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C776B-2E59-595B-1316-C38228F25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436" y="2567115"/>
            <a:ext cx="9787128" cy="2387600"/>
          </a:xfrm>
        </p:spPr>
        <p:txBody>
          <a:bodyPr>
            <a:normAutofit fontScale="90000"/>
          </a:bodyPr>
          <a:lstStyle/>
          <a:p>
            <a:r>
              <a:rPr lang="ru-RU" sz="40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2024-2025 ОҚУ ЖЫЛЫН АЯҚТАУ ТУРАЛЫ</a:t>
            </a:r>
            <a:br>
              <a:rPr lang="ru-RU" sz="40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0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Әдістемелік</a:t>
            </a:r>
            <a:r>
              <a:rPr lang="ru-RU" sz="4000" b="1" i="1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i="1" u="none" strike="noStrike" baseline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ұсыныстар</a:t>
            </a:r>
            <a:br>
              <a:rPr lang="ru-RU" sz="1800" b="0" i="1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793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94169-AC44-46D9-3CF5-0BA5B50F9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ACD848-1CB6-3E0E-2BAF-1A83FD35A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576072"/>
            <a:ext cx="11420856" cy="603046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65.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Халықаралық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алмасу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желісі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шетелге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кеткен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мекемелерін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аттестатқа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енгізуге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жататын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"5"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10 (11) - 11 (12)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аралығында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"5"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үздік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беріледі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 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Ереженің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52-тармағында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талаптарға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келетін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халықаралық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алмасу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желісі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шетелге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кеткен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мекемелерін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Алтын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Алтын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белгісі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66.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беруге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қажеттілігі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жеке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бағдарламасы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оқитын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аттесттау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қажеттілігі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мәселені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жеке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ерекшеліктеріне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Арнайы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беретін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мектептердегі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арнайы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сыныптарындағы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беруге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қажеттілігі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арналған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материалдарын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бөлімдері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басқармасы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әзірлейді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075726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38C3C-E484-54B3-FA2D-0594F2FA1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3952F9-4D30-FE3B-B798-69BC8614A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08" y="557784"/>
            <a:ext cx="10387584" cy="588873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Қағидалардың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50-тармағының 3)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тармақшасына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босатылған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үздік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бағдарламаларына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"НЗМ" ДББҰ-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бағдарламаларына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(6) - 11 (12)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кезеңінде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"5", 10 (11)-11 (12)-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аралығында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кезеңінде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тоқсандық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"5"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№ 39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Алтын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Алтын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белгісі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беріледі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75.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сабақтары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ұйымдастырылған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емдеу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мекемесінде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емделіп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жатқан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алушыларға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қою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емдеу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мекемесінің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жанындағы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топта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тоқсандық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жартыжылдық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ескеріледі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76.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өтінішінің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негізінде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мектептің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Комиссиясы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мүшесінің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қатысуымен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өзінің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жұмысын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тексеру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нәтижелерімен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танысады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71.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тестілеу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аяқталғаннан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мүшелері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ғимаратында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Алтын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аттестаттарын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алуға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үміткерлердің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Қағидалардың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41-тармағының 1)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тармақшаларында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айқындалған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жұмыстарынан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жұмыстарын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тексереді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26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Тексерілмеген</a:t>
            </a:r>
            <a:r>
              <a:rPr lang="en-US" sz="2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</a:t>
            </a:r>
            <a:r>
              <a:rPr lang="en-US" sz="2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басшысына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сақтау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тапсырылады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Тексеру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қателердің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сызылады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эсседе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қателердің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саны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жеке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көрсетіледі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630995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CC2DB-B1BA-9652-B84A-36E9FDE18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E8CF65-EA95-E2ED-6DD1-6CC35D298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16" y="429768"/>
            <a:ext cx="11365992" cy="606247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алгебра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"5"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бағаланған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жұмысқа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Комиссиясы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рецензия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9 (10)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сыныптарда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балдарды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қою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схемасына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тексеріледі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72.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Мектептердің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сыныптарындағы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Астана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қаласының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уақытымен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таңертеңгі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10:00-де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басталады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67. 9 (10)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орындауға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2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астрономиялық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математикаға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алгебраға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3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астрономиялық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физика-математикалық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бағыттағы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мамандандырылған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4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бөлінеді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68. 11 (12)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орыс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ұйғыр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тәжік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өзбек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оқыту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астрономиялық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алгебра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бастамалары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астрономиялық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бөлінеді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77.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Кезекті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емтиханнан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келесі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78. 9 (10)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шығару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нәтижелері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шәкіл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жылындағы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тоқсандық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шәкіл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30:70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арақатынаста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бағаны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дөңгелектеу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бүтін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жүргізіледі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kk-K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76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6B76F-E7C0-B0FC-3865-63AC7E735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507E70-9069-2FF0-BB8B-7FD56AEE4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251460"/>
            <a:ext cx="11512296" cy="635508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   79.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бағамен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келіспеген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жариялағаннан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келесі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күні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13:00-ге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бөлімдері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басқармалары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құрылған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апелляцияға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мектептердің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Министрлік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жүгінеді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5-қосымшаға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апелляцияға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өтінішті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тиісті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тапсырмалардың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мазмұны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техникалық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себептер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қабылдайды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күні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ішінде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Апелляцияға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өтініште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баяндалған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нақты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фактілер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қарауға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жатады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Нақты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тапсырма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дәлелді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негіздеме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түсіндірме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көрсетілмей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өтініштер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қарауға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жатпайды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Апелляция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өтініштер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6-қосымшаға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апелляцияға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өтініштерді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журналында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тіркеледі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Апелляцияға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өтініштер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7-қосымшаға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отырысының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хаттамасымен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ресімделеді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327450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12486-6235-DCA0-0412-B61397CFB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79B781-649C-EC60-A4F5-926E59BF4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251460"/>
            <a:ext cx="11512296" cy="635508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ru-RU" sz="6000" b="1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307A701-B1C6-C6B3-84DD-E07ED8427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673893"/>
              </p:ext>
            </p:extLst>
          </p:nvPr>
        </p:nvGraphicFramePr>
        <p:xfrm>
          <a:off x="2778093" y="383415"/>
          <a:ext cx="7861300" cy="270599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940300">
                  <a:extLst>
                    <a:ext uri="{9D8B030D-6E8A-4147-A177-3AD203B41FA5}">
                      <a16:colId xmlns:a16="http://schemas.microsoft.com/office/drawing/2014/main" val="2716998394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1505304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 err="1">
                          <a:effectLst/>
                        </a:rPr>
                        <a:t>Бастауыш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негізгі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орта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жалпы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орта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білімнің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білім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беретін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оқу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бағдарламаларын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іске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асыратын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білім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беру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ұйымдарындағы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білім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алушылардың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үлгеріміне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ағымдық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бақылаудың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оларды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аралық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және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қорытынды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аттестаттау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жүргізудің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үлгі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 err="1">
                          <a:effectLst/>
                        </a:rPr>
                        <a:t>қағидаларына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5-қосымша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51920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НЫСАН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31292563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72F25F08-EC90-D04A-B308-63F9D1E4C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96" y="3171605"/>
            <a:ext cx="1080324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Апелляцияға</a:t>
            </a:r>
            <a:r>
              <a:rPr kumimoji="0" lang="en-US" altLang="ru-RU" b="1" i="0" u="none" strike="noStrike" cap="none" normalizeH="0" baseline="0" dirty="0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өтініш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    </a:t>
            </a:r>
            <a:endParaRPr kumimoji="0" lang="kk-KZ" altLang="ru-RU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__________ ________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пән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дер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бойынша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жазбаша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жұмыс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нәтижесімен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келіспеймін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    Т.А.Ә. (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бар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болған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жағдайда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   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Келесі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негіздер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бойынша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:________________№___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тапсырмадан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алған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балдар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санын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қайта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қарауды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сұраймын</a:t>
            </a: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    </a:t>
            </a:r>
            <a:endParaRPr kumimoji="0" lang="kk-KZ" altLang="ru-RU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Күні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    </a:t>
            </a:r>
            <a:r>
              <a:rPr kumimoji="0" lang="en-US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Қолы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563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996FFB-249A-6E2E-AC6B-F72181419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92" y="399160"/>
            <a:ext cx="10811256" cy="5562727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59.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Ағымдағы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ақпанға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дейінгі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жөніндегі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комиссиясы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бұдан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директорының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бөлімі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басшысының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қалалық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бөлімдері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басшысының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Министрдің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Оқу-ағарту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министрлігінің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бұдан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Министрлік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республикалық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құрылады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60.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жанындағы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құрамына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мұғалімдері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директорының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орынбасарлары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қоғамдық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ұйымдардың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ата-аналар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комитетінің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өкілдері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кіреді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Комиссияны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директоры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алмастырушы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тұлға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басқарады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жанындағы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мүшелерінің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бітіруші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сынып-кешен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кемінде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бес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адамнан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бітіруші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сынып-кешен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кемінде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адамнан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тұрады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576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005F2-EDC3-B7D5-1E52-A35E1B49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0176" y="483997"/>
            <a:ext cx="5617464" cy="805307"/>
          </a:xfrm>
        </p:spPr>
        <p:txBody>
          <a:bodyPr>
            <a:normAutofit/>
          </a:bodyPr>
          <a:lstStyle/>
          <a:p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Мектепішілік комиссия </a:t>
            </a:r>
            <a:b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құру туралы бұйрық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56727D6-587C-F2D7-2370-756503E0D1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3893" t="18776" r="30220" b="16711"/>
          <a:stretch/>
        </p:blipFill>
        <p:spPr>
          <a:xfrm>
            <a:off x="594360" y="-50"/>
            <a:ext cx="4791456" cy="671679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0B55FC-A587-B635-41FB-448BC4C89D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25" t="17001" r="21091" b="22313"/>
          <a:stretch/>
        </p:blipFill>
        <p:spPr>
          <a:xfrm>
            <a:off x="5715415" y="1609344"/>
            <a:ext cx="6202405" cy="499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72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A6004-52CB-DC68-633C-59029424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AABE59-8E94-6F1B-9204-04712E8FC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399160"/>
            <a:ext cx="10357104" cy="591934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     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80.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жанындағы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Комиссия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келесі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іс-шараларды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жүзеге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асырады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педагогтер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ата-аналар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мәселелері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түсіндіру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пәндерінің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тізбесін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тапсыратын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тізімін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қалыптастыру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ағымдағы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наурызға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ҰТО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филиалына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жолдау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даярлау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4) 9 (10)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"Алтын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үміткерлердің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41-тармағының 1)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тармақшаларында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айқындалған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аяқталғаннан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Хаттаманың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нұсқасын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бөлімдеріне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басқармаларына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жолдау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6)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тестілеу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нәтижелерін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беру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пайдалану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"Алтын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үміткерлердің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41-тармағының 1)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тармақшаларында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айқындалған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қалыптастырылған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Комиссия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қарауына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Министрлік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қалыптастырылатын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Комиссия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қарауына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бөлімдері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арқылы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жолдау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8)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4-қосымшада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келтірілген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Тестілеу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ауыстыру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шәкіліне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тестілеу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нәтижелерінің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ауыстыру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9)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апелляцияға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түскен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ұсыныстардың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негізділігін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қабылдау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757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A3EA7-31A4-AD6B-3781-CCC1D31B7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859536"/>
            <a:ext cx="10424160" cy="526694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Жұмыстардың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қорытындысын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шығару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"Алтын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белгісімен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марапатталған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тізімін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шешімді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қабылдау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жөніндегі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жанынан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қалыптастырылған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Комиссияның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отырысы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тиісті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маусымынан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кешіктірілмей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өткізіледі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үздік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аттестат,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үздік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"Алтын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аттестаттарын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"Алтын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белгісін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иеленген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тізімі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директорының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бекітіледі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    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87.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нәтижелері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ағымдағы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тамызда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жұмыс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қорытындылары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жанынан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құрылған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Комиссияның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мүшелерінің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қатысуымен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педагогикалық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кеңесте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талқыланады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027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70F7DB-10ED-FD3F-CCF1-271599BC9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8032"/>
            <a:ext cx="10756392" cy="5517007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29.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Ата-аналарының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өзге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заңды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өкілдерінің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өтініші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психологиялық-медициналық-педагогикалық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консультация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қорытындысы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ұсынылатын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қоспағанда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1-сыныптың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екінші</a:t>
            </a:r>
            <a:r>
              <a:rPr lang="en-US" sz="2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en-US" sz="2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қалдырылмайды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1-сыныпта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баланы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оқыту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педагогикалық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кеңестің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шешімімен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ресімделеді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kk-KZ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30. 2-11 (12)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бүтіндікке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дөңгелектеу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арқылы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тоқсандық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жиынтығының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арифметикалық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мәні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ретінде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табылады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r>
              <a:rPr lang="kk-KZ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35.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бағдарламалар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мазмұнын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меңгеруін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мақсатында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(5-8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(10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деңгейінде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академиялық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тілінде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тілінен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оқытатын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тілі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әдебиеті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МЖМБС-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тыңдалым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тыңдау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айтылым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оқылым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жазылым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жазбаша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ауызша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нысанда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өткізіледі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232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D7671E-C0EB-1268-97FA-68D843A49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4411"/>
          </a:xfrm>
        </p:spPr>
        <p:txBody>
          <a:bodyPr>
            <a:normAutofit/>
          </a:bodyPr>
          <a:lstStyle/>
          <a:p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Оқу жылын аяқтауға байланысты нормативтік құжаттар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9672C-6DC6-27D9-956B-8DE7689F7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512" y="859536"/>
            <a:ext cx="10835640" cy="5550407"/>
          </a:xfrm>
        </p:spPr>
        <p:txBody>
          <a:bodyPr>
            <a:normAutofit fontScale="85000" lnSpcReduction="20000"/>
          </a:bodyPr>
          <a:lstStyle/>
          <a:p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Қазақстан Республикасы Білім және ғылым министрінің 2008 жылғы 18 наурыздағы №125 бұйрығымен бекітілген «Білім алушылардың үлгеріміне ағымдағы бақылауды, аралық және қорытынды аттестаттауды өткізудің Типтік ережесі» (</a:t>
            </a:r>
            <a:r>
              <a:rPr lang="kk-KZ" sz="2000" dirty="0">
                <a:effectLst/>
                <a:latin typeface="Arial" panose="020B0604020202020204" pitchFamily="34" charset="0"/>
                <a:ea typeface="LiberationSerif-Italic"/>
                <a:cs typeface="Arial" panose="020B0604020202020204" pitchFamily="34" charset="0"/>
              </a:rPr>
              <a:t>Қ</a:t>
            </a:r>
            <a:r>
              <a:rPr lang="kk-KZ" sz="2000" dirty="0">
                <a:effectLst/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Р</a:t>
            </a:r>
            <a:r>
              <a:rPr lang="kk-KZ" sz="2000" dirty="0">
                <a:effectLst/>
                <a:latin typeface="Arial" panose="020B0604020202020204" pitchFamily="34" charset="0"/>
                <a:ea typeface="LiberationSerif-Italic"/>
                <a:cs typeface="Arial" panose="020B0604020202020204" pitchFamily="34" charset="0"/>
              </a:rPr>
              <a:t> Оқ</a:t>
            </a:r>
            <a:r>
              <a:rPr lang="kk-KZ" sz="2000" dirty="0">
                <a:effectLst/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у</a:t>
            </a:r>
            <a:r>
              <a:rPr lang="kk-KZ" sz="2000" dirty="0">
                <a:effectLst/>
                <a:latin typeface="Arial" panose="020B0604020202020204" pitchFamily="34" charset="0"/>
                <a:ea typeface="LiberationSerif-Italic"/>
                <a:cs typeface="Arial" panose="020B0604020202020204" pitchFamily="34" charset="0"/>
              </a:rPr>
              <a:t>-ағ</a:t>
            </a:r>
            <a:r>
              <a:rPr lang="kk-KZ" sz="2000" dirty="0">
                <a:effectLst/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арту </a:t>
            </a:r>
            <a:r>
              <a:rPr lang="kk-KZ" sz="2000" dirty="0">
                <a:effectLst/>
                <a:latin typeface="Arial" panose="020B0604020202020204" pitchFamily="34" charset="0"/>
                <a:ea typeface="LiberationSerif-Italic"/>
                <a:cs typeface="Arial" panose="020B0604020202020204" pitchFamily="34" charset="0"/>
              </a:rPr>
              <a:t>министрінің </a:t>
            </a:r>
            <a:r>
              <a:rPr lang="kk-KZ" sz="2000" spc="1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м.а. 31.10.2024 жылғы  </a:t>
            </a:r>
            <a:r>
              <a:rPr lang="kk-KZ" sz="2000" u="sng" spc="1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№ 321</a:t>
            </a:r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бұйрығымен өзгерістер енгізілген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Қазақстан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Республикасы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Оқу-ағарту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министрінің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м.а.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2024 </a:t>
            </a:r>
            <a:r>
              <a:rPr lang="ru-RU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жылғы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 </a:t>
            </a:r>
            <a:r>
              <a:rPr lang="ru-RU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шілдедегі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№174 «</a:t>
            </a:r>
            <a:r>
              <a:rPr lang="kk-KZ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 білім беру ұйымдарында 2024-2025 оқу жылының басталу және аяқталу мерзімдерін, сондай-ақ білім алушыларды қорытынды аттестаттаудан өткізу мерзімдерін айқындау туралы»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бұйрығы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Қазақстан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Республикасы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ғылым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министрлігінің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2007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жылғы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21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қарашадағы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№ 565</a:t>
            </a:r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туралы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мемлекеттік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үлгідегі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құжаттарды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толтыруға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қойылатын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талаптарды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бекіту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туралы</a:t>
            </a:r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ҚР </a:t>
            </a:r>
            <a:r>
              <a:rPr lang="ru-RU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министрінің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01.06.2021 </a:t>
            </a:r>
            <a:r>
              <a:rPr lang="ru-RU" sz="2000" b="0" i="0" dirty="0">
                <a:solidFill>
                  <a:srgbClr val="1E1E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№ 260</a:t>
            </a:r>
            <a:r>
              <a:rPr lang="ru-RU" sz="2000" b="0" i="0" dirty="0">
                <a:solidFill>
                  <a:srgbClr val="1E1E1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бұйрығы</a:t>
            </a:r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 өзгерістер енгізілген</a:t>
            </a: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министрінің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міндетін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атқарушының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2014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желтоқсандағы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№ 519 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біліктілік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үлгідегі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құжаттардың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бланкілеріне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тапсырыс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есепке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олармен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орнынан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кейінгі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кәсіптік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бағдарламаларын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асыратын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ұйымдарын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ведомстволық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бағыныстағы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ұйымдарын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етуді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қағидаларды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бұйрығына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өзгерістер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толықтыру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Республикасы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ғылым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министрінің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2018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қыркүйектегі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0" dirty="0">
                <a:solidFill>
                  <a:srgbClr val="0000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№ 483 </a:t>
            </a:r>
            <a:r>
              <a:rPr lang="ru-RU" sz="20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бұйрығы</a:t>
            </a: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Қазақстан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Республикасы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ғылым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министрінің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2015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жылғы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28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қаңтардағы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№ 39</a:t>
            </a:r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техникалық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кәсіптік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білімнен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кейінгі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туралы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құжаттардың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түрлерін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техникалық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кәсіптік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білімнен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кейінгі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туралы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мемлекеттік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үлгідегі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құжаттардың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нысандарын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оларды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есепке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алу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беру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қағидаларын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сондай-ақ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беру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ұйымдарында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алуды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аяқтамаған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адамдарға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берілетін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анықтаманың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нысанын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бекіту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туралы</a:t>
            </a:r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бұйрығына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Оқу-ағарту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министрінің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2023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қазандағы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312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бұйрығымен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endParaRPr lang="kk-K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2289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BE09-BDF8-D3A2-B321-E015E275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3D8F02-B515-DE14-4752-8E1E0AA60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3232"/>
            <a:ext cx="10527792" cy="5321807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kk-KZ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35-1. 5 (6) – 8 (9), 10 (11)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басшыларының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бұйрықтарымен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мынадай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жағдайларда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босатылады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kk-KZ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денсаулық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2)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бірінші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екінші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топтағы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мүгедектігі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ішінде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кезінен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мүгедектігі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мүгедектігі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балалар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kk-KZ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туыстарының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қайтыс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бұйрықтар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     1)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тармақтың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тармақшаларында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көрсетілген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санаты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Денсаулық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сақтау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саласындағы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есепке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құжаттамасының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нысандарын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толтыру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жөніндегі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нұсқаулықтарды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Денсаулық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сақтау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министрінің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міндетін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атқарушының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2020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30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қазандағы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ҚР ДСМ-175/2020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Нормативтік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құқықтық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актілерді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тізілімінде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21579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тіркелген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(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бұдан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№ ҚР ДСМ-175/2020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026/е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нысанына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дәрігерлік-консультациялық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қорытындысы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2)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туыстарының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қайтыс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куәлік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негізінде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шығарылады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buNone/>
            </a:pP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босатылған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ағымдағы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жылының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негізінде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қойылады</a:t>
            </a:r>
            <a:r>
              <a:rPr lang="en-US" sz="3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162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B7022-2049-8DB8-0E96-3783E91AC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923C8C9-1413-76DA-212E-11CB690BD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8032"/>
            <a:ext cx="10198608" cy="5517007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31.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пәннен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2-8 (9)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(11)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кестеге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жүргізілетін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жылындағы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мазмұнын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қамтитын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ұйымдастырылады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бүтіндікке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дөңгелектеу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арқылы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бағаның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арифметикалық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мәні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арқалы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пәннен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2-8 (9)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(11)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оқуға</a:t>
            </a:r>
            <a:r>
              <a:rPr lang="en-US" sz="2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орнында</a:t>
            </a:r>
            <a:r>
              <a:rPr lang="en-US" sz="2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қалдырылады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"3", "4", "5"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бағаларын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2-8 (9)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(11)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келесі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сыныпқа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көшіріледі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32.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пәнінен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2-8 (9)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 (11)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пәндерден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өткізіледі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370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01CAE-C5E6-9F42-E179-676ABECA4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BACCE2-E512-5820-C18A-B879A64DD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8032"/>
            <a:ext cx="10198608" cy="551700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 17.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ғылым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министрінің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2012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8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қарашадағы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500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Нормативтік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құқықтық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актілерді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тізілімінде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8170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тіркелген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Республикасындағы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бастауыш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берудің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үлгілік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жоспарларын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бұдан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Үлгілік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жоспары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10-11-сыныптарда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қысқартылған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жүктемесі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инвариантты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компоненттің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тереңдетілген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стандартты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деңгейінің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Кәсіпкерлік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бизнес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негіздері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Графика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жобалау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пәндерінен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жүргізіледі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Вариативті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сағатының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есебінен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10-11-сыныптардың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өткізілмейді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соңында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есептелінді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("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есептелінген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жоқ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жазылады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18.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Қысқартылған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жүктемесі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Үлгілік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жоспарларын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БЖБ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11-тармаққа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жүргізіледі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Вариативтік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есебінен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таңдалған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5-9-сыныптардағы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инварианттық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компоненттегі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таңдау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өткізілмейді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жылының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соңында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есептелінді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"/"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есептелінген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жоқ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деген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жазылады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943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FD6FBA-87B4-7FDC-A5F8-6328B4B9D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246571"/>
            <a:ext cx="10515600" cy="448374"/>
          </a:xfrm>
        </p:spPr>
        <p:txBody>
          <a:bodyPr>
            <a:normAutofit/>
          </a:bodyPr>
          <a:lstStyle/>
          <a:p>
            <a:pPr algn="ctr"/>
            <a:r>
              <a:rPr lang="kk-KZ" sz="2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 алушылардың үлгерім табелдерін толтыру үлгісі</a:t>
            </a:r>
            <a:endParaRPr lang="ru-RU" sz="2000" dirty="0">
              <a:solidFill>
                <a:srgbClr val="0000CC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70BC76-4919-B02B-931E-7F3E4BE62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992" y="1069848"/>
            <a:ext cx="10323576" cy="532180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kk-K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5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1-4  сыныптардың барлығы толтырады: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 сыныпқа көшірілді  (2025 жылғы </a:t>
            </a:r>
            <a:r>
              <a:rPr lang="ru-RU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____</a:t>
            </a: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мамырдағы №____ хаттама)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b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5-8, 10 оқушылары үшін: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 сыныпқа көшірілді. (2025 жылғы ______ мамырдағы №_____ хаттама)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5-8,10 Үздік аяқтаған оқушылар үшін: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 сыныпқа көшірілді. Мақтау қағазымен марапатталды (2025 жылғы _____ мамырдағы №_____ хаттама)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kk-KZ" sz="56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5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Үздік аяқтаған оқушылардың ынтасы да тәртібі де </a:t>
            </a:r>
            <a:r>
              <a:rPr lang="kk-KZ" sz="56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«Үлгілі»</a:t>
            </a:r>
            <a:r>
              <a:rPr lang="kk-KZ" sz="5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болу міндетті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b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kk-KZ" sz="5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Ынтасы:</a:t>
            </a: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Үлгілі                                                        </a:t>
            </a:r>
            <a:r>
              <a:rPr lang="kk-KZ" sz="5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Тәртібі:    </a:t>
            </a: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Үлгілі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5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Жақсы                                                                         Жақсы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622935">
              <a:buNone/>
            </a:pPr>
            <a:r>
              <a:rPr lang="kk-KZ" sz="5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Қанағаттанарлық                                                        Орташа</a:t>
            </a:r>
            <a:endParaRPr lang="ru-RU" sz="5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9- сыныптар табелін толтыру үлгісі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 орта білім курсын бітірді. (2025 жылғы  ____ маусымдағы №_____ хаттама).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9- сыныптар үздік аяқтаса  табелін толтыру үлгісі</a:t>
            </a: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kk-KZ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Негізгі орта білім курсын үздік бітірді. (2025 жылғы ____ маусымдағы №_____ хаттама), </a:t>
            </a:r>
            <a:r>
              <a:rPr lang="kk-KZ" sz="5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5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11-сыныптарда ештеңе жазылмайды</a:t>
            </a:r>
            <a:endParaRPr lang="ru-RU" sz="5600" dirty="0">
              <a:solidFill>
                <a:srgbClr val="0000CC"/>
              </a:solidFill>
            </a:endParaRPr>
          </a:p>
          <a:p>
            <a:pPr>
              <a:buNone/>
            </a:pP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buNone/>
            </a:pPr>
            <a:r>
              <a:rPr lang="kk-KZ" sz="5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53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E1AA96E-B95C-A8BE-16AF-8062F6199C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5837567"/>
              </p:ext>
            </p:extLst>
          </p:nvPr>
        </p:nvGraphicFramePr>
        <p:xfrm>
          <a:off x="493776" y="658368"/>
          <a:ext cx="11039856" cy="5974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826008">
                  <a:extLst>
                    <a:ext uri="{9D8B030D-6E8A-4147-A177-3AD203B41FA5}">
                      <a16:colId xmlns:a16="http://schemas.microsoft.com/office/drawing/2014/main" val="271975564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879577648"/>
                    </a:ext>
                  </a:extLst>
                </a:gridCol>
                <a:gridCol w="978408">
                  <a:extLst>
                    <a:ext uri="{9D8B030D-6E8A-4147-A177-3AD203B41FA5}">
                      <a16:colId xmlns:a16="http://schemas.microsoft.com/office/drawing/2014/main" val="3246202419"/>
                    </a:ext>
                  </a:extLst>
                </a:gridCol>
                <a:gridCol w="902208">
                  <a:extLst>
                    <a:ext uri="{9D8B030D-6E8A-4147-A177-3AD203B41FA5}">
                      <a16:colId xmlns:a16="http://schemas.microsoft.com/office/drawing/2014/main" val="3543305686"/>
                    </a:ext>
                  </a:extLst>
                </a:gridCol>
                <a:gridCol w="972159">
                  <a:extLst>
                    <a:ext uri="{9D8B030D-6E8A-4147-A177-3AD203B41FA5}">
                      <a16:colId xmlns:a16="http://schemas.microsoft.com/office/drawing/2014/main" val="3945165267"/>
                    </a:ext>
                  </a:extLst>
                </a:gridCol>
                <a:gridCol w="2027073">
                  <a:extLst>
                    <a:ext uri="{9D8B030D-6E8A-4147-A177-3AD203B41FA5}">
                      <a16:colId xmlns:a16="http://schemas.microsoft.com/office/drawing/2014/main" val="15993268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15630638"/>
                    </a:ext>
                  </a:extLst>
                </a:gridCol>
              </a:tblGrid>
              <a:tr h="2906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 dirty="0">
                          <a:effectLst/>
                        </a:rPr>
                        <a:t>Сынып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Пән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Күні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Уақыты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Кабинет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Пән мұғалімі</a:t>
                      </a:r>
                      <a:endParaRPr lang="ru-RU" sz="1600"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Ассистенттер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768695594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«А»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(жазбаша)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29.05.25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Болатова Н.О.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Талипова Т.Ж., </a:t>
                      </a:r>
                    </a:p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Асенова А.О.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879401551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«Ә»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(жазбаша)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29.05.25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№308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Болатова Н.О.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Абдрахманова А.Е., </a:t>
                      </a:r>
                    </a:p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Сағындық А.Т.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36118469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 dirty="0">
                          <a:effectLst/>
                        </a:rPr>
                        <a:t>9 «Б»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29.05.25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№207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Мейрамгалиева Г.А.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Сулейменова М.Ж.,</a:t>
                      </a:r>
                    </a:p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Касымгожина М.Т.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081710009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«В»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29.05.25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Мейрамгалиева Г.А.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Хасенов А.Е., </a:t>
                      </a:r>
                    </a:p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Искакова Г.С.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486087925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«Г»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29.05.25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Жумабаев С.Х.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Асқар Т.А. , </a:t>
                      </a:r>
                    </a:p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Куралханова М.К.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595204110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«Ғ»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(жазбаша)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29.05.25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Дорж Хуатбек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Егимбаева Н.Б., </a:t>
                      </a:r>
                    </a:p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Шакирова А.С.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358313683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«А»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02.06.25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А.Ш., </a:t>
                      </a:r>
                    </a:p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Сапиева А.М.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384323268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«Ә»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02.06.25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Е.Т.,</a:t>
                      </a:r>
                    </a:p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Дюсембаева Г.А.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998144076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«Б»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02.06.25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№308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Жангабулова Н.Е.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У.Е.,</a:t>
                      </a:r>
                    </a:p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Ибраева А.М.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107409324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«В»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02.06.25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№207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Ильясова Г.М., </a:t>
                      </a:r>
                    </a:p>
                    <a:p>
                      <a:pPr fontAlgn="base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Усенова Г.Р.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825322274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«Г»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02.06.25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5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Б.С., </a:t>
                      </a:r>
                    </a:p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Оспанова Л.Т.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375313828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600">
                          <a:effectLst/>
                        </a:rPr>
                        <a:t>9 «Ғ»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02.06.25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5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Л.Ж.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Жетмекова Б.А., Жармагомбетова А.А.</a:t>
                      </a:r>
                      <a:endParaRPr lang="ru-RU" sz="15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85092704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168B8B7-D542-1F3D-F0A1-589FFBBB9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36" y="228821"/>
            <a:ext cx="102765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Негізгі орта білім  курсы бойынша  9-сынып білім алушылары үшін  қорытынды бітіру емтихандарының кестесі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1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DD995-563F-A112-D9CB-9468AF613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E90E498-9521-A960-14D3-1F38437EC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47868"/>
              </p:ext>
            </p:extLst>
          </p:nvPr>
        </p:nvGraphicFramePr>
        <p:xfrm>
          <a:off x="274320" y="923324"/>
          <a:ext cx="11484864" cy="51661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1426464">
                  <a:extLst>
                    <a:ext uri="{9D8B030D-6E8A-4147-A177-3AD203B41FA5}">
                      <a16:colId xmlns:a16="http://schemas.microsoft.com/office/drawing/2014/main" val="2719755645"/>
                    </a:ext>
                  </a:extLst>
                </a:gridCol>
                <a:gridCol w="2267712">
                  <a:extLst>
                    <a:ext uri="{9D8B030D-6E8A-4147-A177-3AD203B41FA5}">
                      <a16:colId xmlns:a16="http://schemas.microsoft.com/office/drawing/2014/main" val="879577648"/>
                    </a:ext>
                  </a:extLst>
                </a:gridCol>
                <a:gridCol w="969264">
                  <a:extLst>
                    <a:ext uri="{9D8B030D-6E8A-4147-A177-3AD203B41FA5}">
                      <a16:colId xmlns:a16="http://schemas.microsoft.com/office/drawing/2014/main" val="3246202419"/>
                    </a:ext>
                  </a:extLst>
                </a:gridCol>
                <a:gridCol w="813816">
                  <a:extLst>
                    <a:ext uri="{9D8B030D-6E8A-4147-A177-3AD203B41FA5}">
                      <a16:colId xmlns:a16="http://schemas.microsoft.com/office/drawing/2014/main" val="3543305686"/>
                    </a:ext>
                  </a:extLst>
                </a:gridCol>
                <a:gridCol w="905256">
                  <a:extLst>
                    <a:ext uri="{9D8B030D-6E8A-4147-A177-3AD203B41FA5}">
                      <a16:colId xmlns:a16="http://schemas.microsoft.com/office/drawing/2014/main" val="3945165267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59932686"/>
                    </a:ext>
                  </a:extLst>
                </a:gridCol>
                <a:gridCol w="3364992">
                  <a:extLst>
                    <a:ext uri="{9D8B030D-6E8A-4147-A177-3AD203B41FA5}">
                      <a16:colId xmlns:a16="http://schemas.microsoft.com/office/drawing/2014/main" val="12156306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 dirty="0">
                          <a:effectLst/>
                        </a:rPr>
                        <a:t>Сынып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Пән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Күні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Уақыты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>
                          <a:effectLst/>
                        </a:rPr>
                        <a:t>Кабинет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 dirty="0">
                          <a:effectLst/>
                        </a:rPr>
                        <a:t>Пән мұғалімі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600" dirty="0">
                          <a:effectLst/>
                        </a:rPr>
                        <a:t>Ассистенттер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768695594"/>
                  </a:ext>
                </a:extLst>
              </a:tr>
              <a:tr h="3173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 «А, Ә, В, Г, Ғ»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Физика (жазбаша)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05.06.25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№307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Асқар Т.А.          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Асенова А.О., Омарова А.Б.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456939889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 «А, Б, В, Г»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Химия (жазбаша)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05.06.25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№208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Куралханова М.К.    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Искакова Г.С., Касымгожина М.Т.  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199487346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 «А, Ә, Б,В,Г»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Биология (жазбаша)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05.06.25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dirty="0">
                          <a:effectLst/>
                        </a:rPr>
                        <a:t>10</a:t>
                      </a:r>
                      <a:r>
                        <a:rPr lang="kk-KZ" sz="1500" baseline="30000" dirty="0">
                          <a:effectLst/>
                        </a:rPr>
                        <a:t>00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dirty="0">
                          <a:effectLst/>
                        </a:rPr>
                        <a:t>№207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Кожабаева Г.Б.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Сағындық А.Т., Абилкишева Д.Т.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444823463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 «Ә, В, Г, Ғ»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География (жазбаша)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05.06.25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dirty="0">
                          <a:effectLst/>
                        </a:rPr>
                        <a:t>10</a:t>
                      </a:r>
                      <a:r>
                        <a:rPr lang="kk-KZ" sz="1500" baseline="30000" dirty="0">
                          <a:effectLst/>
                        </a:rPr>
                        <a:t>00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№310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Касыбаева А.Б. 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Кырыкбаева В.К.,  </a:t>
                      </a:r>
                      <a:r>
                        <a:rPr lang="kk-KZ" sz="1500" b="0" kern="1200" dirty="0">
                          <a:effectLst/>
                        </a:rPr>
                        <a:t>Бейсембаева Р.Б.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748530698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9«А,Ә,Б,В,Г.Ғ»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Қазақстан тарихы (жазбаша)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05.06.25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dirty="0">
                          <a:effectLst/>
                        </a:rPr>
                        <a:t>№300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Калымкулов Р.Т. 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Әлиақпар А.Б., Абдрахманова С.Р.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660053663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 «Ә, В, Ғ»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Қазақ әдебиеті (жазбаша)  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05.06.25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dirty="0">
                          <a:effectLst/>
                        </a:rPr>
                        <a:t>№311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Ержанова С.К.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Копаева А.С., Мухаметжанова Л.Ж.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252834512"/>
                  </a:ext>
                </a:extLst>
              </a:tr>
              <a:tr h="2615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 «А, Ә, Б,В,Г,Ғ»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Ағылшын тілі (жазбаша)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05.06.25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№304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Мусинова Д.Е.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Кожахметова К.Е., Сюендыкова Г.Ж.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814709700"/>
                  </a:ext>
                </a:extLst>
              </a:tr>
              <a:tr h="145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9 «Ә, Б, В, Ғ»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Информатика (жазбаша)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05.06.25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dirty="0">
                          <a:effectLst/>
                        </a:rPr>
                        <a:t>№308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Шакирова А.С. 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Нурпеисова Н.К., Сулеев М.М.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938751471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9 «А»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Орыс тілі мен әдебиеті (жазбаша)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10.06.25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№307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Смаилова Б.С.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Усенова Г.Р., Сапиева А.М.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867390518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9 «Ә»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Орыс тілі мен әдебиеті (жазбаша)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10.06.25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№308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Жетмекова Б.А.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Каршигаева А.К. Аубакирова Г.Б.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635061649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9 «Б»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Орыс тілі мен әдебиеті (жазбаша)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10.06.25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№207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Смаилова Б.С.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Дюсембаева Г.А.  Ержанова С.К.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002170177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9 «В»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Орыс тілі мен әдебиеті (жазбаша)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10.06.25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10</a:t>
                      </a:r>
                      <a:r>
                        <a:rPr lang="kk-KZ" sz="1500" baseline="30000">
                          <a:effectLst/>
                        </a:rPr>
                        <a:t>00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>
                          <a:effectLst/>
                        </a:rPr>
                        <a:t>№310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Жетмекова Б.А.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Бексеитова С.Ж. Каирканова Н.Ж.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328121658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>
                          <a:effectLst/>
                        </a:rPr>
                        <a:t>9 «Г»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</a:rPr>
                        <a:t>Орыс тілі мен әдебиеті (жазбаша)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</a:rPr>
                        <a:t>10.06.25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</a:rPr>
                        <a:t>10</a:t>
                      </a:r>
                      <a:r>
                        <a:rPr lang="kk-KZ" sz="1500" b="0" baseline="30000">
                          <a:effectLst/>
                        </a:rPr>
                        <a:t>00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</a:rPr>
                        <a:t>№311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Смаилова Б.С.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Ибраева А.М. Мухаметжанова Л.Ж.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2813703482"/>
                  </a:ext>
                </a:extLst>
              </a:tr>
              <a:tr h="2906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dirty="0">
                          <a:effectLst/>
                        </a:rPr>
                        <a:t>9 «Ғ»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</a:rPr>
                        <a:t>Орыс тілі мен әдебиеті (жазбаша)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>
                          <a:effectLst/>
                        </a:rPr>
                        <a:t>10.06.25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</a:rPr>
                        <a:t>10</a:t>
                      </a:r>
                      <a:r>
                        <a:rPr lang="kk-KZ" sz="1500" b="0" baseline="30000">
                          <a:effectLst/>
                        </a:rPr>
                        <a:t>00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0">
                          <a:effectLst/>
                        </a:rPr>
                        <a:t>№305</a:t>
                      </a:r>
                      <a:endParaRPr lang="ru-RU" sz="15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Жетмекова Б.А.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500" b="0" dirty="0">
                          <a:effectLst/>
                        </a:rPr>
                        <a:t>Оспанова Л.Т. Кожахметова К.Е.</a:t>
                      </a:r>
                      <a:endParaRPr lang="ru-RU" sz="1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003" marR="55003" marT="0" marB="0"/>
                </a:tc>
                <a:extLst>
                  <a:ext uri="{0D108BD9-81ED-4DB2-BD59-A6C34878D82A}">
                    <a16:rowId xmlns:a16="http://schemas.microsoft.com/office/drawing/2014/main" val="114268369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9E139E4A-D548-8AA2-B807-1C188B45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56" y="338549"/>
            <a:ext cx="102765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Негізгі орта білім  курсы бойынша  9-сынып білім алушылары үшін  қорытынды бітіру емтихандарының кестесі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223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85EC840-2398-80DF-8FF1-A47AF66953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192528"/>
              </p:ext>
            </p:extLst>
          </p:nvPr>
        </p:nvGraphicFramePr>
        <p:xfrm>
          <a:off x="205680" y="605938"/>
          <a:ext cx="11469743" cy="62520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1688627">
                  <a:extLst>
                    <a:ext uri="{9D8B030D-6E8A-4147-A177-3AD203B41FA5}">
                      <a16:colId xmlns:a16="http://schemas.microsoft.com/office/drawing/2014/main" val="3865288365"/>
                    </a:ext>
                  </a:extLst>
                </a:gridCol>
                <a:gridCol w="2320769">
                  <a:extLst>
                    <a:ext uri="{9D8B030D-6E8A-4147-A177-3AD203B41FA5}">
                      <a16:colId xmlns:a16="http://schemas.microsoft.com/office/drawing/2014/main" val="2812262704"/>
                    </a:ext>
                  </a:extLst>
                </a:gridCol>
                <a:gridCol w="1070386">
                  <a:extLst>
                    <a:ext uri="{9D8B030D-6E8A-4147-A177-3AD203B41FA5}">
                      <a16:colId xmlns:a16="http://schemas.microsoft.com/office/drawing/2014/main" val="2039966973"/>
                    </a:ext>
                  </a:extLst>
                </a:gridCol>
                <a:gridCol w="1504077">
                  <a:extLst>
                    <a:ext uri="{9D8B030D-6E8A-4147-A177-3AD203B41FA5}">
                      <a16:colId xmlns:a16="http://schemas.microsoft.com/office/drawing/2014/main" val="3129056121"/>
                    </a:ext>
                  </a:extLst>
                </a:gridCol>
                <a:gridCol w="1125751">
                  <a:extLst>
                    <a:ext uri="{9D8B030D-6E8A-4147-A177-3AD203B41FA5}">
                      <a16:colId xmlns:a16="http://schemas.microsoft.com/office/drawing/2014/main" val="2242732973"/>
                    </a:ext>
                  </a:extLst>
                </a:gridCol>
                <a:gridCol w="3760133">
                  <a:extLst>
                    <a:ext uri="{9D8B030D-6E8A-4147-A177-3AD203B41FA5}">
                      <a16:colId xmlns:a16="http://schemas.microsoft.com/office/drawing/2014/main" val="3901925894"/>
                    </a:ext>
                  </a:extLst>
                </a:gridCol>
              </a:tblGrid>
              <a:tr h="30635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5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</a:t>
                      </a:r>
                      <a:endParaRPr lang="ru-RU" sz="15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</a:t>
                      </a:r>
                      <a:endParaRPr lang="ru-RU" sz="15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Уақыты</a:t>
                      </a:r>
                      <a:endParaRPr lang="ru-RU" sz="15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Кабинет</a:t>
                      </a:r>
                      <a:endParaRPr lang="ru-RU" sz="15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5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 мұғалімі</a:t>
                      </a:r>
                      <a:endParaRPr lang="ru-RU" sz="15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687780343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«А»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Болатова Н.О.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878896337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«Ә»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Болатова Н.О.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267882780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«Б»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Мейрамгалиева Г.А.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2099276038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«В»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Мейрамгалиева Г.А.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595323116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Жумабаев С.Х.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3502492378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Дорж Хуатбек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3749623085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«А»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тілінен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373011827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«Ә»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тілінен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103510962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«Б»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тілінен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Жангабулова Н.Е.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2507929115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«В»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тілінен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121306998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тілінен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917325132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тілінен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Л.Ж.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3535094950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«А, Ә, В, Г, 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Асқар Т.А.         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2589118974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«А, Б, В, 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Куралханова М.К.   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3420056273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«А, Ә, Б,В,Г»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№207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Кожабаева Г.Б., Сағындық А.Т.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747860715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«Ә, В, Г, 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Касыбаева А.Б.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323382545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9«А,Ә,Б,В,Г.Ғ»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Калымкулов Р.Т.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3211716561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«Ә, В, 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  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2627561518"/>
                  </a:ext>
                </a:extLst>
              </a:tr>
              <a:tr h="4046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«А, Ә, Б,В,Г,Ғ»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№323,</a:t>
                      </a:r>
                    </a:p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№321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Мусинова Д.Е.,Самбетбаева 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Кожахметова К.Е., Абдрахманова А.К.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236792378"/>
                  </a:ext>
                </a:extLst>
              </a:tr>
              <a:tr h="218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«Ә, Б, В, 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№108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Шакирова А.С. , Томаров Ж.Ж.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2029026323"/>
                  </a:ext>
                </a:extLst>
              </a:tr>
              <a:tr h="2551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«А»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Б.С., 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805041780"/>
                  </a:ext>
                </a:extLst>
              </a:tr>
              <a:tr h="202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«Ә»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Б.С., 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356375989"/>
                  </a:ext>
                </a:extLst>
              </a:tr>
              <a:tr h="2514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«Б»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Б.С., 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995394549"/>
                  </a:ext>
                </a:extLst>
              </a:tr>
              <a:tr h="202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«В»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Б.С., 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2684742041"/>
                  </a:ext>
                </a:extLst>
              </a:tr>
              <a:tr h="202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Б.С., 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515822028"/>
                  </a:ext>
                </a:extLst>
              </a:tr>
              <a:tr h="202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«Ғ»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Б.С., 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67" marR="56267" marT="0" marB="0"/>
                </a:tc>
                <a:extLst>
                  <a:ext uri="{0D108BD9-81ED-4DB2-BD59-A6C34878D82A}">
                    <a16:rowId xmlns:a16="http://schemas.microsoft.com/office/drawing/2014/main" val="187368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DBB1A3D-E1CA-76AB-A717-48427E10D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472" y="153797"/>
            <a:ext cx="11483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Н</a:t>
            </a: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егізгі орта білім  курсы бойынша</a:t>
            </a:r>
            <a:r>
              <a:rPr lang="ru-RU" altLang="ru-RU" sz="12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9-сынып оқушыларының  қорытынды бітіру емтиханына дайындық  сабақтарының кестесі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kk-KZ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051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AF07E-26B7-9942-332F-17BB2280F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07A4E1D7-7B42-FCF0-44E6-FF8AD9BEC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55" y="228821"/>
            <a:ext cx="114202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10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1400" b="1" dirty="0">
                <a:ea typeface="Times New Roman" panose="02020603050405020304" pitchFamily="18" charset="0"/>
              </a:rPr>
              <a:t>Ж</a:t>
            </a: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алпы орта білім  курсы бойынша  11-сынып  білім алушылары үшін мемлекеттік бітіру емтихандарының кестесі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4410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E8FE8C2E-2B6C-417E-D049-30F0E8196C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370815"/>
              </p:ext>
            </p:extLst>
          </p:nvPr>
        </p:nvGraphicFramePr>
        <p:xfrm>
          <a:off x="429765" y="655099"/>
          <a:ext cx="11314180" cy="59740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1099335">
                  <a:extLst>
                    <a:ext uri="{9D8B030D-6E8A-4147-A177-3AD203B41FA5}">
                      <a16:colId xmlns:a16="http://schemas.microsoft.com/office/drawing/2014/main" val="1495887908"/>
                    </a:ext>
                  </a:extLst>
                </a:gridCol>
                <a:gridCol w="2591923">
                  <a:extLst>
                    <a:ext uri="{9D8B030D-6E8A-4147-A177-3AD203B41FA5}">
                      <a16:colId xmlns:a16="http://schemas.microsoft.com/office/drawing/2014/main" val="402877387"/>
                    </a:ext>
                  </a:extLst>
                </a:gridCol>
                <a:gridCol w="992081">
                  <a:extLst>
                    <a:ext uri="{9D8B030D-6E8A-4147-A177-3AD203B41FA5}">
                      <a16:colId xmlns:a16="http://schemas.microsoft.com/office/drawing/2014/main" val="434346450"/>
                    </a:ext>
                  </a:extLst>
                </a:gridCol>
                <a:gridCol w="1027832">
                  <a:extLst>
                    <a:ext uri="{9D8B030D-6E8A-4147-A177-3AD203B41FA5}">
                      <a16:colId xmlns:a16="http://schemas.microsoft.com/office/drawing/2014/main" val="3291170347"/>
                    </a:ext>
                  </a:extLst>
                </a:gridCol>
                <a:gridCol w="1054645">
                  <a:extLst>
                    <a:ext uri="{9D8B030D-6E8A-4147-A177-3AD203B41FA5}">
                      <a16:colId xmlns:a16="http://schemas.microsoft.com/office/drawing/2014/main" val="2001063330"/>
                    </a:ext>
                  </a:extLst>
                </a:gridCol>
                <a:gridCol w="1859035">
                  <a:extLst>
                    <a:ext uri="{9D8B030D-6E8A-4147-A177-3AD203B41FA5}">
                      <a16:colId xmlns:a16="http://schemas.microsoft.com/office/drawing/2014/main" val="1724194120"/>
                    </a:ext>
                  </a:extLst>
                </a:gridCol>
                <a:gridCol w="2689329">
                  <a:extLst>
                    <a:ext uri="{9D8B030D-6E8A-4147-A177-3AD203B41FA5}">
                      <a16:colId xmlns:a16="http://schemas.microsoft.com/office/drawing/2014/main" val="1267232170"/>
                    </a:ext>
                  </a:extLst>
                </a:gridCol>
              </a:tblGrid>
              <a:tr h="1016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Уақыты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Кабинет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 мұғалімі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Ассистенттер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81977060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(ауызша)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30.05.25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Абдрахманова С.Р. Мухаметжанова Л.Ж.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855182745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(ауызша)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30.05.25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Әлиақпар А.Б.</a:t>
                      </a:r>
                      <a:r>
                        <a:rPr lang="kk-KZ" sz="1400" b="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Абилкишева Д.Т.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592260500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Қазақстан тарихы</a:t>
                      </a:r>
                      <a:r>
                        <a:rPr kumimoji="0" lang="ru-RU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(ауызша)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30.05.25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№308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Калымкулов Р.Т.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Кабышева Д.Б.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708051271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Қазақстан тарихы</a:t>
                      </a:r>
                      <a:r>
                        <a:rPr kumimoji="0" lang="ru-RU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k-KZ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(ауызша)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30.05.25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Смагулов Б.М.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Омарова Н.О. </a:t>
                      </a:r>
                    </a:p>
                    <a:p>
                      <a:pPr>
                        <a:buNone/>
                      </a:pPr>
                      <a:r>
                        <a:rPr lang="kk-KZ" sz="1400" b="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Кырыкбаева В.К.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908786075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Қазақстан тарихы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kk-K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(ауызша)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30.05.25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Смагулов Б.М.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Ахметова А.Т.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Касыбаева А.Б.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447226603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(жазбаша)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Егимбаева Н.Б.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Мейрамгалиева Г.А.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Хасенов А.Е.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229735423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Абдрахманова А.Е.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Болатова Н.О.            </a:t>
                      </a:r>
                    </a:p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Дорж Хуатбек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653868746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№308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Егимбаева Н.Б.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Талипова Т.Ж. 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Касымгожина М.Т.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528653122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Егимбаева Н.Б.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Жумабаев С.Х.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Шакирова А.С.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892423668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Абдрахманова А.Е.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Сулейменова М.Ж. </a:t>
                      </a:r>
                    </a:p>
                    <a:p>
                      <a:pPr fontAlgn="base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Нуржан М.К.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730549448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1590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Каирканова Н.Ж.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483585240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marR="21590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Жангабулова Н.Е. Мухаметжанова Л.Ж.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696703097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№308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 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3196817639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marR="21590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Ильясова Г.М. Смаилова Б.С.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806965982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</a:t>
                      </a: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</a:t>
                      </a: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marR="21590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 Мусинова Д.Е.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3106113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3814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E30C4CDB-A707-0011-D0A7-5FE052852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55" y="228821"/>
            <a:ext cx="114202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10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1400" b="1" dirty="0">
                <a:ea typeface="Times New Roman" panose="02020603050405020304" pitchFamily="18" charset="0"/>
              </a:rPr>
              <a:t>Ж</a:t>
            </a: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алпы орта білім  курсы бойынша  11-сынып  білім алушылары үшін мемлекеттік бітіру емтихандарының кестесі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4410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8F256BB-3E3A-B36A-D2F1-B2B0280715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985835"/>
              </p:ext>
            </p:extLst>
          </p:nvPr>
        </p:nvGraphicFramePr>
        <p:xfrm>
          <a:off x="411478" y="767876"/>
          <a:ext cx="11069408" cy="57607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1453879">
                  <a:extLst>
                    <a:ext uri="{9D8B030D-6E8A-4147-A177-3AD203B41FA5}">
                      <a16:colId xmlns:a16="http://schemas.microsoft.com/office/drawing/2014/main" val="1495887908"/>
                    </a:ext>
                  </a:extLst>
                </a:gridCol>
                <a:gridCol w="2258587">
                  <a:extLst>
                    <a:ext uri="{9D8B030D-6E8A-4147-A177-3AD203B41FA5}">
                      <a16:colId xmlns:a16="http://schemas.microsoft.com/office/drawing/2014/main" val="402877387"/>
                    </a:ext>
                  </a:extLst>
                </a:gridCol>
                <a:gridCol w="1042416">
                  <a:extLst>
                    <a:ext uri="{9D8B030D-6E8A-4147-A177-3AD203B41FA5}">
                      <a16:colId xmlns:a16="http://schemas.microsoft.com/office/drawing/2014/main" val="434346450"/>
                    </a:ext>
                  </a:extLst>
                </a:gridCol>
                <a:gridCol w="1124712">
                  <a:extLst>
                    <a:ext uri="{9D8B030D-6E8A-4147-A177-3AD203B41FA5}">
                      <a16:colId xmlns:a16="http://schemas.microsoft.com/office/drawing/2014/main" val="3291170347"/>
                    </a:ext>
                  </a:extLst>
                </a:gridCol>
                <a:gridCol w="1106424">
                  <a:extLst>
                    <a:ext uri="{9D8B030D-6E8A-4147-A177-3AD203B41FA5}">
                      <a16:colId xmlns:a16="http://schemas.microsoft.com/office/drawing/2014/main" val="2001063330"/>
                    </a:ext>
                  </a:extLst>
                </a:gridCol>
                <a:gridCol w="2020824">
                  <a:extLst>
                    <a:ext uri="{9D8B030D-6E8A-4147-A177-3AD203B41FA5}">
                      <a16:colId xmlns:a16="http://schemas.microsoft.com/office/drawing/2014/main" val="1724194120"/>
                    </a:ext>
                  </a:extLst>
                </a:gridCol>
                <a:gridCol w="2062566">
                  <a:extLst>
                    <a:ext uri="{9D8B030D-6E8A-4147-A177-3AD203B41FA5}">
                      <a16:colId xmlns:a16="http://schemas.microsoft.com/office/drawing/2014/main" val="1267232170"/>
                    </a:ext>
                  </a:extLst>
                </a:gridCol>
              </a:tblGrid>
              <a:tr h="10166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Кабинет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 мұғалімі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Ассистенттер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81977060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«Ә,В,Г»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(жазбаша)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Асқар Т.А.         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Асенова А.О.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Омарова А.Б.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3369771198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Б, В»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(жазбаша)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Сағындық А.Т.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Оразова Г.Н.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Кожабаева Г.Б.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Касымгожина М.Т.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4124652969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 В, 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Кырыкбаева В.К.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Касыбаева А.Б.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Кабышева Д.Б.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086548623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«Ә,В»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Смагулов Б.М.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Абдрахманова С.Р.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899065320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 Б, В,Г»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Құқық негіздері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Ахметова А.Т.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Әлиақпар А.Б.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353551381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Б, В, 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915707561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Ә, Б,В,Г»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 (жазбаша)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№304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Есимханова А.А.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Ермагамбетова Н.У. Кожахметова К.Е.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23415802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Ә, Б, В»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Сулеев М.М.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Шакирова А.С.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Нурпеисова Н.К.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948353317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Дюсембаева Г.А.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Бексеитова С.Ж.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Сапиева А.М.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611957577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Дюсембаева Г.А.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Усенова Г.Р. 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1162756070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№308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Каршигаева А.К. 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4044046699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Оспанова Л.Т. Мухаметжанова Л.Ж.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2167574081"/>
                  </a:ext>
                </a:extLst>
              </a:tr>
              <a:tr h="20081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«Г»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(жазбаша)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16.06.25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№307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Дюсембаева Г.А.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Ибраева А.М.</a:t>
                      </a:r>
                    </a:p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Жетмекова Б.А.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4345" marR="34345" marT="0" marB="0"/>
                </a:tc>
                <a:extLst>
                  <a:ext uri="{0D108BD9-81ED-4DB2-BD59-A6C34878D82A}">
                    <a16:rowId xmlns:a16="http://schemas.microsoft.com/office/drawing/2014/main" val="4291298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276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60F0E48-7782-BE00-CD63-2486555D30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9137824"/>
              </p:ext>
            </p:extLst>
          </p:nvPr>
        </p:nvGraphicFramePr>
        <p:xfrm>
          <a:off x="473964" y="676656"/>
          <a:ext cx="11049000" cy="57535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{BC89EF96-8CEA-46FF-86C4-4CE0E7609802}</a:tableStyleId>
              </a:tblPr>
              <a:tblGrid>
                <a:gridCol w="1662700">
                  <a:extLst>
                    <a:ext uri="{9D8B030D-6E8A-4147-A177-3AD203B41FA5}">
                      <a16:colId xmlns:a16="http://schemas.microsoft.com/office/drawing/2014/main" val="393014893"/>
                    </a:ext>
                  </a:extLst>
                </a:gridCol>
                <a:gridCol w="2917982">
                  <a:extLst>
                    <a:ext uri="{9D8B030D-6E8A-4147-A177-3AD203B41FA5}">
                      <a16:colId xmlns:a16="http://schemas.microsoft.com/office/drawing/2014/main" val="1318115476"/>
                    </a:ext>
                  </a:extLst>
                </a:gridCol>
                <a:gridCol w="936689">
                  <a:extLst>
                    <a:ext uri="{9D8B030D-6E8A-4147-A177-3AD203B41FA5}">
                      <a16:colId xmlns:a16="http://schemas.microsoft.com/office/drawing/2014/main" val="4001925034"/>
                    </a:ext>
                  </a:extLst>
                </a:gridCol>
                <a:gridCol w="1303789">
                  <a:extLst>
                    <a:ext uri="{9D8B030D-6E8A-4147-A177-3AD203B41FA5}">
                      <a16:colId xmlns:a16="http://schemas.microsoft.com/office/drawing/2014/main" val="3250282261"/>
                    </a:ext>
                  </a:extLst>
                </a:gridCol>
                <a:gridCol w="1196214">
                  <a:extLst>
                    <a:ext uri="{9D8B030D-6E8A-4147-A177-3AD203B41FA5}">
                      <a16:colId xmlns:a16="http://schemas.microsoft.com/office/drawing/2014/main" val="3084105465"/>
                    </a:ext>
                  </a:extLst>
                </a:gridCol>
                <a:gridCol w="3031626">
                  <a:extLst>
                    <a:ext uri="{9D8B030D-6E8A-4147-A177-3AD203B41FA5}">
                      <a16:colId xmlns:a16="http://schemas.microsoft.com/office/drawing/2014/main" val="2081544886"/>
                    </a:ext>
                  </a:extLst>
                </a:gridCol>
              </a:tblGrid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Уақыты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Кабинет</a:t>
                      </a:r>
                      <a:endParaRPr lang="ru-RU" sz="12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 мұғалімі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620943960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200" b="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191786983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200" b="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743556652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3120111786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Смагулов Б.М.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3438052700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«Г»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Смагулов Б.М.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63585838"/>
                  </a:ext>
                </a:extLst>
              </a:tr>
              <a:tr h="2088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Егимбаева Н.Б.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3304617388"/>
                  </a:ext>
                </a:extLst>
              </a:tr>
              <a:tr h="1978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Абдрахманова А.Е.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972464773"/>
                  </a:ext>
                </a:extLst>
              </a:tr>
              <a:tr h="1923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Егимбаева Н.Б.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3032766851"/>
                  </a:ext>
                </a:extLst>
              </a:tr>
              <a:tr h="2445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Егимбаева Н.Б.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3195921630"/>
                  </a:ext>
                </a:extLst>
              </a:tr>
              <a:tr h="1923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«Г»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Абдрахманова А.Е.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381345276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952350187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marR="21590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791330326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97644490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marR="21590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82627511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</a:t>
                      </a: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</a:t>
                      </a: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№324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marR="21590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791554442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«Ә,В,Г»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Асқар Т.А.          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399952612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Б, В»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№208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Оразова Г.Н., Сағындық А.Т.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08292705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 В, Г»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Кырыкбаева В.К. 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173815124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«Ә,В»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Бейсембаева Р.Б.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655546057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«Ә, Б, В,Г»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Құқық негіздері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Ахметова А.Т.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823137528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Б, В, Г»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№311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607542204"/>
                  </a:ext>
                </a:extLst>
              </a:tr>
              <a:tr h="1923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Ә, Б,В,Г»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№302, №304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Есимханова А.А., Ермагамбетова Н.У.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495507892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«А, Ә, Б, В»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№211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Сулеев М.М.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512045811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«А»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15.00-16.30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Дюсембаева Г.А.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320049741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«Ә»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Дюсембаева Г.А.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774139461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«Б»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№121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2709799402"/>
                  </a:ext>
                </a:extLst>
              </a:tr>
              <a:tr h="1960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«В»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№121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1457962841"/>
                  </a:ext>
                </a:extLst>
              </a:tr>
              <a:tr h="21262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«Г»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мен әдебиеті 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16.30-18.00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№300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Дюсембаева Г.А.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213" marR="56213" marT="0" marB="0"/>
                </a:tc>
                <a:extLst>
                  <a:ext uri="{0D108BD9-81ED-4DB2-BD59-A6C34878D82A}">
                    <a16:rowId xmlns:a16="http://schemas.microsoft.com/office/drawing/2014/main" val="307175079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2AFEDB6-465A-3574-1E79-84B4E47C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1955"/>
            <a:ext cx="1199692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Ж</a:t>
            </a: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алпы орта білім  курсы бойынша  11-сынып  оқушыларының тапсыратын </a:t>
            </a:r>
            <a:r>
              <a:rPr lang="kk-KZ" alt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kk-KZ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мемлекеттік бітіру емтиханына дайындық сабақтарының кестесі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73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DA368-54BC-217C-356E-A5D152B14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98441"/>
            <a:ext cx="8772144" cy="1033907"/>
          </a:xfrm>
        </p:spPr>
        <p:txBody>
          <a:bodyPr>
            <a:normAutofit/>
          </a:bodyPr>
          <a:lstStyle/>
          <a:p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Мектепішілік бақылауды ұйымдастыруда: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848A22-5DB8-5E18-5370-C7679F6002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08176" y="1370229"/>
            <a:ext cx="9945624" cy="437351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ru-RU" sz="20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Пәндер</a:t>
            </a:r>
            <a:r>
              <a:rPr lang="ru-RU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бағдарламалардың</a:t>
            </a:r>
            <a:r>
              <a:rPr lang="ru-RU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өтілуі</a:t>
            </a:r>
            <a:r>
              <a:rPr lang="ru-RU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2-10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сыныптарда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жұмыстардың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БЖБ мен ТЖБ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нормаларының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талапқа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сай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орындалуы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қушылармен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олқылықтарын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толықтыру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дара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түзету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жұмыстарын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ақытында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қайталау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жұмыстарын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Бейіндік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әндер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элективті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курстардың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оқытылу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бағдарламаларын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0" lang="ru-RU" altLang="ru-RU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endParaRPr lang="ru-RU" sz="1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E2E37BD-1F42-E838-0CE5-681A4650A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1827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3C77AA2-057D-8E5C-26B7-CCDAAD354C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386830"/>
              </p:ext>
            </p:extLst>
          </p:nvPr>
        </p:nvGraphicFramePr>
        <p:xfrm>
          <a:off x="640080" y="740664"/>
          <a:ext cx="10680192" cy="584747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068396">
                  <a:extLst>
                    <a:ext uri="{9D8B030D-6E8A-4147-A177-3AD203B41FA5}">
                      <a16:colId xmlns:a16="http://schemas.microsoft.com/office/drawing/2014/main" val="754755782"/>
                    </a:ext>
                  </a:extLst>
                </a:gridCol>
                <a:gridCol w="2136039">
                  <a:extLst>
                    <a:ext uri="{9D8B030D-6E8A-4147-A177-3AD203B41FA5}">
                      <a16:colId xmlns:a16="http://schemas.microsoft.com/office/drawing/2014/main" val="3193734088"/>
                    </a:ext>
                  </a:extLst>
                </a:gridCol>
                <a:gridCol w="925993">
                  <a:extLst>
                    <a:ext uri="{9D8B030D-6E8A-4147-A177-3AD203B41FA5}">
                      <a16:colId xmlns:a16="http://schemas.microsoft.com/office/drawing/2014/main" val="10541132"/>
                    </a:ext>
                  </a:extLst>
                </a:gridCol>
                <a:gridCol w="919965">
                  <a:extLst>
                    <a:ext uri="{9D8B030D-6E8A-4147-A177-3AD203B41FA5}">
                      <a16:colId xmlns:a16="http://schemas.microsoft.com/office/drawing/2014/main" val="1755714947"/>
                    </a:ext>
                  </a:extLst>
                </a:gridCol>
                <a:gridCol w="910170">
                  <a:extLst>
                    <a:ext uri="{9D8B030D-6E8A-4147-A177-3AD203B41FA5}">
                      <a16:colId xmlns:a16="http://schemas.microsoft.com/office/drawing/2014/main" val="206592526"/>
                    </a:ext>
                  </a:extLst>
                </a:gridCol>
                <a:gridCol w="2370364">
                  <a:extLst>
                    <a:ext uri="{9D8B030D-6E8A-4147-A177-3AD203B41FA5}">
                      <a16:colId xmlns:a16="http://schemas.microsoft.com/office/drawing/2014/main" val="3893629142"/>
                    </a:ext>
                  </a:extLst>
                </a:gridCol>
                <a:gridCol w="2349265">
                  <a:extLst>
                    <a:ext uri="{9D8B030D-6E8A-4147-A177-3AD203B41FA5}">
                      <a16:colId xmlns:a16="http://schemas.microsoft.com/office/drawing/2014/main" val="1005364354"/>
                    </a:ext>
                  </a:extLst>
                </a:gridCol>
              </a:tblGrid>
              <a:tr h="51347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ынып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апсыратын п</a:t>
                      </a: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әні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Кабинет №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 мұғалімдері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Ассистент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173974020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5а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Л.Ж.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505597977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5ә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3771949899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5б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Ильясова Г.М.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672535065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5в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3422228951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6а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Дюсембаева Г.А.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1386285385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6ә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Каршигаева А.К.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782635076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6б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Смаилова Б.С.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514660443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6в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Бексеитова С.Ж.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367799533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6г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Жетмекова Б.А.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677014450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6ғ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Усенова Г.Р.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772644235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6д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Ибраева А.М.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930346067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6е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Жармагомбетова А.А.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3286863341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7а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Л.Ж.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1878073909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7ә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963624969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7б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Ильясова Г.М.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387707517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7в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1730987591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8а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Жангабулова Н.Е.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481741616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8ә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1252151201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8б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Л.Ж.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Ильясова Г.М.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3939819707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8в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4177344489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8г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1610443935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10а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3763092823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10ә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1009729059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10б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316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1896439540"/>
                  </a:ext>
                </a:extLst>
              </a:tr>
              <a:tr h="2033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10в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28.05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kk-KZ" sz="14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4721" marR="54721" marT="0" marB="0" anchor="ctr"/>
                </a:tc>
                <a:extLst>
                  <a:ext uri="{0D108BD9-81ED-4DB2-BD59-A6C34878D82A}">
                    <a16:rowId xmlns:a16="http://schemas.microsoft.com/office/drawing/2014/main" val="294024801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48F524A-20BC-1E7D-D820-028368C61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" y="250008"/>
            <a:ext cx="1100937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kumimoji="0" lang="kk-KZ" altLang="ru-RU" sz="1600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024-2025  оқу жылындағы   </a:t>
            </a:r>
            <a:r>
              <a:rPr kumimoji="0" lang="kk-KZ" altLang="ru-RU" sz="1600" b="1" i="0" u="none" strike="noStrike" cap="none" normalizeH="0" baseline="0" dirty="0" bmk="_Hlk164243976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5-8, 10 сынып білім алушыларының аралық аттестаттау кестесі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515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9834A47-7FB0-5398-9682-4B9B6B7BB1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178304"/>
              </p:ext>
            </p:extLst>
          </p:nvPr>
        </p:nvGraphicFramePr>
        <p:xfrm>
          <a:off x="905256" y="841248"/>
          <a:ext cx="10497312" cy="5712746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14530">
                  <a:extLst>
                    <a:ext uri="{9D8B030D-6E8A-4147-A177-3AD203B41FA5}">
                      <a16:colId xmlns:a16="http://schemas.microsoft.com/office/drawing/2014/main" val="697832619"/>
                    </a:ext>
                  </a:extLst>
                </a:gridCol>
                <a:gridCol w="2112134">
                  <a:extLst>
                    <a:ext uri="{9D8B030D-6E8A-4147-A177-3AD203B41FA5}">
                      <a16:colId xmlns:a16="http://schemas.microsoft.com/office/drawing/2014/main" val="3499905104"/>
                    </a:ext>
                  </a:extLst>
                </a:gridCol>
                <a:gridCol w="2410872">
                  <a:extLst>
                    <a:ext uri="{9D8B030D-6E8A-4147-A177-3AD203B41FA5}">
                      <a16:colId xmlns:a16="http://schemas.microsoft.com/office/drawing/2014/main" val="3492486209"/>
                    </a:ext>
                  </a:extLst>
                </a:gridCol>
                <a:gridCol w="1272895">
                  <a:extLst>
                    <a:ext uri="{9D8B030D-6E8A-4147-A177-3AD203B41FA5}">
                      <a16:colId xmlns:a16="http://schemas.microsoft.com/office/drawing/2014/main" val="3250944745"/>
                    </a:ext>
                  </a:extLst>
                </a:gridCol>
                <a:gridCol w="1306249">
                  <a:extLst>
                    <a:ext uri="{9D8B030D-6E8A-4147-A177-3AD203B41FA5}">
                      <a16:colId xmlns:a16="http://schemas.microsoft.com/office/drawing/2014/main" val="1983245668"/>
                    </a:ext>
                  </a:extLst>
                </a:gridCol>
                <a:gridCol w="2480632">
                  <a:extLst>
                    <a:ext uri="{9D8B030D-6E8A-4147-A177-3AD203B41FA5}">
                      <a16:colId xmlns:a16="http://schemas.microsoft.com/office/drawing/2014/main" val="696739620"/>
                    </a:ext>
                  </a:extLst>
                </a:gridCol>
              </a:tblGrid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ынып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r>
                        <a:rPr lang="ru-RU" sz="1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апсыратын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</a:t>
                      </a: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әні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Апта күндері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Уақыты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Кабинет </a:t>
                      </a:r>
                      <a:endParaRPr lang="ru-RU" sz="14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 мұғалімдері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extLst>
                  <a:ext uri="{0D108BD9-81ED-4DB2-BD59-A6C34878D82A}">
                    <a16:rowId xmlns:a16="http://schemas.microsoft.com/office/drawing/2014/main" val="2061982131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5а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4046689880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5ә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055948916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5б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Ильясова Г.М.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3044474717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5в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304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55016740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6а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623997192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6ә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4187529277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6б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9450658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6в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1753908597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6г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1436882047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6ғ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832167047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6д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850575069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6е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304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Копаева А.С.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69968070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7а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Л.Ж.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581979369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7ә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664225543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7б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Ильясова Г.М.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3650169737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7в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761714968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8а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Жангабулова Н.Е.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3769023853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8ә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Бектасова У.Е.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721969892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8б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Л.Ж.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1862115192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8в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Ержанова С.К.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3074509032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8г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Адалбулова З.Б.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3645216326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10а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866668345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10ә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Каирканова Н.Ж.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228956558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10б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бейсенбі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Мухаметжанова А.Ш.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3842650289"/>
                  </a:ext>
                </a:extLst>
              </a:tr>
              <a:tr h="21972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10в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дүйсенбі, сәрсенбі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kk-KZ" sz="14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r>
                        <a:rPr lang="kk-KZ" sz="1400" b="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Асылбаев Е.Т.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3794" marR="53794" marT="0" marB="0" anchor="ctr"/>
                </a:tc>
                <a:extLst>
                  <a:ext uri="{0D108BD9-81ED-4DB2-BD59-A6C34878D82A}">
                    <a16:rowId xmlns:a16="http://schemas.microsoft.com/office/drawing/2014/main" val="427677657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A94BD62-A51B-BFA0-2D6C-3F37AFE47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784" y="224830"/>
            <a:ext cx="1137513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2024-2025 оқу жылындағы    5-8, 10 сынып  білім алушыларының аралық аттестаттауға дайындық кестесі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053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E09DF-4540-44A3-71AD-D0567DE6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сыныпта тереңдетілетін пәндер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034B81-845E-2178-7E6A-1612C9BEE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896" y="1825625"/>
            <a:ext cx="9899904" cy="4351338"/>
          </a:xfrm>
        </p:spPr>
        <p:txBody>
          <a:bodyPr/>
          <a:lstStyle/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Биология-химия</a:t>
            </a: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Биология-география</a:t>
            </a: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Химия-физика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5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30235F-DBA4-81CF-26E1-F258ABBE4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251460"/>
            <a:ext cx="11512296" cy="6355080"/>
          </a:xfrm>
        </p:spPr>
        <p:txBody>
          <a:bodyPr>
            <a:normAutofit fontScale="25000" lnSpcReduction="20000"/>
          </a:bodyPr>
          <a:lstStyle/>
          <a:p>
            <a:pPr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2024 жылғы 1 қыркүйек – 2025 жылғы 25 мамырды қоса алғанда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hangingPunct="0">
              <a:lnSpc>
                <a:spcPct val="120000"/>
              </a:lnSpc>
              <a:spcBef>
                <a:spcPts val="0"/>
              </a:spcBef>
              <a:buNone/>
            </a:pP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6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Қорытынды аттестаттаудың мынадай мерзімдері бекітілсін:</a:t>
            </a:r>
            <a:endParaRPr lang="ru-RU" sz="6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9075" hangingPunct="0">
              <a:lnSpc>
                <a:spcPct val="120000"/>
              </a:lnSpc>
              <a:spcBef>
                <a:spcPts val="0"/>
              </a:spcBef>
              <a:buNone/>
              <a:tabLst>
                <a:tab pos="447675" algn="l"/>
                <a:tab pos="539750" algn="l"/>
              </a:tabLst>
            </a:pP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(10)-сынып оқушылары үшін </a:t>
            </a:r>
            <a:r>
              <a:rPr lang="kk-KZ" sz="6000" b="1" i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қорытынды бітіру емтихандары 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2025 жылғы 29 мамырдан бастап 10 маусым аралығында;</a:t>
            </a:r>
            <a:endParaRPr lang="ru-RU" sz="6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9075" hangingPunct="0">
              <a:lnSpc>
                <a:spcPct val="120000"/>
              </a:lnSpc>
              <a:spcBef>
                <a:spcPts val="0"/>
              </a:spcBef>
              <a:buNone/>
              <a:tabLst>
                <a:tab pos="447675" algn="l"/>
                <a:tab pos="539750" algn="l"/>
              </a:tabLst>
            </a:pP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(12)-сынып оқушылары үшін </a:t>
            </a:r>
            <a:r>
              <a:rPr lang="kk-KZ" sz="6000" b="1" i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мемлекеттік бітіру емтихандары 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2025 жылғы 30 мамырдан бастап 16 маусым аралығында.</a:t>
            </a:r>
            <a:endParaRPr lang="ru-RU" sz="6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hangingPunct="0">
              <a:lnSpc>
                <a:spcPct val="120000"/>
              </a:lnSpc>
              <a:spcBef>
                <a:spcPts val="0"/>
              </a:spcBef>
              <a:buNone/>
              <a:tabLst>
                <a:tab pos="447675" algn="l"/>
                <a:tab pos="895350" algn="l"/>
              </a:tabLst>
            </a:pPr>
            <a:endParaRPr lang="kk-KZ" sz="6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5850" indent="-857250" hangingPunct="0">
              <a:lnSpc>
                <a:spcPct val="120000"/>
              </a:lnSpc>
              <a:spcBef>
                <a:spcPts val="0"/>
              </a:spcBef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(10)-сынып оқушылары үшін:</a:t>
            </a:r>
            <a:endParaRPr lang="kk-KZ" sz="6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математика (алгебра) бойынша жазбаша емтихан –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жылғы 29 мамыр;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sz="6000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қазақ тілі/орыс тілі және ұйғыр/тәжік/өзбек тілінде білім беретін мектептер үшін ана тілі (оқыту тілі) бойынша эссе </a:t>
            </a:r>
          </a:p>
          <a:p>
            <a:pPr indent="44958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нысанында жазбаша емтихан, гуманитарлық цикл пәндерін тереңдетіп оқытатын мектеп білім алушылары үшін - жазбаша </a:t>
            </a:r>
          </a:p>
          <a:p>
            <a:pPr indent="44958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 (мақала, әңгіме, эссе) 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жылғы 2 маусым;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таңдау пәні бойынша жазбаша емтихан (физика, химия, биология, география, геометрия, Қазақстан тарихы, дүниежүзі </a:t>
            </a:r>
          </a:p>
          <a:p>
            <a:pPr indent="44958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тарихы, әдебиет (оқыту тілі бойынша), шет тілі (ағылшын/француз/неміс), информатика) -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жылғы 5 маусым;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орыс/өзбек/ұйғыр/тәжік тілінде оқытатын сыныптарда қазақ тілі мен әдебиеті бойынша жазбаша емтихан және қазақ тілінде </a:t>
            </a:r>
          </a:p>
          <a:p>
            <a:pPr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оқытатын сыныптарда орыс тілі мен әдебиеті бойынша жазбаша емтихан–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жылғы 10 маусым;</a:t>
            </a:r>
          </a:p>
          <a:p>
            <a:pPr indent="0" hangingPunct="0">
              <a:lnSpc>
                <a:spcPct val="120000"/>
              </a:lnSpc>
              <a:spcBef>
                <a:spcPts val="0"/>
              </a:spcBef>
              <a:buNone/>
            </a:pPr>
            <a:endParaRPr lang="kk-KZ" sz="3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5850" indent="-857250" hangingPunct="0">
              <a:lnSpc>
                <a:spcPct val="120000"/>
              </a:lnSpc>
              <a:spcBef>
                <a:spcPts val="0"/>
              </a:spcBef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(12)-сынып оқушылары үшін: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Қазақстан тарихы бойынша ауызша емтихан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2025 жылғы 30 мамыр;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алгебра және анализ бастамалары бойынша жазбаша емтихан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2025 жылғы 4 маусым;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қазақ тілі/орыс тілі бойынша және ұйғыр/тәжік/өзбек тілінде білім беретін мектептер/сыныптар үшін ана тілі (оқыту тілі)  </a:t>
            </a: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бойынша жазбаша емтихан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2025 жылғы 9 маусым;  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  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таңдау пәні бойынша жазбаша емтихан (физика, химия, биология, география, геометрия, дүниежүзілік тарих, құқық негіздері, </a:t>
            </a: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әдебиет (оқыту тілі бойынша), шет тілі (ағылшын/француз/неміс), информатика) 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–2025 жылғы 12 маусым; 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өзбек/ұйғыр/тәжік/орыс тілдерінде оқытатын мектептерде/сыныптарда қазақ тілі мен әдебиетінен және қазақ тілінде оқытатын </a:t>
            </a:r>
          </a:p>
          <a:p>
            <a:pPr indent="31115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kk-KZ" sz="6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мектептерде/сыныптарда орыс тілі мен әдебиетінен жазбаша емтихан</a:t>
            </a:r>
            <a:r>
              <a:rPr lang="kk-KZ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2025 жылғы 16 маусым.</a:t>
            </a:r>
            <a:endParaRPr lang="ru-RU" sz="6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hangingPunct="0">
              <a:lnSpc>
                <a:spcPct val="120000"/>
              </a:lnSpc>
              <a:spcBef>
                <a:spcPts val="0"/>
              </a:spcBef>
              <a:buNone/>
            </a:pPr>
            <a:endParaRPr lang="ru-RU" sz="3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503238"/>
            <a:r>
              <a:rPr lang="kk-KZ" sz="6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6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1-8 (9), 10 (11) </a:t>
            </a:r>
            <a:r>
              <a:rPr lang="en-US" sz="6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6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6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алушыларына</a:t>
            </a:r>
            <a:r>
              <a:rPr lang="en-US" sz="6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6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en-US" sz="60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қарастырылмайды</a:t>
            </a:r>
            <a:r>
              <a:rPr lang="en-US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98069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6756-F6AB-9584-7623-51EE21AE3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ADB747-9D06-6C70-8719-5A07B9336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251460"/>
            <a:ext cx="11512296" cy="6355080"/>
          </a:xfrm>
        </p:spPr>
        <p:txBody>
          <a:bodyPr>
            <a:normAutofit fontScale="92500" lnSpcReduction="10000"/>
          </a:bodyPr>
          <a:lstStyle/>
          <a:p>
            <a:pPr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38.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МЖМБС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талаптарына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үлгілік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беретін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бағдарламаларын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меңгерген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(10), 11 (12)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жіберіледі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45.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өткізілмейтін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қанағаттанарлықсыз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басталғанға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пәндерден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жүргізіледі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"3", "4", "5"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арифметикалық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мәні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бүтін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дөңгелектене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ретінде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жіберілмейді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қалдырылады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жіберілмейді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түрлерін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үлгідегі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нысандарын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есепке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 беру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өзіндік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үлгідегі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мазмұнына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қойылатын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талаптарды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есепке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 беру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беру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ұйымдарында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аяқтамаған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берілетін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ғылым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министрінің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2015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28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қаңтардағы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Нормативтік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құқықтық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актілерді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тізілімінде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10348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бұдан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№ 39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аяқтамаған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берілетін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жіберілмейді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қалдырылады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жіберілмейді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hangingPunct="0">
              <a:lnSpc>
                <a:spcPct val="120000"/>
              </a:lnSpc>
              <a:spcBef>
                <a:spcPts val="0"/>
              </a:spcBef>
              <a:buNone/>
            </a:pP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116917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C1791-F638-3AF4-8136-F1246C09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AAE714-AE47-A116-D2C4-9345E1E4D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24" y="731520"/>
            <a:ext cx="10341864" cy="554126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46. 	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өтілетін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қанағаттанарлықсыз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бар 9 (10)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басталғанға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"3", "4", "5"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нәтижелері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(бес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шәкіл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(бес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шәкіл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30-дан 70-ке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пайыздық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арақатынаста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бағаны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дөңгелектеу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бүтін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жүргізіледі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жіберілмейді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қалдырылады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қосымша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"2"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жіберілмейді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28921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E6274-7BB5-B21E-214A-13A7E5AB0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CC199A-508B-827C-77ED-9BB38FE2A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251460"/>
            <a:ext cx="11512296" cy="635508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 55.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аттестаттаудың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нәтижесі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1)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пәннен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қанағаттанарлықсыз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тиісті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нысанында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өтуге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жіберіледі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2)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пәндерден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қанағаттанарлықсыз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қалдырылады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3)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пәндерден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қанағаттанарлықсыз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сыныптың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алушыларына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аяқтамаған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берілетін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беріледі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Келесі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аяқталғаннан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аяқтамаған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адамдарға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берілетін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анықтама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тиісті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нысанында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56.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мерзімін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белгілейді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>
              <a:lnSpc>
                <a:spcPct val="120000"/>
              </a:lnSpc>
              <a:spcBef>
                <a:spcPts val="0"/>
              </a:spcBef>
              <a:buNone/>
            </a:pP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584244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1D330-C328-63D4-4FBE-D5C054CE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BC9F87-D253-BFE6-12EF-3988ED6A1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251460"/>
            <a:ext cx="11512296" cy="635508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47.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Көркем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еңбек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"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Алғашқы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әскери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дайындық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"Дене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тәрбиесі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заңнамаларында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белгіленген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тәртіпте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үлгеріміне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жіберуге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келесі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көшіруге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әсер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етпейді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50. 9 (10)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басшыларының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бұйрықтарымен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мектептердің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Оқу-ағарту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министрінің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мынадай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босатылады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indent="-92075">
              <a:lnSpc>
                <a:spcPct val="100000"/>
              </a:lnSpc>
              <a:spcBef>
                <a:spcPts val="0"/>
              </a:spcBef>
              <a:buNone/>
              <a:tabLst>
                <a:tab pos="447675" algn="l"/>
                <a:tab pos="53975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денсаулық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indent="-92075">
              <a:lnSpc>
                <a:spcPct val="100000"/>
              </a:lnSpc>
              <a:spcBef>
                <a:spcPts val="0"/>
              </a:spcBef>
              <a:buNone/>
              <a:tabLst>
                <a:tab pos="447675" algn="l"/>
                <a:tab pos="53975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бірінші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екінші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топтағы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мүгедектігі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бар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ішінде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бала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мүгедектігі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бар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адамдар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мүгедектігі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бар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балалар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indent="-92075">
              <a:lnSpc>
                <a:spcPct val="100000"/>
              </a:lnSpc>
              <a:spcBef>
                <a:spcPts val="0"/>
              </a:spcBef>
              <a:buNone/>
              <a:tabLst>
                <a:tab pos="447675" algn="l"/>
                <a:tab pos="53975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халықаралық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олимпиадаларға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жарыстарға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қатысу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құрама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командасына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үміткерлер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57188" indent="-92075">
              <a:lnSpc>
                <a:spcPct val="100000"/>
              </a:lnSpc>
              <a:spcBef>
                <a:spcPts val="0"/>
              </a:spcBef>
              <a:buNone/>
              <a:tabLst>
                <a:tab pos="447675" algn="l"/>
                <a:tab pos="53975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табылатын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оқу-жаттығу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жиындарына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қатысушылар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5113" indent="0">
              <a:lnSpc>
                <a:spcPct val="100000"/>
              </a:lnSpc>
              <a:spcBef>
                <a:spcPts val="0"/>
              </a:spcBef>
              <a:buNone/>
              <a:tabLst>
                <a:tab pos="447675" algn="l"/>
                <a:tab pos="53975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туыстарының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қайтыс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51.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босату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бұйрықтар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мынадай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негізінде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шығарылады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50-тармағының 1)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тармақшаларында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санаты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ҚР ДСМ-175/2020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026/у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нысанына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дәрігерлік-консультациялық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50-тармағында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санаты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кеңесінің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шешімінен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көшірме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қолдаухаты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3)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Қағидалардың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50-тармағында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санаты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"Орта,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техникалық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кәсіптік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орта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беру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педагогтері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міндетті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тізбесін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нысандарын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ғылым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министрінің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2020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жылғы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сәуірдегі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130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бұйрығымен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Нормативтік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құқықтық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актілерді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тізіліміне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20317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тіркелген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үлгерімі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табельдерінің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бұдан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табель)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түпнұсқасы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көшірмесі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Табельдердің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түпнұсқалары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көшірмесімен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сәйкестігі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тексерілгеннен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әкімшілігіне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қайтарылады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туыстарының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қайтыс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болуы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куәлік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тармақтың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тармақшаларында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басшысының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қолымен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мөрімен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расталады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босатылған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алушылардың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бағасы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ағымдағы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жылының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</a:t>
            </a:r>
            <a:r>
              <a:rPr lang="en-US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негізінде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қойылады</a:t>
            </a:r>
            <a:r>
              <a:rPr lang="ru-RU" sz="1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hangingPunct="0">
              <a:lnSpc>
                <a:spcPct val="120000"/>
              </a:lnSpc>
              <a:spcBef>
                <a:spcPts val="0"/>
              </a:spcBef>
              <a:buNone/>
            </a:pP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156813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AF506-B37E-EABE-D3EC-084FCA698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97C193-2F96-003E-614A-36BB9F479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251460"/>
            <a:ext cx="11082528" cy="660654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57.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кезеңінде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ауырып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9 (10)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сауыққаннан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емтихандарды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тапсырады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58. 9 (10), 11 (12)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сыныптардың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бітірушілерін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мерзімінен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бұрын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шетелге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түскен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тұрғылықты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шетелге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ауыстырған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растайтын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құжаттарын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ұсынған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жіберіледі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аяқталуына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бұрын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емтихандары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емтихандары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нысанында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өткізіледі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9 (10)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бітірушілерін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мерзімінен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бұрын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жүргізеді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Алтын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үміткер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мерзімінен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бұрын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"5"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бағаға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тапсырған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жағдайда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 39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бұйрықпен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бекітілген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нысанға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туралы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үздік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kk-KZ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Мерзімінен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бұрын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арналған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материалдарын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әзірлейді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64.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Халықаралық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алмасу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бағдарламалары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кезеңінде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халықаралық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алмасу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бағдарламалары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кеткенге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мектебінің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контингентінде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есептеледі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Халықаралық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алмасу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желісі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шетелге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кеткен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 (12)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сынып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бітіргеннен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басқармалары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әзірлеген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емтихан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материалдары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Қазақстан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Республикасының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мектептерінде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басталғанға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мектеп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комиссиясының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шешімімен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білім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алушылар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шетелде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оқымаған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Үлгілік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жоспарының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инвариантты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пәндері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аттестаттаудан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  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Қорытынды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аттестаттауды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өткізу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мерзімі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педагогикалық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кеңестің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шешімімен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белгіленеді</a:t>
            </a: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260092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7696</Words>
  <Application>Microsoft Office PowerPoint</Application>
  <PresentationFormat>Широкоэкранный</PresentationFormat>
  <Paragraphs>1323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2024-2025 ОҚУ ЖЫЛЫН АЯҚТАУ ТУРАЛЫ  Әдістемелік ұсыныстар </vt:lpstr>
      <vt:lpstr>Оқу жылын аяқтауға байланысты нормативтік құжаттар</vt:lpstr>
      <vt:lpstr>Мектепішілік бақылауды ұйымдастыруда: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Мектепішілік комиссия  құру туралы бұйрық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Білім алушылардың үлгерім табелдерін толтыру үлгісі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10 сыныпта тереңдетілетін пәндер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uzer</dc:creator>
  <cp:lastModifiedBy>uzer</cp:lastModifiedBy>
  <cp:revision>33</cp:revision>
  <dcterms:created xsi:type="dcterms:W3CDTF">2025-04-11T10:53:56Z</dcterms:created>
  <dcterms:modified xsi:type="dcterms:W3CDTF">2025-04-17T07:34:16Z</dcterms:modified>
</cp:coreProperties>
</file>