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41"/>
  </p:notesMasterIdLst>
  <p:sldIdLst>
    <p:sldId id="401" r:id="rId2"/>
    <p:sldId id="418" r:id="rId3"/>
    <p:sldId id="419" r:id="rId4"/>
    <p:sldId id="329" r:id="rId5"/>
    <p:sldId id="327" r:id="rId6"/>
    <p:sldId id="380" r:id="rId7"/>
    <p:sldId id="381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399" r:id="rId26"/>
    <p:sldId id="400" r:id="rId27"/>
    <p:sldId id="404" r:id="rId28"/>
    <p:sldId id="405" r:id="rId29"/>
    <p:sldId id="406" r:id="rId30"/>
    <p:sldId id="407" r:id="rId31"/>
    <p:sldId id="408" r:id="rId32"/>
    <p:sldId id="409" r:id="rId33"/>
    <p:sldId id="410" r:id="rId34"/>
    <p:sldId id="411" r:id="rId35"/>
    <p:sldId id="412" r:id="rId36"/>
    <p:sldId id="413" r:id="rId37"/>
    <p:sldId id="414" r:id="rId38"/>
    <p:sldId id="415" r:id="rId39"/>
    <p:sldId id="416" r:id="rId40"/>
  </p:sldIdLst>
  <p:sldSz cx="7561263" cy="106934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FE5"/>
    <a:srgbClr val="10253F"/>
    <a:srgbClr val="22B5BC"/>
    <a:srgbClr val="FFFF00"/>
    <a:srgbClr val="FFFF66"/>
    <a:srgbClr val="177A7F"/>
    <a:srgbClr val="FFD700"/>
    <a:srgbClr val="B99957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676" autoAdjust="0"/>
  </p:normalViewPr>
  <p:slideViewPr>
    <p:cSldViewPr snapToGrid="0">
      <p:cViewPr varScale="1">
        <p:scale>
          <a:sx n="59" d="100"/>
          <a:sy n="59" d="100"/>
        </p:scale>
        <p:origin x="2682" y="78"/>
      </p:cViewPr>
      <p:guideLst>
        <p:guide orient="horz" pos="3368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5493B800-480D-4D6C-9ED2-2E573B2657A0}" type="datetimeFigureOut">
              <a:rPr lang="ru-RU" smtClean="0"/>
              <a:pPr/>
              <a:t>17.08.2023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6125"/>
            <a:ext cx="26384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4"/>
            <a:ext cx="2971800" cy="497364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6832C8DE-A99E-4C1F-90CA-494B2E5021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5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095" y="1750055"/>
            <a:ext cx="6427074" cy="3722888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158" y="5616512"/>
            <a:ext cx="5670947" cy="2581762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778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251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11029" y="569326"/>
            <a:ext cx="1630397" cy="90621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838" y="569326"/>
            <a:ext cx="4796676" cy="90621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5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82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899" y="2665927"/>
            <a:ext cx="6521590" cy="4448156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899" y="7156165"/>
            <a:ext cx="6521590" cy="2339180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69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890" y="2846623"/>
            <a:ext cx="3213537" cy="67848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13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90" cy="206689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823" y="2621369"/>
            <a:ext cx="3198768" cy="12846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23" y="3906061"/>
            <a:ext cx="3198768" cy="57452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890" y="2621369"/>
            <a:ext cx="3214522" cy="12846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890" y="3906061"/>
            <a:ext cx="3214522" cy="57452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9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5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42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6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522" y="1539655"/>
            <a:ext cx="3827889" cy="7599245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3208019"/>
            <a:ext cx="2438704" cy="5943254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82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6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4522" y="1539655"/>
            <a:ext cx="3827889" cy="7599245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822" y="3208019"/>
            <a:ext cx="2438704" cy="5943254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25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90" cy="206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90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11200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4780F-FCF2-4224-B889-E58C2E3AF89A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9911200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9911200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E347C-83CE-41D9-BC99-6EA1ADCFD0F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9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11" y="6223644"/>
            <a:ext cx="7615798" cy="447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Тамыз кенесе [CDR] — ALLART.K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0000"/>
                    </a14:imgEffect>
                    <a14:imgEffect>
                      <a14:brightnessContrast contras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284" t="-39059" r="-12105" b="-6007"/>
          <a:stretch/>
        </p:blipFill>
        <p:spPr bwMode="auto">
          <a:xfrm>
            <a:off x="2589056" y="0"/>
            <a:ext cx="2383151" cy="1615768"/>
          </a:xfrm>
          <a:prstGeom prst="homePlat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Прямоугольник 4"/>
          <p:cNvSpPr/>
          <p:nvPr/>
        </p:nvSpPr>
        <p:spPr>
          <a:xfrm rot="10800000">
            <a:off x="3609074" y="6697942"/>
            <a:ext cx="3972880" cy="1219160"/>
          </a:xfrm>
          <a:custGeom>
            <a:avLst/>
            <a:gdLst>
              <a:gd name="connsiteX0" fmla="*/ 0 w 3947887"/>
              <a:gd name="connsiteY0" fmla="*/ 0 h 1553029"/>
              <a:gd name="connsiteX1" fmla="*/ 3947887 w 3947887"/>
              <a:gd name="connsiteY1" fmla="*/ 0 h 1553029"/>
              <a:gd name="connsiteX2" fmla="*/ 3947887 w 3947887"/>
              <a:gd name="connsiteY2" fmla="*/ 1553029 h 1553029"/>
              <a:gd name="connsiteX3" fmla="*/ 0 w 3947887"/>
              <a:gd name="connsiteY3" fmla="*/ 1553029 h 1553029"/>
              <a:gd name="connsiteX4" fmla="*/ 0 w 3947887"/>
              <a:gd name="connsiteY4" fmla="*/ 0 h 1553029"/>
              <a:gd name="connsiteX0" fmla="*/ 0 w 3947887"/>
              <a:gd name="connsiteY0" fmla="*/ 0 h 1553029"/>
              <a:gd name="connsiteX1" fmla="*/ 3294744 w 3947887"/>
              <a:gd name="connsiteY1" fmla="*/ 0 h 1553029"/>
              <a:gd name="connsiteX2" fmla="*/ 3947887 w 3947887"/>
              <a:gd name="connsiteY2" fmla="*/ 1553029 h 1553029"/>
              <a:gd name="connsiteX3" fmla="*/ 0 w 3947887"/>
              <a:gd name="connsiteY3" fmla="*/ 1553029 h 1553029"/>
              <a:gd name="connsiteX4" fmla="*/ 0 w 3947887"/>
              <a:gd name="connsiteY4" fmla="*/ 0 h 155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7887" h="1553029">
                <a:moveTo>
                  <a:pt x="0" y="0"/>
                </a:moveTo>
                <a:lnTo>
                  <a:pt x="3294744" y="0"/>
                </a:lnTo>
                <a:lnTo>
                  <a:pt x="3947887" y="1553029"/>
                </a:lnTo>
                <a:lnTo>
                  <a:pt x="0" y="155302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54535" y="3449369"/>
            <a:ext cx="7615798" cy="32621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33844" y="2220683"/>
            <a:ext cx="3972880" cy="1219160"/>
          </a:xfrm>
          <a:custGeom>
            <a:avLst/>
            <a:gdLst>
              <a:gd name="connsiteX0" fmla="*/ 0 w 3947887"/>
              <a:gd name="connsiteY0" fmla="*/ 0 h 1553029"/>
              <a:gd name="connsiteX1" fmla="*/ 3947887 w 3947887"/>
              <a:gd name="connsiteY1" fmla="*/ 0 h 1553029"/>
              <a:gd name="connsiteX2" fmla="*/ 3947887 w 3947887"/>
              <a:gd name="connsiteY2" fmla="*/ 1553029 h 1553029"/>
              <a:gd name="connsiteX3" fmla="*/ 0 w 3947887"/>
              <a:gd name="connsiteY3" fmla="*/ 1553029 h 1553029"/>
              <a:gd name="connsiteX4" fmla="*/ 0 w 3947887"/>
              <a:gd name="connsiteY4" fmla="*/ 0 h 1553029"/>
              <a:gd name="connsiteX0" fmla="*/ 0 w 3947887"/>
              <a:gd name="connsiteY0" fmla="*/ 0 h 1553029"/>
              <a:gd name="connsiteX1" fmla="*/ 3294744 w 3947887"/>
              <a:gd name="connsiteY1" fmla="*/ 0 h 1553029"/>
              <a:gd name="connsiteX2" fmla="*/ 3947887 w 3947887"/>
              <a:gd name="connsiteY2" fmla="*/ 1553029 h 1553029"/>
              <a:gd name="connsiteX3" fmla="*/ 0 w 3947887"/>
              <a:gd name="connsiteY3" fmla="*/ 1553029 h 1553029"/>
              <a:gd name="connsiteX4" fmla="*/ 0 w 3947887"/>
              <a:gd name="connsiteY4" fmla="*/ 0 h 155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7887" h="1553029">
                <a:moveTo>
                  <a:pt x="0" y="0"/>
                </a:moveTo>
                <a:lnTo>
                  <a:pt x="3294744" y="0"/>
                </a:lnTo>
                <a:lnTo>
                  <a:pt x="3947887" y="1553029"/>
                </a:lnTo>
                <a:lnTo>
                  <a:pt x="0" y="1553029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 flipH="1">
            <a:off x="3319009" y="2220683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 flipH="1">
            <a:off x="3629393" y="2220682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 flipH="1">
            <a:off x="3928137" y="2220681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57274" y="3896830"/>
            <a:ext cx="7188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bg1"/>
              </a:solidFill>
              <a:latin typeface="Intro 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721017" y="6715483"/>
            <a:ext cx="37139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solidFill>
                  <a:srgbClr val="71DFE5"/>
                </a:solidFill>
                <a:latin typeface="Intro " pitchFamily="50" charset="-52"/>
              </a:rPr>
              <a:t>ПРОГРАММА </a:t>
            </a:r>
            <a:endParaRPr lang="ru-RU" sz="3200" dirty="0">
              <a:solidFill>
                <a:schemeClr val="bg1"/>
              </a:solidFill>
              <a:latin typeface="Intro " pitchFamily="50" charset="-52"/>
            </a:endParaRPr>
          </a:p>
          <a:p>
            <a:pPr algn="r"/>
            <a:r>
              <a:rPr lang="ru-RU" sz="1200" dirty="0" smtClean="0">
                <a:solidFill>
                  <a:schemeClr val="bg1"/>
                </a:solidFill>
                <a:latin typeface="Intro " pitchFamily="50" charset="-52"/>
              </a:rPr>
              <a:t>Августовские семинары – совещания</a:t>
            </a:r>
          </a:p>
          <a:p>
            <a:pPr algn="r"/>
            <a:r>
              <a:rPr lang="ru-RU" sz="1200" dirty="0" smtClean="0">
                <a:solidFill>
                  <a:schemeClr val="bg1"/>
                </a:solidFill>
                <a:latin typeface="Intro " pitchFamily="50" charset="-52"/>
              </a:rPr>
              <a:t> с руководителями и педагогами </a:t>
            </a:r>
          </a:p>
          <a:p>
            <a:pPr algn="r"/>
            <a:r>
              <a:rPr lang="ru-RU" sz="1200" dirty="0" smtClean="0">
                <a:solidFill>
                  <a:schemeClr val="bg1"/>
                </a:solidFill>
                <a:latin typeface="Intro " pitchFamily="50" charset="-52"/>
              </a:rPr>
              <a:t>организаций </a:t>
            </a:r>
            <a:r>
              <a:rPr lang="ru-RU" sz="1200" dirty="0">
                <a:solidFill>
                  <a:schemeClr val="bg1"/>
                </a:solidFill>
                <a:latin typeface="Intro " pitchFamily="50" charset="-52"/>
              </a:rPr>
              <a:t>образования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99839" y="3956237"/>
            <a:ext cx="730704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Әділетті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Қазақстан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сапалы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адал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ұрпақ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табысты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ұлт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511" y="2242070"/>
            <a:ext cx="3802169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200" dirty="0">
                <a:solidFill>
                  <a:schemeClr val="bg1"/>
                </a:solidFill>
                <a:latin typeface="Intro "/>
              </a:rPr>
              <a:t>Білім беру ұйымдарының </a:t>
            </a:r>
            <a:endParaRPr lang="ru-RU" sz="1200" dirty="0">
              <a:solidFill>
                <a:schemeClr val="bg1"/>
              </a:solidFill>
              <a:latin typeface="Intro "/>
            </a:endParaRPr>
          </a:p>
          <a:p>
            <a:r>
              <a:rPr lang="ru-RU" sz="1200" dirty="0">
                <a:solidFill>
                  <a:schemeClr val="bg1"/>
                </a:solidFill>
                <a:latin typeface="Intro "/>
              </a:rPr>
              <a:t>басшылармен және педагогтарды</a:t>
            </a:r>
            <a:r>
              <a:rPr lang="kk-KZ" sz="1200" dirty="0">
                <a:solidFill>
                  <a:schemeClr val="bg1"/>
                </a:solidFill>
                <a:latin typeface="Intro "/>
              </a:rPr>
              <a:t>ң</a:t>
            </a:r>
            <a:endParaRPr lang="ru-RU" sz="1200" dirty="0">
              <a:solidFill>
                <a:schemeClr val="bg1"/>
              </a:solidFill>
              <a:latin typeface="Intro "/>
            </a:endParaRPr>
          </a:p>
          <a:p>
            <a:r>
              <a:rPr lang="kk-KZ" sz="1200" dirty="0">
                <a:solidFill>
                  <a:schemeClr val="bg1"/>
                </a:solidFill>
                <a:latin typeface="Intro "/>
              </a:rPr>
              <a:t>тамыз семинар - кеңесінің </a:t>
            </a:r>
            <a:r>
              <a:rPr lang="ru-RU" sz="2800" dirty="0" smtClean="0">
                <a:solidFill>
                  <a:srgbClr val="71DFE5"/>
                </a:solidFill>
                <a:latin typeface="Intro " pitchFamily="50" charset="-52"/>
              </a:rPr>
              <a:t>БА</a:t>
            </a:r>
            <a:r>
              <a:rPr lang="kk-KZ" sz="2800" dirty="0" smtClean="0">
                <a:solidFill>
                  <a:srgbClr val="71DFE5"/>
                </a:solidFill>
                <a:latin typeface="Intro " pitchFamily="50" charset="-52"/>
              </a:rPr>
              <a:t>Ғ</a:t>
            </a:r>
            <a:r>
              <a:rPr lang="ru-RU" sz="2800" dirty="0" smtClean="0">
                <a:solidFill>
                  <a:srgbClr val="71DFE5"/>
                </a:solidFill>
                <a:latin typeface="Intro " pitchFamily="50" charset="-52"/>
              </a:rPr>
              <a:t>ДАРЛАМАСЫ</a:t>
            </a:r>
            <a:endParaRPr lang="ru-RU" sz="2800" dirty="0">
              <a:solidFill>
                <a:srgbClr val="71DFE5"/>
              </a:solidFill>
              <a:latin typeface="Intro " pitchFamily="50" charset="-52"/>
            </a:endParaRPr>
          </a:p>
        </p:txBody>
      </p:sp>
      <p:sp>
        <p:nvSpPr>
          <p:cNvPr id="120" name="Параллелограмм 119"/>
          <p:cNvSpPr/>
          <p:nvPr/>
        </p:nvSpPr>
        <p:spPr>
          <a:xfrm flipH="1">
            <a:off x="2698552" y="6729667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араллелограмм 120"/>
          <p:cNvSpPr/>
          <p:nvPr/>
        </p:nvSpPr>
        <p:spPr>
          <a:xfrm flipH="1">
            <a:off x="3008936" y="6729666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араллелограмм 121"/>
          <p:cNvSpPr/>
          <p:nvPr/>
        </p:nvSpPr>
        <p:spPr>
          <a:xfrm flipH="1">
            <a:off x="3307680" y="6729665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1DFE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29" y="278786"/>
            <a:ext cx="1325132" cy="1325132"/>
          </a:xfrm>
          <a:prstGeom prst="rect">
            <a:avLst/>
          </a:prstGeom>
        </p:spPr>
      </p:pic>
      <p:pic>
        <p:nvPicPr>
          <p:cNvPr id="98" name="Рисунок 97" descr="C:\Users\Admin\Desktop\WhatsApp Image 2022-03-01 at 09.44.23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46036" y="343443"/>
            <a:ext cx="1333954" cy="12604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оле 1"/>
          <p:cNvSpPr txBox="1"/>
          <p:nvPr/>
        </p:nvSpPr>
        <p:spPr>
          <a:xfrm>
            <a:off x="1" y="6675278"/>
            <a:ext cx="3008935" cy="23526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90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2023</a:t>
            </a:r>
            <a:endParaRPr lang="ru-RU" sz="11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731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математики школ с русским языком обучения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873274"/>
              </p:ext>
            </p:extLst>
          </p:nvPr>
        </p:nvGraphicFramePr>
        <p:xfrm>
          <a:off x="387732" y="2309526"/>
          <a:ext cx="6779171" cy="8024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57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5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21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Хованова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Альфира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Наильевна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руководитель городского методического объединения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Мнеманические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правила на уроках математики.</a:t>
                      </a:r>
                    </a:p>
                    <a:p>
                      <a:pPr lvl="0" algn="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Муратова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Дилара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Анваровна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математики СОШ №36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Практико – ориентированные задания как один из методов формирования ключевых компетенций учащихся с ООП на уроках математики.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Голубничая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Светлана Николаевна, учитель математики СОШ №40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97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10.50-13.00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Презентация сборника к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урса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 (Математика и Программирование на языке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Python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</a:p>
                    <a:p>
                      <a:pPr lvl="0" algn="r"/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Матюшева Анна Александровна, учитель математики</a:t>
                      </a:r>
                    </a:p>
                    <a:p>
                      <a:pPr lvl="0" algn="r"/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им.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С.Торайгырова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37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Презентация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даптированной учебной программы по алгебре для 10-х классов</a:t>
                      </a:r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Кундакпаева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Назгуль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Сапаргалиевнана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математики СОШ №15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637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Презентация сборника «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заданий практического  применения на уроках геометрии 9 класса  для учащихся с ООП.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</a:p>
                    <a:p>
                      <a:pPr lvl="0" algn="r"/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Тихонова Татьяна Владимировна, учитель математики </a:t>
                      </a:r>
                    </a:p>
                    <a:p>
                      <a:pPr lvl="0"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им.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С.Торайгырова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637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оценивание как фактор повышения математической грамотности.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Демиденко Инна Анатольевна, учитель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математики ШЛ им </a:t>
                      </a:r>
                      <a:r>
                        <a:rPr lang="ru-RU" sz="1400" b="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А.Шамкенова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им. Ш.Шокина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1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Фокус-группа учителей математики в школе с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казахским языком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обучения</a:t>
            </a: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61632"/>
              </p:ext>
            </p:extLst>
          </p:nvPr>
        </p:nvGraphicFramePr>
        <p:xfrm>
          <a:off x="406990" y="2317214"/>
          <a:ext cx="6740043" cy="54342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lvl="0" algn="r"/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Куандыкова Айгуль Толеухановна, заместитель директора ЖСОШ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функционалдық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сауаттылықты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дамыту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Хамиева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Жанна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Омирбаевна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математики СОШ №17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Триз – өнертапқыштық есептерді шешу теориясы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Абдрауфов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Жавохир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Алимжанович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математики СОШ №25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оқытуда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белсенді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әдістермен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тәсілдер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Шайхыбекова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Сауле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Канагатовна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СОШ №41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10.50-12.30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оценивание как фактор повышения математической грамотности.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r"/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Куандыкова Айгуль Толеухановна, учитель математики</a:t>
                      </a:r>
                    </a:p>
                    <a:p>
                      <a:pPr lvl="0" algn="r"/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СОШ им. Ш.Шокина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75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информатики школ с казахским языком обучения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823610"/>
              </p:ext>
            </p:extLst>
          </p:nvPr>
        </p:nvGraphicFramePr>
        <p:xfrm>
          <a:off x="406990" y="2317214"/>
          <a:ext cx="6740043" cy="5860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Балкибаева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Асемгуль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Хамитовна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руководитель городского методического объединения</a:t>
                      </a:r>
                      <a:endParaRPr lang="ru-RU" sz="14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тиімді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әдіс-тәсілдерді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Касенова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Гульбаршин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Серикбековна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информатики СОШ №2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Ойын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технологияларын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арқылы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информатика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пәнін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ерекшеліктері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Шарипова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Мадина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Тлековна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информатики</a:t>
                      </a:r>
                    </a:p>
                    <a:p>
                      <a:pPr lvl="0" algn="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ШЛ им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Ә.Бөкейханова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Білім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беру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бағдарламасын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инклюзивті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білім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алушының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қажеттіліктеріне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бейімдеу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Ислямова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Дариха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Мухамед-Конапьевна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информатики СОШ №40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83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10.50-12.30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Python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тілінде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программалау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электронды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құралы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Дарибаева Кумисай Серикбаевна, учитель информатики СОШ №33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 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СОШ им.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Ш.Шокина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2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информатики школ с русским языком обучения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144843"/>
              </p:ext>
            </p:extLst>
          </p:nvPr>
        </p:nvGraphicFramePr>
        <p:xfrm>
          <a:off x="276224" y="2259240"/>
          <a:ext cx="6870809" cy="5295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3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63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9885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88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800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10.00- 10.40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Потехина Татьяна Анатольевна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руководитель городского методического объединения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80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Современные программные средства для разработки электронных учебных пособий.</a:t>
                      </a:r>
                    </a:p>
                    <a:p>
                      <a:pPr lvl="0" algn="r"/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Слывоцкая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Ольга Яковлевна, учитель информатики СОШ №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80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Формирование цифровой грамотности обучающихся. Внедрение элективных IT курсов в образовательный процесс.</a:t>
                      </a:r>
                    </a:p>
                    <a:p>
                      <a:pPr lvl="0" algn="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Поляков Илья Олегович, учитель информатики СОШ им С.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Торайгырова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53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154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10.50-12.30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оценивание как фактор повышения 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IT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компетенции учащихся.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r"/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Кажмуратова Баян Руслановна, Потехина Татьяна Анатольевна, учителя</a:t>
                      </a:r>
                      <a:r>
                        <a:rPr lang="kk-KZ" sz="14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информатики ШГ им. Ш.Шөкина</a:t>
                      </a:r>
                    </a:p>
                    <a:p>
                      <a:pPr lvl="0" algn="r"/>
                      <a:endParaRPr lang="ru-RU" sz="14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СОШ им. Ш.Шокина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44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художественного труда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520696"/>
              </p:ext>
            </p:extLst>
          </p:nvPr>
        </p:nvGraphicFramePr>
        <p:xfrm>
          <a:off x="387732" y="2514599"/>
          <a:ext cx="6759301" cy="32956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75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801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0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19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15.00- 15.15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  <a:endParaRPr lang="ru-RU" sz="1400" b="1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r"/>
                      <a:r>
                        <a:rPr lang="ru-RU" sz="1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Алимова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Сабира Жамбуловна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методист отдела образования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8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2095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15.20-17.20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Техника рисования казахстанских художников. Классическое искусство рисования.</a:t>
                      </a:r>
                    </a:p>
                    <a:p>
                      <a:pPr lvl="0"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Бейсеева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Асель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Байжигитовна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художественного труда СОШ №41</a:t>
                      </a:r>
                      <a:endParaRPr lang="ru-RU" sz="14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15.00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Областной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художественный музей им. Н.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Нурмухаммедова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(ул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Торайгырова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44/1.) </a:t>
            </a: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0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132159"/>
              </p:ext>
            </p:extLst>
          </p:nvPr>
        </p:nvGraphicFramePr>
        <p:xfrm>
          <a:off x="387732" y="2335298"/>
          <a:ext cx="6759301" cy="36876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75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572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57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177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10.00- 10.30</a:t>
                      </a:r>
                    </a:p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lvl="0" algn="r"/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Джакова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Карлыгаш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Суртаевна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музыки СОШ им. Б. </a:t>
                      </a:r>
                      <a:r>
                        <a:rPr lang="kk-KZ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Момышұлы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270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Балаларды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домбыраға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үйретудің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тиімді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жолдары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Дудургова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Жанна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Байджумановна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учитель музыки СОШ №30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677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519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10.40-12.30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цифровых образовательных ресурсов на уроках музыки.</a:t>
                      </a:r>
                    </a:p>
                    <a:p>
                      <a:pPr lvl="0" algn="r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Бурлакова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Наталья Яковлевна, учитель музыки ШЛ им. А.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Шамкенова</a:t>
                      </a:r>
                      <a:endParaRPr lang="ru-RU" sz="12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588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Музыка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қолданылатын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белсенді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әдіс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тәсілдер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Рахметова Динара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Сагинбаевна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учитель музыки СОШ им Алимбаева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им. С.Торайгырова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физической культуры школ с русским языком обучения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56032"/>
              </p:ext>
            </p:extLst>
          </p:nvPr>
        </p:nvGraphicFramePr>
        <p:xfrm>
          <a:off x="387732" y="2309526"/>
          <a:ext cx="6811854" cy="5491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9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6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57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5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21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10.00- 12.00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lvl="0" algn="r"/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Раисов Кадырбек Сатыбалдинович, методист отдела образования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правильной осанки посредством специальных и общеразвивающих упражнений. 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Вяткина Ольга Владимировна, учитель физической культуры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СОШ им. А.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Байтұрсынұлы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7155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Особенности 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проведения лыжной подготовки в среднем школьном возрасте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            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Дьяченко Владимир Александрович, учитель физической культуры </a:t>
                      </a:r>
                    </a:p>
                    <a:p>
                      <a:pPr algn="r" fontAlgn="t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СОШ им. К.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Макпалеева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       </a:t>
                      </a:r>
                    </a:p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Подготовка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учащихся по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тоғызқұмалақ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как средство умственной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деятельности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 </a:t>
                      </a:r>
                    </a:p>
                    <a:p>
                      <a:pPr algn="r" fontAlgn="t"/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Кукешов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Азамат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Акашевич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учитель физической культу СОШ № 14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Воспитание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координационных способностей у учащихся начальных классов на уроках физической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культуры. </a:t>
                      </a:r>
                    </a:p>
                    <a:p>
                      <a:pPr algn="r" fontAlgn="t"/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Алпысбаев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Руслан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Серикович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учитель физической культуры СОШ им.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С.Торайгырова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№25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Раисов Кадырбек Сатыбалдинович,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8371" y="169635"/>
            <a:ext cx="5864773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физической культуры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школ с казахским языком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обучения</a:t>
            </a: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551300"/>
              </p:ext>
            </p:extLst>
          </p:nvPr>
        </p:nvGraphicFramePr>
        <p:xfrm>
          <a:off x="406990" y="2317214"/>
          <a:ext cx="6740043" cy="3374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10.00- 11.00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Раисов Кадырбек Сатыбалдинович, методист отдела образования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Дене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тәрбиесі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-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салауатты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өмір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негізі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  <a:p>
                      <a:pPr algn="r" fontAlgn="t"/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Рустемханов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Айбек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Садыкович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 учитель физической культуры СОШ №35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Ұлттық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ойындарды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дене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тәрбиесі сабағында </a:t>
                      </a:r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қолдану.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  <a:p>
                      <a:pPr algn="r" fontAlgn="t"/>
                      <a:r>
                        <a:rPr lang="ru-RU" sz="1400" b="0" i="1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Байм</a:t>
                      </a:r>
                      <a:r>
                        <a:rPr lang="kk-KZ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ұса Сұлтан Мейрамұлы,  учитель физической культуры СОШ №35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№25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Раисов Кадырбек Сатыбалдинович,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НВТП  школ с казахским языком обучения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627121"/>
              </p:ext>
            </p:extLst>
          </p:nvPr>
        </p:nvGraphicFramePr>
        <p:xfrm>
          <a:off x="501500" y="2257091"/>
          <a:ext cx="6531763" cy="54054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5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6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435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 gridSpan="2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10.00- 11.30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pPr lvl="0"/>
                      <a:endParaRPr lang="ru-RU" sz="12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Раисов Кадырбек Сатыбалдинович, методист отдела образования</a:t>
                      </a:r>
                      <a:endParaRPr lang="ru-RU" sz="14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74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Бастапқы әскери және технологиялық дайындықтың білім беру үрдісінде, ақпараттық-комуникациялық технологияларды қолдану мүмкіндіктері.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Жанбауов Сейфулла Имантаевич, преподователь-организатор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НВТП СОШ  №</a:t>
                      </a:r>
                      <a:r>
                        <a:rPr lang="kk-KZ" sz="140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Развитие </a:t>
                      </a:r>
                      <a:r>
                        <a:rPr lang="kk-KZ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познавательной активности учащихся на уроках начальной военной и технологической подготовки через использование современных технологий и </a:t>
                      </a:r>
                      <a:r>
                        <a:rPr lang="kk-KZ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методов.</a:t>
                      </a:r>
                    </a:p>
                    <a:p>
                      <a:pPr marL="0" marR="0" indent="0" algn="r" defTabSz="1007943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Мейрам Нұржан Мейрамұлы,  </a:t>
                      </a:r>
                      <a:r>
                        <a:rPr lang="ru-RU" sz="1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преподаватель – организатор НВТП ОШ № 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35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Мектептегі әскери – патриоттық тәрбие  беру жолдары.</a:t>
                      </a:r>
                    </a:p>
                    <a:p>
                      <a:pPr marL="0" marR="0" indent="0" algn="r" defTabSz="1007943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Абылхасанов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Нурсултан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Ризабекович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преподаватель – организатор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r" defTabSz="1007943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НВТП Ж</a:t>
                      </a:r>
                      <a:r>
                        <a:rPr lang="ru-RU" sz="1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СОШ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№25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Раисов Кадырбек Сатыбалдинович,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29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физики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926781"/>
              </p:ext>
            </p:extLst>
          </p:nvPr>
        </p:nvGraphicFramePr>
        <p:xfrm>
          <a:off x="406990" y="2317214"/>
          <a:ext cx="6740043" cy="6805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10.45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Хренова  Ольга Юрьевна,</a:t>
                      </a:r>
                      <a:r>
                        <a:rPr lang="kk-KZ" sz="14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городской творческой группы учителей физики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Физика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функционалдық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сауаттылығын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дамыту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жолдары</a:t>
                      </a:r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Диғай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Айжан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физики СОШ им. М.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Жүсүп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компьютерной программы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Scratch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при 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решении</a:t>
                      </a:r>
                      <a:r>
                        <a:rPr lang="ru-RU" sz="1400" b="1" i="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физических задач раздела «Динамика».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Дехант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Гульсара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Темиргалиевна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физики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Гим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Ш.Шөкина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Информационные технологии как способ реализации дифференцированного подхода в условиях инклюзивного образования на уроках физики.</a:t>
                      </a:r>
                    </a:p>
                    <a:p>
                      <a:pPr algn="r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Умирбаева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Гульнара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Нурфекеевна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физики СОШ им. М.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Әуезова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10.50-11.50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Приемы работы с естественнонаучными текстами на уроках 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физики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как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один из способов развития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знаний учащихся.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Мальцева Елена Александровна, учитель физики СОШ №11</a:t>
                      </a:r>
                      <a:endParaRPr lang="kk-KZ" sz="1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 смыслового чтения на уроках физики.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Баланюк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Алена Ивановна, учитель физики СОШ №43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им. Ш.Шокина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Модераторы: Сабитова Назира Сайделеновна,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33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руководителей школ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339365"/>
              </p:ext>
            </p:extLst>
          </p:nvPr>
        </p:nvGraphicFramePr>
        <p:xfrm>
          <a:off x="225084" y="2242673"/>
          <a:ext cx="7061979" cy="77923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5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35">
                  <a:extLst>
                    <a:ext uri="{9D8B030D-6E8A-4147-A177-3AD203B41FA5}">
                      <a16:colId xmlns:a16="http://schemas.microsoft.com/office/drawing/2014/main" val="4245202852"/>
                    </a:ext>
                  </a:extLst>
                </a:gridCol>
                <a:gridCol w="928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9510">
                <a:tc gridSpan="2"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  <a:endParaRPr lang="kk-KZ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(Тема</a:t>
                      </a:r>
                      <a:r>
                        <a:rPr lang="kk-KZ" sz="14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доклада, ФИО (полностью), должность и место работы педагога)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8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Профессиональный  диалог « Современный  менеджмент – время новых возможностей»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( особенности и перспективные практики организации УВП в 2023-2024 учебном  году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647"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14.00-14.30</a:t>
                      </a:r>
                    </a:p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Тайм-мененджмент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или управление приоритетами»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Алиясова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Анастасия Васильевна, кандидат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филологических наук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тренер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105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14.30-15.20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 особенностях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УВП в учреждениях общего среднего образования в 2023-2024 учебном году»</a:t>
                      </a:r>
                    </a:p>
                    <a:p>
                      <a:pPr marL="0" marR="0" lvl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Шиндлярская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Шайдуловна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методист 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29">
                <a:tc gridSpan="4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Панорама успешных управленческих практик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5105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15.20-17.00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«Цифровой менеджмент  в управлении школой</a:t>
                      </a: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just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Мигунова Татьяна</a:t>
                      </a: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Алексеевна, руководитель СОШ им.</a:t>
                      </a:r>
                      <a:r>
                        <a:rPr lang="ru-RU" sz="14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А.Байтурсынова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48511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Успешные практики внедрения  подхода </a:t>
                      </a:r>
                      <a:r>
                        <a:rPr lang="en-US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Lesson study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как эффективный инструмент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повышения профессиональной компетентности педагога: опыт и перспективы</a:t>
                      </a: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r>
                        <a:rPr lang="kk-KZ" sz="14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Тургульдинова Ирина Жакеновна, руководитель школы-лицея   имени А. Шамкенова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4420"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«Из практики планирования и анализа работы школы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Щербакова Любовь Анатольевна, руководитель СОШ  №26.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1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«Из опыта реализации проекта по ранней профессиональной ориентации как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основы социализации учащихся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условиях школы»</a:t>
                      </a:r>
                    </a:p>
                    <a:p>
                      <a:pPr algn="just"/>
                      <a:r>
                        <a:rPr lang="kk-KZ" sz="14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Бельгибаева Гульшакер Кабдылманатовна</a:t>
                      </a: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руководитель СОШ №2</a:t>
                      </a:r>
                      <a:endParaRPr lang="ru-RU" sz="14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5084" y="1377479"/>
            <a:ext cx="7076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проведения: 23 августа в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14.00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Место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проведения: СОШ им. А. Байтурсынова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Шиндлярская Г.Ш.,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45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химии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647538"/>
              </p:ext>
            </p:extLst>
          </p:nvPr>
        </p:nvGraphicFramePr>
        <p:xfrm>
          <a:off x="406990" y="2369663"/>
          <a:ext cx="6740043" cy="68551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91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1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17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10.45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Сыздыкова Ляззат Замзамовна,</a:t>
                      </a:r>
                      <a:r>
                        <a:rPr lang="kk-KZ" sz="14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городской творческой группы учителей химии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17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Химия 10 -11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сынып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кітабы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қосымша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әдебиет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оқулықтары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арқылы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функционалдық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сауаттылығын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дамыту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Ауталипова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Салтанат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Жасулановна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учитель химии СОШ им. Ж.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Тәшенева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918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Использование дифференцированных заданий в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формативном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оценивании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как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путь повышения качества знаний.</a:t>
                      </a:r>
                    </a:p>
                    <a:p>
                      <a:pPr algn="r"/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Доскендирова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Гульмира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Темирхановна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учитель химии СОШ № 18 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642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оценивание как средство повышения мотивации учащихся с ООП на уроках химии.</a:t>
                      </a:r>
                    </a:p>
                    <a:p>
                      <a:pPr algn="r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Шеметова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Ирина Александровна, учитель химии СОШ № 40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164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0189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10.50-11.50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Инновациялық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технологияларды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химия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тиімді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қолданудың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мүмкіндіктері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Шукурбаева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Айслу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Кайратовна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химии СОШ №14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6234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Эффективные способы действия проектной деятельности на уроках химии.</a:t>
                      </a:r>
                    </a:p>
                    <a:p>
                      <a:pPr algn="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Коструба-Вотинова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Тамара Александровна, учитель химии СОШ №11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СОШ №11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Модераторы: Сабитова Назира Сайделеновна,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38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биологии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95023"/>
              </p:ext>
            </p:extLst>
          </p:nvPr>
        </p:nvGraphicFramePr>
        <p:xfrm>
          <a:off x="406990" y="2445027"/>
          <a:ext cx="6740043" cy="710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41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Содержание 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41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976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10.45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Ольга Николаевна,</a:t>
                      </a:r>
                      <a:r>
                        <a:rPr lang="kk-KZ" sz="14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городской творческой группы учителей биологии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45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"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"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білім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беру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технологияларын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қолдану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Кужакова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Мадина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Сабыровна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биологии СОШ им.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М.Алимбаева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9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ынтасын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ойын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әдісі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арқылы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қалыптастыру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Жумашева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Карлыгаш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Каиржановна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биологии ЖСОШ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45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оценивание на уроках биологии при дифференцированном обучении.</a:t>
                      </a:r>
                    </a:p>
                    <a:p>
                      <a:pPr algn="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Гребенкина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Ирина Вячеславовна, учитель биологии СОШ №11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45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Применение дидактического материала по инклюзивному обучению по биологии в школе (презентация сборника).</a:t>
                      </a:r>
                    </a:p>
                    <a:p>
                      <a:pPr algn="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Карагужинова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Толкын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Кайкеновна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биологии СОШ №24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88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9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10.50-11.50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Жаратылыстану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пәндерінің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зертханалық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жұмыстарын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STEM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технологиясы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арқылы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Секенова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Балжан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Балкеновна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биологии ШЛ им. Ә.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Бөкейханова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9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Приёмы работы с текстом на уроках биологии.</a:t>
                      </a:r>
                    </a:p>
                    <a:p>
                      <a:pPr algn="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Огурцова Татьяна Петровна, учитель биологии СОШ №17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СОШ №11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Модераторы: Сабитова Назира Сайделеновна, методист отдела образо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географии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859792"/>
              </p:ext>
            </p:extLst>
          </p:nvPr>
        </p:nvGraphicFramePr>
        <p:xfrm>
          <a:off x="406990" y="2445027"/>
          <a:ext cx="6740043" cy="688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360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3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360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10.45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Клюкина Лариса Александровна,</a:t>
                      </a:r>
                      <a:r>
                        <a:rPr lang="kk-KZ" sz="14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городской творческой группы учителей географии</a:t>
                      </a:r>
                      <a:endParaRPr lang="ru-RU" sz="1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360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География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сабағында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функционалдық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сауаттылығын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дамыту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r"/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Айткалиева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Айнагуль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Талгатовна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географии СОШ № 35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средств ИКТ с целью оптимизации проведения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формативного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оценивания учащихся на уроках географии.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Казанцева Каролина Юрьевна, учитель географии СОШ им. С.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Торайгырова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30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География сабағында цифрлық білім беру ресурстарын қолдана отыра оқушылардың оқыту сапасын арттыру</a:t>
                      </a:r>
                      <a:r>
                        <a:rPr lang="kk-KZ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kk-KZ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Ибраев</a:t>
                      </a:r>
                      <a:r>
                        <a:rPr lang="kk-KZ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Марат Закирович,</a:t>
                      </a:r>
                      <a:r>
                        <a:rPr lang="kk-KZ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географии ОШ № 46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Игровые технологии в преподавании географии.</a:t>
                      </a:r>
                    </a:p>
                    <a:p>
                      <a:pPr algn="r"/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Никонорова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Галина Павловна, учитель географии СОШ № 17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871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10.50-11.50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География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пәнін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оқытуда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кескін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карталарды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пайдалану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жолдары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Жакиянова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Гульнур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Кабиденовна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географии ШЛ им.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Ә.Бөкейханова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33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Рекреационная география как инструмент познания мира.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Тулебаева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Салтанат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Бахитовна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географии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СОШ им М.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Әуезова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СОШ №11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Модераторы: Сабитова Назира Сайделеновна,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61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английского языка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996582"/>
              </p:ext>
            </p:extLst>
          </p:nvPr>
        </p:nvGraphicFramePr>
        <p:xfrm>
          <a:off x="387732" y="2256327"/>
          <a:ext cx="6779171" cy="7320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748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kk-KZ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68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497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10.00-10.15</a:t>
                      </a:r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lvl="0" algn="r"/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Ильясова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Куралай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Камматовна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методист отдела образования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2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97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опыта участия в конкурсах различного уровня и обобщения инновационного опыта работы.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Садыкова Динара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Бауржановна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английског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языка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Ж.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Тәшенева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2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37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самостоятельной работы по иностранному языку как путь формирования функциональной грамотности учащихся. </a:t>
                      </a:r>
                    </a:p>
                    <a:p>
                      <a:pPr algn="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Данильчик Алина Владимировна, учитель английского языка СОШ №43</a:t>
                      </a:r>
                      <a:endParaRPr lang="ru-RU" sz="1200" b="1" i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6372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Презентация сборника «Развитие читательской компетенции учащихся 5-6 классов в рамках реализации проекта «Читающая школа».</a:t>
                      </a:r>
                    </a:p>
                    <a:p>
                      <a:pPr lvl="0" algn="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Галаган Алеся Михайловна,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Салыкова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Сандугаш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Канатовна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учителя английского языка СОШ №40</a:t>
                      </a:r>
                      <a:endParaRPr lang="ru-RU" sz="12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9247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возможностей ресурса </a:t>
                      </a:r>
                      <a:r>
                        <a:rPr lang="en-US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Wordwall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уроках английского языка.</a:t>
                      </a:r>
                    </a:p>
                    <a:p>
                      <a:pPr algn="r"/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Аханова Карлыгаш Кайроллаевна, учитель английского языка СОШ №17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688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Формирующее оценивание на уроках английского языка.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Акылбаева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Гульмира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Каллимулаевна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английского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языка СОШ №30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688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Формативное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оценивание учебных достижений как средство стимулирования в обучении английскому языку посредством IT приложения «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LearningApps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Молдакимова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Гайни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Асылбековна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английского языка СОШ №11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688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ИКТ на уроках английского языка.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Жакупбекова Айым Төлегенқызы, учитель английского языка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СОШ им. Тәшенева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№7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Ильясова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Куралай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Камматовна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,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3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русского языка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080623"/>
              </p:ext>
            </p:extLst>
          </p:nvPr>
        </p:nvGraphicFramePr>
        <p:xfrm>
          <a:off x="406990" y="2317214"/>
          <a:ext cx="6740043" cy="65619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928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10.00- 10.15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lvl="0" algn="r"/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Ильясова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Куралай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Камматовна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методист отдела образования</a:t>
                      </a:r>
                      <a:endParaRPr lang="ru-RU" sz="1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10.15-12.20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Формирование читательской грамотности при подготовке к МОДО, Международным исследованиям 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PISA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PERLS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уроках русского языка и литературы.  </a:t>
                      </a:r>
                      <a:endParaRPr lang="ru-RU" sz="1200" b="1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Копыльцова</a:t>
                      </a:r>
                      <a:r>
                        <a:rPr lang="ru-RU" sz="1200" b="0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Надежда Владимировна, учитель русского языка СОШ №36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Авторская программа «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Стратегиальный подход  к обучению  смысловому чтению  как необходимое условие формирования читательской грамотности».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Приемы работы с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несплошными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текстами.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Резник Анна Васильевна, учитель русского языка СОШ №26</a:t>
                      </a:r>
                      <a:endParaRPr lang="ru-RU" sz="1200" b="1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Промежуточный контроль знаний как средство стимулирования учебно-познавательной деятельности учащихся по русскому языку в 5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классе.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Дюдина</a:t>
                      </a:r>
                      <a:r>
                        <a:rPr lang="ru-RU" sz="1200" b="0" i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Лидия Константиновна, учитель русского языка СОШ №39</a:t>
                      </a:r>
                      <a:endParaRPr lang="ru-RU" sz="1200" b="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983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информационно-коммуникационных технологий на уроках русского языка и литературы.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Бисмельдинова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Айнур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Капсаматовна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русского языка 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им. Алимбаева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Активное обучение как один из ключевых факторов развития функциональной грамотности современного школьника на уроках русского языка, способствующее повышению мотивации к учению.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Песоцкая</a:t>
                      </a:r>
                      <a:r>
                        <a:rPr lang="ru-RU" sz="1200" b="0" i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Лариса Александровна, учитель русского языка СОШ №39</a:t>
                      </a:r>
                      <a:endParaRPr lang="ru-RU" sz="1200" b="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с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интернет-ресурсами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для разработки интерактивных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заданий.</a:t>
                      </a: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Саттарова</a:t>
                      </a:r>
                      <a:r>
                        <a:rPr lang="ru-RU" sz="1200" b="0" i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Яна</a:t>
                      </a:r>
                      <a:r>
                        <a:rPr lang="ru-RU" sz="1200" b="0" i="1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Витальевна, учитель русского языка ШГ им. Ш</a:t>
                      </a:r>
                      <a:r>
                        <a:rPr lang="kk-KZ" sz="1200" b="0" i="1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өкина</a:t>
                      </a:r>
                      <a:endParaRPr lang="ru-RU" sz="1200" b="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29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/>
                          <a:ea typeface="Times New Roman"/>
                        </a:rPr>
                        <a:t>Геймификация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  как эффективный способ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восполнения  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пробелов в знаниях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учащихся.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Кайкенова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Алия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Адамовна, учитель русского языка СОШ №21</a:t>
                      </a:r>
                      <a:r>
                        <a:rPr lang="ru-RU" sz="1200" i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i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№7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Ильясова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Куралай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Камматовна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казахского языка в школах с казахским языком обучения языка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27475"/>
              </p:ext>
            </p:extLst>
          </p:nvPr>
        </p:nvGraphicFramePr>
        <p:xfrm>
          <a:off x="406990" y="2317214"/>
          <a:ext cx="6740043" cy="6287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10.00 -10.40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200" b="0" i="1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Алибаева Зарина Серікқызы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методист отдела образования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Қазақ тілі мен әдебиет сабағында оқушылардың сөйлеу және жазу мәдениетін қалыптастыру.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Бұқарбекова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Үміт Сапарқызы, учитель казахского языка СОШ  №21</a:t>
                      </a:r>
                      <a:endParaRPr lang="ru-RU" sz="1200" b="0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Театрлық қойылымдар – көркем әдебиет тілін тану құралы.</a:t>
                      </a:r>
                      <a:endParaRPr lang="ru-RU" sz="12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Жуманова Асем Муратовна,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СОШ </a:t>
                      </a:r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№2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Жаңартылған</a:t>
                      </a:r>
                      <a:r>
                        <a:rPr lang="kk-KZ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білім мазмұны: Қазақ тілі мен әдебиеті пәндерін оқытуда тілдік дағдыларды дамыту</a:t>
                      </a:r>
                      <a:r>
                        <a:rPr lang="kk-KZ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Мыңғышева Жанар Амангельдиновна,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СОШ им.</a:t>
                      </a:r>
                      <a:r>
                        <a:rPr lang="kk-KZ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Б.Момышұлы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78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10.40 -12.30</a:t>
                      </a:r>
                    </a:p>
                    <a:p>
                      <a:pPr algn="ctr"/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kk-KZ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өркем шығарма оқыту арқылы</a:t>
                      </a:r>
                      <a:r>
                        <a:rPr lang="kk-KZ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оқушылардың функционалдық сауаттылығын даму.</a:t>
                      </a:r>
                      <a:r>
                        <a:rPr kumimoji="0" lang="kk-KZ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r"/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Даирбекова Кулзат Бекейқызы</a:t>
                      </a:r>
                      <a:r>
                        <a:rPr kumimoji="0" lang="kk-KZ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СОШ 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№17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Оқуға құштар жобасы аясында оқушылардың мәнерлеп оқу</a:t>
                      </a:r>
                      <a:r>
                        <a:rPr lang="kk-KZ" sz="1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дағдыларын дамыту.</a:t>
                      </a:r>
                      <a:endParaRPr lang="kk-KZ" sz="1200" b="1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kk-KZ" sz="12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Жусупова</a:t>
                      </a:r>
                      <a:r>
                        <a:rPr lang="kk-KZ" sz="12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Жұлдыз Сағадатовна</a:t>
                      </a:r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2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</a:t>
                      </a:r>
                    </a:p>
                    <a:p>
                      <a:pPr algn="r"/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 им. </a:t>
                      </a:r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Ж. </a:t>
                      </a:r>
                      <a:r>
                        <a:rPr lang="ru-RU" sz="1200" b="0" i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Тәшенева</a:t>
                      </a:r>
                      <a:r>
                        <a:rPr lang="kk-KZ" sz="12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i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Оқушылардың функционалдық</a:t>
                      </a:r>
                      <a:r>
                        <a:rPr lang="kk-KZ" sz="12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сауаттылығын дамытудың тиімді жолдары (</a:t>
                      </a:r>
                      <a:r>
                        <a:rPr lang="kk-KZ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Вертуалды  әдістемелік құрал). </a:t>
                      </a:r>
                    </a:p>
                    <a:p>
                      <a:pPr algn="r"/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Шажанканова Бибигуль Мадатовна, </a:t>
                      </a: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</a:t>
                      </a:r>
                    </a:p>
                    <a:p>
                      <a:pPr algn="r"/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ШЛ им.</a:t>
                      </a:r>
                      <a:r>
                        <a:rPr lang="kk-KZ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Ә.</a:t>
                      </a:r>
                      <a:r>
                        <a:rPr lang="kk-KZ" sz="12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Бөкейханова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23 августа в 10.00 ч.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Школа – лицей им. А.Бокейхана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Алибаева Зарина Серікқызы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2075" y="8669986"/>
            <a:ext cx="1889125" cy="3976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1007943"/>
            <a:endParaRPr lang="ru-RU" sz="1984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47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казахского языка в школах с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русским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языком обучения языка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278526"/>
              </p:ext>
            </p:extLst>
          </p:nvPr>
        </p:nvGraphicFramePr>
        <p:xfrm>
          <a:off x="406990" y="2305164"/>
          <a:ext cx="6740043" cy="75640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1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10.00 -11.10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/>
                      <a:r>
                        <a:rPr lang="kk-KZ" sz="1100" b="0" i="1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Алибаева Зарина Серікқызы</a:t>
                      </a:r>
                      <a:r>
                        <a:rPr lang="ru-RU" sz="11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1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методист отдела образования</a:t>
                      </a:r>
                      <a:endParaRPr lang="ru-RU" sz="11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Қазақ тілі сабағында ақпараттық технологияларды қолдану арқылы оқушылардың сөйлеу дағдыларын қалыптастыру.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Байтуганова Баян Сабитовна, учитель казахского языка </a:t>
                      </a:r>
                      <a:r>
                        <a:rPr lang="kk-KZ" sz="11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ШГ им.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Ш.</a:t>
                      </a:r>
                      <a:r>
                        <a:rPr lang="kk-KZ" sz="11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Шөкина</a:t>
                      </a:r>
                      <a:endParaRPr lang="kk-KZ" sz="11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746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100" b="1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 өнері арқылы оқушылардың  қазақ тілін үйренуге деген  қызығушылығын арттыру.</a:t>
                      </a:r>
                    </a:p>
                    <a:p>
                      <a:pPr algn="r"/>
                      <a:r>
                        <a:rPr lang="kk-KZ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Кошанова Асель Канатовна,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СОШ  им. </a:t>
                      </a:r>
                      <a:r>
                        <a:rPr lang="kk-KZ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М.Алимбаева</a:t>
                      </a:r>
                      <a:r>
                        <a:rPr lang="kk-KZ" sz="11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b="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Ерекше қажеттілігі бар  оқушыларды жүйелі оқыту мен тиімді дамытудың жолдары.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kk-KZ" sz="11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Еспосынова Асель Сиязхановна,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ШЛ им.  </a:t>
                      </a:r>
                      <a:r>
                        <a:rPr lang="kk-KZ" sz="11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А.Шамкенова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1401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b="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Жалпы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беретін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мектепте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инклюзивті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беруді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іске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асыратын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мұғалімнің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автоматтандырылған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жұмыс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орны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1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Каирбаева Мадина Иренгаиповна, учитель казахского языка СОШ №36</a:t>
                      </a:r>
                      <a:endParaRPr lang="ru-RU" sz="11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b="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Қазақ тілі сабақтарында  9 сынып оқушыларына арналған </a:t>
                      </a:r>
                      <a:r>
                        <a:rPr lang="en-US" sz="11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Onlain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test</a:t>
                      </a:r>
                      <a:r>
                        <a:rPr lang="en-US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pad </a:t>
                      </a:r>
                      <a:r>
                        <a:rPr lang="kk-KZ" sz="11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 беру платформасының  мүмкіндіктерін пайдалану.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Мергалимова Галия Сайлаубековна,</a:t>
                      </a:r>
                      <a:r>
                        <a:rPr lang="kk-KZ" sz="11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СОШ №36</a:t>
                      </a:r>
                      <a:endParaRPr lang="ru-RU" sz="1100" b="1" i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1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Цифрлық ресурстарын қолдану арқылы оқушыларды өздігінен білім алуға үйрету.</a:t>
                      </a:r>
                    </a:p>
                    <a:p>
                      <a:pPr algn="r"/>
                      <a:r>
                        <a:rPr lang="kk-KZ" sz="11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Жүсіпова Гауһар</a:t>
                      </a:r>
                      <a:r>
                        <a:rPr lang="kk-KZ" sz="11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Жангалиевна, учитель казахского языка СОШ  №41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90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1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11.20-12.00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Білім беруде SMART технологияларын қолдана оырып, білім сапасын арттырудағы мүмкіндіктер.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Нурмагамбетова Дина.Назымбековна, учитель казахского языка СОШ №43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637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Квест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ойын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арқылы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оқушылардың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құштарлығын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1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арттыру</a:t>
                      </a:r>
                      <a:r>
                        <a:rPr lang="ru-RU" altLang="ru-RU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altLang="ru-RU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Сагинтаева Айнагүл Калеловна, 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 казахского языка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им. </a:t>
                      </a:r>
                      <a:r>
                        <a:rPr lang="kk-KZ" altLang="ru-RU" sz="11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  Байтұрсынұлы</a:t>
                      </a:r>
                      <a:endParaRPr lang="ru-RU" sz="11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0022">
                <a:tc>
                  <a:txBody>
                    <a:bodyPr/>
                    <a:lstStyle/>
                    <a:p>
                      <a:pPr algn="ctr"/>
                      <a:r>
                        <a:rPr lang="kk-KZ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</a:t>
                      </a:r>
                      <a:r>
                        <a:rPr lang="kk-KZ" sz="11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тілі  сабағында сөйлеу және жазу дағдыларын салыстырмалы грамматика арқылы дамыту.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Мулькибаева Рысты Бейсенбековна,</a:t>
                      </a:r>
                      <a:r>
                        <a:rPr lang="kk-KZ" sz="11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учитель казахского языка СОШ  №41</a:t>
                      </a:r>
                      <a:endParaRPr lang="ru-RU" sz="11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проведения: 23 августа в 10.00 ч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Школа – лицей им. А.Бокейхана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Алибаева Зарина Серікқызы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методист 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1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школьных библиотекарей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95767"/>
              </p:ext>
            </p:extLst>
          </p:nvPr>
        </p:nvGraphicFramePr>
        <p:xfrm>
          <a:off x="406990" y="2305164"/>
          <a:ext cx="6740043" cy="3563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1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10.00 -12.00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Букина Ольга</a:t>
                      </a:r>
                      <a:r>
                        <a:rPr lang="kk-KZ" sz="1200" b="0" i="1" baseline="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Петровна</a:t>
                      </a:r>
                      <a:r>
                        <a:rPr lang="kk-KZ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библиотекарь СОШ им. С.Торайгырова</a:t>
                      </a:r>
                      <a:endParaRPr lang="kk-KZ" sz="12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35038">
                <a:tc rowSpan="2"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Школьная библиотека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центр воспитания новой читательской</a:t>
                      </a:r>
                    </a:p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информационной культуры учащихся.</a:t>
                      </a:r>
                    </a:p>
                    <a:p>
                      <a:pPr algn="r"/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Байкенова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Бакытгуль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Каировна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Джаксыбаева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Нагима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Сагындыковна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библиотекари СОШ №40</a:t>
                      </a:r>
                      <a:endParaRPr lang="kk-KZ" sz="12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6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Оқуға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құштар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 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жобасының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іске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асырылуы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kk-KZ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Карибаева Айжан Кабдыгалимовна, библиотекарь СОШ №35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048">
                <a:tc rowSpan="2">
                  <a:txBody>
                    <a:bodyPr/>
                    <a:lstStyle/>
                    <a:p>
                      <a:pPr algn="ctr"/>
                      <a:r>
                        <a:rPr lang="kk-KZ" sz="11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100" i="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1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Кітап оқуды ынталандырудың инновациялық әдістері.</a:t>
                      </a:r>
                    </a:p>
                    <a:p>
                      <a:pPr algn="r"/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Асылбекова Райгуль Сембайқызы, библиотекарь СОШ им.</a:t>
                      </a:r>
                      <a:r>
                        <a:rPr lang="kk-KZ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Б.Момышұлы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22 августа в 10.00 ч.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СОШ им. С.Торайгырова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Модератор: Алимова Сабира Жамбуловна, 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4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методистов, воспитателей, учителей казахского языка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953092"/>
              </p:ext>
            </p:extLst>
          </p:nvPr>
        </p:nvGraphicFramePr>
        <p:xfrm>
          <a:off x="387732" y="2394506"/>
          <a:ext cx="6740043" cy="43433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трансляции компетенций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«Развитие коммуникативных навыков»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lang="kk-KZ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12.00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 организации </a:t>
                      </a:r>
                      <a:r>
                        <a:rPr lang="ru-RU" sz="12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в дошкольных организациях Республики Казахстан в 2023-2024 учебном году.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Рахымжанова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Кундуз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Муратхановна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методист </a:t>
                      </a: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отдела образования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Мультипликация как одна из форм организации интегрированной детской деятельности.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Супекова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Бибигуль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Рахимовна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воспитатель ясли-сад №112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Речевой конструктор – инструмент развития творческого рассказывания казахских народных сказок.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Кожегалденова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Надежда Николаевна, воспитатель ясли-сад №18</a:t>
                      </a:r>
                      <a:endParaRPr lang="ru-RU" sz="12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2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коммуникативных навыков посредством казахских народных сказок.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Жекенова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Мейрамгуль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1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Шопбаевна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воспитатель ясли-сад №28 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ИКТ в обучении казахскому языку детей дошкольного возраста.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Кунанбаева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Асемгуль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Нуржановна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учитель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казахского языка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санаторный ясли-сад №49</a:t>
                      </a:r>
                      <a:endParaRPr lang="ru-RU" sz="12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 22 августа в 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КГКП «Ясли-сад № 10 г.Павлодара»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Рахымжанова Кундуз Муратхановна,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воспитателей, инструкторов физической культуры и плавания, педагогов-психологов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82069"/>
              </p:ext>
            </p:extLst>
          </p:nvPr>
        </p:nvGraphicFramePr>
        <p:xfrm>
          <a:off x="387732" y="2430060"/>
          <a:ext cx="6740043" cy="4479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трансляции компетенций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«Физическое развитие»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l"/>
                      <a:r>
                        <a:rPr lang="kk-KZ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12.00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 организации </a:t>
                      </a:r>
                      <a:r>
                        <a:rPr lang="ru-RU" sz="12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в дошкольных организациях Республики Казахстан в 2023-2024 учебном году.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Нургалиева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Нургуль</a:t>
                      </a:r>
                      <a:r>
                        <a:rPr lang="ru-RU" sz="12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Кайроллае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вна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методист </a:t>
                      </a:r>
                      <a:r>
                        <a:rPr lang="kk-KZ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отдела образования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Игровой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стрейтчинг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технология сохранения и стимулирования здоровья детей дошкольного возраста.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Ирклиенко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Надежда Ивановна, инструктор физической культуры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ясли-сад №115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Нейробум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мой успешный метод!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Мавлютова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Татьяна Владимировна, воспитатель ясли-сад №121</a:t>
                      </a:r>
                      <a:endParaRPr lang="ru-RU" sz="120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83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Кинезиологические</a:t>
                      </a:r>
                      <a:r>
                        <a:rPr lang="ru-RU" sz="12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упражнения как средство активизации познавательной деятельности детей.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Гольштейн</a:t>
                      </a:r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Елена Владимировна, педагог-психолог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ясли-сад №54</a:t>
                      </a:r>
                      <a:endParaRPr lang="ru-RU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4554438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физических качеств и вестибулярного аппарата детей с особыми образовательными потребностями посредством балансировочной доски «</a:t>
                      </a:r>
                      <a:r>
                        <a:rPr lang="ru-RU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Балапан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Бекжанова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Инабат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Серікқызы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инструктор физической культуры                       ясли-сад №19</a:t>
                      </a:r>
                      <a:endParaRPr lang="ru-RU" sz="12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КГКП «Ясли-сад № 57 г.Павлодара»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Нургалиева Нургуль Кайроллаевна,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заместителей директоров  по УВР, НМР и ПО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899113"/>
              </p:ext>
            </p:extLst>
          </p:nvPr>
        </p:nvGraphicFramePr>
        <p:xfrm>
          <a:off x="406990" y="2317214"/>
          <a:ext cx="6747087" cy="670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7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04">
                  <a:extLst>
                    <a:ext uri="{9D8B030D-6E8A-4147-A177-3AD203B41FA5}">
                      <a16:colId xmlns:a16="http://schemas.microsoft.com/office/drawing/2014/main" val="872638116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9994">
                  <a:extLst>
                    <a:ext uri="{9D8B030D-6E8A-4147-A177-3AD203B41FA5}">
                      <a16:colId xmlns:a16="http://schemas.microsoft.com/office/drawing/2014/main" val="3740067554"/>
                    </a:ext>
                  </a:extLst>
                </a:gridCol>
              </a:tblGrid>
              <a:tr h="399144">
                <a:tc gridSpan="2">
                  <a:txBody>
                    <a:bodyPr/>
                    <a:lstStyle/>
                    <a:p>
                      <a:pPr algn="ctr"/>
                      <a:r>
                        <a:rPr lang="kk-KZ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  <a:endParaRPr lang="kk-KZ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(Тема</a:t>
                      </a:r>
                      <a:r>
                        <a:rPr lang="kk-KZ" sz="14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доклада, ФИО (полностью), должность и место работы педагога)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Диалоговая площадка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«Современный  менеджмент – время новых возможностей»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( особенности и перспективные практики организации УВП в 2023-2024 учебном  году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10.00-10.30</a:t>
                      </a:r>
                    </a:p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«Личный бренд: стратегия продвижения  </a:t>
                      </a:r>
                    </a:p>
                    <a:p>
                      <a:pPr algn="just"/>
                      <a:r>
                        <a:rPr lang="ru-RU" sz="14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Алиясова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Анастасия Васильевна, кандидат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филологических наук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тренер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10.30-11.20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 особенностях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УВП в учреждениях общего среднего образования  и т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ехнологические подходы к разработке рабочих учебных планов 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2023-2024 учебном году»</a:t>
                      </a:r>
                    </a:p>
                    <a:p>
                      <a:pPr marL="0" marR="0" lvl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Шиндлярская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Гульсина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Шайдуловна</a:t>
                      </a:r>
                      <a:r>
                        <a:rPr lang="ru-RU" sz="14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методист 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 gridSpan="5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Мастер-класс</a:t>
                      </a: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Панорама успешных управленческих практик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110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11.20-12.00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ru-RU" sz="14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«Из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опыта разработки программы наблюдения уроков  </a:t>
                      </a: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(презентация</a:t>
                      </a:r>
                      <a:r>
                        <a:rPr lang="ru-RU" alt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alt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практических рекомендаций)</a:t>
                      </a:r>
                    </a:p>
                    <a:p>
                      <a:pPr algn="just"/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Творческая группа ЗД школ города 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11.20-12.00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 sz="1400" b="0" i="0" kern="12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Успешные практики внедрения  подхода </a:t>
                      </a:r>
                      <a:r>
                        <a:rPr lang="en-US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Lesson study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как эффективный инструмент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повышения профессиональной компетентности педагога</a:t>
                      </a: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Абигузина Римма Нургалиевна, ЗД по  ПО ШЛ  имени А. Шамкенова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11.20-12.00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b="0" i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«Из опыта реализации проекта «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мектеп-заманауи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саба</a:t>
                      </a:r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»: реализация подхода </a:t>
                      </a:r>
                      <a:r>
                        <a:rPr lang="ru-RU" sz="1400" b="1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Lesson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study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практике  обучения и преподавания»</a:t>
                      </a:r>
                    </a:p>
                    <a:p>
                      <a:r>
                        <a:rPr lang="kk-KZ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Камашева  Нагима Аманбековна, ЗД по УВР Кенжекольской СОШ</a:t>
                      </a:r>
                      <a:endParaRPr lang="ru-RU" sz="1400" b="0" i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проведения: 22 августа в 10.00 ч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: СОШ им. А. Байтурсынова</a:t>
            </a:r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Шиндлярская Г.Ш., методист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отдела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340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воспитателей, учителей робототехники и информатики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758581"/>
              </p:ext>
            </p:extLst>
          </p:nvPr>
        </p:nvGraphicFramePr>
        <p:xfrm>
          <a:off x="387732" y="2430060"/>
          <a:ext cx="6740043" cy="43583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трансляции компетенций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«Развитие познавательной и интеллектуальных навыков»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15.00 – 17.00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 организации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в дошкольных организациях Республики Казахстан в 2023-2024 учебном году.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Рахымжанова Кундуз Муратхановна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отдела образования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Программируемые мини-роботы как средство развития алгоритмического мышления у детей 5-ти лет.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Жаксыбаев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Фархат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Алиятович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учитель робототехники ясли-сад №29 – Образовательно-развивающий центр «Мерей»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Кейс математических игровых практик.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Феллер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Лидия Васильевна, воспитатель ясли-сад №84</a:t>
                      </a:r>
                      <a:endParaRPr lang="ru-RU" sz="14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Хеппенинг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как метод развития сенсорного воспитания детей раннего возраста. 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Хомякова Ирина Фёдоровна, воспитатель  санаторный ясли-сад №49</a:t>
                      </a:r>
                      <a:endParaRPr lang="ru-RU" sz="14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 22 августа в 15.00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КГКП «Ясли-сад № 10 г.Павлодара»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Рахымжанова Кундуз Муратхановна, 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2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воспитателей, музыкальных руководителей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311827"/>
              </p:ext>
            </p:extLst>
          </p:nvPr>
        </p:nvGraphicFramePr>
        <p:xfrm>
          <a:off x="387732" y="2427163"/>
          <a:ext cx="6740043" cy="45866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2722">
                  <a:extLst>
                    <a:ext uri="{9D8B030D-6E8A-4147-A177-3AD203B41FA5}">
                      <a16:colId xmlns:a16="http://schemas.microsoft.com/office/drawing/2014/main" val="1042047795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трансляции компетенций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«Развитие творческих навыков, исследовательской деятельности»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10.00-12.00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 организации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в дошкольных организациях Республики Казахстан в 2023-2024 учебном году.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Нургалиева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Нургуль</a:t>
                      </a:r>
                      <a:r>
                        <a:rPr lang="ru-RU" sz="1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Кайроллае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отдела образования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Социализация детей ООП посредством музыкальной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цветотерапии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Калимова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Саида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Мухтаровна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музыкальный руководитель ясли-сад №121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i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Экспериментирование как ведущий вид деятельности в развитии познавательной активности дошкольников.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Стинская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Виктория Ивановна, воспитатель ясли-сад №2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i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пользование инфографики для активизации запоминания у детей 5-ти лет в рамках музыкальной детской деятельности.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Науменко Наталья Андреевна, музыкальный руководитель 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ясли-сад №126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КГКП «Ясли-сад № 57 г.Павлодара»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Нургалиева Нургуль Кайроллаевна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7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воспитателей, логопедов, дефектологов, педагогов-психологов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27146"/>
              </p:ext>
            </p:extLst>
          </p:nvPr>
        </p:nvGraphicFramePr>
        <p:xfrm>
          <a:off x="387732" y="2430060"/>
          <a:ext cx="6740043" cy="45866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86680">
                  <a:extLst>
                    <a:ext uri="{9D8B030D-6E8A-4147-A177-3AD203B41FA5}">
                      <a16:colId xmlns:a16="http://schemas.microsoft.com/office/drawing/2014/main" val="1259842141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Содержание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трансляции компетенций 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«Формирование социально-эмоциональных навыков»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15.00-17.00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 организации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воспитательно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-образовательного процесса в дошкольных организациях Республики Казахстан в 2023-2024 учебном году.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Нургалиева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Нургуль</a:t>
                      </a:r>
                      <a:r>
                        <a:rPr lang="ru-RU" sz="1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Кайроллае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отдела образования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Педагогическое сопровождение родителей в целях качественного ухода и воспитания детей дошкольного возраста в домашних условиях.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Жасуланова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Тогжан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Темирхановна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методист ясли-сад №32</a:t>
                      </a:r>
                      <a:endParaRPr lang="ru-RU" sz="1400" b="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волонтерского движения через формирование социально-эмоциональных навыков.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Зайцева Евгения Анатольевна, воспитатель ясли-сад №111</a:t>
                      </a:r>
                      <a:endParaRPr lang="ru-RU" sz="14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детско-родительских отношений через организацию проектов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сакральных мест Павлодарской области.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Шаймерденова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Айнур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Тюлеуовна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воспитатель 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ясли-сад №111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 22 августа в 15.00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КГКП «Ясли-сад № 57 г.Павлодара»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Нургалиева Нургуль Кайроллаевна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68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старших вожатых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525139"/>
              </p:ext>
            </p:extLst>
          </p:nvPr>
        </p:nvGraphicFramePr>
        <p:xfrm>
          <a:off x="406990" y="2645504"/>
          <a:ext cx="6740043" cy="63791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Содержание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</a:t>
                      </a:r>
                    </a:p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11.15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рганизация творческих работ  старших вожатых обучающихся дополнительным образованием во внеурочное время.</a:t>
                      </a:r>
                    </a:p>
                    <a:p>
                      <a:pPr algn="r"/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Айдарханова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Раушан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Манаповна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зав. массовым отделом ЦЗРДО                                                       "Павлодар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дарыны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такой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важатый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 </a:t>
                      </a: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Якупова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Карлыгаш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Ойкановна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педагог-организатор ЦЗРДО </a:t>
                      </a: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«Павлодар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дарыны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Современный вожатый и современные дети в школе.</a:t>
                      </a:r>
                    </a:p>
                    <a:p>
                      <a:pPr algn="r"/>
                      <a:r>
                        <a:rPr lang="kk-KZ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Искакова Инара Амантаевна, старшая вожатая</a:t>
                      </a:r>
                    </a:p>
                    <a:p>
                      <a:pPr algn="r"/>
                      <a:r>
                        <a:rPr lang="kk-KZ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– лицей им. А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.Бокейхана</a:t>
                      </a:r>
                      <a:endParaRPr lang="ru-RU" sz="1400" b="0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Роль старшей вожатой в школе.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Герштейн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Дарина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Андреевна,</a:t>
                      </a:r>
                      <a:r>
                        <a:rPr lang="ru-RU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старшая вожатая СОШ №26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11-15</a:t>
                      </a:r>
                    </a:p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12-30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Жаңа бағытта «Жас Ұлан жұмысы».                                                  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Болат Ермегуль Болатовна,</a:t>
                      </a:r>
                      <a:r>
                        <a:rPr lang="kk-KZ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старшая вожатая СОШ №25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внешкольной занятости лидеров школьного</a:t>
                      </a:r>
                      <a:r>
                        <a:rPr lang="ru-RU" sz="1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самоуправления.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Аргынова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Самал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Багдатовна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методист ЦЗРДО «Павлодар </a:t>
                      </a:r>
                      <a:r>
                        <a:rPr lang="ru-RU" sz="14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дарыны</a:t>
                      </a:r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  </a:t>
                      </a:r>
                    </a:p>
                    <a:p>
                      <a:pPr algn="ctr"/>
                      <a:r>
                        <a:rPr lang="ru-RU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  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Место проведения: СОШ №7</a:t>
            </a:r>
          </a:p>
          <a:p>
            <a:pPr algn="just" defTabSz="914400">
              <a:defRPr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Айдарханова Раушан Манаповна,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зав. массовым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отделом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ЦЗРДО                 </a:t>
            </a:r>
          </a:p>
          <a:p>
            <a:pPr algn="just" defTabSz="914400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"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Павлодар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3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школьных психологов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93920"/>
              </p:ext>
            </p:extLst>
          </p:nvPr>
        </p:nvGraphicFramePr>
        <p:xfrm>
          <a:off x="427121" y="2534928"/>
          <a:ext cx="6740043" cy="65924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59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 – 11.15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года.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Шакирова Анара Амангельдиновна, главный специалист отдела образования</a:t>
                      </a:r>
                      <a:endParaRPr lang="ru-RU" sz="1400" b="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Развивающие игры для детей с ЗПР.</a:t>
                      </a:r>
                    </a:p>
                    <a:p>
                      <a:pPr algn="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Сидорова Ольга Викторовна, психолог СОШ  им.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А.Байтұрсынұлы</a:t>
                      </a:r>
                      <a:endParaRPr lang="ru-RU" sz="14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Подготовка к школьной жизни.</a:t>
                      </a:r>
                    </a:p>
                    <a:p>
                      <a:pPr algn="r"/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Абдужалилов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Санжарбек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Улугбкеович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 – психолог</a:t>
                      </a: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М. Алимбаева</a:t>
                      </a: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Системный подход к профилактике деструктивных отношений в детском коллективе.</a:t>
                      </a: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Карпова Ирина Владимировна, руководитель методического объединения, педагог – психолог СОШ №26 </a:t>
                      </a: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88328"/>
                  </a:ext>
                </a:extLst>
              </a:tr>
              <a:tr h="802640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41709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570888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Групповые и индивидуальные техники работы с учащимися, склонными к </a:t>
                      </a:r>
                      <a:r>
                        <a:rPr lang="ru-RU" sz="14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аутодеструтивному</a:t>
                      </a: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поведению.</a:t>
                      </a:r>
                    </a:p>
                    <a:p>
                      <a:pPr algn="r"/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Овчарова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Лиана Сергеевна, педагог – психолог СОШ №17</a:t>
                      </a: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947647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11.15 -12.00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Жаңартылған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білім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беру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жағдайында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оқушыларды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психологиялық-педагогикалық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қолдаудың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тәжірибеге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бағытталған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әдістері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kk-KZ" sz="14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Кабдрахимова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Жұлдыз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Даукеновна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психолог СОШ им. Қ.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Бекқожин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им. Б. Момышұлы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Шакирова Анара Амангельдиновна, главный специалист отдела</a:t>
            </a: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9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классных руководителей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9-11 классов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958499"/>
              </p:ext>
            </p:extLst>
          </p:nvPr>
        </p:nvGraphicFramePr>
        <p:xfrm>
          <a:off x="406990" y="2430060"/>
          <a:ext cx="6740043" cy="44588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10.00-11.15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работы классного руководителя.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                          </a:t>
                      </a:r>
                    </a:p>
                    <a:p>
                      <a:pPr algn="r"/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Курманова Нурсулу Смагуңловна,</a:t>
                      </a:r>
                      <a:r>
                        <a:rPr lang="kk-KZ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педагог-организатор</a:t>
                      </a:r>
                      <a:r>
                        <a:rPr lang="kk-KZ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ЦЗРДО </a:t>
                      </a:r>
                    </a:p>
                    <a:p>
                      <a:pPr algn="r"/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«Павлодар дарыны»   </a:t>
                      </a:r>
                    </a:p>
                    <a:p>
                      <a:r>
                        <a:rPr lang="kk-KZ" sz="12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                           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Роль классного руководителя в становлении классного коллектива.</a:t>
                      </a:r>
                    </a:p>
                    <a:p>
                      <a:pPr algn="r"/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Турсунканова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Бакытгуль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Ашимовна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классный руководитель СОШ № 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endParaRPr lang="kk-KZ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Дебатное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движение способ воспитания активной гражданской позиции у учащихся.</a:t>
                      </a:r>
                      <a:endParaRPr lang="ru-RU" sz="1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20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Марзатаев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Ерлан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Туктагулович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истории </a:t>
                      </a:r>
                    </a:p>
                    <a:p>
                      <a:pPr algn="r"/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r>
                        <a:rPr lang="ru-RU" sz="12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им. А. </a:t>
                      </a:r>
                      <a:r>
                        <a:rPr lang="ru-RU" sz="12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Байтұрсынұлы</a:t>
                      </a:r>
                      <a:r>
                        <a:rPr lang="ru-RU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11.15-12.00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Опыт работы классного руководителя по развитию творческой самоорганизации, самореализации подросткового коллектива в процессе проекта «Большая перемена».</a:t>
                      </a:r>
                    </a:p>
                    <a:p>
                      <a:pPr algn="l"/>
                      <a:r>
                        <a:rPr lang="ru-RU" sz="12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2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Кабышева</a:t>
                      </a:r>
                      <a:r>
                        <a:rPr lang="ru-RU" sz="12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Мейрамгуль</a:t>
                      </a:r>
                      <a:r>
                        <a:rPr lang="ru-RU" sz="12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Кудайбергеновна</a:t>
                      </a:r>
                      <a:r>
                        <a:rPr lang="ru-RU" sz="12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классный руководитель СОШ №43</a:t>
                      </a:r>
                      <a:endParaRPr lang="ru-RU" sz="12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 7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Кунанбаева Айгуль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Тойгамбаевна, заместитель руководителя</a:t>
            </a: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ЦЗРДО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«Павлодар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дарыны»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7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классных руководителей 5-8 классов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810756"/>
              </p:ext>
            </p:extLst>
          </p:nvPr>
        </p:nvGraphicFramePr>
        <p:xfrm>
          <a:off x="552892" y="2796362"/>
          <a:ext cx="6594141" cy="53264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3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3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437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1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297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12.00-13.00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года.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Кунанбаева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Айгуль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Тойгамбаевна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ЦЗРДО «Павлодар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дарыны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586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Сынып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жетекшісінің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тәрбие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жүйесінде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негізгі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рөлі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қандай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r"/>
                      <a:r>
                        <a:rPr lang="ru-RU" sz="1400" b="0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Ахметова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Зайзада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Бауыржановна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информатики </a:t>
                      </a:r>
                    </a:p>
                    <a:p>
                      <a:pPr algn="r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им.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М.Жүсүпа</a:t>
                      </a:r>
                      <a:endParaRPr lang="ru-RU" sz="1400" b="0" i="1" kern="1200" cap="none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502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Тәрбие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қызметі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жүйесіндегі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сынып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жетекшісінің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өзекті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міндеттері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құзыреттері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Жексенби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Сабира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Алмасқызы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английского языка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М.Жүсүпа</a:t>
                      </a:r>
                      <a:endParaRPr lang="ru-RU" sz="1400" b="0" i="1" kern="1200" cap="none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219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Активные формы взаимодействия с родителями.</a:t>
                      </a:r>
                    </a:p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Муканова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Асия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Каировна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английского языка  </a:t>
                      </a:r>
                    </a:p>
                    <a:p>
                      <a:pPr algn="r"/>
                      <a:r>
                        <a:rPr lang="ru-RU" sz="1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СОШ им. А. </a:t>
                      </a:r>
                      <a:r>
                        <a:rPr lang="ru-RU" sz="140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Байтұрсынұлы</a:t>
                      </a:r>
                      <a:endParaRPr lang="ru-RU" sz="1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586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Жастай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берген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тәрбие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жас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қайыңды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игендей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Байгулова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Бахытжан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Кайыргельдиновна,классный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руководитель</a:t>
                      </a:r>
                    </a:p>
                    <a:p>
                      <a:pPr algn="r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Қ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Беқхожина</a:t>
                      </a:r>
                      <a:endParaRPr lang="ru-RU" sz="1400" b="0" i="0" kern="1200" cap="none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614176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12.00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СОШ№7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Кунанбаева Айгуль Тойгамбаевна, заместитель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руководителя</a:t>
            </a: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ЦЗРДО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«Павлодар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8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классных руководителей 1-4 классов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557580"/>
              </p:ext>
            </p:extLst>
          </p:nvPr>
        </p:nvGraphicFramePr>
        <p:xfrm>
          <a:off x="406990" y="2525656"/>
          <a:ext cx="6740043" cy="585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Содержание 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14.00-15.15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Кунанбаева Айгуль Тойгамбаевна,</a:t>
                      </a:r>
                      <a:r>
                        <a:rPr lang="kk-KZ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заместитель руководителя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ЦЗРДО «Павлодар дарыны» </a:t>
                      </a: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407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Мектепте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тәрбие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үдерісін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жан-жақты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ұйымдастыру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жолдары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Оғазова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Ильмира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Кабиденқызы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классный руководитель</a:t>
                      </a: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 им.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М.Жүсүпа</a:t>
                      </a:r>
                      <a:endParaRPr lang="ru-RU" sz="1400" b="1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творческих способностей через театральную деятельность.</a:t>
                      </a:r>
                    </a:p>
                    <a:p>
                      <a:pPr algn="r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Черных Ольга</a:t>
                      </a:r>
                      <a:r>
                        <a:rPr lang="ru-RU" sz="140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Вячеславовна, учитель начальных классов</a:t>
                      </a:r>
                    </a:p>
                    <a:p>
                      <a:pPr algn="r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                                    СОШ им.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А.Байтұрсынұлы</a:t>
                      </a:r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Работа классного руководителя по профилактике суицида.</a:t>
                      </a: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Улькина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Виктория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Александровна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учитель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начальных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классов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</a:t>
                      </a:r>
                      <a:r>
                        <a:rPr lang="kk-KZ" sz="1400" b="1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№ 24</a:t>
                      </a:r>
                      <a:endParaRPr lang="ru-RU" sz="1400" b="0" i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15.15-16.00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Сынып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жетекшісінің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қызмет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жүйесі</a:t>
                      </a: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Мукенова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Жанаргүл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Наурызбаевна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классный руководитель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им.Қ</a:t>
                      </a: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Беқхожина</a:t>
                      </a:r>
                      <a:endParaRPr lang="ru-RU" sz="1400" b="0" i="1" kern="1200" cap="none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48759" y="1463408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23 августа в 14.00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№7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Кунанбаева Айгуль Тойгамбаевна, заместитель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руководителя</a:t>
            </a: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ЦЗРДО «Павлодар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дарыны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5581038" y="1606646"/>
            <a:ext cx="55810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331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ЗДВР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168073"/>
              </p:ext>
            </p:extLst>
          </p:nvPr>
        </p:nvGraphicFramePr>
        <p:xfrm>
          <a:off x="406990" y="2519233"/>
          <a:ext cx="6740043" cy="4794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10.00-11.30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</a:t>
                      </a:r>
                    </a:p>
                    <a:p>
                      <a:pPr algn="r"/>
                      <a:r>
                        <a:rPr lang="kk-KZ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Шакенов Сагындык Сембаевич,</a:t>
                      </a:r>
                      <a:r>
                        <a:rPr lang="kk-KZ" sz="14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заведующий воспитательным сектором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внеурочной занятости школьников. 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Русакова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Зоя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Марьяновна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ЗДВР СОШ №36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Бала тәрбиесіндегі сіз мән бермейтін қателіктер.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Рысбек Естай, ЗДВР СОШ им. Б.Момышұлы</a:t>
                      </a:r>
                      <a:endParaRPr lang="ru-RU" sz="1400" b="0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11.30-13.00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Инновационные подходы к организации работы с неблагополучными семьями.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Терлецкая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Юлия Сергеевна, ЗДВР СОШ им. </a:t>
                      </a:r>
                      <a:r>
                        <a:rPr lang="ru-RU" sz="14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К.Макпалеева</a:t>
                      </a:r>
                      <a:endParaRPr lang="ru-RU" sz="1400" b="0" i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421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Новые воспитательные технологии на пути к успешной школе. </a:t>
                      </a:r>
                    </a:p>
                    <a:p>
                      <a:pPr algn="r"/>
                      <a:r>
                        <a:rPr lang="kk-KZ" sz="14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kk-KZ" sz="14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Нуриманова Анастасия Викторовна, ЗДВР ШЛ им.Ш.Аманжолова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школа им Б.Момышұлы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Шакенов Сагындык Сембаевич, заведующий воспитательным </a:t>
            </a:r>
          </a:p>
          <a:p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сектором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85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9636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3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2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8755" y="300789"/>
            <a:ext cx="5600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руководителей и заместителей руководителей учреждений дополнительного образования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83412"/>
              </p:ext>
            </p:extLst>
          </p:nvPr>
        </p:nvGraphicFramePr>
        <p:xfrm>
          <a:off x="387732" y="2222204"/>
          <a:ext cx="6749673" cy="6612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4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7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325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 marT="45721" marB="45721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91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0058">
                <a:tc rowSpan="2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10.00-10.45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 особенностях учебно-воспитательного процесса в организациях дополнительного образования республики Казахстан в 2023-2024 учебном году.</a:t>
                      </a:r>
                      <a:endParaRPr lang="ru-RU" sz="14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Мусажанова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Раушан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Аскарбековна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методист отдела образования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Использование информационных технологий в процессе обучения и воспитания творческой личности. </a:t>
                      </a:r>
                    </a:p>
                    <a:p>
                      <a:pPr algn="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Магзамова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Ляйля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Мукарамовна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руководитель Детской художественной школы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521">
                <a:tc rowSpan="2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v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3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Патриотическое  воспитание через деятельность  национальных отделений школы.</a:t>
                      </a:r>
                    </a:p>
                    <a:p>
                      <a:pPr algn="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Сагатова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Алия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Карибаевна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ЗДВР   ШНВ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им.К.Даржумана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494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2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256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8146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10.50-12.00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/>
                </a:tc>
                <a:tc>
                  <a:txBody>
                    <a:bodyPr/>
                    <a:lstStyle/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Опыт работы ДПК «</a:t>
                      </a:r>
                      <a:r>
                        <a:rPr lang="ru-RU" sz="1400" b="1" i="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Жигер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  <a:endParaRPr lang="ru-RU" sz="14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Жолдасбекова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Асемгуль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Ермуханбетовн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заместитель руководителя 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ДПК «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Жігер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2101">
                <a:tc>
                  <a:txBody>
                    <a:bodyPr/>
                    <a:lstStyle/>
                    <a:p>
                      <a:pPr algn="ctr"/>
                      <a:endParaRPr lang="kk-KZ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Проектный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менеджемент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разработке летнего проекта ДЮЦЭТ.</a:t>
                      </a:r>
                      <a:r>
                        <a:rPr lang="ru-RU" sz="140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Петрович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ОксанаВ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ладиславовна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зав.метод.кабинетом</a:t>
                      </a:r>
                      <a:r>
                        <a:rPr lang="ru-RU" sz="1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ДЮЦЭТ</a:t>
                      </a:r>
                    </a:p>
                    <a:p>
                      <a:pPr marL="0" marR="0" indent="0" algn="just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4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ДПК «Жигер»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 Мусажанова Раушан Аскарбековна, методист отдела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1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начальных классов школ с казахским языком обучения   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169292"/>
              </p:ext>
            </p:extLst>
          </p:nvPr>
        </p:nvGraphicFramePr>
        <p:xfrm>
          <a:off x="406990" y="2317214"/>
          <a:ext cx="6740043" cy="6897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10.00-11.30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Шолпан </a:t>
                      </a:r>
                      <a:r>
                        <a:rPr lang="kk-KZ" sz="1400" b="0" i="1" dirty="0">
                          <a:latin typeface="Times New Roman"/>
                          <a:ea typeface="Times New Roman"/>
                          <a:cs typeface="Times New Roman"/>
                        </a:rPr>
                        <a:t>Шахановна </a:t>
                      </a:r>
                      <a:r>
                        <a:rPr lang="kk-KZ" sz="14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Кайргазина, методист отдела образования</a:t>
                      </a:r>
                      <a:endParaRPr lang="ru-RU" sz="1400" b="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Бастауыш сыныптарда инклюзивті білім беруді ұйымдастыру.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Дүйсен Маржан Куандыковна,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 начальных классов 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им.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М.Алимбаева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Жиынтық бақылау түрлері және құрастыру алгоритімі.</a:t>
                      </a: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Шабажанова Динара Калиаскаровна, Азимбаева Асия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Джамбулатовна,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учителя начальных классов ШЛ им. А.Бөкейхана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Білім </a:t>
                      </a:r>
                      <a:r>
                        <a:rPr lang="kk-KZ" sz="1400" b="1" i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алушылардың білім жетістігін </a:t>
                      </a: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мониторингілеу. ( </a:t>
                      </a:r>
                      <a:r>
                        <a:rPr lang="kk-KZ" sz="1400" b="1" i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ББЖМ) </a:t>
                      </a: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Білім алушылардың білім жетістіктерінің</a:t>
                      </a:r>
                      <a:r>
                        <a:rPr lang="kk-KZ" sz="1400" b="1" i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сапасын бағалау шеңберінде қазақ тілі пәнінен тапсырмалар құрастыру.</a:t>
                      </a: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Түйтенова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Алия Саматовна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Есен Бибинур Рымбековна,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учителя начальных классов СОШ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№24, 25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Бастауыш сынып оқушыларының оқуға деген ынтасын</a:t>
                      </a:r>
                      <a:r>
                        <a:rPr lang="kk-KZ" sz="14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арттыру.</a:t>
                      </a:r>
                      <a:r>
                        <a:rPr lang="kk-KZ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Нургалиева Зарина Аскаровна, Смагулова Замзагуль Бирликовна, Жунусова Бекзат Жаксылыковна,</a:t>
                      </a:r>
                      <a:r>
                        <a:rPr lang="kk-KZ" sz="14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учителя начальных классов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СОШ</a:t>
                      </a:r>
                      <a:r>
                        <a:rPr lang="kk-KZ" sz="1400" b="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№39</a:t>
                      </a:r>
                      <a:r>
                        <a:rPr lang="kk-KZ" sz="14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kk-KZ" sz="14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им.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К.Беқхожина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им.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Б. Момышұлы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Бастауыш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сынып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оқушыларының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оқу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жылдамдығын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арттыратын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әдіс-тәсілдер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Тлеукенова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Гульназ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Оралхановна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учитель начальных классов СОШ№7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 учителей (практическая сессия) </a:t>
                      </a:r>
                      <a:endParaRPr lang="ru-RU" sz="14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b="1" dirty="0">
                          <a:latin typeface="Times New Roman"/>
                          <a:ea typeface="Times New Roman"/>
                          <a:cs typeface="Times New Roman"/>
                        </a:rPr>
                        <a:t>11.30-12.00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Оқушыларды математиканы жеңіл меңгеруге үйрету әдістері.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Абдрахманова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Алмагуль Магметоллаевна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Смагулова Бакыт Байзрахметовна,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учителя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начальных классов КСОШ 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проведения: </a:t>
            </a:r>
            <a:r>
              <a:rPr lang="kk-KZ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Школа – лицей им. А.Бокейхана</a:t>
            </a:r>
          </a:p>
          <a:p>
            <a:r>
              <a:rPr lang="kk-KZ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Модератор: Кайргазина Шолпан Шахановна, методист отдела образования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начальных классов школ с русским языком обучения   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147676"/>
              </p:ext>
            </p:extLst>
          </p:nvPr>
        </p:nvGraphicFramePr>
        <p:xfrm>
          <a:off x="415408" y="2325330"/>
          <a:ext cx="6740043" cy="6910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3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9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144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1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10.00-11.30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Кайргазина Шолпан Шахановна, </a:t>
                      </a:r>
                      <a:r>
                        <a:rPr lang="kk-KZ" sz="1400" b="0" i="1" dirty="0">
                          <a:latin typeface="Times New Roman"/>
                          <a:ea typeface="Times New Roman"/>
                          <a:cs typeface="Times New Roman"/>
                        </a:rPr>
                        <a:t>методист отдела </a:t>
                      </a:r>
                      <a:r>
                        <a:rPr lang="kk-KZ" sz="14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endParaRPr lang="ru-RU" sz="1400" b="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Обучение динамическому чтению в рамках новых образовательных стандартов образования.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Лунгу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Наталья Николаевна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учитель начальных классов СОПШ №41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496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Составление сборника «Тексты для пятиминутного чтения в рамках проекта «Читающая школа»».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Прохорова Екатерина Витальевна,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Калиева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Ольга Петровна,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учителя </a:t>
                      </a:r>
                      <a:r>
                        <a:rPr lang="kk-KZ" sz="1400" b="0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начальных классов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 18, 41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Орфографический режим в начальной школе в условиях обновленного содержания образования.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baseline="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Синицина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Елена Вячеславовна, 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Рахимжанова Асем Серкболатовна, 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учителя начальных классов </a:t>
                      </a:r>
                      <a:r>
                        <a:rPr lang="kk-KZ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им. С. Торайгырова, №21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13">
                <a:tc>
                  <a:txBody>
                    <a:bodyPr/>
                    <a:lstStyle/>
                    <a:p>
                      <a:pPr algn="ctr"/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Развитие математической грамотности через систему ключевых компетенции.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baseline="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Саулеханова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baseline="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Маржангуль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0" i="1" baseline="0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Румбековна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1400" b="0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учитель начальных классов </a:t>
                      </a:r>
                      <a:r>
                        <a:rPr lang="kk-KZ" sz="1400" b="0" i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СОШ №24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26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95370">
                <a:tc>
                  <a:txBody>
                    <a:bodyPr/>
                    <a:lstStyle/>
                    <a:p>
                      <a:pPr algn="ctr"/>
                      <a:r>
                        <a:rPr lang="kk-KZ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11.30 - 12.20</a:t>
                      </a:r>
                      <a:endParaRPr lang="kk-KZ" sz="14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системного подхода к мониторингу образовательных достижений обучающихся (МОДО, грамотность чтения, математическая грамотность, естественно-научная грамотность). </a:t>
                      </a:r>
                    </a:p>
                    <a:p>
                      <a:pPr algn="r"/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Таргаева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Лариса Анатольевна,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Дубовская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Эльвина</a:t>
                      </a:r>
                      <a:r>
                        <a:rPr lang="ru-RU" sz="14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Геннадьевна, учителя начальных классов СОШ №29</a:t>
                      </a:r>
                      <a:endParaRPr lang="kk-KZ" sz="1400" b="1" i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23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Школа  - лицей им. А.Бокейхана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Кайргазина  Шолпан Шахановна,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педагогов школ по инклюзивному образованию  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925716"/>
              </p:ext>
            </p:extLst>
          </p:nvPr>
        </p:nvGraphicFramePr>
        <p:xfrm>
          <a:off x="387732" y="2337235"/>
          <a:ext cx="6779171" cy="60258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699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Содержание </a:t>
                      </a:r>
                    </a:p>
                    <a:p>
                      <a:pPr algn="l"/>
                      <a:endParaRPr lang="kk-KZ" sz="9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69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789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10.00- 11.40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Создание равных стартовых возможностей участникам образовательного пространства - новая парадигма инклюзивного образования.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Деревнина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Алла Федоровна, гл. специалист отдела образования</a:t>
                      </a:r>
                      <a:endParaRPr lang="ru-RU" sz="1200" b="1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r"/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2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Нурахметова Шолпан Саменовна, и.о заведующей МК отдела </a:t>
                      </a:r>
                      <a:endParaRPr lang="ru-RU" sz="14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65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Нейропсихологическая коррекция и профилактика трудностей в обучении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Сарсенбаева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Элла Юрьевна, к.п.н.,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преподаватель Высшей школы педагогики НАО «ППУ им. </a:t>
                      </a:r>
                      <a:r>
                        <a:rPr lang="kk-KZ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Ә.Марғұлан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кафедры «Специальная педагогика»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112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Дети дождя в общеобразовательной школе: адаптация, социализация и гармония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Мисюль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Яна Александровна, учитель начальных классов,  СОШ им. А.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Байтұрсынұлы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702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Развитие функциональной грамотности чтения у детей с ООП.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Ахметзянова</a:t>
                      </a:r>
                      <a:r>
                        <a:rPr lang="ru-RU" sz="120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Мунира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Зейнуловна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учитель русского языка СОШ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им.С.Торайгырова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702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Автоматизированное рабочее место учителя, реализующего инклюзивное образование в общеобразовательной школе.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Каирбаева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Мадина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Иренгаиповна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зам. директора СОШ №36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618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Технологии работы с системой </a:t>
                      </a:r>
                      <a:r>
                        <a:rPr lang="ru-RU" sz="12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Кунделик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Щербакова Любовь Анатольевна, директор школы №26</a:t>
                      </a:r>
                      <a:endParaRPr lang="ru-RU" sz="1200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07602" y="1394049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№26 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Нурахметова Шолпан Саменовна, методист отдела образования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педагогов школ по инклюзивному образованию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224215"/>
              </p:ext>
            </p:extLst>
          </p:nvPr>
        </p:nvGraphicFramePr>
        <p:xfrm>
          <a:off x="387732" y="2146814"/>
          <a:ext cx="6779171" cy="64623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2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572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11.50-12.20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тілі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әдебиеті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сабағында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ерекше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алуды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оқушылармен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жасау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түрлері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Арынова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Салтанат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Маратовна, учитель казахского языка и литературы СОШ №6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03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Формирование положительной мотивации у учащихся с ООП на уроках  естествознания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Ерсаин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Айгерим</a:t>
                      </a:r>
                      <a:r>
                        <a:rPr lang="ru-RU" sz="120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baseline="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Даулетовна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Казанцева Карина Юрьевна, учителя биологии и географии СОШ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им.С.Торайгырова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372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Сопровождение детей с ООП с применением Прикладного анализа поведения в условиях общеобразовательной среды.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Бейсембекова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Мадина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Ерсиновна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учитель – логопед и педагог – ассистент СОШ №43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9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Мир</a:t>
                      </a:r>
                      <a:r>
                        <a:rPr lang="ru-RU" sz="1200" b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особого ребенка глазами родителей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Досмухамбетова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Асель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Камидоллаевна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педагог – ассистент СОШ №6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7811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Применение современных логопедических технологий в коррекции речевых нарушений развития.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Макашева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Майда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Кайниденовна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учитель логопед СОШ им.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К.Беқхожина</a:t>
                      </a:r>
                      <a:endParaRPr lang="ru-RU" sz="1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67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Коррекционно - логопедическая работа по преодолению стертой дизартрии в условиях школьного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логопункта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Шабанова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Болды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Анасовна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преподаватель – эксперт Высшей школы педагогики НАО «ППУ им. </a:t>
                      </a:r>
                      <a:r>
                        <a:rPr lang="kk-KZ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Ә.Марғұлан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» кафедры «Специальная педагогика», учитель – логопед СОШ№29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515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Применение метода фототерапии в работе с учащимися с ООП.</a:t>
                      </a:r>
                      <a:endParaRPr lang="ru-RU" sz="12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Фирсова Татьяна Сергеевна, педагог- психолог СОШ</a:t>
                      </a:r>
                      <a:r>
                        <a:rPr lang="ru-RU" sz="1200" i="1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№36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11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Орта </a:t>
                      </a:r>
                      <a:r>
                        <a:rPr lang="ru-RU" sz="1200" b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буында</a:t>
                      </a:r>
                      <a:r>
                        <a:rPr lang="kk-KZ" sz="12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ғы интеллектуалды дамуы бұзылған балалармен жұмыс.</a:t>
                      </a:r>
                      <a:endParaRPr lang="ru-RU" sz="1200" b="1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marR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Омарханова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Жазира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Пишембаевна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педагог –психолог  СОШ №26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3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1388" y="441556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501359"/>
              </p:ext>
            </p:extLst>
          </p:nvPr>
        </p:nvGraphicFramePr>
        <p:xfrm>
          <a:off x="387732" y="2277442"/>
          <a:ext cx="6779171" cy="69057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557">
                <a:tc>
                  <a:txBody>
                    <a:bodyPr/>
                    <a:lstStyle/>
                    <a:p>
                      <a:pPr algn="ctr"/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</a:t>
                      </a:r>
                      <a:r>
                        <a:rPr lang="kk-KZ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5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Интерактивная сессия «Современное образование – время новых возможностей» (презентация  инновационного педагогического опыта)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721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0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0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10.00- 10.40</a:t>
                      </a:r>
                      <a:endParaRPr lang="ru-RU" sz="10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нового 2023-2024 учебного года и реализация проектов методического кабинета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Оқ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уға құштар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",  "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заманауи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сабак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". 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Кульжанов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Дауржан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Каиргельдинович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методист отдела образования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92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Особенности проведения турниров в рамках реализации проекта "Читающая школа-читающая нация".</a:t>
                      </a:r>
                    </a:p>
                    <a:p>
                      <a:pPr lvl="0" algn="r"/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Мукушев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Болат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Сергалиевич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истории СОШ №26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287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археологических и исторических туров.</a:t>
                      </a:r>
                    </a:p>
                    <a:p>
                      <a:pPr algn="l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Рахимбаева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Зарина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Ерсаиновна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истории СОШ №11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97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10.50-13.00</a:t>
                      </a:r>
                      <a:endParaRPr lang="ru-RU" sz="1200" b="1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Обучение детей с ООП на уроках истории в рамках инклюзивного образования.</a:t>
                      </a:r>
                    </a:p>
                    <a:p>
                      <a:pPr lvl="0" algn="r"/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Абишева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Алия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Жанатовна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истории СОШ №6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37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 вопросу о развитии смыслового чтения и письма у детей с ООП на уроках истории</a:t>
                      </a:r>
                    </a:p>
                    <a:p>
                      <a:pPr algn="l"/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Сарсикеев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Инсар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Болатович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</a:t>
                      </a:r>
                      <a:r>
                        <a:rPr lang="ru-RU" sz="12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истории СОШ № 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4141">
                <a:tc rowSpan="2"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Адаптирование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целей среднесрочного планирования по всемирной истории для учащихся с ООП.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</a:t>
                      </a:r>
                    </a:p>
                    <a:p>
                      <a:pPr lvl="0" algn="r"/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Ардабаева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Гульсунай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Сериковна</a:t>
                      </a: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истории СОШ</a:t>
                      </a:r>
                      <a:r>
                        <a:rPr lang="ru-RU" sz="12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№40</a:t>
                      </a:r>
                      <a:endParaRPr lang="ru-RU" sz="12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Методика исторической реконструкции в образовательном процессе.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Еркеш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Серик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Еркешевич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истории СОШ им. А.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Байтұрсынұлы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466897"/>
                  </a:ext>
                </a:extLst>
              </a:tr>
              <a:tr h="380141">
                <a:tc rowSpan="2"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6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игровых технологии на уроках истории.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        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Каирбеков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Дастан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Бахитович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учитель истории ОШ №38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60824"/>
                  </a:ext>
                </a:extLst>
              </a:tr>
              <a:tr h="280948">
                <a:tc rowSpan="2"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7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Взаимодействие школы и вуза в  изучении истории Павлодарского </a:t>
                      </a:r>
                      <a:r>
                        <a:rPr kumimoji="0" lang="ru-RU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Прииртышья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Кусаинов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Данияр</a:t>
                      </a:r>
                      <a:r>
                        <a:rPr kumimoji="0" 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Юрьевич, учитель истории СОШ им. </a:t>
                      </a:r>
                      <a:r>
                        <a:rPr kumimoji="0" lang="ru-RU" sz="12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Р.Нұртазиной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404104"/>
                  </a:ext>
                </a:extLst>
              </a:tr>
              <a:tr h="447673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7732" y="1475953"/>
            <a:ext cx="67593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Дата и время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проведения: 22 августа в 10.00 ч.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Место проведения: СОШ им. М.Алимбаева</a:t>
            </a:r>
          </a:p>
          <a:p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Модератор: Кульжанов Дауржан Кайргельдыевич, методист отдела образования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04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69635"/>
            <a:ext cx="6045667" cy="1185637"/>
          </a:xfrm>
          <a:custGeom>
            <a:avLst/>
            <a:gdLst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62121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805714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6212114"/>
              <a:gd name="connsiteY0" fmla="*/ 0 h 928914"/>
              <a:gd name="connsiteX1" fmla="*/ 6212114 w 6212114"/>
              <a:gd name="connsiteY1" fmla="*/ 0 h 928914"/>
              <a:gd name="connsiteX2" fmla="*/ 5718628 w 6212114"/>
              <a:gd name="connsiteY2" fmla="*/ 928914 h 928914"/>
              <a:gd name="connsiteX3" fmla="*/ 0 w 6212114"/>
              <a:gd name="connsiteY3" fmla="*/ 928914 h 928914"/>
              <a:gd name="connsiteX4" fmla="*/ 0 w 6212114"/>
              <a:gd name="connsiteY4" fmla="*/ 0 h 928914"/>
              <a:gd name="connsiteX0" fmla="*/ 0 w 5718628"/>
              <a:gd name="connsiteY0" fmla="*/ 0 h 928914"/>
              <a:gd name="connsiteX1" fmla="*/ 5138057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09686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  <a:gd name="connsiteX0" fmla="*/ 0 w 5718628"/>
              <a:gd name="connsiteY0" fmla="*/ 0 h 928914"/>
              <a:gd name="connsiteX1" fmla="*/ 5110599 w 5718628"/>
              <a:gd name="connsiteY1" fmla="*/ 0 h 928914"/>
              <a:gd name="connsiteX2" fmla="*/ 5718628 w 5718628"/>
              <a:gd name="connsiteY2" fmla="*/ 928914 h 928914"/>
              <a:gd name="connsiteX3" fmla="*/ 0 w 5718628"/>
              <a:gd name="connsiteY3" fmla="*/ 928914 h 928914"/>
              <a:gd name="connsiteX4" fmla="*/ 0 w 5718628"/>
              <a:gd name="connsiteY4" fmla="*/ 0 h 9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8628" h="928914">
                <a:moveTo>
                  <a:pt x="0" y="0"/>
                </a:moveTo>
                <a:lnTo>
                  <a:pt x="5110599" y="0"/>
                </a:lnTo>
                <a:lnTo>
                  <a:pt x="5718628" y="928914"/>
                </a:lnTo>
                <a:lnTo>
                  <a:pt x="0" y="928914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 rot="10800000" flipH="1">
            <a:off x="5461807" y="174172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 rot="10800000" flipH="1">
            <a:off x="5772191" y="174171"/>
            <a:ext cx="906468" cy="1181100"/>
          </a:xfrm>
          <a:prstGeom prst="parallelogram">
            <a:avLst>
              <a:gd name="adj" fmla="val 7052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10800000" flipH="1">
            <a:off x="6070935" y="174170"/>
            <a:ext cx="906468" cy="1181100"/>
          </a:xfrm>
          <a:prstGeom prst="parallelogram">
            <a:avLst>
              <a:gd name="adj" fmla="val 70528"/>
            </a:avLst>
          </a:prstGeom>
          <a:solidFill>
            <a:srgbClr val="71DF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8753" y="577787"/>
            <a:ext cx="5600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Фокус-группа учителей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истории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930456"/>
              </p:ext>
            </p:extLst>
          </p:nvPr>
        </p:nvGraphicFramePr>
        <p:xfrm>
          <a:off x="387732" y="2146814"/>
          <a:ext cx="6779171" cy="1636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228">
                <a:tc gridSpan="3">
                  <a:txBody>
                    <a:bodyPr/>
                    <a:lstStyle/>
                    <a:p>
                      <a:pPr marL="0" marR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Мастер-классы учителей (практическая сессия) </a:t>
                      </a:r>
                      <a:endParaRPr lang="ru-RU" sz="1400" i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974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Взаимодействие школы и вуза в  изучении истории Павлодарского </a:t>
                      </a:r>
                      <a:r>
                        <a:rPr lang="ru-RU" sz="1200" b="1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Прииртышья</a:t>
                      </a:r>
                      <a:r>
                        <a:rPr lang="ru-RU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lvl="0" algn="r"/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Омаров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Дулат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Боранбаевич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 истории СОШ №26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030">
                <a:tc>
                  <a:txBody>
                    <a:bodyPr/>
                    <a:lstStyle/>
                    <a:p>
                      <a:pPr algn="ctr"/>
                      <a:r>
                        <a:rPr lang="kk-KZ" sz="1200" b="1" i="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Особенности преподавания уроков истории и географии в школах при исправительных учреждениях</a:t>
                      </a:r>
                    </a:p>
                    <a:p>
                      <a:pPr algn="r"/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Сұлтанғазы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Қайрат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Қайроллаұлы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, учитель</a:t>
                      </a:r>
                      <a:r>
                        <a:rPr lang="ru-RU" sz="12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истории и географии СОШ №45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89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6699</TotalTime>
  <Words>7142</Words>
  <Application>Microsoft Office PowerPoint</Application>
  <PresentationFormat>Произвольный</PresentationFormat>
  <Paragraphs>1167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Intro 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CERTIFICATE</dc:title>
  <dc:creator>Елнұр Байдаулет</dc:creator>
  <cp:lastModifiedBy>Пользователь</cp:lastModifiedBy>
  <cp:revision>542</cp:revision>
  <cp:lastPrinted>2023-05-24T06:16:59Z</cp:lastPrinted>
  <dcterms:created xsi:type="dcterms:W3CDTF">2022-03-20T18:32:27Z</dcterms:created>
  <dcterms:modified xsi:type="dcterms:W3CDTF">2023-08-17T12:33:43Z</dcterms:modified>
</cp:coreProperties>
</file>