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7" r:id="rId2"/>
    <p:sldId id="316" r:id="rId3"/>
    <p:sldId id="328" r:id="rId4"/>
    <p:sldId id="329" r:id="rId5"/>
    <p:sldId id="330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3D7"/>
    <a:srgbClr val="558ED5"/>
    <a:srgbClr val="C6D9F1"/>
    <a:srgbClr val="DDDDDD"/>
    <a:srgbClr val="EAEAEA"/>
    <a:srgbClr val="376092"/>
    <a:srgbClr val="7F7F7F"/>
    <a:srgbClr val="B9CDE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13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>
              <a:defRPr sz="1200"/>
            </a:lvl1pPr>
          </a:lstStyle>
          <a:p>
            <a:fld id="{EF1E9E46-E621-477B-81D0-ED332DD0D6FE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8" rIns="91438" bIns="4571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5" cy="4467225"/>
          </a:xfrm>
          <a:prstGeom prst="rect">
            <a:avLst/>
          </a:prstGeom>
        </p:spPr>
        <p:txBody>
          <a:bodyPr vert="horz" lIns="91438" tIns="45718" rIns="91438" bIns="4571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49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749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r">
              <a:defRPr sz="1200"/>
            </a:lvl1pPr>
          </a:lstStyle>
          <a:p>
            <a:fld id="{30DA59FE-35F6-444D-86BE-48A333D27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362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E9CE6-D695-4A97-904F-0B1E0F5B2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345" y="1266825"/>
            <a:ext cx="8215313" cy="4910139"/>
          </a:xfrm>
        </p:spPr>
        <p:txBody>
          <a:bodyPr lIns="0" tIns="0" rIns="0" bIns="0">
            <a:noAutofit/>
          </a:bodyPr>
          <a:lstStyle>
            <a:lvl1pPr>
              <a:defRPr sz="1600">
                <a:solidFill>
                  <a:srgbClr val="262626"/>
                </a:solidFill>
              </a:defRPr>
            </a:lvl1pPr>
            <a:lvl2pPr>
              <a:defRPr sz="1500">
                <a:solidFill>
                  <a:srgbClr val="262626"/>
                </a:solidFill>
              </a:defRPr>
            </a:lvl2pPr>
            <a:lvl3pPr>
              <a:defRPr sz="1200">
                <a:solidFill>
                  <a:srgbClr val="262626"/>
                </a:solidFill>
              </a:defRPr>
            </a:lvl3pPr>
            <a:lvl4pPr>
              <a:defRPr sz="1100">
                <a:solidFill>
                  <a:srgbClr val="262626"/>
                </a:solidFill>
              </a:defRPr>
            </a:lvl4pPr>
            <a:lvl5pPr>
              <a:defRPr sz="1100">
                <a:solidFill>
                  <a:srgbClr val="26262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C9FED-4D2D-4126-A07C-F1FA222A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612" y="6457951"/>
            <a:ext cx="1683544" cy="161927"/>
          </a:xfrm>
        </p:spPr>
        <p:txBody>
          <a:bodyPr lIns="0" tIns="0" rIns="0" bIns="0"/>
          <a:lstStyle>
            <a:lvl1pPr algn="l">
              <a:defRPr sz="1100"/>
            </a:lvl1pPr>
          </a:lstStyle>
          <a:p>
            <a:r>
              <a:rPr lang="en-US"/>
              <a:t>Your Footer Here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72D21-5469-4781-A0AB-F64319D6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4344" y="6439695"/>
            <a:ext cx="266102" cy="198436"/>
          </a:xfrm>
        </p:spPr>
        <p:txBody>
          <a:bodyPr lIns="0" tIns="0" rIns="0" bIns="0"/>
          <a:lstStyle>
            <a:lvl1pPr algn="ctr">
              <a:defRPr b="1">
                <a:solidFill>
                  <a:srgbClr val="262626"/>
                </a:solidFill>
                <a:latin typeface="+mj-lt"/>
              </a:defRPr>
            </a:lvl1pPr>
          </a:lstStyle>
          <a:p>
            <a:fld id="{BC95CAA3-FD71-430B-8996-36DBD29652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89F119F-6658-45A9-ADDC-57A503077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345" y="418306"/>
            <a:ext cx="8215313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262626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7741CE-B5EB-4335-8494-4F6C03DB8FF6}"/>
              </a:ext>
            </a:extLst>
          </p:cNvPr>
          <p:cNvCxnSpPr>
            <a:cxnSpLocks/>
          </p:cNvCxnSpPr>
          <p:nvPr userDrawn="1"/>
        </p:nvCxnSpPr>
        <p:spPr>
          <a:xfrm>
            <a:off x="808926" y="6423821"/>
            <a:ext cx="0" cy="230187"/>
          </a:xfrm>
          <a:prstGeom prst="line">
            <a:avLst/>
          </a:prstGeom>
          <a:ln w="12700">
            <a:solidFill>
              <a:srgbClr val="019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D1885A4E-075E-4165-9C5B-C21CCD151070}"/>
              </a:ext>
            </a:extLst>
          </p:cNvPr>
          <p:cNvGrpSpPr/>
          <p:nvPr userDrawn="1"/>
        </p:nvGrpSpPr>
        <p:grpSpPr>
          <a:xfrm>
            <a:off x="457201" y="957263"/>
            <a:ext cx="325041" cy="61912"/>
            <a:chOff x="609600" y="957263"/>
            <a:chExt cx="433388" cy="6191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EECBFE9-AFDD-48DE-BF69-265B3822484E}"/>
                </a:ext>
              </a:extLst>
            </p:cNvPr>
            <p:cNvSpPr/>
            <p:nvPr userDrawn="1"/>
          </p:nvSpPr>
          <p:spPr>
            <a:xfrm rot="5400000">
              <a:off x="831057" y="807244"/>
              <a:ext cx="61912" cy="361950"/>
            </a:xfrm>
            <a:prstGeom prst="rect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CBBF3A5-F376-4DDC-942D-B33729206984}"/>
                </a:ext>
              </a:extLst>
            </p:cNvPr>
            <p:cNvSpPr/>
            <p:nvPr userDrawn="1"/>
          </p:nvSpPr>
          <p:spPr>
            <a:xfrm rot="5400000">
              <a:off x="614363" y="952500"/>
              <a:ext cx="61912" cy="71437"/>
            </a:xfrm>
            <a:prstGeom prst="rect">
              <a:avLst/>
            </a:prstGeom>
            <a:solidFill>
              <a:srgbClr val="246C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75074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4" userDrawn="1">
          <p15:clr>
            <a:srgbClr val="FBAE40"/>
          </p15:clr>
        </p15:guide>
        <p15:guide id="2" pos="729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9BE6D-BDF0-435D-8C06-8F28C77C859E}" type="datetimeFigureOut">
              <a:rPr lang="ru-RU" smtClean="0"/>
              <a:pPr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073D77C-A965-4988-BCA4-AFD8938FA99D}"/>
              </a:ext>
            </a:extLst>
          </p:cNvPr>
          <p:cNvSpPr/>
          <p:nvPr/>
        </p:nvSpPr>
        <p:spPr>
          <a:xfrm>
            <a:off x="390525" y="821446"/>
            <a:ext cx="524086" cy="23424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0">
            <a:extLst>
              <a:ext uri="{FF2B5EF4-FFF2-40B4-BE49-F238E27FC236}">
                <a16:creationId xmlns:a16="http://schemas.microsoft.com/office/drawing/2014/main" id="{F653E40B-2A87-4087-91C3-56F20CC63A73}"/>
              </a:ext>
            </a:extLst>
          </p:cNvPr>
          <p:cNvCxnSpPr>
            <a:cxnSpLocks/>
          </p:cNvCxnSpPr>
          <p:nvPr/>
        </p:nvCxnSpPr>
        <p:spPr>
          <a:xfrm>
            <a:off x="3417550" y="2026137"/>
            <a:ext cx="2232625" cy="0"/>
          </a:xfrm>
          <a:prstGeom prst="line">
            <a:avLst/>
          </a:prstGeom>
          <a:ln w="952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CB2BE7E-2FAB-4484-BB3A-48E4F74AE405}"/>
              </a:ext>
            </a:extLst>
          </p:cNvPr>
          <p:cNvCxnSpPr>
            <a:cxnSpLocks/>
          </p:cNvCxnSpPr>
          <p:nvPr/>
        </p:nvCxnSpPr>
        <p:spPr>
          <a:xfrm>
            <a:off x="6419850" y="2026137"/>
            <a:ext cx="2340438" cy="0"/>
          </a:xfrm>
          <a:prstGeom prst="line">
            <a:avLst/>
          </a:prstGeom>
          <a:ln w="952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346812" y="1641514"/>
            <a:ext cx="7527275" cy="707884"/>
          </a:xfrm>
          <a:prstGeom prst="rect">
            <a:avLst/>
          </a:prstGeom>
          <a:solidFill>
            <a:srgbClr val="FFF2CC"/>
          </a:solidFill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ЦЕЛЬ МОДО: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 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 оценка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качества знаний обучающихся в рамках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обновленного ГОСО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соответствующего уровня </a:t>
            </a: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образования;</a:t>
            </a: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162352C2-3AA3-4818-8BEB-66DD2205BB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332" y="4313162"/>
            <a:ext cx="430322" cy="57376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-1"/>
            <a:ext cx="9144000" cy="5501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Мониторинг образовательных достижений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  <a:cs typeface="Times New Roman" pitchFamily="18" charset="0"/>
              </a:rPr>
              <a:t>обучающихся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85514" y="575956"/>
            <a:ext cx="7958485" cy="101565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Мониторинг образовательных достижений обучающихся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МОДО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) является одним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из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видов независимого от организаций образования системного непрерывного наблюдения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                                                                     за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качеством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  <a:cs typeface="Times New Roman" pitchFamily="18" charset="0"/>
              </a:rPr>
              <a:t>обучения</a:t>
            </a:r>
          </a:p>
          <a:p>
            <a:pPr algn="just"/>
            <a:endParaRPr lang="ru-RU" sz="1600" b="1" i="1" dirty="0">
              <a:solidFill>
                <a:srgbClr val="0195BC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50" name="Стрелка вниз 49"/>
          <p:cNvSpPr/>
          <p:nvPr/>
        </p:nvSpPr>
        <p:spPr>
          <a:xfrm>
            <a:off x="4776037" y="2211728"/>
            <a:ext cx="202617" cy="23090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434169" y="4096169"/>
            <a:ext cx="7461174" cy="646327"/>
          </a:xfrm>
          <a:prstGeom prst="rect">
            <a:avLst/>
          </a:prstGeom>
          <a:solidFill>
            <a:srgbClr val="DAE3F3"/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Проведение МОДО:</a:t>
            </a:r>
          </a:p>
          <a:p>
            <a:pPr algn="just"/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    - </a:t>
            </a:r>
            <a:r>
              <a:rPr lang="ru-RU" sz="1100" dirty="0" smtClean="0">
                <a:latin typeface="Cambria" pitchFamily="18" charset="0"/>
              </a:rPr>
              <a:t>в школах направлено на определение уровня функциональной грамотности у учащихся 4 и 9 классов, </a:t>
            </a:r>
            <a:endParaRPr lang="ru-RU" sz="1100" dirty="0">
              <a:solidFill>
                <a:srgbClr val="336699"/>
              </a:solidFill>
            </a:endParaRPr>
          </a:p>
          <a:p>
            <a:pPr algn="just"/>
            <a:endParaRPr lang="ru-RU" sz="1200" dirty="0">
              <a:solidFill>
                <a:srgbClr val="336699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2287" y="1561252"/>
            <a:ext cx="1042421" cy="339323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68576" tIns="34289" rIns="68576" bIns="34289">
            <a:spAutoFit/>
          </a:bodyPr>
          <a:lstStyle/>
          <a:p>
            <a:pPr algn="ctr"/>
            <a:endParaRPr lang="ru-RU" sz="1500" b="1" dirty="0" smtClean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Cambria" pitchFamily="18" charset="0"/>
              </a:rPr>
              <a:t>Проводится </a:t>
            </a: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Cambria" pitchFamily="18" charset="0"/>
              </a:rPr>
              <a:t>ежегодно:</a:t>
            </a:r>
          </a:p>
          <a:p>
            <a:pPr algn="ctr"/>
            <a:endParaRPr lang="ru-RU" sz="1000" b="1" dirty="0" smtClean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Cambria" pitchFamily="18" charset="0"/>
              </a:rPr>
              <a:t>в школах – весной</a:t>
            </a:r>
          </a:p>
          <a:p>
            <a:pPr algn="ctr"/>
            <a:r>
              <a:rPr lang="ru-RU" sz="1000" b="1" i="1" dirty="0" smtClean="0">
                <a:solidFill>
                  <a:schemeClr val="tx2"/>
                </a:solidFill>
                <a:latin typeface="Cambria" pitchFamily="18" charset="0"/>
              </a:rPr>
              <a:t>(апрель), </a:t>
            </a:r>
          </a:p>
          <a:p>
            <a:pPr algn="ctr"/>
            <a:r>
              <a:rPr lang="ru-RU" sz="1000" b="1" dirty="0" smtClean="0">
                <a:solidFill>
                  <a:schemeClr val="tx2"/>
                </a:solidFill>
                <a:latin typeface="Cambria" pitchFamily="18" charset="0"/>
              </a:rPr>
              <a:t>в  </a:t>
            </a:r>
          </a:p>
          <a:p>
            <a:pPr algn="ctr"/>
            <a:endParaRPr lang="ru-RU" sz="1000" b="1" i="1" dirty="0">
              <a:solidFill>
                <a:schemeClr val="tx2"/>
              </a:solidFill>
              <a:latin typeface="Cambria" pitchFamily="18" charset="0"/>
            </a:endParaRPr>
          </a:p>
          <a:p>
            <a:pPr algn="ctr"/>
            <a:r>
              <a:rPr lang="ru-RU" sz="1000" b="1" i="1" dirty="0" smtClean="0">
                <a:solidFill>
                  <a:schemeClr val="tx2"/>
                </a:solidFill>
                <a:latin typeface="Cambria" pitchFamily="18" charset="0"/>
              </a:rPr>
              <a:t>Охват  организаций образования</a:t>
            </a:r>
          </a:p>
          <a:p>
            <a:pPr algn="ctr"/>
            <a:r>
              <a:rPr lang="ru-RU" sz="1000" b="1" i="1" dirty="0" smtClean="0">
                <a:solidFill>
                  <a:schemeClr val="tx2"/>
                </a:solidFill>
                <a:latin typeface="Cambria" pitchFamily="18" charset="0"/>
              </a:rPr>
              <a:t>до 25%</a:t>
            </a:r>
          </a:p>
          <a:p>
            <a:pPr algn="ctr"/>
            <a:endParaRPr lang="ru-RU" sz="66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ru-RU" sz="15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36FCB09B-DA74-4271-8E5F-49762B935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635" y="684529"/>
            <a:ext cx="623865" cy="742320"/>
          </a:xfrm>
          <a:prstGeom prst="rect">
            <a:avLst/>
          </a:prstGeom>
          <a:solidFill>
            <a:srgbClr val="BDD7EE"/>
          </a:solidFill>
        </p:spPr>
      </p:pic>
      <p:sp>
        <p:nvSpPr>
          <p:cNvPr id="16" name="Прямоугольник 15"/>
          <p:cNvSpPr/>
          <p:nvPr/>
        </p:nvSpPr>
        <p:spPr>
          <a:xfrm>
            <a:off x="2183749" y="2560718"/>
            <a:ext cx="5184576" cy="6649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kk-KZ" sz="12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Направления:</a:t>
            </a:r>
          </a:p>
          <a:p>
            <a:pPr algn="ctr"/>
            <a:r>
              <a:rPr lang="kk-KZ" sz="1200" b="1" dirty="0" smtClean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Чтение, математика и естествознание</a:t>
            </a:r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pPr algn="ctr"/>
            <a:endParaRPr lang="ru-RU" sz="1200" b="1" dirty="0">
              <a:solidFill>
                <a:srgbClr val="336699"/>
              </a:solidFill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47664" y="3436863"/>
            <a:ext cx="7461174" cy="461661"/>
          </a:xfrm>
          <a:prstGeom prst="rect">
            <a:avLst/>
          </a:prstGeom>
          <a:solidFill>
            <a:srgbClr val="DAE3F3"/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Нормативно правовые акты:</a:t>
            </a:r>
          </a:p>
          <a:p>
            <a:pPr algn="just"/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   - Закон </a:t>
            </a:r>
            <a:r>
              <a:rPr lang="ru-RU" sz="1100" dirty="0" smtClean="0">
                <a:latin typeface="Cambria" pitchFamily="18" charset="0"/>
              </a:rPr>
              <a:t>РК «Об образовании» статья 55 Правила МОДО от 5 мая 2021 года №204</a:t>
            </a:r>
            <a:endParaRPr lang="ru-RU" sz="1200" dirty="0">
              <a:solidFill>
                <a:srgbClr val="336699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514734" y="4886925"/>
            <a:ext cx="7461174" cy="646327"/>
          </a:xfrm>
          <a:prstGeom prst="rect">
            <a:avLst/>
          </a:prstGeom>
          <a:solidFill>
            <a:srgbClr val="DAE3F3"/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Формат МОДО:</a:t>
            </a:r>
          </a:p>
          <a:p>
            <a:pPr algn="just"/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Компьютерное тестирование на базе школы</a:t>
            </a:r>
            <a:endParaRPr lang="ru-RU" sz="1100" dirty="0">
              <a:solidFill>
                <a:srgbClr val="336699"/>
              </a:solidFill>
            </a:endParaRPr>
          </a:p>
          <a:p>
            <a:pPr algn="just"/>
            <a:endParaRPr lang="ru-RU" sz="1200" dirty="0">
              <a:solidFill>
                <a:srgbClr val="33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91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417472"/>
              </p:ext>
            </p:extLst>
          </p:nvPr>
        </p:nvGraphicFramePr>
        <p:xfrm>
          <a:off x="251520" y="836713"/>
          <a:ext cx="8568952" cy="4102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Times New Roman" pitchFamily="18" charset="0"/>
                        </a:rPr>
                        <a:t>МАХ количество – 30 б</a:t>
                      </a:r>
                      <a:endParaRPr lang="ru-RU" sz="2000" dirty="0" smtClean="0">
                        <a:solidFill>
                          <a:schemeClr val="tx1"/>
                        </a:solidFill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kk-KZ" sz="20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Грамотность  чтения</a:t>
                      </a:r>
                      <a:r>
                        <a:rPr lang="kk-KZ" sz="20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 (казахский, русский)</a:t>
                      </a:r>
                      <a:endParaRPr lang="ru-RU" sz="2000" b="1" i="1" u="sng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ct val="15000"/>
                        </a:spcAft>
                        <a:buFontTx/>
                        <a:buNone/>
                        <a:defRPr/>
                      </a:pPr>
                      <a:r>
                        <a:rPr lang="kk-KZ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Количество тестовых заданий – 10</a:t>
                      </a:r>
                      <a:endParaRPr lang="ru-RU" sz="2000" b="1" i="1" u="sng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Математическая грамотность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   Количество тестовых заданий –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Естестественнонаучная грамотность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anose="02020603050405020304" pitchFamily="18" charset="0"/>
                        </a:rPr>
                        <a:t>Общее количество тестовых заданий –</a:t>
                      </a:r>
                      <a:r>
                        <a:rPr lang="ru-RU" sz="2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anose="02020603050405020304" pitchFamily="18" charset="0"/>
                        </a:rPr>
                        <a:t> 8: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i="0" u="none" dirty="0" smtClean="0"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Время: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i="0" u="none" dirty="0" smtClean="0"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105 минут (1 час 45 минут) (с 8-00, с 11-00)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i="0" u="none" dirty="0" smtClean="0"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С перерывами по 10 миут ( по желанию обучающихся каждые 25 минут)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0" u="none" dirty="0" smtClean="0"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46977" marR="46977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0" y="82637"/>
            <a:ext cx="9144000" cy="5355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Формат  МОДО  для </a:t>
            </a:r>
            <a:r>
              <a:rPr lang="kk-KZ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4 </a:t>
            </a:r>
            <a:r>
              <a:rPr lang="kk-KZ" sz="32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классов 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4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539267"/>
              </p:ext>
            </p:extLst>
          </p:nvPr>
        </p:nvGraphicFramePr>
        <p:xfrm>
          <a:off x="251520" y="836713"/>
          <a:ext cx="8568952" cy="5062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54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Times New Roman" pitchFamily="18" charset="0"/>
                        </a:rPr>
                        <a:t>МАХ количество – 75б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kk-KZ" sz="20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Грамотность  чтения</a:t>
                      </a:r>
                      <a:r>
                        <a:rPr lang="kk-KZ" sz="20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 (казахский, русский</a:t>
                      </a:r>
                      <a:r>
                        <a:rPr lang="ru-RU" sz="20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, английский</a:t>
                      </a:r>
                      <a:r>
                        <a:rPr lang="kk-KZ" sz="20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1" i="1" u="sng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ct val="15000"/>
                        </a:spcAft>
                        <a:buFontTx/>
                        <a:buNone/>
                        <a:defRPr/>
                      </a:pPr>
                      <a:r>
                        <a:rPr lang="kk-KZ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Количество тестовых заданий – 30</a:t>
                      </a:r>
                      <a:endParaRPr lang="ru-RU" sz="2000" b="1" i="1" u="sng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Математическая грамотность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   Количество тестовых заданий –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Естестественнонаучная грамотность (физика, химия, биология,</a:t>
                      </a:r>
                      <a:r>
                        <a:rPr lang="kk-KZ" sz="2000" b="1" i="1" u="sng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 география</a:t>
                      </a:r>
                      <a:r>
                        <a:rPr lang="kk-KZ" sz="2000" b="1" i="1" u="sng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mbria" pitchFamily="18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anose="02020603050405020304" pitchFamily="18" charset="0"/>
                        </a:rPr>
                        <a:t>     Общее количество тестовых заданий –</a:t>
                      </a:r>
                      <a:r>
                        <a:rPr lang="ru-RU" sz="2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mbria" pitchFamily="18" charset="0"/>
                          <a:cs typeface="Times New Roman" panose="02020603050405020304" pitchFamily="18" charset="0"/>
                        </a:rPr>
                        <a:t> 32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baseline="0" dirty="0" smtClean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mbria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i="0" u="none" dirty="0" smtClean="0"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Время: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i="0" u="none" dirty="0" smtClean="0"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170 минут (2 час 50 минут) (с 8-00, с 11-00)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2000" b="1" i="0" u="none" dirty="0" smtClean="0"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i="0" u="none" dirty="0" smtClean="0">
                          <a:effectLst/>
                          <a:latin typeface="Cambria" pitchFamily="18" charset="0"/>
                          <a:cs typeface="Times New Roman" pitchFamily="18" charset="0"/>
                        </a:rPr>
                        <a:t>С перерывами по 10 миут ( по желанию обучающихся каждые 35 минут)</a:t>
                      </a:r>
                      <a:endParaRPr lang="ru-RU" sz="2000" b="1" i="0" u="none" dirty="0" smtClean="0"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dirty="0" smtClean="0"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46977" marR="46977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0" y="82637"/>
            <a:ext cx="9144000" cy="5355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Формат  МОДО  для </a:t>
            </a:r>
            <a:r>
              <a:rPr lang="kk-KZ" sz="32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9 классов 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64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092094"/>
              </p:ext>
            </p:extLst>
          </p:nvPr>
        </p:nvGraphicFramePr>
        <p:xfrm>
          <a:off x="251520" y="836713"/>
          <a:ext cx="8568952" cy="2543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81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dirty="0" smtClean="0">
                        <a:solidFill>
                          <a:schemeClr val="tx1"/>
                        </a:solidFill>
                        <a:latin typeface="Cambria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Times New Roman" pitchFamily="18" charset="0"/>
                        </a:rPr>
                        <a:t>Учащиеся с ООП освобождены от сдачи МОДО на основании справки ПМПК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Times New Roman" pitchFamily="18" charset="0"/>
                        </a:rPr>
                        <a:t>Учащиеся отсутствующие на момент прохождения тестирования предоставляют справки с поликлиники.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Times New Roman" pitchFamily="18" charset="0"/>
                        </a:rPr>
                        <a:t>Во время проведения внутри</a:t>
                      </a:r>
                      <a:r>
                        <a:rPr lang="kk-KZ" sz="18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Times New Roman" pitchFamily="18" charset="0"/>
                        </a:rPr>
                        <a:t> аудитории будут представители ДКСО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cs typeface="Times New Roman" pitchFamily="18" charset="0"/>
                        </a:rPr>
                        <a:t>Будет организовано дежурство учителей школы  в коридорах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0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dirty="0" smtClean="0"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46977" marR="46977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520" y="3573016"/>
            <a:ext cx="8352928" cy="25853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начала проведения тестирования уполномоченный представитель Министерства проверяет готовность компьютерных аудиторий и осуществляет идентификацию тестируемых лиц по посадочным листам с индивидуальным кодом тестируемого согласно списку обучающихся, предоставленному организацией образования.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Перед началом тестирования тестируемому предоставляются ссылка и параметры авторизации на веб-приложении (логин и пароль).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Уполномоченный представитель Министерства проводит разъяснительную работу с обучающимися по порядку проведения МОДО.</a:t>
            </a:r>
          </a:p>
        </p:txBody>
      </p:sp>
    </p:spTree>
    <p:extLst>
      <p:ext uri="{BB962C8B-B14F-4D97-AF65-F5344CB8AC3E}">
        <p14:creationId xmlns:p14="http://schemas.microsoft.com/office/powerpoint/2010/main" val="58708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404664"/>
            <a:ext cx="7200800" cy="2862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тестирования обучающимся запрещается разговаривать, пользоваться информацией на бумажных, электронных и иных носителях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прохождения тестирования не разрешается использовать калькулятор, справочную литературу (кроме таблицы Менделеева и таблицы растворимости солей), электронные записные книжки и принимающие- передающие электронные устройства (в том числе мобильные телефоны и иное электронное оборудование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3501008"/>
            <a:ext cx="7200800" cy="31700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тестирования в аудиторию входят только уполномоченный представитель Министерства и руководитель организации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проведения МОДО для выявления уровня удовлетворенности образовательными услугами проводится анонимное анкетирование среди тестируемых и педагогов организаций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МОДО доводятся до сведения организаций образования в течение трех рабочих дней после дня его окончания и не имеют правовых последствий.</a:t>
            </a:r>
          </a:p>
        </p:txBody>
      </p:sp>
    </p:spTree>
    <p:extLst>
      <p:ext uri="{BB962C8B-B14F-4D97-AF65-F5344CB8AC3E}">
        <p14:creationId xmlns:p14="http://schemas.microsoft.com/office/powerpoint/2010/main" val="40989514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2925</TotalTime>
  <Words>473</Words>
  <Application>Microsoft Office PowerPoint</Application>
  <PresentationFormat>Экран (4:3)</PresentationFormat>
  <Paragraphs>61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</vt:lpstr>
      <vt:lpstr>Georgia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Aidana</dc:creator>
  <cp:lastModifiedBy>User</cp:lastModifiedBy>
  <cp:revision>273</cp:revision>
  <cp:lastPrinted>2021-05-27T06:46:51Z</cp:lastPrinted>
  <dcterms:created xsi:type="dcterms:W3CDTF">2020-05-07T13:18:55Z</dcterms:created>
  <dcterms:modified xsi:type="dcterms:W3CDTF">2023-10-17T12:22:50Z</dcterms:modified>
</cp:coreProperties>
</file>