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55" r:id="rId2"/>
    <p:sldId id="357" r:id="rId3"/>
    <p:sldId id="363" r:id="rId4"/>
    <p:sldId id="358" r:id="rId5"/>
    <p:sldId id="356" r:id="rId6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699FF"/>
    <a:srgbClr val="CCEC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>
        <p:scale>
          <a:sx n="94" d="100"/>
          <a:sy n="94" d="100"/>
        </p:scale>
        <p:origin x="-4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48626D-347E-4A65-AF44-ED0377E382AF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900"/>
            <a:ext cx="5486400" cy="39163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B352F4-1564-4149-B6F8-AC78BE83CD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4280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7562-A2B2-4049-85C7-B8EAA77B1780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8C1A6-9F33-41D3-97CC-C0B58FC740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674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7562-A2B2-4049-85C7-B8EAA77B1780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8C1A6-9F33-41D3-97CC-C0B58FC740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4119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7562-A2B2-4049-85C7-B8EAA77B1780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8C1A6-9F33-41D3-97CC-C0B58FC740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9137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7562-A2B2-4049-85C7-B8EAA77B1780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8C1A6-9F33-41D3-97CC-C0B58FC740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650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7562-A2B2-4049-85C7-B8EAA77B1780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8C1A6-9F33-41D3-97CC-C0B58FC740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34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7562-A2B2-4049-85C7-B8EAA77B1780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8C1A6-9F33-41D3-97CC-C0B58FC740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84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7562-A2B2-4049-85C7-B8EAA77B1780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8C1A6-9F33-41D3-97CC-C0B58FC740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4135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7562-A2B2-4049-85C7-B8EAA77B1780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8C1A6-9F33-41D3-97CC-C0B58FC740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511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7562-A2B2-4049-85C7-B8EAA77B1780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8C1A6-9F33-41D3-97CC-C0B58FC740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706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7562-A2B2-4049-85C7-B8EAA77B1780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8C1A6-9F33-41D3-97CC-C0B58FC740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525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7562-A2B2-4049-85C7-B8EAA77B1780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8C1A6-9F33-41D3-97CC-C0B58FC740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109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27562-A2B2-4049-85C7-B8EAA77B1780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8C1A6-9F33-41D3-97CC-C0B58FC740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994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adilet.zan.kz/kaz/docs/V1800017669" TargetMode="External"/><Relationship Id="rId13" Type="http://schemas.openxmlformats.org/officeDocument/2006/relationships/hyperlink" Target="https://adilet.zan.kz/rus/docs/V090005750_" TargetMode="External"/><Relationship Id="rId18" Type="http://schemas.openxmlformats.org/officeDocument/2006/relationships/hyperlink" Target="https://adilet.zan.kz/rus/docs/V2000020708" TargetMode="External"/><Relationship Id="rId3" Type="http://schemas.openxmlformats.org/officeDocument/2006/relationships/hyperlink" Target="https://adilet.zan.kz/rus/docs/Z1900000293" TargetMode="External"/><Relationship Id="rId7" Type="http://schemas.openxmlformats.org/officeDocument/2006/relationships/hyperlink" Target="https://adilet.zan.kz/rus/docs/V2100023469" TargetMode="External"/><Relationship Id="rId12" Type="http://schemas.openxmlformats.org/officeDocument/2006/relationships/hyperlink" Target="https://adilet.zan.kz/rus/docs/V1600013227" TargetMode="External"/><Relationship Id="rId17" Type="http://schemas.openxmlformats.org/officeDocument/2006/relationships/hyperlink" Target="https://adilet.zan.kz/rus/docs/V2000020883" TargetMode="External"/><Relationship Id="rId2" Type="http://schemas.openxmlformats.org/officeDocument/2006/relationships/image" Target="../media/image1.jpeg"/><Relationship Id="rId16" Type="http://schemas.openxmlformats.org/officeDocument/2006/relationships/hyperlink" Target="https://adilet.zan.kz/rus/docs/V1900018239/inf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dilet.zan.kz/rus/docs/P2100000137" TargetMode="External"/><Relationship Id="rId11" Type="http://schemas.openxmlformats.org/officeDocument/2006/relationships/hyperlink" Target="https://adilet.zan.kz/rus/docs/V1800017657" TargetMode="External"/><Relationship Id="rId5" Type="http://schemas.openxmlformats.org/officeDocument/2006/relationships/hyperlink" Target="https://adilet.zan.kz/rus/docs/Z020000343_" TargetMode="External"/><Relationship Id="rId15" Type="http://schemas.openxmlformats.org/officeDocument/2006/relationships/hyperlink" Target="https://adilet.zan.kz/rus/docs/V1700015584" TargetMode="External"/><Relationship Id="rId10" Type="http://schemas.openxmlformats.org/officeDocument/2006/relationships/hyperlink" Target="https://adilet.zan.kz/rus/docs/V1600014235/history" TargetMode="External"/><Relationship Id="rId4" Type="http://schemas.openxmlformats.org/officeDocument/2006/relationships/hyperlink" Target="https://adilet.zan.kz/rus/docs/Z070000306" TargetMode="External"/><Relationship Id="rId9" Type="http://schemas.openxmlformats.org/officeDocument/2006/relationships/hyperlink" Target="https://adilet.zan.kz/rus/docs/V1200008275" TargetMode="External"/><Relationship Id="rId14" Type="http://schemas.openxmlformats.org/officeDocument/2006/relationships/hyperlink" Target="https://adilet.zan.kz/rus/docs/V1600013272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67001" y="-2667000"/>
            <a:ext cx="6858000" cy="12191999"/>
          </a:xfrm>
          <a:prstGeom prst="rect">
            <a:avLst/>
          </a:prstGeom>
        </p:spPr>
      </p:pic>
      <p:sp>
        <p:nvSpPr>
          <p:cNvPr id="22" name="Прямоугольник 21"/>
          <p:cNvSpPr/>
          <p:nvPr/>
        </p:nvSpPr>
        <p:spPr>
          <a:xfrm>
            <a:off x="584778" y="2635696"/>
            <a:ext cx="1084522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Мектепке дейінгі ұйымның педагог-психологының жұмыс тәртібін ұйымдастыру бойынша әдістемелік ұсынымдар</a:t>
            </a:r>
          </a:p>
          <a:p>
            <a:pPr algn="ctr"/>
            <a:endParaRPr lang="kk-KZ" sz="2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по организации трудового распорядка педагога-психолога дошкольной организации</a:t>
            </a:r>
            <a:endParaRPr lang="ru-RU" sz="32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1701AD26-B4BB-4CCB-289D-590BD7957B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85" y="837173"/>
            <a:ext cx="1289004" cy="128900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604" y="869795"/>
            <a:ext cx="1256382" cy="1256382"/>
          </a:xfrm>
          <a:prstGeom prst="rect">
            <a:avLst/>
          </a:prstGeom>
        </p:spPr>
      </p:pic>
      <p:pic>
        <p:nvPicPr>
          <p:cNvPr id="9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549377" y="837173"/>
            <a:ext cx="1315844" cy="1256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092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504440" y="-2595880"/>
            <a:ext cx="6858000" cy="12192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38AD9C68-C3EA-D5E9-031D-F20932D167B4}"/>
              </a:ext>
            </a:extLst>
          </p:cNvPr>
          <p:cNvSpPr txBox="1"/>
          <p:nvPr/>
        </p:nvSpPr>
        <p:spPr>
          <a:xfrm>
            <a:off x="175261" y="171866"/>
            <a:ext cx="1039609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noFill/>
          </a:ln>
        </p:spPr>
        <p:txBody>
          <a:bodyPr wrap="square">
            <a:spAutoFit/>
          </a:bodyPr>
          <a:lstStyle/>
          <a:p>
            <a:r>
              <a:rPr lang="kk-KZ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Деятельность педагога-психолога реализуется </a:t>
            </a:r>
            <a:r>
              <a:rPr lang="kk-KZ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основании: </a:t>
            </a:r>
            <a:endParaRPr lang="en-US" sz="1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11178" y="526507"/>
            <a:ext cx="734290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sz="1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Республики Казахстан от 27 декабря 2019 года № 293-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(с изменениями и дополнениями по состоянию на 03.05.2022 г.)</a:t>
            </a:r>
            <a:endParaRPr lang="kk-KZ" sz="14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sz="1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kk-KZ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Министра и науки Республики Казахстан от 15 апреля 2020 года </a:t>
            </a:r>
            <a:r>
              <a:rPr lang="kk-KZ" sz="1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№ </a:t>
            </a:r>
            <a:r>
              <a:rPr lang="kk-KZ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145 «Перечень должностей педагогов»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Типовых квалификационных характеристик должностей педагогов», приказ Министра образования и науки Республики Казахстан от 13 июля 2009 года № 338</a:t>
            </a:r>
            <a:endParaRPr lang="ru-RU" sz="1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spc="7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«Типовые штаты работников государственных организаций образования» ППРК от 30 января 2008 года № 77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38AD9C68-C3EA-D5E9-031D-F20932D167B4}"/>
              </a:ext>
            </a:extLst>
          </p:cNvPr>
          <p:cNvSpPr txBox="1"/>
          <p:nvPr/>
        </p:nvSpPr>
        <p:spPr>
          <a:xfrm>
            <a:off x="138097" y="2484454"/>
            <a:ext cx="10617188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noFill/>
          </a:ln>
        </p:spPr>
        <p:txBody>
          <a:bodyPr wrap="square">
            <a:spAutoFit/>
          </a:bodyPr>
          <a:lstStyle/>
          <a:p>
            <a:r>
              <a:rPr lang="kk-KZ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Должностные обязанности педагога-психолога:</a:t>
            </a:r>
            <a:endParaRPr lang="en-US" sz="1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0936" y="2825422"/>
            <a:ext cx="1069151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69215" lvl="0" indent="-285750" algn="just">
              <a:spcAft>
                <a:spcPts val="0"/>
              </a:spcAft>
              <a:buSzPts val="1400"/>
              <a:buFont typeface="Wingdings" panose="05000000000000000000" pitchFamily="2" charset="2"/>
              <a:buChar char="Ø"/>
              <a:tabLst>
                <a:tab pos="628650" algn="l"/>
              </a:tabLst>
            </a:pPr>
            <a:r>
              <a:rPr lang="ru-RU" sz="14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400" spc="-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существляет деятельность, направленную на обеспечение и нормализацию психологического и социального благополучия детей дошкольного возраста. Выявляет проблемы в развитии и поведении ребенка. Проводит психологическую диагностику уровня и особенностей умственного, эмоционально-коммуникативного и личностного развития, составляет психологическое заключение;</a:t>
            </a:r>
            <a:endParaRPr lang="ru-RU" sz="1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69850" lvl="0" indent="-285750" algn="just">
              <a:spcAft>
                <a:spcPts val="0"/>
              </a:spcAft>
              <a:buSzPts val="1400"/>
              <a:buFont typeface="Wingdings" panose="05000000000000000000" pitchFamily="2" charset="2"/>
              <a:buChar char="Ø"/>
              <a:tabLst>
                <a:tab pos="671830" algn="l"/>
              </a:tabLst>
            </a:pPr>
            <a:r>
              <a:rPr lang="ru-RU" sz="14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400" spc="-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пределяет факторы, препятствующие </a:t>
            </a:r>
            <a:r>
              <a:rPr lang="ru-RU" sz="1400" spc="-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развитию личности детей дошкольного возраста, оказывает различного вида психологическую (психопрофилактическую, развивающую и консультативную) </a:t>
            </a:r>
            <a:r>
              <a:rPr lang="ru-RU" sz="1400" spc="-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помощь;</a:t>
            </a:r>
            <a:endParaRPr lang="ru-RU" sz="1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69215" lvl="0" indent="-285750" algn="just">
              <a:spcBef>
                <a:spcPts val="10"/>
              </a:spcBef>
              <a:spcAft>
                <a:spcPts val="0"/>
              </a:spcAft>
              <a:buSzPts val="1400"/>
              <a:buFont typeface="Wingdings" panose="05000000000000000000" pitchFamily="2" charset="2"/>
              <a:buChar char="Ø"/>
              <a:tabLst>
                <a:tab pos="712470" algn="l"/>
              </a:tabLst>
            </a:pPr>
            <a:r>
              <a:rPr lang="ru-RU" sz="1400" spc="-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необходимости участвует в оценке особых образовательных потребностей и составляет индивидуально-развивающие программы для детей, в том числе для детей с особыми образовательными потребностями, а также программы по преодолению проблемного поведения у детей для реализации ее педагогом-ассистентом, реализует их в форме индивидуальных, подгрупповых и групповых развивающих занятий;</a:t>
            </a:r>
            <a:endParaRPr lang="ru-RU" sz="1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70485" lvl="0" indent="-285750" algn="just">
              <a:spcAft>
                <a:spcPts val="0"/>
              </a:spcAft>
              <a:buSzPts val="1400"/>
              <a:buFont typeface="Wingdings" panose="05000000000000000000" pitchFamily="2" charset="2"/>
              <a:buChar char="Ø"/>
              <a:tabLst>
                <a:tab pos="662305" algn="l"/>
              </a:tabLst>
            </a:pPr>
            <a:r>
              <a:rPr lang="ru-RU" sz="14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400" spc="-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существляет психологическую поддержку творчески одаренных детей дошкольного возраста, содействует их  развитию, раскрытию творческих способностей; оказывает консультативную помощь родителям, воспитателям и педагогам;</a:t>
            </a:r>
            <a:endParaRPr lang="ru-RU" sz="1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69850" lvl="0" indent="-285750" algn="just">
              <a:spcAft>
                <a:spcPts val="0"/>
              </a:spcAft>
              <a:buSzPts val="1400"/>
              <a:buFont typeface="Wingdings" panose="05000000000000000000" pitchFamily="2" charset="2"/>
              <a:buChar char="Ø"/>
              <a:tabLst>
                <a:tab pos="775335" algn="l"/>
              </a:tabLst>
            </a:pPr>
            <a:r>
              <a:rPr lang="ru-RU" sz="1400" spc="-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Ведет документацию по установленной форме, принимает участие в работе педагогических, методических советов, в работе по проведению родительских собраний, оздоровительных, воспитательных и других мероприятий, предусмотренных в плане работы организации;</a:t>
            </a:r>
          </a:p>
          <a:p>
            <a:pPr marL="285750" marR="69850" lvl="0" indent="-285750" algn="just">
              <a:spcAft>
                <a:spcPts val="0"/>
              </a:spcAft>
              <a:buSzPts val="1400"/>
              <a:buFont typeface="Wingdings" panose="05000000000000000000" pitchFamily="2" charset="2"/>
              <a:buChar char="Ø"/>
              <a:tabLst>
                <a:tab pos="775335" algn="l"/>
              </a:tabLst>
            </a:pPr>
            <a:r>
              <a:rPr lang="ru-RU" sz="1400" spc="-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повышает профессиональную компетентность, применяет современные  методы и технологии психологической работы с детьми дошкольного возраста;</a:t>
            </a:r>
          </a:p>
          <a:p>
            <a:pPr marL="285750" marR="69850" lvl="0" indent="-285750" algn="just">
              <a:spcAft>
                <a:spcPts val="0"/>
              </a:spcAft>
              <a:buSzPts val="1400"/>
              <a:buFont typeface="Wingdings" panose="05000000000000000000" pitchFamily="2" charset="2"/>
              <a:buChar char="Ø"/>
              <a:tabLst>
                <a:tab pos="775335" algn="l"/>
              </a:tabLst>
            </a:pPr>
            <a:r>
              <a:rPr lang="ru-RU" sz="1400" spc="-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Обеспечивает охрану жизни, здоровья и прав детей, соблюдает </a:t>
            </a:r>
            <a:r>
              <a:rPr lang="ru-RU" sz="1400" spc="-5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парвила</a:t>
            </a:r>
            <a:r>
              <a:rPr lang="ru-RU" sz="1400" spc="-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безопасности и охраны труда, противопожарной защиты, наряду с другими педагогами дошкольной организации. </a:t>
            </a:r>
            <a:endParaRPr lang="ru-RU" sz="1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82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67000" y="-2667000"/>
            <a:ext cx="6858000" cy="12192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38AD9C68-C3EA-D5E9-031D-F20932D167B4}"/>
              </a:ext>
            </a:extLst>
          </p:cNvPr>
          <p:cNvSpPr txBox="1"/>
          <p:nvPr/>
        </p:nvSpPr>
        <p:spPr>
          <a:xfrm>
            <a:off x="175261" y="171866"/>
            <a:ext cx="1028458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noFill/>
          </a:ln>
        </p:spPr>
        <p:txBody>
          <a:bodyPr wrap="square">
            <a:spAutoFit/>
          </a:bodyPr>
          <a:lstStyle/>
          <a:p>
            <a:r>
              <a:rPr lang="kk-KZ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Нормативно-правовое обеспечение: </a:t>
            </a:r>
            <a:endParaRPr lang="en-US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" y="743843"/>
            <a:ext cx="11775688" cy="6299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0520" marR="7112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152650" algn="l"/>
                <a:tab pos="3429635" algn="l"/>
                <a:tab pos="4575175" algn="l"/>
                <a:tab pos="5263515" algn="l"/>
                <a:tab pos="6210935" algn="l"/>
              </a:tabLst>
            </a:pP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 Республики Казахстан 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образовании»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https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://adilet.zan.kz/rus/docs/Z070000319</a:t>
            </a:r>
            <a:r>
              <a:rPr lang="ru-RU" sz="1500" spc="10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0462C1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5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0520" marR="64135" indent="-285750">
              <a:spcBef>
                <a:spcPts val="1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210935" algn="l"/>
              </a:tabLst>
            </a:pP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</a:t>
            </a:r>
            <a:r>
              <a:rPr lang="ru-RU" sz="1500" spc="14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Республики</a:t>
            </a:r>
            <a:r>
              <a:rPr lang="ru-RU" sz="1500" spc="14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Казахстан</a:t>
            </a:r>
            <a:r>
              <a:rPr lang="ru-RU" sz="1500" spc="15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«О</a:t>
            </a:r>
            <a:r>
              <a:rPr lang="ru-RU" sz="1500" spc="13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статусе</a:t>
            </a:r>
            <a:r>
              <a:rPr lang="ru-RU" sz="1500" spc="14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педагога»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</a:t>
            </a:r>
            <a:r>
              <a:rPr lang="en-US" sz="1500" spc="-1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adilet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.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zan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.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kz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rus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docs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Z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1900000293</a:t>
            </a:r>
            <a:endParaRPr lang="ru-RU" sz="15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0520" marR="6858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210935" algn="l"/>
              </a:tabLst>
            </a:pP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</a:t>
            </a:r>
            <a:r>
              <a:rPr lang="ru-RU" sz="1500" spc="17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Республики</a:t>
            </a:r>
            <a:r>
              <a:rPr lang="ru-RU" sz="1500" spc="17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Казахстан</a:t>
            </a:r>
            <a:r>
              <a:rPr lang="ru-RU" sz="1500" spc="19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«О</a:t>
            </a:r>
            <a:r>
              <a:rPr lang="ru-RU" sz="1500" spc="17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правах</a:t>
            </a:r>
            <a:r>
              <a:rPr lang="ru-RU" sz="1500" spc="17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ребенка</a:t>
            </a:r>
            <a:r>
              <a:rPr lang="ru-RU" sz="1500" spc="18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500" spc="17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Республике</a:t>
            </a:r>
            <a:r>
              <a:rPr lang="ru-RU" sz="1500" spc="19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Казахстан»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1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sz="1500" spc="-1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adilet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kz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020000345_</a:t>
            </a:r>
            <a:endParaRPr lang="ru-RU" sz="15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0520" marR="6985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210935" algn="l"/>
              </a:tabLst>
            </a:pP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</a:t>
            </a:r>
            <a:r>
              <a:rPr lang="ru-RU" sz="1500" spc="13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Республики</a:t>
            </a:r>
            <a:r>
              <a:rPr lang="ru-RU" sz="1500" spc="13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Казахстан</a:t>
            </a:r>
            <a:r>
              <a:rPr lang="ru-RU" sz="1500" spc="13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«О</a:t>
            </a:r>
            <a:r>
              <a:rPr lang="ru-RU" sz="1500" spc="12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безопасности</a:t>
            </a:r>
            <a:r>
              <a:rPr lang="ru-RU" sz="1500" spc="12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игрушек»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</a:t>
            </a:r>
            <a:r>
              <a:rPr lang="en-US" sz="1500" spc="-1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://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adilet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.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zan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.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kz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/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rus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/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docs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/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Z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070000306</a:t>
            </a:r>
            <a:endParaRPr lang="ru-RU" sz="15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0520" marR="66675" indent="-285750">
              <a:spcBef>
                <a:spcPts val="1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210935" algn="l"/>
              </a:tabLst>
            </a:pP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</a:t>
            </a:r>
            <a:r>
              <a:rPr lang="ru-RU" sz="1500" spc="15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Республики</a:t>
            </a:r>
            <a:r>
              <a:rPr lang="ru-RU" sz="1500" spc="14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Казахстан</a:t>
            </a:r>
            <a:r>
              <a:rPr lang="ru-RU" sz="1500" spc="15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«О</a:t>
            </a:r>
            <a:r>
              <a:rPr lang="ru-RU" sz="1500" spc="14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социальной</a:t>
            </a:r>
            <a:r>
              <a:rPr lang="ru-RU" sz="1500" spc="15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500" spc="15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медико-педагогической</a:t>
            </a:r>
            <a:r>
              <a:rPr lang="ru-RU" sz="1500" spc="29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коррекционной</a:t>
            </a:r>
            <a:r>
              <a:rPr lang="ru-RU" sz="1500" spc="1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11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поддержке</a:t>
            </a:r>
            <a:r>
              <a:rPr lang="ru-RU" sz="1500" spc="1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  <a:r>
              <a:rPr lang="ru-RU" sz="1500" spc="1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500" spc="8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ограниченными</a:t>
            </a:r>
            <a:r>
              <a:rPr lang="ru-RU" sz="1500" spc="8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возможностями»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</a:t>
            </a:r>
            <a:r>
              <a:rPr lang="en-US" sz="1500" spc="-1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://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adilet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.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zan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.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kz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/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rus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/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docs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/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Z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020000343_</a:t>
            </a:r>
            <a:endParaRPr lang="ru-RU" sz="15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0520" marR="70485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210935" algn="l"/>
              </a:tabLst>
            </a:pP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Модель</a:t>
            </a:r>
            <a:r>
              <a:rPr lang="ru-RU" sz="1500" spc="32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развития</a:t>
            </a:r>
            <a:r>
              <a:rPr lang="ru-RU" sz="1500" spc="33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дошкольного</a:t>
            </a:r>
            <a:r>
              <a:rPr lang="ru-RU" sz="1500" spc="32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воспитания</a:t>
            </a:r>
            <a:r>
              <a:rPr lang="ru-RU" sz="1500" spc="33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500" spc="33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обучения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</a:t>
            </a:r>
            <a:r>
              <a:rPr lang="en-US" sz="1500" spc="-1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://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adilet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.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zan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.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kz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/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rus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/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docs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/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P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2100000137</a:t>
            </a:r>
            <a:endParaRPr lang="ru-RU" sz="15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0520" marR="64135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015490" algn="l"/>
                <a:tab pos="3727450" algn="l"/>
                <a:tab pos="4479925" algn="l"/>
                <a:tab pos="5621020" algn="l"/>
                <a:tab pos="6210935" algn="l"/>
              </a:tabLst>
            </a:pP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Санитарные</a:t>
            </a:r>
            <a:r>
              <a:rPr lang="ru-RU" sz="1500" spc="14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правила</a:t>
            </a:r>
            <a:r>
              <a:rPr lang="ru-RU" sz="1500" spc="15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«Санитарно-эпидемиологических</a:t>
            </a:r>
            <a:r>
              <a:rPr lang="ru-RU" sz="1500" spc="15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требований</a:t>
            </a:r>
            <a:r>
              <a:rPr lang="ru-RU" sz="1500" spc="15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500" spc="13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дошкольным организациям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домам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ребенка» 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</a:p>
          <a:p>
            <a:pPr marL="64770" marR="64135">
              <a:spcAft>
                <a:spcPts val="0"/>
              </a:spcAft>
              <a:tabLst>
                <a:tab pos="2015490" algn="l"/>
                <a:tab pos="3727450" algn="l"/>
                <a:tab pos="4479925" algn="l"/>
                <a:tab pos="5621020" algn="l"/>
                <a:tab pos="6210935" algn="l"/>
              </a:tabLst>
            </a:pPr>
            <a:r>
              <a:rPr lang="ru-RU" sz="1500" u="sng" spc="-1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                                                                                                                                                                    </a:t>
            </a:r>
            <a:r>
              <a:rPr lang="en-US" sz="1500" u="sng" spc="-1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</a:t>
            </a:r>
            <a:r>
              <a:rPr lang="ru-RU" sz="1500" u="sng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://</a:t>
            </a:r>
            <a:r>
              <a:rPr lang="en-US" sz="1500" u="sng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adilet</a:t>
            </a:r>
            <a:r>
              <a:rPr lang="ru-RU" sz="1500" u="sng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.</a:t>
            </a:r>
            <a:r>
              <a:rPr lang="en-US" sz="1500" u="sng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zan</a:t>
            </a:r>
            <a:r>
              <a:rPr lang="ru-RU" sz="1500" u="sng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.</a:t>
            </a:r>
            <a:r>
              <a:rPr lang="en-US" sz="1500" u="sng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kz</a:t>
            </a:r>
            <a:r>
              <a:rPr lang="ru-RU" sz="1500" u="sng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/</a:t>
            </a:r>
            <a:r>
              <a:rPr lang="en-US" sz="1500" u="sng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rus</a:t>
            </a:r>
            <a:r>
              <a:rPr lang="ru-RU" sz="1500" u="sng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/</a:t>
            </a:r>
            <a:r>
              <a:rPr lang="en-US" sz="1500" u="sng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docs</a:t>
            </a:r>
            <a:r>
              <a:rPr lang="ru-RU" sz="1500" u="sng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/</a:t>
            </a:r>
            <a:r>
              <a:rPr lang="en-US" sz="1500" u="sng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V</a:t>
            </a:r>
            <a:r>
              <a:rPr lang="ru-RU" sz="1500" u="sng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2100023469</a:t>
            </a:r>
            <a:endParaRPr lang="ru-RU" sz="1500" u="sng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0520" marR="6731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210935" algn="l"/>
              </a:tabLst>
            </a:pP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Государственные</a:t>
            </a:r>
            <a:r>
              <a:rPr lang="ru-RU" sz="1500" spc="28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общеобязательные</a:t>
            </a:r>
            <a:r>
              <a:rPr lang="ru-RU" sz="1500" spc="28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стандарты</a:t>
            </a:r>
            <a:r>
              <a:rPr lang="ru-RU" sz="1500" spc="28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ru-RU" sz="1500" spc="29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всех</a:t>
            </a:r>
            <a:r>
              <a:rPr lang="ru-RU" sz="1500" spc="17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уровней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ru-RU" sz="1500" spc="1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spc="1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spc="-1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://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adilet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.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zan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.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kz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/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kaz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/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docs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/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V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1800017669</a:t>
            </a:r>
            <a:endParaRPr lang="ru-RU" sz="15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0520" marR="69215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210935" algn="l"/>
              </a:tabLst>
            </a:pP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Типовые</a:t>
            </a:r>
            <a:r>
              <a:rPr lang="ru-RU" sz="1500" spc="28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учебные</a:t>
            </a:r>
            <a:r>
              <a:rPr lang="ru-RU" sz="1500" spc="27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планы</a:t>
            </a:r>
            <a:r>
              <a:rPr lang="ru-RU" sz="1500" spc="28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дошкольного</a:t>
            </a:r>
            <a:r>
              <a:rPr lang="ru-RU" sz="1500" spc="28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воспитания</a:t>
            </a:r>
            <a:r>
              <a:rPr lang="ru-RU" sz="1500" spc="28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500" spc="28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обучения</a:t>
            </a:r>
            <a:r>
              <a:rPr lang="ru-RU" sz="1500" spc="22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Республики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Казахстан</a:t>
            </a:r>
            <a:r>
              <a:rPr lang="ru-RU" sz="1500" spc="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spc="1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500" spc="-1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://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adilet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.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zan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.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kz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/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rus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/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docs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/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V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1200008275</a:t>
            </a:r>
            <a:endParaRPr lang="ru-RU" sz="15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0520" marR="70485" indent="-28575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210935" algn="l"/>
              </a:tabLst>
            </a:pP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Типовые</a:t>
            </a:r>
            <a:r>
              <a:rPr lang="ru-RU" sz="1500" spc="14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учебные</a:t>
            </a:r>
            <a:r>
              <a:rPr lang="ru-RU" sz="1500" spc="12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программы</a:t>
            </a:r>
            <a:r>
              <a:rPr lang="ru-RU" sz="1500" spc="13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дошкольного</a:t>
            </a:r>
            <a:r>
              <a:rPr lang="ru-RU" sz="1500" spc="14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воспитания</a:t>
            </a:r>
            <a:r>
              <a:rPr lang="ru-RU" sz="1500" spc="11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500" spc="14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обучения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en-US" sz="1500" spc="-1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https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://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adilet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.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zan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.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kz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/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rus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/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docs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/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V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1600014235/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history</a:t>
            </a:r>
            <a:endParaRPr lang="ru-RU" sz="15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0520" marR="66040" indent="-285750">
              <a:lnSpc>
                <a:spcPts val="1610"/>
              </a:lnSpc>
              <a:spcBef>
                <a:spcPts val="5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210935" algn="l"/>
              </a:tabLst>
            </a:pP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Типовые</a:t>
            </a:r>
            <a:r>
              <a:rPr lang="ru-RU" sz="1500" spc="1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правила</a:t>
            </a:r>
            <a:r>
              <a:rPr lang="ru-RU" sz="1500" spc="12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r>
              <a:rPr lang="ru-RU" sz="1500" spc="10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организаций</a:t>
            </a:r>
            <a:r>
              <a:rPr lang="ru-RU" sz="1500" spc="1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ru-RU" sz="1500" spc="18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соответствующих типов</a:t>
            </a:r>
            <a:r>
              <a:rPr lang="ru-RU" sz="1500" spc="-1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500" spc="-2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1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видов</a:t>
            </a:r>
            <a:r>
              <a:rPr lang="ru-RU" sz="1500" spc="-3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https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://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adilet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.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zan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.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kz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/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rus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/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docs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/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V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1800017657</a:t>
            </a:r>
            <a:endParaRPr lang="ru-RU" sz="15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0520" marR="67310" indent="-285750">
              <a:lnSpc>
                <a:spcPts val="161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210935" algn="l"/>
              </a:tabLst>
            </a:pP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Формы</a:t>
            </a:r>
            <a:r>
              <a:rPr lang="ru-RU" sz="1500" spc="15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типового</a:t>
            </a:r>
            <a:r>
              <a:rPr lang="ru-RU" sz="1500" spc="14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договора</a:t>
            </a:r>
            <a:r>
              <a:rPr lang="ru-RU" sz="1500" spc="14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оказания</a:t>
            </a:r>
            <a:r>
              <a:rPr lang="ru-RU" sz="1500" spc="13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образовательных</a:t>
            </a:r>
            <a:r>
              <a:rPr lang="ru-RU" sz="1500" spc="14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услуг</a:t>
            </a:r>
            <a:r>
              <a:rPr lang="ru-RU" sz="1500" spc="18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ru-RU" sz="1500" spc="12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дошкольных</a:t>
            </a:r>
            <a:r>
              <a:rPr lang="ru-RU" sz="1500" spc="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организаций</a:t>
            </a:r>
            <a:r>
              <a:rPr lang="ru-RU" sz="1500" spc="1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https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://</a:t>
            </a:r>
            <a:r>
              <a:rPr lang="en-US" sz="1500" spc="-5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adilet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.</a:t>
            </a:r>
            <a:r>
              <a:rPr lang="en-US" sz="1500" spc="-5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zan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.</a:t>
            </a:r>
            <a:r>
              <a:rPr lang="en-US" sz="1500" spc="-5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kz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/</a:t>
            </a:r>
            <a:r>
              <a:rPr lang="en-US" sz="1500" spc="-5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rus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/</a:t>
            </a:r>
            <a:r>
              <a:rPr lang="en-US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docs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/</a:t>
            </a:r>
            <a:r>
              <a:rPr lang="en-US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V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1600013227</a:t>
            </a:r>
            <a:endParaRPr lang="ru-RU" sz="15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0520" marR="71755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210935" algn="l"/>
              </a:tabLst>
            </a:pP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Типовые</a:t>
            </a:r>
            <a:r>
              <a:rPr lang="ru-RU" sz="1500" spc="4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штаты</a:t>
            </a:r>
            <a:r>
              <a:rPr lang="ru-RU" sz="1500" spc="4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r>
              <a:rPr lang="ru-RU" sz="1500" spc="4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государственных</a:t>
            </a:r>
            <a:r>
              <a:rPr lang="ru-RU" sz="1500" spc="4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организаций</a:t>
            </a:r>
            <a:r>
              <a:rPr lang="ru-RU" sz="1500" spc="3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en-US" sz="1500" spc="-1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adilet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kz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1500" spc="-1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080000077</a:t>
            </a:r>
            <a:endParaRPr lang="ru-RU" sz="15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0520" marR="66040" indent="-285750">
              <a:spcBef>
                <a:spcPts val="5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210935" algn="l"/>
              </a:tabLst>
            </a:pP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Типовые</a:t>
            </a:r>
            <a:r>
              <a:rPr lang="ru-RU" sz="1500" spc="10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квалификационные</a:t>
            </a:r>
            <a:r>
              <a:rPr lang="ru-RU" sz="1500" spc="1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характеристики</a:t>
            </a:r>
            <a:r>
              <a:rPr lang="ru-RU" sz="1500" spc="10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должностей</a:t>
            </a:r>
            <a:r>
              <a:rPr lang="ru-RU" sz="1500" spc="17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педагогических</a:t>
            </a:r>
            <a:r>
              <a:rPr lang="ru-RU" sz="1500" spc="17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r>
              <a:rPr lang="ru-RU" sz="1500" spc="17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500" spc="18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приравненных</a:t>
            </a:r>
            <a:r>
              <a:rPr lang="ru-RU" sz="1500" spc="18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500" spc="17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ним</a:t>
            </a:r>
            <a:r>
              <a:rPr lang="ru-RU" sz="1500" spc="17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лиц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</a:t>
            </a:r>
          </a:p>
          <a:p>
            <a:pPr marL="64770" marR="66040">
              <a:spcBef>
                <a:spcPts val="5"/>
              </a:spcBef>
              <a:spcAft>
                <a:spcPts val="0"/>
              </a:spcAft>
              <a:tabLst>
                <a:tab pos="6210935" algn="l"/>
              </a:tabLst>
            </a:pP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 </a:t>
            </a:r>
            <a:r>
              <a:rPr lang="ru-RU" sz="1500" spc="-1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                                                                                                                                                                     </a:t>
            </a:r>
            <a:r>
              <a:rPr lang="en-US" sz="1500" spc="-1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https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://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adilet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.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zan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.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kz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/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rus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/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docs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/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V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090005750_</a:t>
            </a:r>
            <a:endParaRPr lang="ru-RU" sz="15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0520" marR="69215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905635" algn="l"/>
                <a:tab pos="3282950" algn="l"/>
                <a:tab pos="5000625" algn="l"/>
                <a:tab pos="5643245" algn="l"/>
                <a:tab pos="6210935" algn="l"/>
              </a:tabLst>
            </a:pP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Нормы оснащения оборудованием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мебелью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</a:t>
            </a:r>
            <a:r>
              <a:rPr lang="en-US" sz="1500" spc="-1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4"/>
              </a:rPr>
              <a:t>https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4"/>
              </a:rPr>
              <a:t>://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4"/>
              </a:rPr>
              <a:t>adilet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4"/>
              </a:rPr>
              <a:t>.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4"/>
              </a:rPr>
              <a:t>zan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4"/>
              </a:rPr>
              <a:t>.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4"/>
              </a:rPr>
              <a:t>kz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4"/>
              </a:rPr>
              <a:t>/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4"/>
              </a:rPr>
              <a:t>rus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4"/>
              </a:rPr>
              <a:t>/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4"/>
              </a:rPr>
              <a:t>docs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4"/>
              </a:rPr>
              <a:t>/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4"/>
              </a:rPr>
              <a:t>V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4"/>
              </a:rPr>
              <a:t>1600013272</a:t>
            </a:r>
            <a:endParaRPr lang="ru-RU" sz="15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0520" marR="6985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210935" algn="l"/>
              </a:tabLst>
            </a:pP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Типовые</a:t>
            </a:r>
            <a:r>
              <a:rPr lang="ru-RU" sz="1500" spc="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правила</a:t>
            </a:r>
            <a:r>
              <a:rPr lang="ru-RU" sz="1500" spc="34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r>
              <a:rPr lang="ru-RU" sz="1500" spc="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r>
              <a:rPr lang="ru-RU" sz="1500" spc="1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Попечительского</a:t>
            </a:r>
            <a:r>
              <a:rPr lang="ru-RU" sz="1500" spc="2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совета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</a:t>
            </a:r>
            <a:r>
              <a:rPr lang="ru-RU" sz="1500" spc="15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порядок</a:t>
            </a:r>
            <a:r>
              <a:rPr lang="ru-RU" sz="1500" spc="16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его</a:t>
            </a:r>
            <a:r>
              <a:rPr lang="ru-RU" sz="1500" spc="15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избрания</a:t>
            </a:r>
            <a:r>
              <a:rPr lang="ru-RU" sz="1500" spc="14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500" spc="15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организациях</a:t>
            </a:r>
            <a:r>
              <a:rPr lang="ru-RU" sz="1500" spc="16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marL="64770" marR="69850">
              <a:spcAft>
                <a:spcPts val="0"/>
              </a:spcAft>
              <a:tabLst>
                <a:tab pos="6210935" algn="l"/>
              </a:tabLst>
            </a:pP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5"/>
              </a:rPr>
              <a:t> </a:t>
            </a:r>
            <a:r>
              <a:rPr lang="ru-RU" sz="1500" spc="-1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5"/>
              </a:rPr>
              <a:t>                                                                                                                                                                    </a:t>
            </a:r>
            <a:r>
              <a:rPr lang="en-US" sz="1500" spc="-1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5"/>
              </a:rPr>
              <a:t>https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5"/>
              </a:rPr>
              <a:t>://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5"/>
              </a:rPr>
              <a:t>adilet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5"/>
              </a:rPr>
              <a:t>.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5"/>
              </a:rPr>
              <a:t>zan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5"/>
              </a:rPr>
              <a:t>.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5"/>
              </a:rPr>
              <a:t>kz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5"/>
              </a:rPr>
              <a:t>/</a:t>
            </a:r>
            <a:r>
              <a:rPr lang="en-US" sz="1500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5"/>
              </a:rPr>
              <a:t>rus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5"/>
              </a:rPr>
              <a:t>/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5"/>
              </a:rPr>
              <a:t>docs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5"/>
              </a:rPr>
              <a:t>/</a:t>
            </a:r>
            <a:r>
              <a:rPr lang="en-US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5"/>
              </a:rPr>
              <a:t>V</a:t>
            </a:r>
            <a:r>
              <a:rPr lang="ru-RU" sz="1500" spc="-1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5"/>
              </a:rPr>
              <a:t>1700015584</a:t>
            </a:r>
            <a:endParaRPr lang="ru-RU" sz="1500" spc="-5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0520" marR="68580" indent="-285750">
              <a:spcBef>
                <a:spcPts val="235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455420" algn="l"/>
                <a:tab pos="3112770" algn="l"/>
                <a:tab pos="4639945" algn="l"/>
                <a:tab pos="6210935" algn="l"/>
              </a:tabLst>
            </a:pPr>
            <a:r>
              <a:rPr lang="ru-RU" sz="1500" spc="-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Стандарты</a:t>
            </a:r>
            <a:r>
              <a:rPr lang="ru-RU" sz="1500" spc="7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500" spc="6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</a:t>
            </a:r>
            <a:r>
              <a:rPr lang="ru-RU" sz="1500" spc="7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500" spc="6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оснащению</a:t>
            </a:r>
            <a:r>
              <a:rPr lang="ru-RU" sz="1500" spc="6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организаций</a:t>
            </a:r>
            <a:r>
              <a:rPr lang="ru-RU" sz="1500" spc="5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дошкольного</a:t>
            </a:r>
            <a:r>
              <a:rPr lang="ru-RU" sz="1500" spc="7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500" spc="21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среднего образования системами видеонаблюдения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15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770" marR="68580">
              <a:spcBef>
                <a:spcPts val="235"/>
              </a:spcBef>
              <a:spcAft>
                <a:spcPts val="0"/>
              </a:spcAft>
              <a:tabLst>
                <a:tab pos="1455420" algn="l"/>
                <a:tab pos="3112770" algn="l"/>
                <a:tab pos="4639945" algn="l"/>
                <a:tab pos="6210935" algn="l"/>
              </a:tabLst>
            </a:pP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6"/>
              </a:rPr>
              <a:t> </a:t>
            </a:r>
            <a:r>
              <a:rPr lang="ru-RU" sz="1500" spc="-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6"/>
              </a:rPr>
              <a:t>                                                                                                                                                                 </a:t>
            </a:r>
            <a:r>
              <a:rPr lang="en-US" sz="1500" spc="-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6"/>
              </a:rPr>
              <a:t>https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6"/>
              </a:rPr>
              <a:t>://</a:t>
            </a:r>
            <a:r>
              <a:rPr lang="en-US" sz="1500" spc="-5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6"/>
              </a:rPr>
              <a:t>adilet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6"/>
              </a:rPr>
              <a:t>.</a:t>
            </a:r>
            <a:r>
              <a:rPr lang="en-US" sz="1500" spc="-5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6"/>
              </a:rPr>
              <a:t>zan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6"/>
              </a:rPr>
              <a:t>.</a:t>
            </a:r>
            <a:r>
              <a:rPr lang="en-US" sz="1500" spc="-5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6"/>
              </a:rPr>
              <a:t>kz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6"/>
              </a:rPr>
              <a:t>/</a:t>
            </a:r>
            <a:r>
              <a:rPr lang="en-US" sz="1500" spc="-5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6"/>
              </a:rPr>
              <a:t>rus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6"/>
              </a:rPr>
              <a:t>/</a:t>
            </a:r>
            <a:r>
              <a:rPr lang="en-US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6"/>
              </a:rPr>
              <a:t>docs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6"/>
              </a:rPr>
              <a:t>/</a:t>
            </a:r>
            <a:r>
              <a:rPr lang="en-US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6"/>
              </a:rPr>
              <a:t>V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6"/>
              </a:rPr>
              <a:t>1900018239/</a:t>
            </a:r>
            <a:r>
              <a:rPr lang="en-US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6"/>
              </a:rPr>
              <a:t>info</a:t>
            </a:r>
            <a:endParaRPr lang="ru-RU" sz="15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0520" marR="70485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210935" algn="l"/>
              </a:tabLst>
            </a:pP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Правила</a:t>
            </a:r>
            <a:r>
              <a:rPr lang="ru-RU" sz="1500" spc="14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оказания</a:t>
            </a:r>
            <a:r>
              <a:rPr lang="ru-RU" sz="1500" spc="14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государственных</a:t>
            </a:r>
            <a:r>
              <a:rPr lang="ru-RU" sz="1500" spc="14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услуг</a:t>
            </a:r>
            <a:r>
              <a:rPr lang="ru-RU" sz="1500" spc="14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500" spc="14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сфере</a:t>
            </a:r>
            <a:r>
              <a:rPr lang="ru-RU" sz="1500" spc="13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дошкольного</a:t>
            </a:r>
            <a:r>
              <a:rPr lang="ru-RU" sz="1500" spc="15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образования  </a:t>
            </a:r>
            <a:r>
              <a:rPr lang="ru-RU" sz="1500" spc="-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sz="1500" spc="-5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7"/>
              </a:rPr>
              <a:t>https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7"/>
              </a:rPr>
              <a:t>://</a:t>
            </a:r>
            <a:r>
              <a:rPr lang="en-US" sz="1500" spc="-5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7"/>
              </a:rPr>
              <a:t>adilet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7"/>
              </a:rPr>
              <a:t>.</a:t>
            </a:r>
            <a:r>
              <a:rPr lang="en-US" sz="1500" spc="-5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7"/>
              </a:rPr>
              <a:t>zan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7"/>
              </a:rPr>
              <a:t>.</a:t>
            </a:r>
            <a:r>
              <a:rPr lang="en-US" sz="1500" spc="-5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7"/>
              </a:rPr>
              <a:t>kz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7"/>
              </a:rPr>
              <a:t>/</a:t>
            </a:r>
            <a:r>
              <a:rPr lang="en-US" sz="1500" spc="-5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7"/>
              </a:rPr>
              <a:t>rus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7"/>
              </a:rPr>
              <a:t>/</a:t>
            </a:r>
            <a:r>
              <a:rPr lang="en-US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7"/>
              </a:rPr>
              <a:t>docs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7"/>
              </a:rPr>
              <a:t>/</a:t>
            </a:r>
            <a:r>
              <a:rPr lang="en-US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7"/>
              </a:rPr>
              <a:t>V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7"/>
              </a:rPr>
              <a:t>2000020883</a:t>
            </a:r>
            <a:endParaRPr lang="ru-RU" sz="15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0520" marR="6477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210935" algn="l"/>
              </a:tabLst>
            </a:pP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Перечень</a:t>
            </a:r>
            <a:r>
              <a:rPr lang="ru-RU" sz="1500" spc="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учебников</a:t>
            </a:r>
            <a:r>
              <a:rPr lang="ru-RU" sz="1500" spc="30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ru-RU" sz="1500" spc="3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организаций</a:t>
            </a:r>
            <a:r>
              <a:rPr lang="ru-RU" sz="1500" spc="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среднего</a:t>
            </a:r>
            <a:r>
              <a:rPr lang="ru-RU" sz="1500" spc="3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образования,</a:t>
            </a:r>
            <a:r>
              <a:rPr lang="ru-RU" sz="1500" spc="30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учебно-</a:t>
            </a:r>
            <a:r>
              <a:rPr lang="ru-RU" sz="1500" spc="20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методических</a:t>
            </a:r>
            <a:r>
              <a:rPr lang="ru-RU" sz="1500" spc="22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комплексов</a:t>
            </a:r>
            <a:r>
              <a:rPr lang="ru-RU" sz="1500" spc="21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ru-RU" sz="1500" spc="22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дошкольных</a:t>
            </a:r>
            <a:r>
              <a:rPr lang="ru-RU" sz="1500" spc="2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организаций,</a:t>
            </a:r>
            <a:r>
              <a:rPr lang="ru-RU" sz="1500" spc="21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организаций</a:t>
            </a:r>
            <a:r>
              <a:rPr lang="ru-RU" sz="1500" spc="17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среднего</a:t>
            </a:r>
            <a:r>
              <a:rPr lang="ru-RU" sz="1500" spc="1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образования,</a:t>
            </a:r>
            <a:r>
              <a:rPr lang="ru-RU" sz="1500" spc="9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500" spc="9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том</a:t>
            </a:r>
            <a:r>
              <a:rPr lang="ru-RU" sz="1500" spc="9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числе</a:t>
            </a:r>
            <a:r>
              <a:rPr lang="ru-RU" sz="1500" spc="9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500" spc="9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электронной</a:t>
            </a:r>
            <a:r>
              <a:rPr lang="ru-RU" sz="1500" spc="9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spc="-5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форме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en-US" sz="1500" u="sng" spc="-1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8"/>
              </a:rPr>
              <a:t>https</a:t>
            </a:r>
            <a:r>
              <a:rPr lang="ru-RU" sz="1500" u="sng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8"/>
              </a:rPr>
              <a:t>://</a:t>
            </a:r>
            <a:r>
              <a:rPr lang="en-US" sz="1500" u="sng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8"/>
              </a:rPr>
              <a:t>adilet</a:t>
            </a:r>
            <a:r>
              <a:rPr lang="ru-RU" sz="1500" u="sng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8"/>
              </a:rPr>
              <a:t>.</a:t>
            </a:r>
            <a:r>
              <a:rPr lang="en-US" sz="1500" u="sng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8"/>
              </a:rPr>
              <a:t>zan</a:t>
            </a:r>
            <a:r>
              <a:rPr lang="ru-RU" sz="1500" u="sng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8"/>
              </a:rPr>
              <a:t>.</a:t>
            </a:r>
            <a:r>
              <a:rPr lang="en-US" sz="1500" u="sng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8"/>
              </a:rPr>
              <a:t>kz</a:t>
            </a:r>
            <a:r>
              <a:rPr lang="ru-RU" sz="1500" u="sng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8"/>
              </a:rPr>
              <a:t>/</a:t>
            </a:r>
            <a:r>
              <a:rPr lang="en-US" sz="1500" u="sng" spc="-1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8"/>
              </a:rPr>
              <a:t>rus</a:t>
            </a:r>
            <a:r>
              <a:rPr lang="ru-RU" sz="1500" u="sng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8"/>
              </a:rPr>
              <a:t>/</a:t>
            </a:r>
            <a:r>
              <a:rPr lang="en-US" sz="1500" u="sng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8"/>
              </a:rPr>
              <a:t>docs</a:t>
            </a:r>
            <a:r>
              <a:rPr lang="ru-RU" sz="1500" u="sng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8"/>
              </a:rPr>
              <a:t>/</a:t>
            </a:r>
            <a:r>
              <a:rPr lang="en-US" sz="1500" u="sng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8"/>
              </a:rPr>
              <a:t>V</a:t>
            </a:r>
            <a:r>
              <a:rPr lang="ru-RU" sz="1500" u="sng" spc="-1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8"/>
              </a:rPr>
              <a:t>2000020708</a:t>
            </a:r>
            <a:endParaRPr lang="ru-RU" sz="1500" u="sng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6210935" algn="l"/>
              </a:tabLst>
            </a:pP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5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055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67000" y="-2667000"/>
            <a:ext cx="6858000" cy="12192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38AD9C68-C3EA-D5E9-031D-F20932D167B4}"/>
              </a:ext>
            </a:extLst>
          </p:cNvPr>
          <p:cNvSpPr txBox="1"/>
          <p:nvPr/>
        </p:nvSpPr>
        <p:spPr>
          <a:xfrm>
            <a:off x="123636" y="203032"/>
            <a:ext cx="10305955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noFill/>
          </a:ln>
        </p:spPr>
        <p:txBody>
          <a:bodyPr wrap="square">
            <a:spAutoFit/>
          </a:bodyPr>
          <a:lstStyle/>
          <a:p>
            <a:pPr lvl="1"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КВАЛИФИКАЦИИ С ОПРЕДЕЛЕНИЕМ ПРОФЕССИОНАЛЬНЫХ КОМПЕТЕНЦИИ</a:t>
            </a: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">
            <a:extLst>
              <a:ext uri="{FF2B5EF4-FFF2-40B4-BE49-F238E27FC236}">
                <a16:creationId xmlns="" xmlns:a16="http://schemas.microsoft.com/office/drawing/2014/main" id="{296DCDFA-C456-DC1B-856B-DFE340D8342F}"/>
              </a:ext>
            </a:extLst>
          </p:cNvPr>
          <p:cNvPicPr/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6385" y="203032"/>
            <a:ext cx="931400" cy="64633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6026" y="1362621"/>
            <a:ext cx="1048117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0150" marR="66040" lvl="2" indent="-285750" algn="just">
              <a:spcAft>
                <a:spcPts val="0"/>
              </a:spcAft>
              <a:buSzPts val="1400"/>
              <a:buFont typeface="Wingdings" panose="05000000000000000000" pitchFamily="2" charset="2"/>
              <a:buChar char="Ø"/>
              <a:tabLst>
                <a:tab pos="825500" algn="l"/>
              </a:tabLst>
            </a:pPr>
            <a:endParaRPr lang="ru-RU" sz="2000" spc="-5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marR="66040" lvl="2" indent="-285750" algn="just">
              <a:spcAft>
                <a:spcPts val="0"/>
              </a:spcAft>
              <a:buSzPts val="1400"/>
              <a:buFont typeface="Wingdings" panose="05000000000000000000" pitchFamily="2" charset="2"/>
              <a:buChar char="Ø"/>
              <a:tabLst>
                <a:tab pos="825500" algn="l"/>
              </a:tabLst>
            </a:pPr>
            <a:endParaRPr lang="ru-RU" sz="2000" spc="-5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marR="66040" lvl="2" indent="-285750" algn="just">
              <a:spcAft>
                <a:spcPts val="0"/>
              </a:spcAft>
              <a:buSzPts val="1400"/>
              <a:buFont typeface="Wingdings" panose="05000000000000000000" pitchFamily="2" charset="2"/>
              <a:buChar char="Ø"/>
              <a:tabLst>
                <a:tab pos="825500" algn="l"/>
              </a:tabLst>
            </a:pPr>
            <a:r>
              <a:rPr lang="ru-RU" sz="2000" spc="-5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«педагог»</a:t>
            </a:r>
            <a:endParaRPr lang="ru-RU" sz="2000" spc="-5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66040" lvl="2" algn="just">
              <a:spcAft>
                <a:spcPts val="0"/>
              </a:spcAft>
              <a:buSzPts val="1400"/>
              <a:tabLst>
                <a:tab pos="825500" algn="l"/>
              </a:tabLst>
            </a:pPr>
            <a:endParaRPr lang="ru-RU" sz="20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marR="64135" lvl="2" indent="-285750" algn="just">
              <a:spcAft>
                <a:spcPts val="0"/>
              </a:spcAft>
              <a:buSzPts val="1400"/>
              <a:buFont typeface="Wingdings" panose="05000000000000000000" pitchFamily="2" charset="2"/>
              <a:buChar char="Ø"/>
              <a:tabLst>
                <a:tab pos="812800" algn="l"/>
              </a:tabLst>
            </a:pPr>
            <a:r>
              <a:rPr lang="ru-RU" sz="2000" spc="-5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«педагог-модератор»</a:t>
            </a:r>
          </a:p>
          <a:p>
            <a:pPr marR="64135" lvl="2" algn="just">
              <a:spcAft>
                <a:spcPts val="0"/>
              </a:spcAft>
              <a:buSzPts val="1400"/>
              <a:tabLst>
                <a:tab pos="812800" algn="l"/>
              </a:tabLst>
            </a:pPr>
            <a:endParaRPr lang="ru-RU" sz="2000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marR="64135" lvl="2" indent="-285750" algn="just">
              <a:spcAft>
                <a:spcPts val="0"/>
              </a:spcAft>
              <a:buSzPts val="1400"/>
              <a:buFont typeface="Wingdings" panose="05000000000000000000" pitchFamily="2" charset="2"/>
              <a:buChar char="Ø"/>
              <a:tabLst>
                <a:tab pos="721360" algn="l"/>
              </a:tabLst>
            </a:pPr>
            <a:r>
              <a:rPr lang="ru-RU" sz="2000" spc="-5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«педагог-исследователь»</a:t>
            </a:r>
            <a:endParaRPr lang="ru-RU" sz="2000" spc="-5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64135" lvl="2" algn="just">
              <a:spcAft>
                <a:spcPts val="0"/>
              </a:spcAft>
              <a:buSzPts val="1400"/>
              <a:tabLst>
                <a:tab pos="721360" algn="l"/>
              </a:tabLst>
            </a:pPr>
            <a:endParaRPr lang="ru-RU" sz="20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marR="245745" lvl="2" indent="-285750" algn="just">
              <a:spcBef>
                <a:spcPts val="10"/>
              </a:spcBef>
              <a:spcAft>
                <a:spcPts val="0"/>
              </a:spcAft>
              <a:buSzPts val="1400"/>
              <a:buFont typeface="Wingdings" panose="05000000000000000000" pitchFamily="2" charset="2"/>
              <a:buChar char="Ø"/>
              <a:tabLst>
                <a:tab pos="826770" algn="l"/>
              </a:tabLst>
            </a:pPr>
            <a:r>
              <a:rPr lang="ru-RU" sz="2000" spc="-5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«педагог-мастер»</a:t>
            </a:r>
            <a:endParaRPr lang="ru-RU" sz="20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DA03B532-40F7-4A51-BDAF-9BB7CE6EF2A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"/>
              </a:ext>
            </a:extLst>
          </a:blip>
          <a:stretch>
            <a:fillRect/>
          </a:stretch>
        </p:blipFill>
        <p:spPr>
          <a:xfrm>
            <a:off x="306385" y="5328065"/>
            <a:ext cx="615535" cy="61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764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67000" y="-2667001"/>
            <a:ext cx="6858000" cy="12192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50271" y="903250"/>
            <a:ext cx="11235124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рекомендации:</a:t>
            </a:r>
          </a:p>
          <a:p>
            <a:pPr algn="ctr"/>
            <a:endParaRPr lang="ru-RU" sz="26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buFontTx/>
              <a:buChar char="-"/>
            </a:pPr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 дошкольной организации планирует свою деятельность               на 8-часовой рабочий день;</a:t>
            </a:r>
          </a:p>
          <a:p>
            <a:pPr marL="342900" indent="-342900" algn="ctr">
              <a:buFontTx/>
              <a:buChar char="-"/>
            </a:pPr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регулярно проводит наблюдение в возрастных группах;</a:t>
            </a:r>
          </a:p>
          <a:p>
            <a:pPr marL="342900" indent="-342900" algn="ctr">
              <a:buFontTx/>
              <a:buChar char="-"/>
            </a:pPr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 </a:t>
            </a:r>
            <a:r>
              <a:rPr lang="kk-KZ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диагностическую </a:t>
            </a:r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работу и планирует работу по их итогам;</a:t>
            </a:r>
          </a:p>
          <a:p>
            <a:pPr marL="342900" indent="-342900" algn="ctr">
              <a:buFontTx/>
              <a:buChar char="-"/>
            </a:pPr>
            <a:r>
              <a:rPr lang="kk-KZ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роводит работу по психологической релаксации с педагогами, коллективом ДО;</a:t>
            </a:r>
          </a:p>
          <a:p>
            <a:pPr marL="342900" indent="-342900" algn="ctr">
              <a:buFontTx/>
              <a:buChar char="-"/>
            </a:pPr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работе с детьми с ООП педагог-психолог проводит индивидуальные коррекционные занятия (по заключению ПМПК) в специальных группах или в группах специальных ДО, при этом его нагрузка составляет 24 часа в неделю.  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3125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10816</TotalTime>
  <Words>879</Words>
  <Application>Microsoft Office PowerPoint</Application>
  <PresentationFormat>Произвольный</PresentationFormat>
  <Paragraphs>58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Алма</dc:creator>
  <cp:lastModifiedBy>Пользователь</cp:lastModifiedBy>
  <cp:revision>475</cp:revision>
  <cp:lastPrinted>2022-04-18T11:14:53Z</cp:lastPrinted>
  <dcterms:created xsi:type="dcterms:W3CDTF">2022-02-07T04:12:22Z</dcterms:created>
  <dcterms:modified xsi:type="dcterms:W3CDTF">2023-09-01T07:04:05Z</dcterms:modified>
</cp:coreProperties>
</file>