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55" r:id="rId2"/>
    <p:sldId id="357" r:id="rId3"/>
    <p:sldId id="363" r:id="rId4"/>
    <p:sldId id="358" r:id="rId5"/>
    <p:sldId id="356" r:id="rId6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99FF"/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>
        <p:scale>
          <a:sx n="94" d="100"/>
          <a:sy n="94" d="100"/>
        </p:scale>
        <p:origin x="-4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8626D-347E-4A65-AF44-ED0377E382AF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352F4-1564-4149-B6F8-AC78BE83CD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28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7562-A2B2-4049-85C7-B8EAA77B178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C1A6-9F33-41D3-97CC-C0B58FC74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67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7562-A2B2-4049-85C7-B8EAA77B178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C1A6-9F33-41D3-97CC-C0B58FC74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11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7562-A2B2-4049-85C7-B8EAA77B178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C1A6-9F33-41D3-97CC-C0B58FC74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13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7562-A2B2-4049-85C7-B8EAA77B178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C1A6-9F33-41D3-97CC-C0B58FC74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65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7562-A2B2-4049-85C7-B8EAA77B178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C1A6-9F33-41D3-97CC-C0B58FC74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7562-A2B2-4049-85C7-B8EAA77B178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C1A6-9F33-41D3-97CC-C0B58FC74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8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7562-A2B2-4049-85C7-B8EAA77B178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C1A6-9F33-41D3-97CC-C0B58FC74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13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7562-A2B2-4049-85C7-B8EAA77B178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C1A6-9F33-41D3-97CC-C0B58FC74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51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7562-A2B2-4049-85C7-B8EAA77B178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C1A6-9F33-41D3-97CC-C0B58FC74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70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7562-A2B2-4049-85C7-B8EAA77B178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C1A6-9F33-41D3-97CC-C0B58FC74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52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7562-A2B2-4049-85C7-B8EAA77B178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C1A6-9F33-41D3-97CC-C0B58FC74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10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27562-A2B2-4049-85C7-B8EAA77B1780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8C1A6-9F33-41D3-97CC-C0B58FC740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99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adilet.zan.kz/kaz/docs/V1800017669" TargetMode="External"/><Relationship Id="rId13" Type="http://schemas.openxmlformats.org/officeDocument/2006/relationships/hyperlink" Target="https://adilet.zan.kz/rus/docs/V090005750_" TargetMode="External"/><Relationship Id="rId18" Type="http://schemas.openxmlformats.org/officeDocument/2006/relationships/hyperlink" Target="https://adilet.zan.kz/rus/docs/V2000020708" TargetMode="External"/><Relationship Id="rId3" Type="http://schemas.openxmlformats.org/officeDocument/2006/relationships/hyperlink" Target="https://adilet.zan.kz/rus/docs/Z1900000293" TargetMode="External"/><Relationship Id="rId7" Type="http://schemas.openxmlformats.org/officeDocument/2006/relationships/hyperlink" Target="https://adilet.zan.kz/rus/docs/V2100023469" TargetMode="External"/><Relationship Id="rId12" Type="http://schemas.openxmlformats.org/officeDocument/2006/relationships/hyperlink" Target="https://adilet.zan.kz/rus/docs/V1600013227" TargetMode="External"/><Relationship Id="rId17" Type="http://schemas.openxmlformats.org/officeDocument/2006/relationships/hyperlink" Target="https://adilet.zan.kz/rus/docs/V2000020883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adilet.zan.kz/rus/docs/V1900018239/inf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ilet.zan.kz/rus/docs/P2100000137" TargetMode="External"/><Relationship Id="rId11" Type="http://schemas.openxmlformats.org/officeDocument/2006/relationships/hyperlink" Target="https://adilet.zan.kz/rus/docs/V1800017657" TargetMode="External"/><Relationship Id="rId5" Type="http://schemas.openxmlformats.org/officeDocument/2006/relationships/hyperlink" Target="https://adilet.zan.kz/rus/docs/Z020000343_" TargetMode="External"/><Relationship Id="rId15" Type="http://schemas.openxmlformats.org/officeDocument/2006/relationships/hyperlink" Target="https://adilet.zan.kz/rus/docs/V1700015584" TargetMode="External"/><Relationship Id="rId10" Type="http://schemas.openxmlformats.org/officeDocument/2006/relationships/hyperlink" Target="https://adilet.zan.kz/rus/docs/V1600014235/history" TargetMode="External"/><Relationship Id="rId4" Type="http://schemas.openxmlformats.org/officeDocument/2006/relationships/hyperlink" Target="https://adilet.zan.kz/rus/docs/Z070000306" TargetMode="External"/><Relationship Id="rId9" Type="http://schemas.openxmlformats.org/officeDocument/2006/relationships/hyperlink" Target="https://adilet.zan.kz/rus/docs/V1200008275" TargetMode="External"/><Relationship Id="rId14" Type="http://schemas.openxmlformats.org/officeDocument/2006/relationships/hyperlink" Target="https://adilet.zan.kz/rus/docs/V160001327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1" y="-2667000"/>
            <a:ext cx="6858000" cy="12191999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584778" y="2635696"/>
            <a:ext cx="108452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 дейінгі ұйымның педагог-психологының жұмыс тәртібін ұйымдастыру бойынша әдістемелік ұсынымдар</a:t>
            </a:r>
          </a:p>
          <a:p>
            <a:pPr algn="ctr"/>
            <a:endParaRPr lang="kk-KZ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трудового распорядка педагога-психолога дошкольной организации</a:t>
            </a:r>
            <a:endParaRPr lang="ru-RU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701AD26-B4BB-4CCB-289D-590BD7957B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85" y="837173"/>
            <a:ext cx="1289004" cy="128900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604" y="869795"/>
            <a:ext cx="1256382" cy="1256382"/>
          </a:xfrm>
          <a:prstGeom prst="rect">
            <a:avLst/>
          </a:prstGeom>
        </p:spPr>
      </p:pic>
      <p:pic>
        <p:nvPicPr>
          <p:cNvPr id="9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549377" y="837173"/>
            <a:ext cx="1315844" cy="125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92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04440" y="-2595880"/>
            <a:ext cx="6858000" cy="12192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8AD9C68-C3EA-D5E9-031D-F20932D167B4}"/>
              </a:ext>
            </a:extLst>
          </p:cNvPr>
          <p:cNvSpPr txBox="1"/>
          <p:nvPr/>
        </p:nvSpPr>
        <p:spPr>
          <a:xfrm>
            <a:off x="175261" y="171866"/>
            <a:ext cx="1039609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txBody>
          <a:bodyPr wrap="square">
            <a:spAutoFit/>
          </a:bodyPr>
          <a:lstStyle/>
          <a:p>
            <a:r>
              <a:rPr lang="kk-K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Деятельность педагога-психолога реализуется </a:t>
            </a:r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основании: </a:t>
            </a:r>
            <a:endParaRPr lang="en-US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11178" y="526507"/>
            <a:ext cx="73429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Казахстан от 27 декабря 2019 года № 293-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 изменениями и дополнениями по состоянию на 03.05.2022 г.)</a:t>
            </a:r>
            <a:endParaRPr lang="kk-KZ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Министра и науки Республики Казахстан от 15 апреля 2020 года </a:t>
            </a:r>
            <a:r>
              <a:rPr lang="kk-KZ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№ </a:t>
            </a:r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 «Перечень должностей педагогов»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Типовых квалификационных характеристик должностей педагогов», приказ Министра образования и науки Республики Казахстан от 13 июля 2009 года № 338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spc="7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«Типовые штаты работников государственных организаций образования» ППРК от 30 января 2008 года № 77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8AD9C68-C3EA-D5E9-031D-F20932D167B4}"/>
              </a:ext>
            </a:extLst>
          </p:cNvPr>
          <p:cNvSpPr txBox="1"/>
          <p:nvPr/>
        </p:nvSpPr>
        <p:spPr>
          <a:xfrm>
            <a:off x="138097" y="2484454"/>
            <a:ext cx="106171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педагога-психолога:</a:t>
            </a:r>
            <a:endParaRPr lang="en-US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936" y="2825422"/>
            <a:ext cx="1069151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69215" lvl="0" indent="-285750" algn="just"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ru-RU" sz="14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существляет деятельность, направленную на обеспечение и нормализацию психологического и социального благополучия детей дошкольного возраста. Выявляет проблемы в развитии и поведении ребенка. Проводит психологическую диагностику уровня и особенностей умственного, эмоционально-коммуникативного и личностного развития, составляет психологическое заключение;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69850" lvl="0" indent="-285750" algn="just"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671830" algn="l"/>
              </a:tabLst>
            </a:pPr>
            <a:r>
              <a:rPr lang="ru-RU" sz="14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пределяет факторы, препятствующие </a:t>
            </a:r>
            <a:r>
              <a:rPr lang="ru-RU" sz="14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развитию личности детей дошкольного возраста, оказывает различного вида психологическую (психопрофилактическую, развивающую и консультативную) </a:t>
            </a:r>
            <a:r>
              <a:rPr lang="ru-RU" sz="14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помощь;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69215" lvl="0" indent="-285750" algn="just">
              <a:spcBef>
                <a:spcPts val="1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712470" algn="l"/>
              </a:tabLst>
            </a:pPr>
            <a:r>
              <a:rPr lang="ru-RU" sz="14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необходимости участвует в оценке особых образовательных потребностей и составляет индивидуально-развивающие программы для детей, в том числе для детей с особыми образовательными потребностями, а также программы по преодолению проблемного поведения у детей для реализации ее педагогом-ассистентом, реализует их в форме индивидуальных, подгрупповых и групповых развивающих занятий;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70485" lvl="0" indent="-285750" algn="just"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662305" algn="l"/>
              </a:tabLst>
            </a:pPr>
            <a:r>
              <a:rPr lang="ru-RU" sz="14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существляет психологическую поддержку творчески одаренных детей дошкольного возраста, содействует их  развитию, раскрытию творческих способностей; оказывает консультативную помощь родителям, воспитателям и педагогам;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69850" lvl="0" indent="-285750" algn="just"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775335" algn="l"/>
              </a:tabLst>
            </a:pPr>
            <a:r>
              <a:rPr lang="ru-RU" sz="14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Ведет документацию по установленной форме, принимает участие в работе педагогических, методических советов, в работе по проведению родительских собраний, оздоровительных, воспитательных и других мероприятий, предусмотренных в плане работы организации;</a:t>
            </a:r>
          </a:p>
          <a:p>
            <a:pPr marL="285750" marR="69850" lvl="0" indent="-285750" algn="just"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775335" algn="l"/>
              </a:tabLst>
            </a:pPr>
            <a:r>
              <a:rPr lang="ru-RU" sz="14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повышает профессиональную компетентность, применяет современные  методы и технологии психологической работы с детьми дошкольного возраста;</a:t>
            </a:r>
          </a:p>
          <a:p>
            <a:pPr marL="285750" marR="69850" lvl="0" indent="-285750" algn="just"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775335" algn="l"/>
              </a:tabLst>
            </a:pPr>
            <a:r>
              <a:rPr lang="ru-RU" sz="14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Обеспечивает охрану жизни, здоровья и прав детей, соблюдает </a:t>
            </a:r>
            <a:r>
              <a:rPr lang="ru-RU" sz="1400" spc="-5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парвила</a:t>
            </a:r>
            <a:r>
              <a:rPr lang="ru-RU" sz="14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безопасности и охраны труда, противопожарной защиты, наряду с другими педагогами дошкольной организации. 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8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8AD9C68-C3EA-D5E9-031D-F20932D167B4}"/>
              </a:ext>
            </a:extLst>
          </p:cNvPr>
          <p:cNvSpPr txBox="1"/>
          <p:nvPr/>
        </p:nvSpPr>
        <p:spPr>
          <a:xfrm>
            <a:off x="175261" y="171866"/>
            <a:ext cx="1028458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txBody>
          <a:bodyPr wrap="square">
            <a:spAutoFit/>
          </a:bodyPr>
          <a:lstStyle/>
          <a:p>
            <a:r>
              <a:rPr lang="kk-K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обеспечение: 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" y="743843"/>
            <a:ext cx="11775688" cy="6299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7112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152650" algn="l"/>
                <a:tab pos="3429635" algn="l"/>
                <a:tab pos="4575175" algn="l"/>
                <a:tab pos="5263515" algn="l"/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Республики Казахстан 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образовании»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https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://adilet.zan.kz/rus/docs/Z070000319</a:t>
            </a:r>
            <a:r>
              <a:rPr lang="ru-RU" sz="1500" spc="10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64135" indent="-285750">
              <a:spcBef>
                <a:spcPts val="1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u-RU" sz="1500" spc="14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u-RU" sz="1500" spc="14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r>
              <a:rPr lang="ru-RU" sz="1500" spc="1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</a:t>
            </a:r>
            <a:r>
              <a:rPr lang="ru-RU" sz="1500" spc="13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статусе</a:t>
            </a:r>
            <a:r>
              <a:rPr lang="ru-RU" sz="1500" spc="14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педагога»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en-US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adilet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zan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rus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docs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1900000293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6858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u-RU" sz="1500" spc="17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u-RU" sz="1500" spc="17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r>
              <a:rPr lang="ru-RU" sz="1500" spc="19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</a:t>
            </a:r>
            <a:r>
              <a:rPr lang="ru-RU" sz="1500" spc="17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правах</a:t>
            </a:r>
            <a:r>
              <a:rPr lang="ru-RU" sz="1500" spc="17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1500" spc="18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500" spc="17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Республике</a:t>
            </a:r>
            <a:r>
              <a:rPr lang="ru-RU" sz="1500" spc="19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Казахстан»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adilet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020000345_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698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u-RU" sz="1500" spc="13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u-RU" sz="1500" spc="13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r>
              <a:rPr lang="ru-RU" sz="1500" spc="13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</a:t>
            </a:r>
            <a:r>
              <a:rPr lang="ru-RU" sz="1500" spc="12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r>
              <a:rPr lang="ru-RU" sz="1500" spc="12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игрушек»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en-US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adilet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zan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rus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docs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070000306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66675" indent="-285750">
              <a:spcBef>
                <a:spcPts val="1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u-RU" sz="1500" spc="15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u-RU" sz="1500" spc="14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r>
              <a:rPr lang="ru-RU" sz="1500" spc="15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</a:t>
            </a:r>
            <a:r>
              <a:rPr lang="ru-RU" sz="1500" spc="14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ru-RU" sz="1500" spc="15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500" spc="15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медико-педагогической</a:t>
            </a:r>
            <a:r>
              <a:rPr lang="ru-RU" sz="1500" spc="29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коррекционной</a:t>
            </a:r>
            <a:r>
              <a:rPr lang="ru-RU" sz="1500" spc="1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1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поддержке</a:t>
            </a:r>
            <a:r>
              <a:rPr lang="ru-RU" sz="1500" spc="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1500" spc="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500" spc="8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ограниченными</a:t>
            </a:r>
            <a:r>
              <a:rPr lang="ru-RU" sz="1500" spc="8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возможностями»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</a:t>
            </a:r>
            <a:r>
              <a:rPr lang="en-US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adilet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zan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kz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rus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docs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020000343_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70485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</a:t>
            </a:r>
            <a:r>
              <a:rPr lang="ru-RU" sz="1500" spc="32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1500" spc="33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ru-RU" sz="1500" spc="32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1500" spc="33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500" spc="33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en-US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adilet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zan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kz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rus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docs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P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2100000137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64135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015490" algn="l"/>
                <a:tab pos="3727450" algn="l"/>
                <a:tab pos="4479925" algn="l"/>
                <a:tab pos="5621020" algn="l"/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Санитарные</a:t>
            </a:r>
            <a:r>
              <a:rPr lang="ru-RU" sz="1500" spc="14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ru-RU" sz="1500" spc="15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«Санитарно-эпидемиологических</a:t>
            </a:r>
            <a:r>
              <a:rPr lang="ru-RU" sz="1500" spc="15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  <a:r>
              <a:rPr lang="ru-RU" sz="1500" spc="1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500" spc="13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дошкольным организациям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домам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ребенка» 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</a:p>
          <a:p>
            <a:pPr marL="64770" marR="64135">
              <a:spcAft>
                <a:spcPts val="0"/>
              </a:spcAft>
              <a:tabLst>
                <a:tab pos="2015490" algn="l"/>
                <a:tab pos="3727450" algn="l"/>
                <a:tab pos="4479925" algn="l"/>
                <a:tab pos="5621020" algn="l"/>
                <a:tab pos="6210935" algn="l"/>
              </a:tabLst>
            </a:pPr>
            <a:r>
              <a:rPr lang="ru-RU" sz="1500" u="sng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                                                                                                                                                                   </a:t>
            </a:r>
            <a:r>
              <a:rPr lang="en-US" sz="1500" u="sng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</a:t>
            </a:r>
            <a:r>
              <a:rPr lang="ru-RU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://</a:t>
            </a:r>
            <a:r>
              <a:rPr lang="en-US" sz="1500" u="sng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adilet</a:t>
            </a:r>
            <a:r>
              <a:rPr lang="ru-RU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.</a:t>
            </a:r>
            <a:r>
              <a:rPr lang="en-US" sz="1500" u="sng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zan</a:t>
            </a:r>
            <a:r>
              <a:rPr lang="ru-RU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.</a:t>
            </a:r>
            <a:r>
              <a:rPr lang="en-US" sz="1500" u="sng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kz</a:t>
            </a:r>
            <a:r>
              <a:rPr lang="ru-RU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r>
              <a:rPr lang="en-US" sz="1500" u="sng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rus</a:t>
            </a:r>
            <a:r>
              <a:rPr lang="ru-RU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r>
              <a:rPr lang="en-US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docs</a:t>
            </a:r>
            <a:r>
              <a:rPr lang="ru-RU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r>
              <a:rPr lang="en-US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V</a:t>
            </a:r>
            <a:r>
              <a:rPr lang="ru-RU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2100023469</a:t>
            </a:r>
            <a:endParaRPr lang="ru-RU" sz="1500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6731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Государственные</a:t>
            </a:r>
            <a:r>
              <a:rPr lang="ru-RU" sz="1500" spc="2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общеобязательные</a:t>
            </a:r>
            <a:r>
              <a:rPr lang="ru-RU" sz="1500" spc="2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стандарты</a:t>
            </a:r>
            <a:r>
              <a:rPr lang="ru-RU" sz="1500" spc="28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1500" spc="29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lang="ru-RU" sz="1500" spc="17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уровней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1500" spc="1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spc="1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://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adilet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zan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kz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kaz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docs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V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1800017669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69215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</a:t>
            </a:r>
            <a:r>
              <a:rPr lang="ru-RU" sz="1500" spc="28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учебные</a:t>
            </a:r>
            <a:r>
              <a:rPr lang="ru-RU" sz="1500" spc="27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планы</a:t>
            </a:r>
            <a:r>
              <a:rPr lang="ru-RU" sz="1500" spc="28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ru-RU" sz="1500" spc="28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1500" spc="2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500" spc="2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sz="1500" spc="22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r>
              <a:rPr lang="ru-RU" sz="1500" spc="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spc="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://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adilet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zan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kz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rus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docs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V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1200008275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70485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</a:t>
            </a:r>
            <a:r>
              <a:rPr lang="ru-RU" sz="1500" spc="14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учебные</a:t>
            </a:r>
            <a:r>
              <a:rPr lang="ru-RU" sz="1500" spc="12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1500" spc="13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ru-RU" sz="1500" spc="14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1500" spc="11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500" spc="14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://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adilet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zan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kz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rus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docs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V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1600014235/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history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66040" indent="-285750">
              <a:lnSpc>
                <a:spcPts val="161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</a:t>
            </a:r>
            <a:r>
              <a:rPr lang="ru-RU" sz="1500" spc="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ru-RU" sz="1500" spc="12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1500" spc="10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sz="1500" spc="1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1500" spc="18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соответствующих типов</a:t>
            </a:r>
            <a:r>
              <a:rPr lang="ru-RU" sz="1500" spc="-1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500" spc="-2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1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видов</a:t>
            </a:r>
            <a:r>
              <a:rPr lang="ru-RU" sz="1500" spc="-3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://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adilet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zan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kz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rus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docs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V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1800017657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67310" indent="-285750">
              <a:lnSpc>
                <a:spcPts val="161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ru-RU" sz="1500" spc="1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типового</a:t>
            </a:r>
            <a:r>
              <a:rPr lang="ru-RU" sz="1500" spc="14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договора</a:t>
            </a:r>
            <a:r>
              <a:rPr lang="ru-RU" sz="1500" spc="14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оказания</a:t>
            </a:r>
            <a:r>
              <a:rPr lang="ru-RU" sz="1500" spc="13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1500" spc="14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r>
              <a:rPr lang="ru-RU" sz="1500" spc="18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1500" spc="12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дошкольных</a:t>
            </a:r>
            <a:r>
              <a:rPr lang="ru-RU" sz="1500" spc="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sz="1500" spc="1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https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://</a:t>
            </a:r>
            <a:r>
              <a:rPr lang="en-US" sz="1500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adilet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.</a:t>
            </a:r>
            <a:r>
              <a:rPr lang="en-US" sz="1500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zan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.</a:t>
            </a:r>
            <a:r>
              <a:rPr lang="en-US" sz="1500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kz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/</a:t>
            </a:r>
            <a:r>
              <a:rPr lang="en-US" sz="1500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rus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/</a:t>
            </a:r>
            <a:r>
              <a:rPr lang="en-US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docs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/</a:t>
            </a:r>
            <a:r>
              <a:rPr lang="en-US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V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1600013227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71755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</a:t>
            </a:r>
            <a:r>
              <a:rPr lang="ru-RU" sz="1500" spc="4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штаты</a:t>
            </a:r>
            <a:r>
              <a:rPr lang="ru-RU" sz="1500" spc="4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u-RU" sz="1500" spc="4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государственных</a:t>
            </a:r>
            <a:r>
              <a:rPr lang="ru-RU" sz="1500" spc="4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sz="1500" spc="3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adilet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080000077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66040" indent="-285750"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</a:t>
            </a:r>
            <a:r>
              <a:rPr lang="ru-RU" sz="1500" spc="10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квалификационные</a:t>
            </a:r>
            <a:r>
              <a:rPr lang="ru-RU" sz="1500" spc="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характеристики</a:t>
            </a:r>
            <a:r>
              <a:rPr lang="ru-RU" sz="1500" spc="10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должностей</a:t>
            </a:r>
            <a:r>
              <a:rPr lang="ru-RU" sz="1500" spc="17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lang="ru-RU" sz="1500" spc="17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u-RU" sz="1500" spc="17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500" spc="1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приравненных</a:t>
            </a:r>
            <a:r>
              <a:rPr lang="ru-RU" sz="1500" spc="1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500" spc="17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ним</a:t>
            </a:r>
            <a:r>
              <a:rPr lang="ru-RU" sz="1500" spc="17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</a:p>
          <a:p>
            <a:pPr marL="64770" marR="66040">
              <a:spcBef>
                <a:spcPts val="5"/>
              </a:spcBef>
              <a:spcAft>
                <a:spcPts val="0"/>
              </a:spcAft>
              <a:tabLst>
                <a:tab pos="6210935" algn="l"/>
              </a:tabLst>
            </a:pP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 </a:t>
            </a:r>
            <a:r>
              <a:rPr lang="ru-RU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                                                                                                                                                                     </a:t>
            </a:r>
            <a:r>
              <a:rPr lang="en-US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https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://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adilet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zan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kz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rus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docs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V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090005750_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69215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905635" algn="l"/>
                <a:tab pos="3282950" algn="l"/>
                <a:tab pos="5000625" algn="l"/>
                <a:tab pos="5643245" algn="l"/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Нормы оснащения оборудованием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мебелью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</a:t>
            </a:r>
            <a:r>
              <a:rPr lang="en-US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https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://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adilet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zan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kz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rus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docs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V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1600013272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698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</a:t>
            </a:r>
            <a:r>
              <a:rPr lang="ru-RU" sz="1500" spc="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ru-RU" sz="1500" spc="34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1500" spc="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1500" spc="1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Попечительского</a:t>
            </a:r>
            <a:r>
              <a:rPr lang="ru-RU" sz="1500" spc="2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совета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1500" spc="15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lang="ru-RU" sz="1500" spc="1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ru-RU" sz="1500" spc="1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избрания</a:t>
            </a:r>
            <a:r>
              <a:rPr lang="ru-RU" sz="1500" spc="14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500" spc="15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организациях</a:t>
            </a:r>
            <a:r>
              <a:rPr lang="ru-RU" sz="1500" spc="16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64770" marR="69850">
              <a:spcAft>
                <a:spcPts val="0"/>
              </a:spcAft>
              <a:tabLst>
                <a:tab pos="6210935" algn="l"/>
              </a:tabLst>
            </a:pP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 </a:t>
            </a:r>
            <a:r>
              <a:rPr lang="ru-RU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                                                                                                                                                                    </a:t>
            </a:r>
            <a:r>
              <a:rPr lang="en-US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https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://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adilet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zan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.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kz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/</a:t>
            </a:r>
            <a:r>
              <a:rPr lang="en-US" sz="1500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rus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docs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/</a:t>
            </a:r>
            <a:r>
              <a:rPr lang="en-US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V</a:t>
            </a:r>
            <a:r>
              <a:rPr lang="ru-RU" sz="15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1700015584</a:t>
            </a:r>
            <a:endParaRPr lang="ru-RU" sz="1500" spc="-5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68580" indent="-285750">
              <a:spcBef>
                <a:spcPts val="23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55420" algn="l"/>
                <a:tab pos="3112770" algn="l"/>
                <a:tab pos="4639945" algn="l"/>
                <a:tab pos="6210935" algn="l"/>
              </a:tabLst>
            </a:pPr>
            <a:r>
              <a:rPr lang="ru-RU" sz="15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Стандарты</a:t>
            </a:r>
            <a:r>
              <a:rPr lang="ru-RU" sz="1500" spc="7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500" spc="6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sz="1500" spc="7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500" spc="6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оснащению</a:t>
            </a:r>
            <a:r>
              <a:rPr lang="ru-RU" sz="1500" spc="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sz="1500" spc="5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ru-RU" sz="1500" spc="7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500" spc="21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среднего образования системами видеонаблюдения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5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770" marR="68580">
              <a:spcBef>
                <a:spcPts val="235"/>
              </a:spcBef>
              <a:spcAft>
                <a:spcPts val="0"/>
              </a:spcAft>
              <a:tabLst>
                <a:tab pos="1455420" algn="l"/>
                <a:tab pos="3112770" algn="l"/>
                <a:tab pos="4639945" algn="l"/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 </a:t>
            </a:r>
            <a:r>
              <a:rPr lang="ru-RU" sz="15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                                                                                                                                                                 </a:t>
            </a:r>
            <a:r>
              <a:rPr lang="en-US" sz="15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https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://</a:t>
            </a:r>
            <a:r>
              <a:rPr lang="en-US" sz="1500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adilet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.</a:t>
            </a:r>
            <a:r>
              <a:rPr lang="en-US" sz="1500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zan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.</a:t>
            </a:r>
            <a:r>
              <a:rPr lang="en-US" sz="1500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kz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/</a:t>
            </a:r>
            <a:r>
              <a:rPr lang="en-US" sz="1500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rus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/</a:t>
            </a:r>
            <a:r>
              <a:rPr lang="en-US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docs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/</a:t>
            </a:r>
            <a:r>
              <a:rPr lang="en-US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V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1900018239/</a:t>
            </a:r>
            <a:r>
              <a:rPr lang="en-US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info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70485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ru-RU" sz="1500" spc="14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оказания</a:t>
            </a:r>
            <a:r>
              <a:rPr lang="ru-RU" sz="1500" spc="14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государственных</a:t>
            </a:r>
            <a:r>
              <a:rPr lang="ru-RU" sz="1500" spc="14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r>
              <a:rPr lang="ru-RU" sz="1500" spc="14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500" spc="14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сфере</a:t>
            </a:r>
            <a:r>
              <a:rPr lang="ru-RU" sz="1500" spc="13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ru-RU" sz="1500" spc="15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  </a:t>
            </a:r>
            <a:r>
              <a:rPr lang="ru-RU" sz="15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15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https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://</a:t>
            </a:r>
            <a:r>
              <a:rPr lang="en-US" sz="1500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adilet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.</a:t>
            </a:r>
            <a:r>
              <a:rPr lang="en-US" sz="1500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zan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.</a:t>
            </a:r>
            <a:r>
              <a:rPr lang="en-US" sz="1500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kz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/</a:t>
            </a:r>
            <a:r>
              <a:rPr lang="en-US" sz="1500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rus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/</a:t>
            </a:r>
            <a:r>
              <a:rPr lang="en-US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docs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/</a:t>
            </a:r>
            <a:r>
              <a:rPr lang="en-US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V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2000020883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6477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210935" algn="l"/>
              </a:tabLst>
            </a:pP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lang="ru-RU" sz="1500" spc="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учебников</a:t>
            </a:r>
            <a:r>
              <a:rPr lang="ru-RU" sz="1500" spc="30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1500" spc="3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sz="1500" spc="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среднего</a:t>
            </a:r>
            <a:r>
              <a:rPr lang="ru-RU" sz="1500" spc="3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образования,</a:t>
            </a:r>
            <a:r>
              <a:rPr lang="ru-RU" sz="1500" spc="30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учебно-</a:t>
            </a:r>
            <a:r>
              <a:rPr lang="ru-RU" sz="1500" spc="20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методических</a:t>
            </a:r>
            <a:r>
              <a:rPr lang="ru-RU" sz="1500" spc="22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комплексов</a:t>
            </a:r>
            <a:r>
              <a:rPr lang="ru-RU" sz="1500" spc="21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1500" spc="22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дошкольных</a:t>
            </a:r>
            <a:r>
              <a:rPr lang="ru-RU" sz="1500" spc="2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организаций,</a:t>
            </a:r>
            <a:r>
              <a:rPr lang="ru-RU" sz="1500" spc="21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sz="1500" spc="17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среднего</a:t>
            </a:r>
            <a:r>
              <a:rPr lang="ru-RU" sz="1500" spc="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образования,</a:t>
            </a:r>
            <a:r>
              <a:rPr lang="ru-RU" sz="1500" spc="9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500" spc="9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lang="ru-RU" sz="1500" spc="9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lang="ru-RU" sz="1500" spc="9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500" spc="9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электронной</a:t>
            </a:r>
            <a:r>
              <a:rPr lang="ru-RU" sz="1500" spc="9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форме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1500" u="sng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https</a:t>
            </a:r>
            <a:r>
              <a:rPr lang="ru-RU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://</a:t>
            </a:r>
            <a:r>
              <a:rPr lang="en-US" sz="1500" u="sng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adilet</a:t>
            </a:r>
            <a:r>
              <a:rPr lang="ru-RU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.</a:t>
            </a:r>
            <a:r>
              <a:rPr lang="en-US" sz="1500" u="sng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zan</a:t>
            </a:r>
            <a:r>
              <a:rPr lang="ru-RU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.</a:t>
            </a:r>
            <a:r>
              <a:rPr lang="en-US" sz="1500" u="sng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kz</a:t>
            </a:r>
            <a:r>
              <a:rPr lang="ru-RU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/</a:t>
            </a:r>
            <a:r>
              <a:rPr lang="en-US" sz="1500" u="sng" spc="-1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rus</a:t>
            </a:r>
            <a:r>
              <a:rPr lang="ru-RU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/</a:t>
            </a:r>
            <a:r>
              <a:rPr lang="en-US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docs</a:t>
            </a:r>
            <a:r>
              <a:rPr lang="ru-RU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/</a:t>
            </a:r>
            <a:r>
              <a:rPr lang="en-US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V</a:t>
            </a:r>
            <a:r>
              <a:rPr lang="ru-RU" sz="1500" u="sng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2000020708</a:t>
            </a:r>
            <a:endParaRPr lang="ru-RU" sz="1500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6210935" algn="l"/>
              </a:tabLst>
            </a:pP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5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055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8AD9C68-C3EA-D5E9-031D-F20932D167B4}"/>
              </a:ext>
            </a:extLst>
          </p:cNvPr>
          <p:cNvSpPr txBox="1"/>
          <p:nvPr/>
        </p:nvSpPr>
        <p:spPr>
          <a:xfrm>
            <a:off x="123636" y="203032"/>
            <a:ext cx="1030595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txBody>
          <a:bodyPr wrap="square">
            <a:spAutoFit/>
          </a:bodyPr>
          <a:lstStyle/>
          <a:p>
            <a:pPr lvl="1"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КВАЛИФИКАЦИИ С ОПРЕДЕЛЕНИЕМ ПРОФЕССИОНАЛЬНЫХ КОМПЕТЕНЦИИ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">
            <a:extLst>
              <a:ext uri="{FF2B5EF4-FFF2-40B4-BE49-F238E27FC236}">
                <a16:creationId xmlns="" xmlns:a16="http://schemas.microsoft.com/office/drawing/2014/main" id="{296DCDFA-C456-DC1B-856B-DFE340D8342F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6385" y="203032"/>
            <a:ext cx="931400" cy="64633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6026" y="1362621"/>
            <a:ext cx="104811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marR="66040" lvl="2" indent="-285750" algn="just"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25500" algn="l"/>
              </a:tabLst>
            </a:pPr>
            <a:endParaRPr lang="ru-RU" sz="2000" spc="-5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marR="66040" lvl="2" indent="-285750" algn="just"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25500" algn="l"/>
              </a:tabLst>
            </a:pPr>
            <a:endParaRPr lang="ru-RU" sz="2000" spc="-5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marR="66040" lvl="2" indent="-285750" algn="just"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25500" algn="l"/>
              </a:tabLst>
            </a:pPr>
            <a:r>
              <a:rPr lang="ru-RU" sz="2000" spc="-5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«педагог»</a:t>
            </a:r>
            <a:endParaRPr lang="ru-RU" sz="2000" spc="-5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6040" lvl="2" algn="just">
              <a:spcAft>
                <a:spcPts val="0"/>
              </a:spcAft>
              <a:buSzPts val="1400"/>
              <a:tabLst>
                <a:tab pos="825500" algn="l"/>
              </a:tabLst>
            </a:pP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marR="64135" lvl="2" indent="-285750" algn="just"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12800" algn="l"/>
              </a:tabLst>
            </a:pPr>
            <a:r>
              <a:rPr lang="ru-RU" sz="2000" spc="-5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«педагог-модератор»</a:t>
            </a:r>
          </a:p>
          <a:p>
            <a:pPr marR="64135" lvl="2" algn="just">
              <a:spcAft>
                <a:spcPts val="0"/>
              </a:spcAft>
              <a:buSzPts val="1400"/>
              <a:tabLst>
                <a:tab pos="812800" algn="l"/>
              </a:tabLst>
            </a:pPr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marR="64135" lvl="2" indent="-285750" algn="just"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721360" algn="l"/>
              </a:tabLst>
            </a:pPr>
            <a:r>
              <a:rPr lang="ru-RU" sz="2000" spc="-5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«педагог-исследователь»</a:t>
            </a:r>
            <a:endParaRPr lang="ru-RU" sz="2000" spc="-5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4135" lvl="2" algn="just">
              <a:spcAft>
                <a:spcPts val="0"/>
              </a:spcAft>
              <a:buSzPts val="1400"/>
              <a:tabLst>
                <a:tab pos="721360" algn="l"/>
              </a:tabLst>
            </a:pP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marR="245745" lvl="2" indent="-285750" algn="just">
              <a:spcBef>
                <a:spcPts val="1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  <a:tabLst>
                <a:tab pos="826770" algn="l"/>
              </a:tabLst>
            </a:pPr>
            <a:r>
              <a:rPr lang="ru-RU" sz="2000" spc="-5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«педагог-мастер»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DA03B532-40F7-4A51-BDAF-9BB7CE6EF2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"/>
              </a:ext>
            </a:extLst>
          </a:blip>
          <a:stretch>
            <a:fillRect/>
          </a:stretch>
        </p:blipFill>
        <p:spPr>
          <a:xfrm>
            <a:off x="306385" y="5328065"/>
            <a:ext cx="615535" cy="61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76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2667001"/>
            <a:ext cx="6858000" cy="12192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0271" y="903250"/>
            <a:ext cx="1123512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рекомендации:</a:t>
            </a:r>
          </a:p>
          <a:p>
            <a:pPr algn="ctr"/>
            <a:endParaRPr lang="ru-RU" sz="2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дошкольной организации планирует свою деятельность               на 8-часовой рабочий день;</a:t>
            </a:r>
          </a:p>
          <a:p>
            <a:pPr marL="342900" indent="-342900" algn="ctr">
              <a:buFontTx/>
              <a:buChar char="-"/>
            </a:pP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 проводит наблюдение в возрастных группах;</a:t>
            </a:r>
          </a:p>
          <a:p>
            <a:pPr marL="342900" indent="-342900" algn="ctr">
              <a:buFontTx/>
              <a:buChar char="-"/>
            </a:pP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</a:t>
            </a:r>
            <a:r>
              <a:rPr lang="kk-KZ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диагностическую </a:t>
            </a: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и планирует работу по их итогам;</a:t>
            </a:r>
          </a:p>
          <a:p>
            <a:pPr marL="342900" indent="-342900" algn="ctr">
              <a:buFontTx/>
              <a:buChar char="-"/>
            </a:pPr>
            <a:r>
              <a:rPr lang="kk-KZ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роводит работу по психологической релаксации с педагогами, коллективом ДО;</a:t>
            </a:r>
          </a:p>
          <a:p>
            <a:pPr marL="342900" indent="-342900" algn="ctr">
              <a:buFontTx/>
              <a:buChar char="-"/>
            </a:pP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работе с детьми с ООП педагог-психолог проводит индивидуальные коррекционные занятия (по заключению ПМПК) в специальных группах или в группах специальных ДО, при этом его нагрузка составляет 24 часа в неделю. 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125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10816</TotalTime>
  <Words>879</Words>
  <Application>Microsoft Office PowerPoint</Application>
  <PresentationFormat>Произвольный</PresentationFormat>
  <Paragraphs>58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Алма</dc:creator>
  <cp:lastModifiedBy>Пользователь</cp:lastModifiedBy>
  <cp:revision>475</cp:revision>
  <cp:lastPrinted>2022-04-18T11:14:53Z</cp:lastPrinted>
  <dcterms:created xsi:type="dcterms:W3CDTF">2022-02-07T04:12:22Z</dcterms:created>
  <dcterms:modified xsi:type="dcterms:W3CDTF">2023-09-01T07:04:05Z</dcterms:modified>
</cp:coreProperties>
</file>