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345" r:id="rId2"/>
    <p:sldId id="291" r:id="rId3"/>
    <p:sldId id="295" r:id="rId4"/>
    <p:sldId id="324" r:id="rId5"/>
    <p:sldId id="393" r:id="rId6"/>
    <p:sldId id="384" r:id="rId7"/>
    <p:sldId id="387" r:id="rId8"/>
    <p:sldId id="388" r:id="rId9"/>
    <p:sldId id="385" r:id="rId10"/>
    <p:sldId id="390" r:id="rId11"/>
    <p:sldId id="391" r:id="rId12"/>
    <p:sldId id="392" r:id="rId13"/>
    <p:sldId id="394" r:id="rId14"/>
    <p:sldId id="297" r:id="rId15"/>
    <p:sldId id="362" r:id="rId16"/>
    <p:sldId id="363" r:id="rId17"/>
    <p:sldId id="309" r:id="rId18"/>
    <p:sldId id="310" r:id="rId19"/>
    <p:sldId id="318" r:id="rId20"/>
    <p:sldId id="356" r:id="rId21"/>
    <p:sldId id="380" r:id="rId22"/>
    <p:sldId id="397" r:id="rId23"/>
    <p:sldId id="368" r:id="rId24"/>
    <p:sldId id="346" r:id="rId25"/>
    <p:sldId id="319" r:id="rId26"/>
    <p:sldId id="304" r:id="rId27"/>
    <p:sldId id="369" r:id="rId28"/>
    <p:sldId id="353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53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208A9F-04C8-42A0-92C8-C5C1443B9D35}" type="datetimeFigureOut">
              <a:rPr lang="ru-RU" smtClean="0"/>
              <a:pPr/>
              <a:t>26.09.2023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15CA67-8022-4E03-A9BA-039AD4957B1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Узнавание неречевых звуков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15CA67-8022-4E03-A9BA-039AD4957B14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err="1" smtClean="0"/>
              <a:t>Упр</a:t>
            </a:r>
            <a:r>
              <a:rPr lang="ru-RU" dirty="0" smtClean="0"/>
              <a:t> для закрепления навыка</a:t>
            </a:r>
            <a:r>
              <a:rPr lang="ru-RU" baseline="0" dirty="0" smtClean="0"/>
              <a:t> звукового анализа, добавляя звук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15CA67-8022-4E03-A9BA-039AD4957B14}" type="slidenum">
              <a:rPr lang="ru-RU" smtClean="0"/>
              <a:pPr/>
              <a:t>26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err="1" smtClean="0"/>
              <a:t>Упр</a:t>
            </a:r>
            <a:r>
              <a:rPr lang="ru-RU" dirty="0" smtClean="0"/>
              <a:t> для закрепления навыка</a:t>
            </a:r>
            <a:r>
              <a:rPr lang="ru-RU" baseline="0" dirty="0" smtClean="0"/>
              <a:t> звукового анализа </a:t>
            </a:r>
            <a:r>
              <a:rPr lang="ru-RU" dirty="0" smtClean="0"/>
              <a:t>Изменяя один звук слова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15CA67-8022-4E03-A9BA-039AD4957B14}" type="slidenum">
              <a:rPr lang="ru-RU" smtClean="0"/>
              <a:pPr/>
              <a:t>27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Слова близкие по звуковому составу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15CA67-8022-4E03-A9BA-039AD4957B14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Добавить звук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15CA67-8022-4E03-A9BA-039AD4957B14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Выбирай только те картинки, в</a:t>
            </a:r>
            <a:r>
              <a:rPr lang="ru-RU" baseline="0" dirty="0" smtClean="0"/>
              <a:t> названиях которых есть звук Т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15CA67-8022-4E03-A9BA-039AD4957B14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Выделение звука на фоне слова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15CA67-8022-4E03-A9BA-039AD4957B14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Выделение звука на фоне слова и дифференциация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15CA67-8022-4E03-A9BA-039AD4957B14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Помогите героям построить</a:t>
            </a:r>
            <a:r>
              <a:rPr lang="ru-RU" baseline="0" dirty="0" smtClean="0"/>
              <a:t> мост, слова должны начитаться с гласного звука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15CA67-8022-4E03-A9BA-039AD4957B14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Купить только те предметы</a:t>
            </a:r>
            <a:r>
              <a:rPr lang="ru-RU" baseline="0" dirty="0" smtClean="0"/>
              <a:t>, которые начинаются с гласных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15CA67-8022-4E03-A9BA-039AD4957B14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15CA67-8022-4E03-A9BA-039AD4957B14}" type="slidenum">
              <a:rPr lang="ru-RU" smtClean="0"/>
              <a:pPr/>
              <a:t>25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58EA2-76BE-4F91-9529-AAA038E4E83E}" type="datetimeFigureOut">
              <a:rPr lang="ru-RU" smtClean="0"/>
              <a:pPr/>
              <a:t>26.09.2023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A97E2-90B2-48F1-817C-0E5CD47916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58EA2-76BE-4F91-9529-AAA038E4E83E}" type="datetimeFigureOut">
              <a:rPr lang="ru-RU" smtClean="0"/>
              <a:pPr/>
              <a:t>26.09.2023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A97E2-90B2-48F1-817C-0E5CD47916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58EA2-76BE-4F91-9529-AAA038E4E83E}" type="datetimeFigureOut">
              <a:rPr lang="ru-RU" smtClean="0"/>
              <a:pPr/>
              <a:t>26.09.2023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A97E2-90B2-48F1-817C-0E5CD47916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58EA2-76BE-4F91-9529-AAA038E4E83E}" type="datetimeFigureOut">
              <a:rPr lang="ru-RU" smtClean="0"/>
              <a:pPr/>
              <a:t>26.09.2023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A97E2-90B2-48F1-817C-0E5CD47916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58EA2-76BE-4F91-9529-AAA038E4E83E}" type="datetimeFigureOut">
              <a:rPr lang="ru-RU" smtClean="0"/>
              <a:pPr/>
              <a:t>26.09.2023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A97E2-90B2-48F1-817C-0E5CD47916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58EA2-76BE-4F91-9529-AAA038E4E83E}" type="datetimeFigureOut">
              <a:rPr lang="ru-RU" smtClean="0"/>
              <a:pPr/>
              <a:t>26.09.2023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A97E2-90B2-48F1-817C-0E5CD47916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58EA2-76BE-4F91-9529-AAA038E4E83E}" type="datetimeFigureOut">
              <a:rPr lang="ru-RU" smtClean="0"/>
              <a:pPr/>
              <a:t>26.09.2023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A97E2-90B2-48F1-817C-0E5CD47916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58EA2-76BE-4F91-9529-AAA038E4E83E}" type="datetimeFigureOut">
              <a:rPr lang="ru-RU" smtClean="0"/>
              <a:pPr/>
              <a:t>26.09.2023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A97E2-90B2-48F1-817C-0E5CD47916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58EA2-76BE-4F91-9529-AAA038E4E83E}" type="datetimeFigureOut">
              <a:rPr lang="ru-RU" smtClean="0"/>
              <a:pPr/>
              <a:t>26.09.2023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A97E2-90B2-48F1-817C-0E5CD47916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58EA2-76BE-4F91-9529-AAA038E4E83E}" type="datetimeFigureOut">
              <a:rPr lang="ru-RU" smtClean="0"/>
              <a:pPr/>
              <a:t>26.09.2023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A97E2-90B2-48F1-817C-0E5CD47916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58EA2-76BE-4F91-9529-AAA038E4E83E}" type="datetimeFigureOut">
              <a:rPr lang="ru-RU" smtClean="0"/>
              <a:pPr/>
              <a:t>26.09.2023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A97E2-90B2-48F1-817C-0E5CD47916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258EA2-76BE-4F91-9529-AAA038E4E83E}" type="datetimeFigureOut">
              <a:rPr lang="ru-RU" smtClean="0"/>
              <a:pPr/>
              <a:t>26.09.2023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FA97E2-90B2-48F1-817C-0E5CD479164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4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10" Type="http://schemas.openxmlformats.org/officeDocument/2006/relationships/image" Target="../media/image16.png"/><Relationship Id="rId4" Type="http://schemas.openxmlformats.org/officeDocument/2006/relationships/image" Target="../media/image11.png"/><Relationship Id="rId9" Type="http://schemas.openxmlformats.org/officeDocument/2006/relationships/hyperlink" Target="http://img-fotki.yandex.ru/get/4813/111874181.6a/0_8e288_c671f528_XL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wmf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2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.wav"/><Relationship Id="rId6" Type="http://schemas.openxmlformats.org/officeDocument/2006/relationships/image" Target="../media/image19.png"/><Relationship Id="rId5" Type="http://schemas.openxmlformats.org/officeDocument/2006/relationships/image" Target="../media/image20.png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17.jpe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png"/><Relationship Id="rId3" Type="http://schemas.openxmlformats.org/officeDocument/2006/relationships/image" Target="../media/image3.jpeg"/><Relationship Id="rId7" Type="http://schemas.openxmlformats.org/officeDocument/2006/relationships/image" Target="../media/image35.png"/><Relationship Id="rId12" Type="http://schemas.openxmlformats.org/officeDocument/2006/relationships/image" Target="../media/image4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5" Type="http://schemas.openxmlformats.org/officeDocument/2006/relationships/image" Target="../media/image33.png"/><Relationship Id="rId10" Type="http://schemas.openxmlformats.org/officeDocument/2006/relationships/image" Target="../media/image38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Relationship Id="rId14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50.png"/><Relationship Id="rId3" Type="http://schemas.openxmlformats.org/officeDocument/2006/relationships/image" Target="../media/image3.jpeg"/><Relationship Id="rId7" Type="http://schemas.openxmlformats.org/officeDocument/2006/relationships/image" Target="../media/image45.jpeg"/><Relationship Id="rId12" Type="http://schemas.openxmlformats.org/officeDocument/2006/relationships/image" Target="../media/image4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powerclip.ru/uploads/photos/3199.jpg" TargetMode="External"/><Relationship Id="rId11" Type="http://schemas.openxmlformats.org/officeDocument/2006/relationships/image" Target="http://www.valentinaspb.ru/uploaded/mos_2.jpg" TargetMode="External"/><Relationship Id="rId5" Type="http://schemas.openxmlformats.org/officeDocument/2006/relationships/image" Target="../media/image44.png"/><Relationship Id="rId15" Type="http://schemas.openxmlformats.org/officeDocument/2006/relationships/image" Target="../media/image31.png"/><Relationship Id="rId10" Type="http://schemas.openxmlformats.org/officeDocument/2006/relationships/image" Target="../media/image48.jpeg"/><Relationship Id="rId4" Type="http://schemas.openxmlformats.org/officeDocument/2006/relationships/image" Target="../media/image43.png"/><Relationship Id="rId9" Type="http://schemas.openxmlformats.org/officeDocument/2006/relationships/image" Target="../media/image47.png"/><Relationship Id="rId14" Type="http://schemas.openxmlformats.org/officeDocument/2006/relationships/image" Target="../media/image51.w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2.jpeg"/><Relationship Id="rId7" Type="http://schemas.openxmlformats.org/officeDocument/2006/relationships/image" Target="../media/image5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png"/><Relationship Id="rId11" Type="http://schemas.openxmlformats.org/officeDocument/2006/relationships/image" Target="../media/image59.png"/><Relationship Id="rId5" Type="http://schemas.openxmlformats.org/officeDocument/2006/relationships/image" Target="../media/image53.png"/><Relationship Id="rId10" Type="http://schemas.openxmlformats.org/officeDocument/2006/relationships/image" Target="../media/image58.png"/><Relationship Id="rId4" Type="http://schemas.openxmlformats.org/officeDocument/2006/relationships/image" Target="../media/image47.png"/><Relationship Id="rId9" Type="http://schemas.openxmlformats.org/officeDocument/2006/relationships/image" Target="../media/image57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13" Type="http://schemas.openxmlformats.org/officeDocument/2006/relationships/image" Target="../media/image69.jpeg"/><Relationship Id="rId3" Type="http://schemas.openxmlformats.org/officeDocument/2006/relationships/image" Target="../media/image3.jpeg"/><Relationship Id="rId7" Type="http://schemas.openxmlformats.org/officeDocument/2006/relationships/image" Target="../media/image63.png"/><Relationship Id="rId12" Type="http://schemas.openxmlformats.org/officeDocument/2006/relationships/image" Target="../media/image68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png"/><Relationship Id="rId11" Type="http://schemas.openxmlformats.org/officeDocument/2006/relationships/image" Target="../media/image67.png"/><Relationship Id="rId5" Type="http://schemas.openxmlformats.org/officeDocument/2006/relationships/image" Target="../media/image61.png"/><Relationship Id="rId15" Type="http://schemas.openxmlformats.org/officeDocument/2006/relationships/image" Target="../media/image71.png"/><Relationship Id="rId10" Type="http://schemas.openxmlformats.org/officeDocument/2006/relationships/image" Target="../media/image66.png"/><Relationship Id="rId4" Type="http://schemas.openxmlformats.org/officeDocument/2006/relationships/image" Target="../media/image60.jpeg"/><Relationship Id="rId9" Type="http://schemas.openxmlformats.org/officeDocument/2006/relationships/image" Target="../media/image65.png"/><Relationship Id="rId14" Type="http://schemas.openxmlformats.org/officeDocument/2006/relationships/image" Target="../media/image70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openxmlformats.org/officeDocument/2006/relationships/image" Target="../media/image72.gif"/><Relationship Id="rId7" Type="http://schemas.openxmlformats.org/officeDocument/2006/relationships/image" Target="../media/image7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wmf"/><Relationship Id="rId5" Type="http://schemas.openxmlformats.org/officeDocument/2006/relationships/image" Target="../media/image47.png"/><Relationship Id="rId4" Type="http://schemas.openxmlformats.org/officeDocument/2006/relationships/image" Target="../media/image73.png"/><Relationship Id="rId9" Type="http://schemas.openxmlformats.org/officeDocument/2006/relationships/image" Target="../media/image76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13" Type="http://schemas.openxmlformats.org/officeDocument/2006/relationships/image" Target="../media/image86.png"/><Relationship Id="rId3" Type="http://schemas.openxmlformats.org/officeDocument/2006/relationships/image" Target="../media/image3.jpeg"/><Relationship Id="rId7" Type="http://schemas.openxmlformats.org/officeDocument/2006/relationships/image" Target="../media/image80.png"/><Relationship Id="rId12" Type="http://schemas.openxmlformats.org/officeDocument/2006/relationships/image" Target="../media/image8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9.png"/><Relationship Id="rId11" Type="http://schemas.openxmlformats.org/officeDocument/2006/relationships/image" Target="../media/image84.png"/><Relationship Id="rId5" Type="http://schemas.openxmlformats.org/officeDocument/2006/relationships/image" Target="../media/image78.jpeg"/><Relationship Id="rId10" Type="http://schemas.openxmlformats.org/officeDocument/2006/relationships/image" Target="../media/image83.png"/><Relationship Id="rId4" Type="http://schemas.openxmlformats.org/officeDocument/2006/relationships/image" Target="../media/image77.png"/><Relationship Id="rId9" Type="http://schemas.openxmlformats.org/officeDocument/2006/relationships/image" Target="../media/image82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3" Type="http://schemas.openxmlformats.org/officeDocument/2006/relationships/image" Target="../media/image17.jpeg"/><Relationship Id="rId7" Type="http://schemas.openxmlformats.org/officeDocument/2006/relationships/image" Target="../media/image9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9.png"/><Relationship Id="rId5" Type="http://schemas.openxmlformats.org/officeDocument/2006/relationships/image" Target="../media/image88.png"/><Relationship Id="rId4" Type="http://schemas.openxmlformats.org/officeDocument/2006/relationships/image" Target="../media/image87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png"/><Relationship Id="rId3" Type="http://schemas.openxmlformats.org/officeDocument/2006/relationships/image" Target="../media/image17.jpeg"/><Relationship Id="rId7" Type="http://schemas.openxmlformats.org/officeDocument/2006/relationships/image" Target="../media/image9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4.jpeg"/><Relationship Id="rId5" Type="http://schemas.openxmlformats.org/officeDocument/2006/relationships/image" Target="../media/image93.jpeg"/><Relationship Id="rId4" Type="http://schemas.openxmlformats.org/officeDocument/2006/relationships/image" Target="../media/image92.jpeg"/><Relationship Id="rId9" Type="http://schemas.openxmlformats.org/officeDocument/2006/relationships/image" Target="../media/image97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wmf"/><Relationship Id="rId5" Type="http://schemas.openxmlformats.org/officeDocument/2006/relationships/image" Target="../media/image6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Tatyana\Desktop\Рисунок2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535753" y="2708920"/>
            <a:ext cx="8072494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KZ" sz="36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Формирование фонематического слуха у детей с особыми образовательными потребностями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</a:t>
            </a:r>
            <a:endParaRPr kumimoji="0" lang="ru-KZ" sz="3600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KZ" sz="36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ru-KZ" sz="28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огопед: Нуритдинова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KZ" sz="28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Аягуль Кабдыгалымовна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 Box 16"/>
          <p:cNvSpPr txBox="1">
            <a:spLocks noChangeArrowheads="1"/>
          </p:cNvSpPr>
          <p:nvPr/>
        </p:nvSpPr>
        <p:spPr bwMode="auto">
          <a:xfrm>
            <a:off x="1714480" y="4786322"/>
            <a:ext cx="6643733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endParaRPr lang="ru-RU" sz="28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2400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Tatyana\Desktop\Рисунок3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-142900"/>
            <a:ext cx="9143999" cy="700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21" name="Rectangle 1"/>
          <p:cNvSpPr>
            <a:spLocks noChangeArrowheads="1"/>
          </p:cNvSpPr>
          <p:nvPr/>
        </p:nvSpPr>
        <p:spPr bwMode="auto">
          <a:xfrm>
            <a:off x="357158" y="1517063"/>
            <a:ext cx="6572296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Игра «Узнай чей голос». 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Один ребенок закрывает глаза, дети  называют его имя. Ребенок должен отгадать кто его назвал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Игра «Громко-тихо».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Договоритесь, что дети будут выполнять определенные действия – когда вы будете говорить громко и тихо.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Игра «Три медведя».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Ребенок отгадывает за кого из героев вы произносите определенные слова.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Tatyana\Desktop\Рисунок1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4993" name="Rectangle 1"/>
          <p:cNvSpPr>
            <a:spLocks noChangeArrowheads="1"/>
          </p:cNvSpPr>
          <p:nvPr/>
        </p:nvSpPr>
        <p:spPr bwMode="auto">
          <a:xfrm>
            <a:off x="2071670" y="3410101"/>
            <a:ext cx="5500726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Третий уровень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 – различение сходных между собой по звучанию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сло</a:t>
            </a:r>
            <a:r>
              <a:rPr kumimoji="0" lang="ru-KZ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гов,</a:t>
            </a:r>
            <a:r>
              <a:rPr kumimoji="0" lang="ru-KZ" sz="28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слов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Tatyana\Desktop\Рисунок3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304800" y="357166"/>
            <a:ext cx="676753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ctr"/>
            <a:r>
              <a:rPr lang="ru-RU" sz="4000" b="1" dirty="0">
                <a:solidFill>
                  <a:srgbClr val="7030A0"/>
                </a:solidFill>
                <a:latin typeface="Times New Roman" pitchFamily="18" charset="0"/>
              </a:rPr>
              <a:t>Игра «Слушай и выбирай»</a:t>
            </a:r>
          </a:p>
          <a:p>
            <a:pPr marL="342900" indent="-342900" algn="ctr">
              <a:buFontTx/>
              <a:buChar char="•"/>
            </a:pPr>
            <a:endParaRPr lang="ru-RU" sz="4000" b="1" dirty="0">
              <a:solidFill>
                <a:srgbClr val="7030A0"/>
              </a:solidFill>
              <a:latin typeface="Times New Roman" pitchFamily="18" charset="0"/>
            </a:endParaRPr>
          </a:p>
        </p:txBody>
      </p:sp>
      <p:pic>
        <p:nvPicPr>
          <p:cNvPr id="4" name="Рисунок 3" descr="http://manicureland.com/wp-content/uploads/2012/12/S97564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5735" y="1159898"/>
            <a:ext cx="1685925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9" descr="коса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8566875">
            <a:off x="657634" y="3048219"/>
            <a:ext cx="1444734" cy="171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7" descr="62848a88ea59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22529" y="3192733"/>
            <a:ext cx="2314571" cy="1427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4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7393" y="1305863"/>
            <a:ext cx="2571748" cy="1594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8" cstate="print"/>
          <a:srcRect l="22012" t="8807" r="18272" b="22997"/>
          <a:stretch>
            <a:fillRect/>
          </a:stretch>
        </p:blipFill>
        <p:spPr bwMode="auto">
          <a:xfrm>
            <a:off x="3482697" y="5231069"/>
            <a:ext cx="1000132" cy="1259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0" descr="Картинка 13 из 135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00034" y="3605502"/>
            <a:ext cx="1922462" cy="3294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8" cstate="print"/>
          <a:srcRect l="22012" t="8807" r="18272" b="22997"/>
          <a:stretch>
            <a:fillRect/>
          </a:stretch>
        </p:blipFill>
        <p:spPr bwMode="auto">
          <a:xfrm>
            <a:off x="4023201" y="5286100"/>
            <a:ext cx="1000132" cy="1259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Tatyana\Desktop\Рисунок1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664137" y="3714752"/>
            <a:ext cx="381572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i="1" dirty="0" smtClean="0">
                <a:solidFill>
                  <a:srgbClr val="C00000"/>
                </a:solidFill>
                <a:latin typeface="Cambria" pitchFamily="18" charset="0"/>
              </a:rPr>
              <a:t>Четвертый уровень</a:t>
            </a:r>
            <a:r>
              <a:rPr lang="ru-RU" sz="2800" dirty="0" smtClean="0">
                <a:latin typeface="Cambria" pitchFamily="18" charset="0"/>
              </a:rPr>
              <a:t> – различение звуков</a:t>
            </a:r>
            <a:endParaRPr lang="ru-RU" sz="2800" dirty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Tatyana\Desktop\Рисунок3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14282" y="1066822"/>
            <a:ext cx="8929718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857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1.Выделение звука на фоне слова. </a:t>
            </a:r>
          </a:p>
          <a:p>
            <a:pPr marL="539750" lvl="0" indent="-45402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2.</a:t>
            </a:r>
            <a:r>
              <a:rPr kumimoji="0" lang="ru-RU" sz="320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Вычленение из слова первого и </a:t>
            </a:r>
            <a:endParaRPr lang="ru-RU" sz="3200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39750" lvl="0" indent="-26511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последнего звука. </a:t>
            </a:r>
          </a:p>
          <a:p>
            <a:pPr marL="539750" lvl="0" indent="-45402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3.Определение места звука в слове. </a:t>
            </a:r>
          </a:p>
          <a:p>
            <a:pPr marL="539750" lvl="0" indent="-45402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kumimoji="0" lang="ru-RU" sz="320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Определение последовательности</a:t>
            </a:r>
            <a:r>
              <a:rPr lang="ru-RU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marL="539750" lvl="0" indent="-26511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количества звука в </a:t>
            </a:r>
            <a:r>
              <a:rPr lang="ru-RU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слове</a:t>
            </a:r>
          </a:p>
          <a:p>
            <a:pPr marL="539750" lvl="0" indent="-45402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320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cs typeface="Times New Roman" pitchFamily="18" charset="0"/>
              </a:rPr>
              <a:t>5. Дифференциация звуков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Рисунок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 descr="C:\Documents and Settings\Кирилл\Рабочий стол\МАМА\анимация\37bf50657d6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48" y="1214422"/>
            <a:ext cx="3106738" cy="467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714750" y="642938"/>
            <a:ext cx="35718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7200" b="1" dirty="0">
                <a:solidFill>
                  <a:srgbClr val="7030A0"/>
                </a:solidFill>
                <a:latin typeface="Times New Roman" pitchFamily="18" charset="0"/>
              </a:rPr>
              <a:t>Ж-ж-ж</a:t>
            </a:r>
          </a:p>
        </p:txBody>
      </p:sp>
      <p:pic>
        <p:nvPicPr>
          <p:cNvPr id="7" name="~PP647.WAV">
            <a:hlinkClick r:id="" action="ppaction://media"/>
          </p:cNvPr>
          <p:cNvPicPr>
            <a:picLocks noRot="1" noChangeAspect="1"/>
          </p:cNvPicPr>
          <p:nvPr>
            <a:wavAudioFile r:embed="rId1" name="~PP647.WAV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661400" y="63754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5" descr="solnishko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86625" y="785813"/>
            <a:ext cx="1619250" cy="139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57158" y="0"/>
            <a:ext cx="878684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C00000"/>
                </a:solidFill>
                <a:latin typeface="Times New Roman" pitchFamily="18" charset="0"/>
              </a:rPr>
              <a:t>Угадай, кто пришёл к доктору на приём?</a:t>
            </a:r>
          </a:p>
        </p:txBody>
      </p:sp>
      <p:pic>
        <p:nvPicPr>
          <p:cNvPr id="13" name="Picture 10" descr="AN00278_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86314" y="2786058"/>
            <a:ext cx="1428760" cy="1973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6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Рисунок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 descr="C:\Documents and Settings\Кирилл\Рабочий стол\МАМА\анимация\37bf50657d6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48" y="1214422"/>
            <a:ext cx="3106738" cy="467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5" descr="solnishk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86625" y="785813"/>
            <a:ext cx="1619250" cy="139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929063" y="857250"/>
            <a:ext cx="3071812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8000" b="1" dirty="0" err="1">
                <a:solidFill>
                  <a:srgbClr val="7030A0"/>
                </a:solidFill>
                <a:latin typeface="Times New Roman" pitchFamily="18" charset="0"/>
              </a:rPr>
              <a:t>З-з-з</a:t>
            </a:r>
            <a:endParaRPr lang="ru-RU" sz="8000" b="1" dirty="0">
              <a:solidFill>
                <a:srgbClr val="7030A0"/>
              </a:solidFill>
              <a:latin typeface="Times New Roman" pitchFamily="18" charset="0"/>
            </a:endParaRPr>
          </a:p>
        </p:txBody>
      </p:sp>
      <p:pic>
        <p:nvPicPr>
          <p:cNvPr id="6" name="~PP2113.WAV">
            <a:hlinkClick r:id="" action="ppaction://media"/>
          </p:cNvPr>
          <p:cNvPicPr>
            <a:picLocks noRot="1" noChangeAspect="1"/>
          </p:cNvPicPr>
          <p:nvPr>
            <a:wavAudioFile r:embed="rId1" name="~PP2113.WAV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661400" y="63754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2" descr="MC900438036[1]"/>
          <p:cNvPicPr>
            <a:picLocks noChangeAspect="1" noChangeArrowheads="1"/>
          </p:cNvPicPr>
          <p:nvPr/>
        </p:nvPicPr>
        <p:blipFill>
          <a:blip r:embed="rId7" cstate="print"/>
          <a:srcRect t="16444" b="18925"/>
          <a:stretch>
            <a:fillRect/>
          </a:stretch>
        </p:blipFill>
        <p:spPr bwMode="auto">
          <a:xfrm>
            <a:off x="4572000" y="3214686"/>
            <a:ext cx="2985435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57158" y="0"/>
            <a:ext cx="878684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C00000"/>
                </a:solidFill>
                <a:latin typeface="Times New Roman" pitchFamily="18" charset="0"/>
              </a:rPr>
              <a:t>Угадай, кто пришёл к доктору на приём?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6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Рисунок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304800" y="357166"/>
            <a:ext cx="6696092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ctr"/>
            <a:r>
              <a:rPr lang="ru-RU" sz="4000" b="1" dirty="0">
                <a:solidFill>
                  <a:srgbClr val="7030A0"/>
                </a:solidFill>
                <a:latin typeface="Times New Roman" pitchFamily="18" charset="0"/>
              </a:rPr>
              <a:t>Игра </a:t>
            </a:r>
            <a:r>
              <a:rPr lang="ru-RU" sz="4000" b="1" dirty="0" smtClean="0">
                <a:solidFill>
                  <a:srgbClr val="7030A0"/>
                </a:solidFill>
                <a:latin typeface="Times New Roman" pitchFamily="18" charset="0"/>
              </a:rPr>
              <a:t>«Подскажи Петрушке звук»</a:t>
            </a:r>
            <a:endParaRPr lang="ru-RU" sz="4000" b="1" dirty="0">
              <a:solidFill>
                <a:srgbClr val="7030A0"/>
              </a:solidFill>
              <a:latin typeface="Times New Roman" pitchFamily="18" charset="0"/>
            </a:endParaRPr>
          </a:p>
          <a:p>
            <a:pPr marL="342900" indent="-342900" algn="ctr">
              <a:buFontTx/>
              <a:buChar char="•"/>
            </a:pPr>
            <a:endParaRPr lang="ru-RU" sz="4000" b="1" dirty="0">
              <a:solidFill>
                <a:srgbClr val="7030A0"/>
              </a:solidFill>
              <a:latin typeface="Times New Roman" pitchFamily="18" charset="0"/>
            </a:endParaRPr>
          </a:p>
        </p:txBody>
      </p:sp>
      <p:sp>
        <p:nvSpPr>
          <p:cNvPr id="4" name="Прямоугольник 14"/>
          <p:cNvSpPr>
            <a:spLocks noChangeArrowheads="1"/>
          </p:cNvSpPr>
          <p:nvPr/>
        </p:nvSpPr>
        <p:spPr bwMode="auto">
          <a:xfrm>
            <a:off x="2285984" y="2000240"/>
            <a:ext cx="2714644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КО…</a:t>
            </a:r>
          </a:p>
          <a:p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РА…</a:t>
            </a:r>
          </a:p>
          <a:p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СТАКА…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ДЯТЕ…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АНАНА…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4357694"/>
            <a:ext cx="2088232" cy="1944216"/>
          </a:xfrm>
          <a:prstGeom prst="rect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72198" y="4429132"/>
            <a:ext cx="2160240" cy="1800200"/>
          </a:xfrm>
          <a:prstGeom prst="rect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pic>
        <p:nvPicPr>
          <p:cNvPr id="11" name="Picture 4" descr="C:\Documents and Settings\Admin\Рабочий стол\НАТАША раб\всё вместе\картинки Л\дятел.jpeg"/>
          <p:cNvPicPr>
            <a:picLocks noChangeAspect="1" noChangeArrowheads="1"/>
          </p:cNvPicPr>
          <p:nvPr/>
        </p:nvPicPr>
        <p:blipFill>
          <a:blip r:embed="rId6" cstate="print">
            <a:extLst/>
          </a:blip>
          <a:srcRect/>
          <a:stretch>
            <a:fillRect/>
          </a:stretch>
        </p:blipFill>
        <p:spPr bwMode="auto">
          <a:xfrm>
            <a:off x="3428992" y="4429132"/>
            <a:ext cx="1714512" cy="178532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prst="cross"/>
          </a:sp3d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pic>
        <p:nvPicPr>
          <p:cNvPr id="12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4348" y="2143116"/>
            <a:ext cx="1785950" cy="1678513"/>
          </a:xfrm>
          <a:prstGeom prst="rect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000628" y="2143116"/>
            <a:ext cx="1892424" cy="1584176"/>
          </a:xfrm>
          <a:prstGeom prst="rect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pic>
        <p:nvPicPr>
          <p:cNvPr id="14" name="Рисунок 9" descr="chipolino1.pn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643702" y="214290"/>
            <a:ext cx="2285984" cy="3107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Рисунок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4"/>
          <p:cNvSpPr txBox="1">
            <a:spLocks noChangeArrowheads="1"/>
          </p:cNvSpPr>
          <p:nvPr/>
        </p:nvSpPr>
        <p:spPr bwMode="auto">
          <a:xfrm>
            <a:off x="214282" y="214291"/>
            <a:ext cx="864399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7030A0"/>
                </a:solidFill>
                <a:latin typeface="Segoe UI Semibold" pitchFamily="34" charset="0"/>
                <a:cs typeface="Segoe UI Semibold" pitchFamily="34" charset="0"/>
              </a:rPr>
              <a:t>Помоги Тане добраться до дома. </a:t>
            </a:r>
          </a:p>
          <a:p>
            <a:pPr algn="ctr"/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D:\Мои док_На_D\ирина николаевна\предшкольное образ\развиваем память\стр 5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AF0F1"/>
              </a:clrFrom>
              <a:clrTo>
                <a:srgbClr val="FAF0F1">
                  <a:alpha val="0"/>
                </a:srgbClr>
              </a:clrTo>
            </a:clrChange>
            <a:lum contrast="30000"/>
          </a:blip>
          <a:srcRect l="24033" t="45073" r="28456" b="23969"/>
          <a:stretch>
            <a:fillRect/>
          </a:stretch>
        </p:blipFill>
        <p:spPr bwMode="auto">
          <a:xfrm>
            <a:off x="1714480" y="1714488"/>
            <a:ext cx="4705350" cy="421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D:\Мои док_На_D\ирина николаевна\предшкольное образ\развиваем память\стр 5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AF0F1"/>
              </a:clrFrom>
              <a:clrTo>
                <a:srgbClr val="FAF0F1">
                  <a:alpha val="0"/>
                </a:srgbClr>
              </a:clrTo>
            </a:clrChange>
            <a:lum contrast="30000"/>
          </a:blip>
          <a:srcRect l="71638" t="56081" r="6818" b="23969"/>
          <a:stretch>
            <a:fillRect/>
          </a:stretch>
        </p:blipFill>
        <p:spPr bwMode="auto">
          <a:xfrm>
            <a:off x="6858000" y="3143250"/>
            <a:ext cx="2133600" cy="271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58" y="1714488"/>
            <a:ext cx="94297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4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43042" y="2786058"/>
            <a:ext cx="1697038" cy="138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5.55112E-17 L 0.18091 -0.0009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091 -0.00093 L 0.18091 0.1564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091 0.15657 L 0.18108 0.3464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108 0.34653 L 0.35417 0.345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5417 0.3456 L 0.50382 0.345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0382 0.3456 L 0.65347 0.345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Tatyana\Desktop\Рисунок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684213" y="1"/>
            <a:ext cx="6888183" cy="1643050"/>
          </a:xfrm>
          <a:prstGeom prst="rect">
            <a:avLst/>
          </a:prstGeom>
        </p:spPr>
        <p:txBody>
          <a:bodyPr rtlCol="0">
            <a:normAutofit fontScale="975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300" i="1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ookman Old Style" pitchFamily="18" charset="0"/>
                <a:ea typeface="+mj-ea"/>
                <a:cs typeface="+mj-cs"/>
              </a:rPr>
              <a:t>Помоги Роме</a:t>
            </a:r>
            <a:r>
              <a:rPr kumimoji="0" lang="ru-RU" sz="3300" i="1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ookman Old Style" pitchFamily="18" charset="0"/>
                <a:ea typeface="+mj-ea"/>
                <a:cs typeface="+mj-cs"/>
              </a:rPr>
              <a:t> </a:t>
            </a:r>
            <a:r>
              <a:rPr kumimoji="0" lang="ru-RU" sz="3300" i="1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ookman Old Style" pitchFamily="18" charset="0"/>
                <a:ea typeface="+mj-ea"/>
                <a:cs typeface="+mj-cs"/>
              </a:rPr>
              <a:t>увезти овощи </a:t>
            </a:r>
            <a:r>
              <a:rPr lang="ru-RU" sz="4400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+mj-ea"/>
                <a:cs typeface="+mj-cs"/>
              </a:rPr>
              <a:t> </a:t>
            </a:r>
            <a:r>
              <a:rPr lang="ru-RU" sz="2400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+mj-ea"/>
                <a:cs typeface="+mj-cs"/>
              </a:rPr>
              <a:t>(</a:t>
            </a:r>
            <a:r>
              <a:rPr lang="ru-RU" sz="2700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+mj-ea"/>
                <a:cs typeface="+mj-cs"/>
              </a:rPr>
              <a:t>наличие</a:t>
            </a:r>
            <a:r>
              <a:rPr kumimoji="0" lang="ru-RU" sz="2700" i="1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ookman Old Style" pitchFamily="18" charset="0"/>
                <a:ea typeface="+mj-ea"/>
                <a:cs typeface="+mj-cs"/>
              </a:rPr>
              <a:t> звука </a:t>
            </a:r>
            <a:r>
              <a:rPr kumimoji="0" lang="en-US" sz="2700" i="1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ookman Old Style" pitchFamily="18" charset="0"/>
                <a:ea typeface="+mj-ea"/>
                <a:cs typeface="+mj-cs"/>
              </a:rPr>
              <a:t>[</a:t>
            </a:r>
            <a:r>
              <a:rPr kumimoji="0" lang="ru-RU" sz="2700" i="1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ookman Old Style" pitchFamily="18" charset="0"/>
                <a:ea typeface="+mj-ea"/>
                <a:cs typeface="+mj-cs"/>
              </a:rPr>
              <a:t>Р</a:t>
            </a:r>
            <a:r>
              <a:rPr kumimoji="0" lang="en-US" sz="2700" i="1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ookman Old Style" pitchFamily="18" charset="0"/>
                <a:ea typeface="+mj-ea"/>
                <a:cs typeface="+mj-cs"/>
              </a:rPr>
              <a:t>]</a:t>
            </a:r>
            <a:r>
              <a:rPr kumimoji="0" lang="ru-RU" sz="2700" i="1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ookman Old Style" pitchFamily="18" charset="0"/>
                <a:ea typeface="+mj-ea"/>
                <a:cs typeface="+mj-cs"/>
              </a:rPr>
              <a:t>) </a:t>
            </a:r>
          </a:p>
        </p:txBody>
      </p:sp>
      <p:pic>
        <p:nvPicPr>
          <p:cNvPr id="4" name="Picture 4" descr="http://deti-online.com/img/malchik-color.jpg"/>
          <p:cNvPicPr>
            <a:picLocks noChangeAspect="1" noChangeArrowheads="1"/>
          </p:cNvPicPr>
          <p:nvPr/>
        </p:nvPicPr>
        <p:blipFill>
          <a:blip r:embed="rId4" cstate="print"/>
          <a:srcRect l="28722" r="27087"/>
          <a:stretch>
            <a:fillRect/>
          </a:stretch>
        </p:blipFill>
        <p:spPr bwMode="auto">
          <a:xfrm>
            <a:off x="785786" y="3643314"/>
            <a:ext cx="1152525" cy="2608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http://www.rodnye-igrushki.ru/Sites/shop/Uploads/igrushka_gruzovik_prestizh_s_pritsepom_01.82F6B0525B7745F5A9BEA45C0653E433.jpg"/>
          <p:cNvPicPr>
            <a:picLocks noChangeAspect="1" noChangeArrowheads="1"/>
          </p:cNvPicPr>
          <p:nvPr/>
        </p:nvPicPr>
        <p:blipFill>
          <a:blip r:embed="rId5" cstate="print"/>
          <a:srcRect t="8049" b="11842"/>
          <a:stretch>
            <a:fillRect/>
          </a:stretch>
        </p:blipFill>
        <p:spPr bwMode="auto">
          <a:xfrm>
            <a:off x="3071802" y="3571876"/>
            <a:ext cx="6072198" cy="2962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http://ogorodsadovod.com/sites/default/files/u79/2012/04/kartofel.jpg"/>
          <p:cNvPicPr>
            <a:picLocks noChangeAspect="1" noChangeArrowheads="1"/>
          </p:cNvPicPr>
          <p:nvPr/>
        </p:nvPicPr>
        <p:blipFill>
          <a:blip r:embed="rId6" cstate="print"/>
          <a:srcRect l="7060" t="8691" r="3371" b="6184"/>
          <a:stretch>
            <a:fillRect/>
          </a:stretch>
        </p:blipFill>
        <p:spPr bwMode="auto">
          <a:xfrm>
            <a:off x="1000100" y="1142984"/>
            <a:ext cx="1090286" cy="698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8" descr="http://gemor.su/wp-content/uploads/2013/07/kapusta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44532" y="1357298"/>
            <a:ext cx="836903" cy="833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6" descr="http://econet.ru/media/147/kindeditor/image/201302/20130221221530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325938" y="1085850"/>
            <a:ext cx="1257300" cy="94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0" descr="http://sady-rossii.ru/images/img/2013/chudo_pomidor_2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714612" y="2143116"/>
            <a:ext cx="739775" cy="83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0" descr="http://img05.rl0.ru/eda/c464x302/s1.afisha-eda.ru/Photos/120214130615-120327170200-p-O-kabachki.jpg"/>
          <p:cNvPicPr>
            <a:picLocks noChangeAspect="1" noChangeArrowheads="1"/>
          </p:cNvPicPr>
          <p:nvPr/>
        </p:nvPicPr>
        <p:blipFill>
          <a:blip r:embed="rId10" cstate="print"/>
          <a:srcRect l="5679" t="21404" r="6802" b="12386"/>
          <a:stretch>
            <a:fillRect/>
          </a:stretch>
        </p:blipFill>
        <p:spPr bwMode="auto">
          <a:xfrm>
            <a:off x="1000100" y="2208670"/>
            <a:ext cx="1279550" cy="629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6" descr="http://www.silazdorovya.ru/wp-content/uploads/2014/08/poleznye-svojstva-ukropa.jpg"/>
          <p:cNvPicPr>
            <a:picLocks noChangeAspect="1" noChangeArrowheads="1"/>
          </p:cNvPicPr>
          <p:nvPr/>
        </p:nvPicPr>
        <p:blipFill>
          <a:blip r:embed="rId11" cstate="print"/>
          <a:srcRect l="3746" r="2348"/>
          <a:stretch>
            <a:fillRect/>
          </a:stretch>
        </p:blipFill>
        <p:spPr bwMode="auto">
          <a:xfrm>
            <a:off x="4357686" y="2143116"/>
            <a:ext cx="1152525" cy="67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8" descr="http://plantbase.ru/sites/default/files/user-1/images/99c2d2b1a899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157913" y="1196975"/>
            <a:ext cx="1068387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4" descr="http://rus-health.info/images/original/f_92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232650" y="703263"/>
            <a:ext cx="1011238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2" descr="http://img06.rl0.ru/eda/c464x302/s1.afisha-eda.ru/Photos/120131085121-120327135548-p-O-tikva.jpg"/>
          <p:cNvPicPr>
            <a:picLocks noChangeAspect="1" noChangeArrowheads="1"/>
          </p:cNvPicPr>
          <p:nvPr/>
        </p:nvPicPr>
        <p:blipFill>
          <a:blip r:embed="rId14" cstate="print"/>
          <a:srcRect l="13261" t="3548" r="12508" b="4114"/>
          <a:stretch>
            <a:fillRect/>
          </a:stretch>
        </p:blipFill>
        <p:spPr bwMode="auto">
          <a:xfrm>
            <a:off x="7517718" y="2285992"/>
            <a:ext cx="996041" cy="806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1.30435E-6 L 0.43351 0.376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7" y="1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2.96022E-6 L 0.35173 0.22109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6" y="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16 0.00185 L 0.36702 0.20837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8" y="1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35893E-6 L 0.04392 0.32308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" y="1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6.01295E-7 L 0.00035 0.43524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Tatyana\Desktop\Рисунок1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1357290" y="3887801"/>
            <a:ext cx="7358063" cy="1470025"/>
          </a:xfrm>
          <a:prstGeom prst="rect">
            <a:avLst/>
          </a:prstGeo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1" u="none" strike="noStrike" kern="1200" cap="none" spc="0" normalizeH="0" baseline="0" noProof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«Учу, играю, фонематический слух </a:t>
            </a:r>
            <a:br>
              <a:rPr kumimoji="0" lang="ru-RU" sz="4000" b="1" i="1" u="none" strike="noStrike" kern="1200" cap="none" spc="0" normalizeH="0" baseline="0" noProof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4000" b="1" i="1" u="none" strike="noStrike" kern="1200" cap="none" spc="0" normalizeH="0" baseline="0" noProof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у детей развиваю»</a:t>
            </a:r>
            <a:br>
              <a:rPr kumimoji="0" lang="ru-RU" sz="4000" b="1" i="1" u="none" strike="noStrike" kern="1200" cap="none" spc="0" normalizeH="0" baseline="0" noProof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ru-RU" sz="4000" b="1" i="1" u="none" strike="noStrike" kern="1200" cap="none" spc="0" normalizeH="0" baseline="0" noProof="0" dirty="0" smtClean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Tatyana\Desktop\Рисунок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www.playcast.ru/uploads/2015/03/24/12795621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28926" y="214290"/>
            <a:ext cx="2399086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7224" y="500042"/>
            <a:ext cx="2290765" cy="1608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72132" y="500042"/>
            <a:ext cx="2290765" cy="1608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6" descr="Картинка 4 из 3921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57290" y="3214686"/>
            <a:ext cx="1296988" cy="129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7" descr="MC900441781[1]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858148" y="3143248"/>
            <a:ext cx="868362" cy="86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C:\Documents and Settings\Кирилл\Рабочий стол\МАМА\детские презентации\Почемучка\1afeabd9c36a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429520" y="5494144"/>
            <a:ext cx="939797" cy="922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0" descr="http://www.valentinaspb.ru/uploaded/mos_2.jpg"/>
          <p:cNvPicPr>
            <a:picLocks noChangeAspect="1" noChangeArrowheads="1"/>
          </p:cNvPicPr>
          <p:nvPr/>
        </p:nvPicPr>
        <p:blipFill>
          <a:blip r:embed="rId10" r:link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0800000" flipV="1">
            <a:off x="1571604" y="4786322"/>
            <a:ext cx="1143000" cy="71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 descr="Картинка 2 из 215444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714612" y="5357826"/>
            <a:ext cx="1047851" cy="1114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2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488" y="3357562"/>
            <a:ext cx="1296987" cy="148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90" descr="CHEESE1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786314" y="3643314"/>
            <a:ext cx="936625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4"/>
          <p:cNvPicPr>
            <a:picLocks noChangeAspect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500562" y="4974706"/>
            <a:ext cx="1554162" cy="1272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Прямоугольник 17"/>
          <p:cNvSpPr/>
          <p:nvPr/>
        </p:nvSpPr>
        <p:spPr>
          <a:xfrm>
            <a:off x="1714480" y="2071678"/>
            <a:ext cx="53091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dirty="0" err="1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endParaRPr lang="ru-RU" sz="54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6643702" y="2214554"/>
            <a:ext cx="53091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dirty="0" err="1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л</a:t>
            </a:r>
            <a:endParaRPr lang="ru-RU" sz="5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3.45051E-6 L 0.48542 -0.4826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00" y="-24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28492E-6 L 0.4316 -0.391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600" y="-19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1.37835E-6 L -0.34236 -0.5078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100" y="-25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4.6716E-6 L -0.76111 -0.3256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100" y="-16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80204E-6 L 0.46251 -0.54348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100" y="-27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12766E-6 L 0.45295 -0.77127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600" y="-38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20259E-6 L -0.35277 -0.60107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600" y="-30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40333E-6 L -0.54114 -0.75161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100" y="-37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2786063"/>
            <a:ext cx="9144000" cy="4071937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TextBox 7"/>
          <p:cNvSpPr txBox="1">
            <a:spLocks noChangeArrowheads="1"/>
          </p:cNvSpPr>
          <p:nvPr/>
        </p:nvSpPr>
        <p:spPr bwMode="auto">
          <a:xfrm>
            <a:off x="0" y="0"/>
            <a:ext cx="9144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</a:rPr>
              <a:t>Помогите построить мост. Берите дощечки, на 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</a:rPr>
              <a:t>которых предметы </a:t>
            </a: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</a:rPr>
              <a:t>начинаются с гласного звука.</a:t>
            </a:r>
          </a:p>
        </p:txBody>
      </p:sp>
      <p:sp>
        <p:nvSpPr>
          <p:cNvPr id="7" name="Блок-схема: ручное управление 6"/>
          <p:cNvSpPr>
            <a:spLocks noChangeAspect="1"/>
          </p:cNvSpPr>
          <p:nvPr/>
        </p:nvSpPr>
        <p:spPr>
          <a:xfrm rot="10800000">
            <a:off x="2286000" y="2786063"/>
            <a:ext cx="4244975" cy="4071937"/>
          </a:xfrm>
          <a:prstGeom prst="flowChartManualOper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42875" y="714375"/>
            <a:ext cx="1571625" cy="85725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9" name="Picture 2" descr="C:\Documents and Settings\Кирилл\Рабочий стол\МАМА\детские презентации\Почемучка\1afeabd9c36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3" y="714375"/>
            <a:ext cx="87947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1258888" y="1700213"/>
            <a:ext cx="1571625" cy="85725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2" name="Picture 7" descr="C:\Documents and Settings\Кирилл\Рабочий стол\МАМА\анимация\a0f87af0664c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728" y="1571612"/>
            <a:ext cx="1425575" cy="104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>
            <a:hlinkClick r:id="" action="ppaction://noaction" highlightClick="1"/>
          </p:cNvPr>
          <p:cNvSpPr/>
          <p:nvPr/>
        </p:nvSpPr>
        <p:spPr>
          <a:xfrm>
            <a:off x="2571750" y="714375"/>
            <a:ext cx="1571625" cy="85725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4" name="Picture 5" descr="C:\Documents and Settings\Ольга\Рабочий стол\картинки\Новая папка (2)\игрушки\dc701436b9b3.png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00375" y="714375"/>
            <a:ext cx="790575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Прямоугольник 14">
            <a:hlinkClick r:id="" action="ppaction://noaction" highlightClick="1"/>
          </p:cNvPr>
          <p:cNvSpPr/>
          <p:nvPr/>
        </p:nvSpPr>
        <p:spPr>
          <a:xfrm>
            <a:off x="4071934" y="1643050"/>
            <a:ext cx="1571625" cy="85725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6" name="Picture 3" descr="C:\Documents and Settings\Кирилл\Рабочий стол\МАМА\детские презентации\Почемучка\mork18.png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143372" y="1714488"/>
            <a:ext cx="1436687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Прямоугольник 16">
            <a:hlinkClick r:id="" action="ppaction://noaction" highlightClick="1"/>
          </p:cNvPr>
          <p:cNvSpPr/>
          <p:nvPr/>
        </p:nvSpPr>
        <p:spPr>
          <a:xfrm>
            <a:off x="5857884" y="642918"/>
            <a:ext cx="1571625" cy="85725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8" name="Picture 7" descr="C:\Documents and Settings\Ольга\Рабочий стол\картинки\Новая папка (2)\игрушки\9b18a1327af1.png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215074" y="714356"/>
            <a:ext cx="10541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Прямоугольник 18"/>
          <p:cNvSpPr/>
          <p:nvPr/>
        </p:nvSpPr>
        <p:spPr>
          <a:xfrm>
            <a:off x="6286512" y="1714488"/>
            <a:ext cx="1571625" cy="85725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0" name="Picture 13" descr="улитка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572264" y="1714488"/>
            <a:ext cx="868362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5" descr="C:\Documents and Settings\учитель\Мои документы\Мои рисунки\post-160198-1252929093_thumb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57224" y="2786058"/>
            <a:ext cx="1025523" cy="146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9" descr="C:\Documents and Settings\учитель\Мои документы\Мои рисунки\0a22096e9871460084a61bb9526e2bc2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14348" y="4071942"/>
            <a:ext cx="1290134" cy="171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33333E-6 L 0.19375 0.5643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00" y="28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149 -0.00139 L 0.24202 0.4185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00" y="21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9.15819E-7 L -0.13959 0.4181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00" y="2090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2.53469E-6 L 0.66945 0.29371 " pathEditMode="relative" rAng="0" ptsTypes="AA">
                                      <p:cBhvr>
                                        <p:cTn id="20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500" y="14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4.89362E-6 L 0.75295 -0.05065 " pathEditMode="relative" rAng="0" ptsTypes="AA">
                                      <p:cBhvr>
                                        <p:cTn id="24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600" y="-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Tatyana\Desktop\Рисунок1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143108" y="3333681"/>
            <a:ext cx="5500726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lang="ru-RU" sz="2800" i="1" dirty="0" smtClean="0">
                <a:solidFill>
                  <a:srgbClr val="C00000"/>
                </a:solidFill>
                <a:ea typeface="Times New Roman" pitchFamily="18" charset="0"/>
                <a:cs typeface="Times New Roman" pitchFamily="18" charset="0"/>
              </a:rPr>
              <a:t>Пятый 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Times New Roman" pitchFamily="18" charset="0"/>
                <a:cs typeface="Times New Roman" pitchFamily="18" charset="0"/>
              </a:rPr>
              <a:t>уровень-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освоение ребенком навыка анализа и синтеза.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Tatyana\Desktop\Рисунок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7" descr="стр 2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AEFED"/>
              </a:clrFrom>
              <a:clrTo>
                <a:srgbClr val="FAEFED">
                  <a:alpha val="0"/>
                </a:srgbClr>
              </a:clrTo>
            </a:clrChange>
          </a:blip>
          <a:srcRect l="11328" t="12152" r="65755" b="76042"/>
          <a:stretch>
            <a:fillRect/>
          </a:stretch>
        </p:blipFill>
        <p:spPr bwMode="auto">
          <a:xfrm>
            <a:off x="857223" y="2428868"/>
            <a:ext cx="1815365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43834" y="3805100"/>
            <a:ext cx="866772" cy="943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4"/>
          <p:cNvSpPr txBox="1">
            <a:spLocks noChangeArrowheads="1"/>
          </p:cNvSpPr>
          <p:nvPr/>
        </p:nvSpPr>
        <p:spPr bwMode="auto">
          <a:xfrm>
            <a:off x="214282" y="214291"/>
            <a:ext cx="8643998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600" i="1" dirty="0" smtClean="0">
                <a:solidFill>
                  <a:srgbClr val="7030A0"/>
                </a:solidFill>
                <a:latin typeface="Segoe UI Semibold" pitchFamily="34" charset="0"/>
                <a:cs typeface="Segoe UI Semibold" pitchFamily="34" charset="0"/>
              </a:rPr>
              <a:t>Внимательные покупатели </a:t>
            </a:r>
            <a:endParaRPr lang="ru-RU" sz="3600" i="1" dirty="0">
              <a:solidFill>
                <a:srgbClr val="7030A0"/>
              </a:solidFill>
              <a:latin typeface="Segoe UI Semibold" pitchFamily="34" charset="0"/>
              <a:cs typeface="Segoe UI Semibold" pitchFamily="34" charset="0"/>
            </a:endParaRPr>
          </a:p>
          <a:p>
            <a:pPr algn="ctr"/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286116" y="1000108"/>
            <a:ext cx="63671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</a:t>
            </a:r>
            <a:endParaRPr lang="ru-RU" sz="54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5072066" y="1071546"/>
            <a:ext cx="65274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endParaRPr lang="ru-RU" sz="54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6786578" y="1071546"/>
            <a:ext cx="60465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</a:t>
            </a:r>
            <a:endParaRPr lang="ru-RU" sz="5400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1643042" y="1071546"/>
            <a:ext cx="56297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</a:t>
            </a:r>
            <a:endParaRPr lang="ru-RU" sz="5400" dirty="0"/>
          </a:p>
        </p:txBody>
      </p:sp>
      <p:pic>
        <p:nvPicPr>
          <p:cNvPr id="22" name="Рисунок 4" descr="MCj04369090000[1]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71736" y="3071810"/>
            <a:ext cx="1304925" cy="117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6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35935">
            <a:off x="1815396" y="4544630"/>
            <a:ext cx="1316037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Рисунок 6" descr="12878705821624715823fishing_pole-hi.pn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429388" y="2571744"/>
            <a:ext cx="1252517" cy="1730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4" descr="http://lenagold.narod.ru/fon/clipart/r/rasch/rasch09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10217195" flipV="1">
            <a:off x="4043154" y="4916316"/>
            <a:ext cx="1595426" cy="641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3" descr="C:\Users\995\Desktop\ScreenHunter_06 Aug. 22 10.09.gif"/>
          <p:cNvPicPr>
            <a:picLocks noChangeAspect="1" noChangeArrowheads="1"/>
          </p:cNvPicPr>
          <p:nvPr/>
        </p:nvPicPr>
        <p:blipFill>
          <a:blip r:embed="rId10" cstate="print"/>
          <a:srcRect l="5550" t="7314" r="-330"/>
          <a:stretch>
            <a:fillRect/>
          </a:stretch>
        </p:blipFill>
        <p:spPr bwMode="auto">
          <a:xfrm>
            <a:off x="5214942" y="2714620"/>
            <a:ext cx="1224403" cy="909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4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86314" y="2500306"/>
            <a:ext cx="865183" cy="899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11" descr="MCj01556430000[1]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929190" y="3214686"/>
            <a:ext cx="1096520" cy="576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20" descr="222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0970" t="2486" r="24622" b="5774"/>
          <a:stretch>
            <a:fillRect/>
          </a:stretch>
        </p:blipFill>
        <p:spPr bwMode="auto">
          <a:xfrm rot="15164928">
            <a:off x="7091581" y="5022063"/>
            <a:ext cx="472477" cy="986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47" descr="MC900441781[1]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643834" y="5286388"/>
            <a:ext cx="671496" cy="671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9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15206" y="5286388"/>
            <a:ext cx="625194" cy="776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2.31267E-6 L 0.1809 -0.0948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" y="-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49769E-6 L 0.39948 -0.2120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" y="-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82 -0.04857 L 0.03368 -0.2585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-105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79278E-7 L -0.01111 -0.14038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" y="-7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4.7271E-6 L 0.00017 -0.09805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3.80204E-6 L -0.58646 -0.15841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3" y="-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125 0.05296 L -0.07743 -0.28053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" y="-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22757E-6 L -0.0526 -0.29139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-1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83 -0.04833 L -0.18611 -0.36494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" y="-158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49 0.02105 L -0.27362 -0.30874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9" y="-165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8.23312E-7 L -0.19931 -0.33511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" y="-1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Tatyana\Desktop\Рисунок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WordArt 2"/>
          <p:cNvSpPr>
            <a:spLocks noChangeArrowheads="1" noChangeShapeType="1" noTextEdit="1"/>
          </p:cNvSpPr>
          <p:nvPr/>
        </p:nvSpPr>
        <p:spPr bwMode="auto">
          <a:xfrm>
            <a:off x="971550" y="571480"/>
            <a:ext cx="7416800" cy="328932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Игра "Как называется цветок"</a:t>
            </a:r>
          </a:p>
        </p:txBody>
      </p:sp>
      <p:sp>
        <p:nvSpPr>
          <p:cNvPr id="4" name="Oval 12"/>
          <p:cNvSpPr>
            <a:spLocks noChangeArrowheads="1"/>
          </p:cNvSpPr>
          <p:nvPr/>
        </p:nvSpPr>
        <p:spPr bwMode="auto">
          <a:xfrm>
            <a:off x="3708400" y="2420938"/>
            <a:ext cx="2016125" cy="10795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5" name="Picture 14" descr="j0254500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638" y="2492375"/>
            <a:ext cx="952500" cy="952500"/>
          </a:xfrm>
          <a:prstGeom prst="rect">
            <a:avLst/>
          </a:prstGeom>
          <a:noFill/>
        </p:spPr>
      </p:pic>
      <p:sp>
        <p:nvSpPr>
          <p:cNvPr id="8" name="Rectangle 16"/>
          <p:cNvSpPr>
            <a:spLocks noChangeArrowheads="1"/>
          </p:cNvSpPr>
          <p:nvPr/>
        </p:nvSpPr>
        <p:spPr bwMode="auto">
          <a:xfrm>
            <a:off x="1285852" y="5857892"/>
            <a:ext cx="7358114" cy="576262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6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Выдели первые звуки, назови цветок</a:t>
            </a:r>
            <a:endParaRPr lang="ru-RU" sz="3600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http://abload.de/img/flatcastsonsuzadek-sorgkd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29521" y="2857496"/>
            <a:ext cx="1714479" cy="2951543"/>
          </a:xfrm>
          <a:prstGeom prst="rect">
            <a:avLst/>
          </a:prstGeom>
          <a:noFill/>
        </p:spPr>
      </p:pic>
      <p:pic>
        <p:nvPicPr>
          <p:cNvPr id="11" name="Picture 2" descr="C:\Documents and Settings\Кирилл\Рабочий стол\МАМА\детские презентации\Почемучка\1afeabd9c36a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43174" y="2066431"/>
            <a:ext cx="1011235" cy="992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90" descr="CHEESE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6248" y="1357298"/>
            <a:ext cx="936625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7" descr="C:\Users\Best\Desktop\посуда\10000007777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86446" y="1714488"/>
            <a:ext cx="1460500" cy="145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 descr="Картинка 1 из 8077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072066" y="3571876"/>
            <a:ext cx="1698623" cy="1027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0" descr="C:\Documents and Settings\319\Мои документы\Мои рисунки\автообус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714612" y="3571876"/>
            <a:ext cx="1699147" cy="969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Tatyana\Desktop\Рисунок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304800" y="0"/>
            <a:ext cx="8686800" cy="12954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dirty="0" smtClean="0">
                <a:solidFill>
                  <a:srgbClr val="7030A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В каком домике живет звук </a:t>
            </a:r>
            <a:r>
              <a:rPr lang="en-US" sz="3600" dirty="0" smtClean="0">
                <a:solidFill>
                  <a:srgbClr val="7030A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[ </a:t>
            </a:r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К</a:t>
            </a:r>
            <a:r>
              <a:rPr lang="en-US" sz="3600" dirty="0" smtClean="0">
                <a:solidFill>
                  <a:srgbClr val="7030A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]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7" name="Picture 4" descr="slovar_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0100" y="3643314"/>
            <a:ext cx="1800225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D:\Мои док_На_D\ирина николаевна\предшкольное образ\развиваем память\стр 4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CF6FA"/>
              </a:clrFrom>
              <a:clrTo>
                <a:srgbClr val="FCF6FA">
                  <a:alpha val="0"/>
                </a:srgbClr>
              </a:clrTo>
            </a:clrChange>
            <a:lum contrast="20000"/>
          </a:blip>
          <a:srcRect l="72200" t="9377" r="9125" b="76237"/>
          <a:stretch>
            <a:fillRect/>
          </a:stretch>
        </p:blipFill>
        <p:spPr bwMode="auto">
          <a:xfrm>
            <a:off x="5786446" y="2714620"/>
            <a:ext cx="2071702" cy="1664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2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5984" y="5214950"/>
            <a:ext cx="2223989" cy="1181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4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86182" y="3000372"/>
            <a:ext cx="1714512" cy="1645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5" descr="карандаш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072330" y="4500570"/>
            <a:ext cx="1143002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8" descr="C:\Users\Best\Desktop\посуда\40765.jp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72066" y="4929198"/>
            <a:ext cx="1368427" cy="1370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3" name="Group 126"/>
          <p:cNvGrpSpPr>
            <a:grpSpLocks/>
          </p:cNvGrpSpPr>
          <p:nvPr/>
        </p:nvGrpSpPr>
        <p:grpSpPr bwMode="auto">
          <a:xfrm>
            <a:off x="928662" y="642918"/>
            <a:ext cx="1476375" cy="1620837"/>
            <a:chOff x="150" y="837"/>
            <a:chExt cx="1611" cy="1565"/>
          </a:xfrm>
        </p:grpSpPr>
        <p:pic>
          <p:nvPicPr>
            <p:cNvPr id="14" name="Равнобедренный треугольник 8"/>
            <p:cNvPicPr>
              <a:picLocks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150" y="837"/>
              <a:ext cx="1611" cy="7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5" name="Прямоугольник 7"/>
            <p:cNvGrpSpPr>
              <a:grpSpLocks/>
            </p:cNvGrpSpPr>
            <p:nvPr/>
          </p:nvGrpSpPr>
          <p:grpSpPr bwMode="auto">
            <a:xfrm>
              <a:off x="410" y="1584"/>
              <a:ext cx="1105" cy="818"/>
              <a:chOff x="445008" y="2194560"/>
              <a:chExt cx="1011936" cy="847344"/>
            </a:xfrm>
          </p:grpSpPr>
          <p:pic>
            <p:nvPicPr>
              <p:cNvPr id="38" name="Прямоугольник 7"/>
              <p:cNvPicPr>
                <a:picLocks noChangeArrowheads="1"/>
              </p:cNvPicPr>
              <p:nvPr/>
            </p:nvPicPr>
            <p:blipFill>
              <a:blip r:embed="rId11" cstate="print"/>
              <a:srcRect/>
              <a:stretch>
                <a:fillRect/>
              </a:stretch>
            </p:blipFill>
            <p:spPr bwMode="auto">
              <a:xfrm>
                <a:off x="445008" y="2194560"/>
                <a:ext cx="1011936" cy="8473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9" name="Text Box 64"/>
              <p:cNvSpPr txBox="1">
                <a:spLocks noChangeArrowheads="1"/>
              </p:cNvSpPr>
              <p:nvPr/>
            </p:nvSpPr>
            <p:spPr bwMode="auto">
              <a:xfrm>
                <a:off x="473525" y="2225609"/>
                <a:ext cx="958075" cy="7906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ru-RU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16" name="Group 104"/>
            <p:cNvGrpSpPr>
              <a:grpSpLocks/>
            </p:cNvGrpSpPr>
            <p:nvPr/>
          </p:nvGrpSpPr>
          <p:grpSpPr bwMode="auto">
            <a:xfrm>
              <a:off x="470" y="1810"/>
              <a:ext cx="914" cy="364"/>
              <a:chOff x="606" y="2898"/>
              <a:chExt cx="914" cy="364"/>
            </a:xfrm>
          </p:grpSpPr>
          <p:grpSp>
            <p:nvGrpSpPr>
              <p:cNvPr id="17" name="Group 102"/>
              <p:cNvGrpSpPr>
                <a:grpSpLocks/>
              </p:cNvGrpSpPr>
              <p:nvPr/>
            </p:nvGrpSpPr>
            <p:grpSpPr bwMode="auto">
              <a:xfrm>
                <a:off x="606" y="2898"/>
                <a:ext cx="914" cy="364"/>
                <a:chOff x="606" y="2898"/>
                <a:chExt cx="914" cy="364"/>
              </a:xfrm>
            </p:grpSpPr>
            <p:grpSp>
              <p:nvGrpSpPr>
                <p:cNvPr id="19" name="Group 47"/>
                <p:cNvGrpSpPr>
                  <a:grpSpLocks/>
                </p:cNvGrpSpPr>
                <p:nvPr/>
              </p:nvGrpSpPr>
              <p:grpSpPr bwMode="auto">
                <a:xfrm>
                  <a:off x="975" y="2976"/>
                  <a:ext cx="273" cy="227"/>
                  <a:chOff x="2925" y="1389"/>
                  <a:chExt cx="1044" cy="227"/>
                </a:xfrm>
              </p:grpSpPr>
              <p:sp>
                <p:nvSpPr>
                  <p:cNvPr id="34" name="Line 48"/>
                  <p:cNvSpPr>
                    <a:spLocks noChangeShapeType="1"/>
                  </p:cNvSpPr>
                  <p:nvPr/>
                </p:nvSpPr>
                <p:spPr bwMode="auto">
                  <a:xfrm>
                    <a:off x="2925" y="1389"/>
                    <a:ext cx="1044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5" name="Line 49"/>
                  <p:cNvSpPr>
                    <a:spLocks noChangeShapeType="1"/>
                  </p:cNvSpPr>
                  <p:nvPr/>
                </p:nvSpPr>
                <p:spPr bwMode="auto">
                  <a:xfrm>
                    <a:off x="2925" y="1616"/>
                    <a:ext cx="1044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6" name="Line 50"/>
                  <p:cNvSpPr>
                    <a:spLocks noChangeShapeType="1"/>
                  </p:cNvSpPr>
                  <p:nvPr/>
                </p:nvSpPr>
                <p:spPr bwMode="auto">
                  <a:xfrm>
                    <a:off x="2925" y="1389"/>
                    <a:ext cx="0" cy="227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7" name="Line 51"/>
                  <p:cNvSpPr>
                    <a:spLocks noChangeShapeType="1"/>
                  </p:cNvSpPr>
                  <p:nvPr/>
                </p:nvSpPr>
                <p:spPr bwMode="auto">
                  <a:xfrm>
                    <a:off x="3969" y="1389"/>
                    <a:ext cx="0" cy="227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20" name="Group 52"/>
                <p:cNvGrpSpPr>
                  <a:grpSpLocks/>
                </p:cNvGrpSpPr>
                <p:nvPr/>
              </p:nvGrpSpPr>
              <p:grpSpPr bwMode="auto">
                <a:xfrm>
                  <a:off x="1247" y="2976"/>
                  <a:ext cx="273" cy="227"/>
                  <a:chOff x="2925" y="1389"/>
                  <a:chExt cx="1044" cy="227"/>
                </a:xfrm>
              </p:grpSpPr>
              <p:sp>
                <p:nvSpPr>
                  <p:cNvPr id="30" name="Line 53"/>
                  <p:cNvSpPr>
                    <a:spLocks noChangeShapeType="1"/>
                  </p:cNvSpPr>
                  <p:nvPr/>
                </p:nvSpPr>
                <p:spPr bwMode="auto">
                  <a:xfrm>
                    <a:off x="2925" y="1389"/>
                    <a:ext cx="1044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1" name="Line 54"/>
                  <p:cNvSpPr>
                    <a:spLocks noChangeShapeType="1"/>
                  </p:cNvSpPr>
                  <p:nvPr/>
                </p:nvSpPr>
                <p:spPr bwMode="auto">
                  <a:xfrm>
                    <a:off x="2925" y="1616"/>
                    <a:ext cx="1044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2" name="Line 55"/>
                  <p:cNvSpPr>
                    <a:spLocks noChangeShapeType="1"/>
                  </p:cNvSpPr>
                  <p:nvPr/>
                </p:nvSpPr>
                <p:spPr bwMode="auto">
                  <a:xfrm>
                    <a:off x="2925" y="1389"/>
                    <a:ext cx="0" cy="227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3" name="Line 56"/>
                  <p:cNvSpPr>
                    <a:spLocks noChangeShapeType="1"/>
                  </p:cNvSpPr>
                  <p:nvPr/>
                </p:nvSpPr>
                <p:spPr bwMode="auto">
                  <a:xfrm>
                    <a:off x="3969" y="1389"/>
                    <a:ext cx="0" cy="227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21" name="Group 57"/>
                <p:cNvGrpSpPr>
                  <a:grpSpLocks/>
                </p:cNvGrpSpPr>
                <p:nvPr/>
              </p:nvGrpSpPr>
              <p:grpSpPr bwMode="auto">
                <a:xfrm>
                  <a:off x="606" y="2898"/>
                  <a:ext cx="370" cy="364"/>
                  <a:chOff x="2375" y="1538"/>
                  <a:chExt cx="370" cy="364"/>
                </a:xfrm>
              </p:grpSpPr>
              <p:grpSp>
                <p:nvGrpSpPr>
                  <p:cNvPr id="24" name="Group 58"/>
                  <p:cNvGrpSpPr>
                    <a:grpSpLocks/>
                  </p:cNvGrpSpPr>
                  <p:nvPr/>
                </p:nvGrpSpPr>
                <p:grpSpPr bwMode="auto">
                  <a:xfrm>
                    <a:off x="2472" y="1616"/>
                    <a:ext cx="273" cy="227"/>
                    <a:chOff x="2925" y="1389"/>
                    <a:chExt cx="1044" cy="227"/>
                  </a:xfrm>
                </p:grpSpPr>
                <p:sp>
                  <p:nvSpPr>
                    <p:cNvPr id="26" name="Line 5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25" y="1389"/>
                      <a:ext cx="1044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bg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7" name="Line 6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25" y="1616"/>
                      <a:ext cx="1044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bg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8" name="Line 6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25" y="1389"/>
                      <a:ext cx="0" cy="227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bg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9" name="Line 6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969" y="1389"/>
                      <a:ext cx="0" cy="227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bg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sp>
                <p:nvSpPr>
                  <p:cNvPr id="25" name="Text Box 6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375" y="1538"/>
                    <a:ext cx="369" cy="364"/>
                  </a:xfrm>
                  <a:prstGeom prst="rect">
                    <a:avLst/>
                  </a:prstGeom>
                  <a:solidFill>
                    <a:schemeClr val="accent2"/>
                  </a:solidFill>
                  <a:ln w="25400">
                    <a:solidFill>
                      <a:schemeClr val="bg2"/>
                    </a:solidFill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pPr algn="ctr"/>
                    <a:r>
                      <a:rPr lang="ru-RU" b="1" dirty="0" smtClean="0"/>
                      <a:t>К</a:t>
                    </a:r>
                    <a:endParaRPr lang="ru-RU" b="1" dirty="0"/>
                  </a:p>
                </p:txBody>
              </p:sp>
            </p:grpSp>
            <p:sp>
              <p:nvSpPr>
                <p:cNvPr id="22" name="Text Box 100"/>
                <p:cNvSpPr txBox="1">
                  <a:spLocks noChangeArrowheads="1"/>
                </p:cNvSpPr>
                <p:nvPr/>
              </p:nvSpPr>
              <p:spPr bwMode="auto">
                <a:xfrm>
                  <a:off x="975" y="2976"/>
                  <a:ext cx="272" cy="217"/>
                </a:xfrm>
                <a:prstGeom prst="rect">
                  <a:avLst/>
                </a:prstGeom>
                <a:solidFill>
                  <a:srgbClr val="F4F83E"/>
                </a:solidFill>
                <a:ln w="25400">
                  <a:solidFill>
                    <a:schemeClr val="bg2"/>
                  </a:solidFill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endParaRPr lang="ru-RU"/>
                </a:p>
              </p:txBody>
            </p:sp>
            <p:sp>
              <p:nvSpPr>
                <p:cNvPr id="23" name="Text Box 101"/>
                <p:cNvSpPr txBox="1">
                  <a:spLocks noChangeArrowheads="1"/>
                </p:cNvSpPr>
                <p:nvPr/>
              </p:nvSpPr>
              <p:spPr bwMode="auto">
                <a:xfrm>
                  <a:off x="1247" y="2976"/>
                  <a:ext cx="272" cy="217"/>
                </a:xfrm>
                <a:prstGeom prst="rect">
                  <a:avLst/>
                </a:prstGeom>
                <a:solidFill>
                  <a:srgbClr val="F4F83E"/>
                </a:solidFill>
                <a:ln w="25400">
                  <a:solidFill>
                    <a:schemeClr val="bg2"/>
                  </a:solidFill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endParaRPr lang="ru-RU"/>
                </a:p>
              </p:txBody>
            </p:sp>
          </p:grpSp>
          <p:sp>
            <p:nvSpPr>
              <p:cNvPr id="18" name="Line 103"/>
              <p:cNvSpPr>
                <a:spLocks noChangeShapeType="1"/>
              </p:cNvSpPr>
              <p:nvPr/>
            </p:nvSpPr>
            <p:spPr bwMode="auto">
              <a:xfrm>
                <a:off x="1247" y="2976"/>
                <a:ext cx="0" cy="227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40" name="Group 125"/>
          <p:cNvGrpSpPr>
            <a:grpSpLocks/>
          </p:cNvGrpSpPr>
          <p:nvPr/>
        </p:nvGrpSpPr>
        <p:grpSpPr bwMode="auto">
          <a:xfrm>
            <a:off x="3357554" y="714356"/>
            <a:ext cx="1700212" cy="1646237"/>
            <a:chOff x="1974" y="822"/>
            <a:chExt cx="1787" cy="1635"/>
          </a:xfrm>
        </p:grpSpPr>
        <p:pic>
          <p:nvPicPr>
            <p:cNvPr id="41" name="Группа 19"/>
            <p:cNvPicPr>
              <a:picLocks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1974" y="822"/>
              <a:ext cx="1787" cy="16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42" name="Group 83"/>
            <p:cNvGrpSpPr>
              <a:grpSpLocks/>
            </p:cNvGrpSpPr>
            <p:nvPr/>
          </p:nvGrpSpPr>
          <p:grpSpPr bwMode="auto">
            <a:xfrm>
              <a:off x="2618" y="1765"/>
              <a:ext cx="525" cy="366"/>
              <a:chOff x="2357" y="1537"/>
              <a:chExt cx="525" cy="357"/>
            </a:xfrm>
          </p:grpSpPr>
          <p:grpSp>
            <p:nvGrpSpPr>
              <p:cNvPr id="55" name="Group 84"/>
              <p:cNvGrpSpPr>
                <a:grpSpLocks/>
              </p:cNvGrpSpPr>
              <p:nvPr/>
            </p:nvGrpSpPr>
            <p:grpSpPr bwMode="auto">
              <a:xfrm>
                <a:off x="2472" y="1616"/>
                <a:ext cx="273" cy="227"/>
                <a:chOff x="2925" y="1389"/>
                <a:chExt cx="1044" cy="227"/>
              </a:xfrm>
            </p:grpSpPr>
            <p:sp>
              <p:nvSpPr>
                <p:cNvPr id="57" name="Line 85"/>
                <p:cNvSpPr>
                  <a:spLocks noChangeShapeType="1"/>
                </p:cNvSpPr>
                <p:nvPr/>
              </p:nvSpPr>
              <p:spPr bwMode="auto">
                <a:xfrm>
                  <a:off x="2925" y="1389"/>
                  <a:ext cx="1044" cy="0"/>
                </a:xfrm>
                <a:prstGeom prst="line">
                  <a:avLst/>
                </a:prstGeom>
                <a:noFill/>
                <a:ln w="25400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8" name="Line 86"/>
                <p:cNvSpPr>
                  <a:spLocks noChangeShapeType="1"/>
                </p:cNvSpPr>
                <p:nvPr/>
              </p:nvSpPr>
              <p:spPr bwMode="auto">
                <a:xfrm>
                  <a:off x="2925" y="1616"/>
                  <a:ext cx="1044" cy="0"/>
                </a:xfrm>
                <a:prstGeom prst="line">
                  <a:avLst/>
                </a:prstGeom>
                <a:noFill/>
                <a:ln w="25400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9" name="Line 87"/>
                <p:cNvSpPr>
                  <a:spLocks noChangeShapeType="1"/>
                </p:cNvSpPr>
                <p:nvPr/>
              </p:nvSpPr>
              <p:spPr bwMode="auto">
                <a:xfrm>
                  <a:off x="2925" y="1389"/>
                  <a:ext cx="0" cy="227"/>
                </a:xfrm>
                <a:prstGeom prst="line">
                  <a:avLst/>
                </a:prstGeom>
                <a:noFill/>
                <a:ln w="25400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0" name="Line 88"/>
                <p:cNvSpPr>
                  <a:spLocks noChangeShapeType="1"/>
                </p:cNvSpPr>
                <p:nvPr/>
              </p:nvSpPr>
              <p:spPr bwMode="auto">
                <a:xfrm>
                  <a:off x="3969" y="1389"/>
                  <a:ext cx="0" cy="227"/>
                </a:xfrm>
                <a:prstGeom prst="line">
                  <a:avLst/>
                </a:prstGeom>
                <a:noFill/>
                <a:ln w="25400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56" name="Text Box 89"/>
              <p:cNvSpPr txBox="1">
                <a:spLocks noChangeArrowheads="1"/>
              </p:cNvSpPr>
              <p:nvPr/>
            </p:nvSpPr>
            <p:spPr bwMode="auto">
              <a:xfrm>
                <a:off x="2357" y="1537"/>
                <a:ext cx="525" cy="357"/>
              </a:xfrm>
              <a:prstGeom prst="rect">
                <a:avLst/>
              </a:prstGeom>
              <a:solidFill>
                <a:schemeClr val="accent2"/>
              </a:solidFill>
              <a:ln w="2540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ru-RU" b="1" dirty="0" smtClean="0"/>
                  <a:t>К</a:t>
                </a:r>
                <a:endParaRPr lang="ru-RU" b="1" dirty="0"/>
              </a:p>
            </p:txBody>
          </p:sp>
        </p:grpSp>
        <p:grpSp>
          <p:nvGrpSpPr>
            <p:cNvPr id="43" name="Group 90"/>
            <p:cNvGrpSpPr>
              <a:grpSpLocks/>
            </p:cNvGrpSpPr>
            <p:nvPr/>
          </p:nvGrpSpPr>
          <p:grpSpPr bwMode="auto">
            <a:xfrm>
              <a:off x="3005" y="1811"/>
              <a:ext cx="272" cy="227"/>
              <a:chOff x="2925" y="1389"/>
              <a:chExt cx="1044" cy="227"/>
            </a:xfrm>
          </p:grpSpPr>
          <p:sp>
            <p:nvSpPr>
              <p:cNvPr id="51" name="Line 91"/>
              <p:cNvSpPr>
                <a:spLocks noChangeShapeType="1"/>
              </p:cNvSpPr>
              <p:nvPr/>
            </p:nvSpPr>
            <p:spPr bwMode="auto">
              <a:xfrm>
                <a:off x="2925" y="1389"/>
                <a:ext cx="104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2" name="Line 92"/>
              <p:cNvSpPr>
                <a:spLocks noChangeShapeType="1"/>
              </p:cNvSpPr>
              <p:nvPr/>
            </p:nvSpPr>
            <p:spPr bwMode="auto">
              <a:xfrm>
                <a:off x="2925" y="1616"/>
                <a:ext cx="104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3" name="Line 93"/>
              <p:cNvSpPr>
                <a:spLocks noChangeShapeType="1"/>
              </p:cNvSpPr>
              <p:nvPr/>
            </p:nvSpPr>
            <p:spPr bwMode="auto">
              <a:xfrm>
                <a:off x="2925" y="1389"/>
                <a:ext cx="0" cy="227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4" name="Line 94"/>
              <p:cNvSpPr>
                <a:spLocks noChangeShapeType="1"/>
              </p:cNvSpPr>
              <p:nvPr/>
            </p:nvSpPr>
            <p:spPr bwMode="auto">
              <a:xfrm>
                <a:off x="3969" y="1389"/>
                <a:ext cx="0" cy="227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44" name="Group 95"/>
            <p:cNvGrpSpPr>
              <a:grpSpLocks/>
            </p:cNvGrpSpPr>
            <p:nvPr/>
          </p:nvGrpSpPr>
          <p:grpSpPr bwMode="auto">
            <a:xfrm>
              <a:off x="2461" y="1811"/>
              <a:ext cx="273" cy="227"/>
              <a:chOff x="2925" y="1389"/>
              <a:chExt cx="1044" cy="227"/>
            </a:xfrm>
          </p:grpSpPr>
          <p:sp>
            <p:nvSpPr>
              <p:cNvPr id="47" name="Line 96"/>
              <p:cNvSpPr>
                <a:spLocks noChangeShapeType="1"/>
              </p:cNvSpPr>
              <p:nvPr/>
            </p:nvSpPr>
            <p:spPr bwMode="auto">
              <a:xfrm>
                <a:off x="2925" y="1389"/>
                <a:ext cx="104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8" name="Line 97"/>
              <p:cNvSpPr>
                <a:spLocks noChangeShapeType="1"/>
              </p:cNvSpPr>
              <p:nvPr/>
            </p:nvSpPr>
            <p:spPr bwMode="auto">
              <a:xfrm>
                <a:off x="2925" y="1616"/>
                <a:ext cx="104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9" name="Line 98"/>
              <p:cNvSpPr>
                <a:spLocks noChangeShapeType="1"/>
              </p:cNvSpPr>
              <p:nvPr/>
            </p:nvSpPr>
            <p:spPr bwMode="auto">
              <a:xfrm>
                <a:off x="2925" y="1389"/>
                <a:ext cx="0" cy="227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" name="Line 99"/>
              <p:cNvSpPr>
                <a:spLocks noChangeShapeType="1"/>
              </p:cNvSpPr>
              <p:nvPr/>
            </p:nvSpPr>
            <p:spPr bwMode="auto">
              <a:xfrm>
                <a:off x="3969" y="1389"/>
                <a:ext cx="0" cy="227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45" name="Text Box 106"/>
            <p:cNvSpPr txBox="1">
              <a:spLocks noChangeArrowheads="1"/>
            </p:cNvSpPr>
            <p:nvPr/>
          </p:nvSpPr>
          <p:spPr bwMode="auto">
            <a:xfrm>
              <a:off x="3005" y="1848"/>
              <a:ext cx="272" cy="215"/>
            </a:xfrm>
            <a:prstGeom prst="rect">
              <a:avLst/>
            </a:prstGeom>
            <a:solidFill>
              <a:srgbClr val="F4F83E"/>
            </a:solidFill>
            <a:ln w="25400">
              <a:solidFill>
                <a:schemeClr val="bg2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ru-RU"/>
            </a:p>
          </p:txBody>
        </p:sp>
        <p:sp>
          <p:nvSpPr>
            <p:cNvPr id="46" name="Text Box 107"/>
            <p:cNvSpPr txBox="1">
              <a:spLocks noChangeArrowheads="1"/>
            </p:cNvSpPr>
            <p:nvPr/>
          </p:nvSpPr>
          <p:spPr bwMode="auto">
            <a:xfrm>
              <a:off x="2472" y="1842"/>
              <a:ext cx="272" cy="215"/>
            </a:xfrm>
            <a:prstGeom prst="rect">
              <a:avLst/>
            </a:prstGeom>
            <a:solidFill>
              <a:srgbClr val="F4F83E"/>
            </a:solidFill>
            <a:ln w="25400">
              <a:solidFill>
                <a:schemeClr val="bg2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ru-RU"/>
            </a:p>
          </p:txBody>
        </p:sp>
      </p:grpSp>
      <p:grpSp>
        <p:nvGrpSpPr>
          <p:cNvPr id="61" name="Group 123"/>
          <p:cNvGrpSpPr>
            <a:grpSpLocks/>
          </p:cNvGrpSpPr>
          <p:nvPr/>
        </p:nvGrpSpPr>
        <p:grpSpPr bwMode="auto">
          <a:xfrm>
            <a:off x="5786446" y="642918"/>
            <a:ext cx="1714500" cy="1860550"/>
            <a:chOff x="3855" y="894"/>
            <a:chExt cx="1775" cy="1567"/>
          </a:xfrm>
        </p:grpSpPr>
        <p:pic>
          <p:nvPicPr>
            <p:cNvPr id="62" name="Группа 22"/>
            <p:cNvPicPr>
              <a:picLocks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3855" y="894"/>
              <a:ext cx="1775" cy="15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63" name="Group 111"/>
            <p:cNvGrpSpPr>
              <a:grpSpLocks/>
            </p:cNvGrpSpPr>
            <p:nvPr/>
          </p:nvGrpSpPr>
          <p:grpSpPr bwMode="auto">
            <a:xfrm>
              <a:off x="4299" y="1839"/>
              <a:ext cx="817" cy="311"/>
              <a:chOff x="3833" y="2960"/>
              <a:chExt cx="817" cy="297"/>
            </a:xfrm>
          </p:grpSpPr>
          <p:grpSp>
            <p:nvGrpSpPr>
              <p:cNvPr id="64" name="Group 65"/>
              <p:cNvGrpSpPr>
                <a:grpSpLocks/>
              </p:cNvGrpSpPr>
              <p:nvPr/>
            </p:nvGrpSpPr>
            <p:grpSpPr bwMode="auto">
              <a:xfrm>
                <a:off x="4351" y="2960"/>
                <a:ext cx="299" cy="297"/>
                <a:chOff x="2446" y="1554"/>
                <a:chExt cx="299" cy="297"/>
              </a:xfrm>
            </p:grpSpPr>
            <p:grpSp>
              <p:nvGrpSpPr>
                <p:cNvPr id="77" name="Group 66"/>
                <p:cNvGrpSpPr>
                  <a:grpSpLocks/>
                </p:cNvGrpSpPr>
                <p:nvPr/>
              </p:nvGrpSpPr>
              <p:grpSpPr bwMode="auto">
                <a:xfrm>
                  <a:off x="2472" y="1616"/>
                  <a:ext cx="273" cy="227"/>
                  <a:chOff x="2925" y="1389"/>
                  <a:chExt cx="1044" cy="227"/>
                </a:xfrm>
              </p:grpSpPr>
              <p:sp>
                <p:nvSpPr>
                  <p:cNvPr id="79" name="Line 67"/>
                  <p:cNvSpPr>
                    <a:spLocks noChangeShapeType="1"/>
                  </p:cNvSpPr>
                  <p:nvPr/>
                </p:nvSpPr>
                <p:spPr bwMode="auto">
                  <a:xfrm>
                    <a:off x="2925" y="1389"/>
                    <a:ext cx="1044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80" name="Line 68"/>
                  <p:cNvSpPr>
                    <a:spLocks noChangeShapeType="1"/>
                  </p:cNvSpPr>
                  <p:nvPr/>
                </p:nvSpPr>
                <p:spPr bwMode="auto">
                  <a:xfrm>
                    <a:off x="2925" y="1616"/>
                    <a:ext cx="1044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81" name="Line 69"/>
                  <p:cNvSpPr>
                    <a:spLocks noChangeShapeType="1"/>
                  </p:cNvSpPr>
                  <p:nvPr/>
                </p:nvSpPr>
                <p:spPr bwMode="auto">
                  <a:xfrm>
                    <a:off x="2925" y="1389"/>
                    <a:ext cx="0" cy="227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82" name="Line 70"/>
                  <p:cNvSpPr>
                    <a:spLocks noChangeShapeType="1"/>
                  </p:cNvSpPr>
                  <p:nvPr/>
                </p:nvSpPr>
                <p:spPr bwMode="auto">
                  <a:xfrm>
                    <a:off x="3969" y="1389"/>
                    <a:ext cx="0" cy="227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sp>
              <p:nvSpPr>
                <p:cNvPr id="78" name="Text Box 71"/>
                <p:cNvSpPr txBox="1">
                  <a:spLocks noChangeArrowheads="1"/>
                </p:cNvSpPr>
                <p:nvPr/>
              </p:nvSpPr>
              <p:spPr bwMode="auto">
                <a:xfrm>
                  <a:off x="2446" y="1554"/>
                  <a:ext cx="298" cy="297"/>
                </a:xfrm>
                <a:prstGeom prst="rect">
                  <a:avLst/>
                </a:prstGeom>
                <a:solidFill>
                  <a:schemeClr val="accent2"/>
                </a:solidFill>
                <a:ln w="25400">
                  <a:solidFill>
                    <a:schemeClr val="bg2"/>
                  </a:solidFill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/>
                  <a:r>
                    <a:rPr lang="ru-RU" b="1" dirty="0" smtClean="0"/>
                    <a:t>К</a:t>
                  </a:r>
                  <a:endParaRPr lang="ru-RU" b="1" dirty="0"/>
                </a:p>
              </p:txBody>
            </p:sp>
          </p:grpSp>
          <p:grpSp>
            <p:nvGrpSpPr>
              <p:cNvPr id="65" name="Group 72"/>
              <p:cNvGrpSpPr>
                <a:grpSpLocks/>
              </p:cNvGrpSpPr>
              <p:nvPr/>
            </p:nvGrpSpPr>
            <p:grpSpPr bwMode="auto">
              <a:xfrm>
                <a:off x="4105" y="3022"/>
                <a:ext cx="273" cy="227"/>
                <a:chOff x="2925" y="1389"/>
                <a:chExt cx="1044" cy="227"/>
              </a:xfrm>
            </p:grpSpPr>
            <p:sp>
              <p:nvSpPr>
                <p:cNvPr id="73" name="Line 73"/>
                <p:cNvSpPr>
                  <a:spLocks noChangeShapeType="1"/>
                </p:cNvSpPr>
                <p:nvPr/>
              </p:nvSpPr>
              <p:spPr bwMode="auto">
                <a:xfrm>
                  <a:off x="2925" y="1389"/>
                  <a:ext cx="1044" cy="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4" name="Line 74"/>
                <p:cNvSpPr>
                  <a:spLocks noChangeShapeType="1"/>
                </p:cNvSpPr>
                <p:nvPr/>
              </p:nvSpPr>
              <p:spPr bwMode="auto">
                <a:xfrm>
                  <a:off x="2925" y="1616"/>
                  <a:ext cx="1044" cy="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5" name="Line 75"/>
                <p:cNvSpPr>
                  <a:spLocks noChangeShapeType="1"/>
                </p:cNvSpPr>
                <p:nvPr/>
              </p:nvSpPr>
              <p:spPr bwMode="auto">
                <a:xfrm>
                  <a:off x="2925" y="1389"/>
                  <a:ext cx="0" cy="227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6" name="Line 76"/>
                <p:cNvSpPr>
                  <a:spLocks noChangeShapeType="1"/>
                </p:cNvSpPr>
                <p:nvPr/>
              </p:nvSpPr>
              <p:spPr bwMode="auto">
                <a:xfrm>
                  <a:off x="3969" y="1389"/>
                  <a:ext cx="0" cy="227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66" name="Group 77"/>
              <p:cNvGrpSpPr>
                <a:grpSpLocks/>
              </p:cNvGrpSpPr>
              <p:nvPr/>
            </p:nvGrpSpPr>
            <p:grpSpPr bwMode="auto">
              <a:xfrm>
                <a:off x="3833" y="3022"/>
                <a:ext cx="273" cy="227"/>
                <a:chOff x="2925" y="1389"/>
                <a:chExt cx="1044" cy="227"/>
              </a:xfrm>
            </p:grpSpPr>
            <p:sp>
              <p:nvSpPr>
                <p:cNvPr id="69" name="Line 78"/>
                <p:cNvSpPr>
                  <a:spLocks noChangeShapeType="1"/>
                </p:cNvSpPr>
                <p:nvPr/>
              </p:nvSpPr>
              <p:spPr bwMode="auto">
                <a:xfrm>
                  <a:off x="2925" y="1389"/>
                  <a:ext cx="1044" cy="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0" name="Line 79"/>
                <p:cNvSpPr>
                  <a:spLocks noChangeShapeType="1"/>
                </p:cNvSpPr>
                <p:nvPr/>
              </p:nvSpPr>
              <p:spPr bwMode="auto">
                <a:xfrm>
                  <a:off x="2925" y="1616"/>
                  <a:ext cx="1044" cy="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1" name="Line 80"/>
                <p:cNvSpPr>
                  <a:spLocks noChangeShapeType="1"/>
                </p:cNvSpPr>
                <p:nvPr/>
              </p:nvSpPr>
              <p:spPr bwMode="auto">
                <a:xfrm>
                  <a:off x="2925" y="1389"/>
                  <a:ext cx="0" cy="227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2" name="Line 81"/>
                <p:cNvSpPr>
                  <a:spLocks noChangeShapeType="1"/>
                </p:cNvSpPr>
                <p:nvPr/>
              </p:nvSpPr>
              <p:spPr bwMode="auto">
                <a:xfrm>
                  <a:off x="3969" y="1389"/>
                  <a:ext cx="0" cy="227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67" name="Text Box 109"/>
              <p:cNvSpPr txBox="1">
                <a:spLocks noChangeArrowheads="1"/>
              </p:cNvSpPr>
              <p:nvPr/>
            </p:nvSpPr>
            <p:spPr bwMode="auto">
              <a:xfrm>
                <a:off x="3833" y="3022"/>
                <a:ext cx="272" cy="207"/>
              </a:xfrm>
              <a:prstGeom prst="rect">
                <a:avLst/>
              </a:prstGeom>
              <a:solidFill>
                <a:srgbClr val="F4F83E"/>
              </a:solidFill>
              <a:ln w="2540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68" name="Text Box 110"/>
              <p:cNvSpPr txBox="1">
                <a:spLocks noChangeArrowheads="1"/>
              </p:cNvSpPr>
              <p:nvPr/>
            </p:nvSpPr>
            <p:spPr bwMode="auto">
              <a:xfrm>
                <a:off x="4105" y="3023"/>
                <a:ext cx="272" cy="207"/>
              </a:xfrm>
              <a:prstGeom prst="rect">
                <a:avLst/>
              </a:prstGeom>
              <a:solidFill>
                <a:srgbClr val="F4F83E"/>
              </a:solidFill>
              <a:ln w="2540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ru-RU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10731E-6 L -0.01493 -0.2192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0" y="-11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76688E-6 L 0.2757 -0.193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00" y="-9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1.24884E-6 L -0.26181 -0.1114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100" y="-5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4.68085E-6 L 0.4908 -0.41975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500" y="-21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1.3321E-6 L -0.06649 -0.42322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00" y="-21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33025E-6 L -0.54861 -0.36841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400" y="-18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Рисунок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567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14414" y="1714488"/>
            <a:ext cx="1764224" cy="1149486"/>
          </a:xfrm>
          <a:prstGeom prst="roundRect">
            <a:avLst/>
          </a:prstGeom>
          <a:effectLst/>
        </p:spPr>
      </p:pic>
      <p:pic>
        <p:nvPicPr>
          <p:cNvPr id="5" name="Рисунок 4" descr="http://images.mreadz.com/95/94346/32.pn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9124" y="1285860"/>
            <a:ext cx="3114671" cy="1719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1571604" y="2643182"/>
            <a:ext cx="135732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 smtClean="0">
                <a:solidFill>
                  <a:srgbClr val="7030A0"/>
                </a:solidFill>
                <a:latin typeface="Times New Roman" pitchFamily="18" charset="0"/>
              </a:rPr>
              <a:t>рот</a:t>
            </a:r>
            <a:endParaRPr lang="ru-RU" sz="5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357818" y="2643182"/>
            <a:ext cx="207170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 smtClean="0">
                <a:solidFill>
                  <a:srgbClr val="C00000"/>
                </a:solidFill>
                <a:latin typeface="Times New Roman" pitchFamily="18" charset="0"/>
              </a:rPr>
              <a:t>к</a:t>
            </a:r>
            <a:r>
              <a:rPr lang="ru-RU" sz="5400" b="1" dirty="0" smtClean="0">
                <a:solidFill>
                  <a:srgbClr val="7030A0"/>
                </a:solidFill>
                <a:latin typeface="Times New Roman" pitchFamily="18" charset="0"/>
              </a:rPr>
              <a:t>рот</a:t>
            </a:r>
            <a:endParaRPr lang="ru-RU" sz="5400" dirty="0"/>
          </a:p>
        </p:txBody>
      </p:sp>
      <p:pic>
        <p:nvPicPr>
          <p:cNvPr id="17" name="Picture 6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86578" y="214290"/>
            <a:ext cx="2033573" cy="1750477"/>
          </a:xfrm>
          <a:prstGeom prst="rect">
            <a:avLst/>
          </a:prstGeom>
          <a:noFill/>
        </p:spPr>
      </p:pic>
      <p:sp>
        <p:nvSpPr>
          <p:cNvPr id="18" name="Text Box 5"/>
          <p:cNvSpPr txBox="1">
            <a:spLocks noChangeArrowheads="1"/>
          </p:cNvSpPr>
          <p:nvPr/>
        </p:nvSpPr>
        <p:spPr bwMode="auto">
          <a:xfrm>
            <a:off x="2268538" y="188913"/>
            <a:ext cx="40322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400" dirty="0">
                <a:solidFill>
                  <a:srgbClr val="7030A0"/>
                </a:solidFill>
              </a:rPr>
              <a:t>Кот-шутник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1214414" y="5357826"/>
            <a:ext cx="24288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 smtClean="0">
                <a:solidFill>
                  <a:srgbClr val="7030A0"/>
                </a:solidFill>
                <a:latin typeface="Times New Roman" pitchFamily="18" charset="0"/>
              </a:rPr>
              <a:t>усы</a:t>
            </a:r>
            <a:endParaRPr lang="ru-RU" sz="5400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4857752" y="5500702"/>
            <a:ext cx="22860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 smtClean="0">
                <a:solidFill>
                  <a:srgbClr val="C00000"/>
                </a:solidFill>
                <a:latin typeface="Times New Roman" pitchFamily="18" charset="0"/>
              </a:rPr>
              <a:t>б</a:t>
            </a:r>
            <a:r>
              <a:rPr lang="ru-RU" sz="5400" b="1" dirty="0" smtClean="0">
                <a:solidFill>
                  <a:srgbClr val="7030A0"/>
                </a:solidFill>
                <a:latin typeface="Times New Roman" pitchFamily="18" charset="0"/>
              </a:rPr>
              <a:t>усы</a:t>
            </a:r>
            <a:endParaRPr lang="ru-RU" sz="5400" dirty="0">
              <a:solidFill>
                <a:srgbClr val="7030A0"/>
              </a:solidFill>
            </a:endParaRPr>
          </a:p>
        </p:txBody>
      </p:sp>
      <p:pic>
        <p:nvPicPr>
          <p:cNvPr id="23" name="Рисунок 22" descr="http://pngimg.com/upload/beard_PNG6264.pn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28662" y="4500570"/>
            <a:ext cx="2173941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Рисунок 24" descr="http://www.playcast.ru/uploads/2015/02/17/12166409.pn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572000" y="3500438"/>
            <a:ext cx="2200275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20" grpId="0"/>
      <p:bldP spid="2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Рисунок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http://www.guttercoversofindiana.com/wp-content/uploads/2015/10/fall-weather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500042"/>
            <a:ext cx="2571768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://www.velvet.by/files/userfiles/14735/3_201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7686" y="500042"/>
            <a:ext cx="2857500" cy="1785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000100" y="2357430"/>
            <a:ext cx="192882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 smtClean="0">
                <a:solidFill>
                  <a:srgbClr val="7030A0"/>
                </a:solidFill>
                <a:latin typeface="Times New Roman" pitchFamily="18" charset="0"/>
              </a:rPr>
              <a:t>парк</a:t>
            </a:r>
            <a:endParaRPr lang="ru-RU" sz="5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857752" y="2214554"/>
            <a:ext cx="192882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 smtClean="0">
                <a:solidFill>
                  <a:srgbClr val="7030A0"/>
                </a:solidFill>
                <a:latin typeface="Times New Roman" pitchFamily="18" charset="0"/>
              </a:rPr>
              <a:t>пар</a:t>
            </a:r>
            <a:endParaRPr lang="ru-RU" sz="5400" dirty="0"/>
          </a:p>
        </p:txBody>
      </p:sp>
      <p:pic>
        <p:nvPicPr>
          <p:cNvPr id="7" name="Рисунок 6" descr="http://www.zoomagazin.name/images/photos/medium/article971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5786" y="3214686"/>
            <a:ext cx="1809750" cy="1338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14744" y="3286124"/>
            <a:ext cx="1785950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http://cs9911.userapi.com/u125028597/l_aae9d0fd.pn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42910" y="3286124"/>
            <a:ext cx="2362228" cy="1323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http://www.disidunya.com/wp-content/uploads/yeni-hazir-prefabrik-ev-modeleri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286512" y="3286124"/>
            <a:ext cx="1991493" cy="1382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Прямоугольник 14"/>
          <p:cNvSpPr/>
          <p:nvPr/>
        </p:nvSpPr>
        <p:spPr>
          <a:xfrm>
            <a:off x="928662" y="4714884"/>
            <a:ext cx="192882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 smtClean="0">
                <a:solidFill>
                  <a:srgbClr val="7030A0"/>
                </a:solidFill>
                <a:latin typeface="Times New Roman" pitchFamily="18" charset="0"/>
              </a:rPr>
              <a:t>сом</a:t>
            </a:r>
            <a:endParaRPr lang="ru-RU" sz="54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3786182" y="4714884"/>
            <a:ext cx="178595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 smtClean="0">
                <a:solidFill>
                  <a:srgbClr val="7030A0"/>
                </a:solidFill>
                <a:latin typeface="Times New Roman" pitchFamily="18" charset="0"/>
              </a:rPr>
              <a:t>ком</a:t>
            </a:r>
            <a:endParaRPr lang="ru-RU" sz="54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6500826" y="4714884"/>
            <a:ext cx="178595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 smtClean="0">
                <a:solidFill>
                  <a:srgbClr val="7030A0"/>
                </a:solidFill>
                <a:latin typeface="Times New Roman" pitchFamily="18" charset="0"/>
              </a:rPr>
              <a:t>дом</a:t>
            </a:r>
            <a:endParaRPr lang="ru-RU" sz="5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5" grpId="0"/>
      <p:bldP spid="16" grpId="0"/>
      <p:bldP spid="1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Tatyana\Desktop\Рисунок2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642910" y="2500306"/>
            <a:ext cx="8348690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/>
            <a:r>
              <a:rPr lang="ru-RU" sz="4000" b="1" dirty="0">
                <a:solidFill>
                  <a:srgbClr val="7030A0"/>
                </a:solidFill>
                <a:latin typeface="Times New Roman" pitchFamily="18" charset="0"/>
              </a:rPr>
              <a:t>Развивая фонематический слух, </a:t>
            </a:r>
          </a:p>
          <a:p>
            <a:r>
              <a:rPr lang="ru-RU" sz="4000" b="1" dirty="0">
                <a:solidFill>
                  <a:srgbClr val="7030A0"/>
                </a:solidFill>
                <a:latin typeface="Times New Roman" pitchFamily="18" charset="0"/>
              </a:rPr>
              <a:t>вы облегчите ребенку </a:t>
            </a:r>
            <a:r>
              <a:rPr lang="ru-RU" sz="4000" b="1" dirty="0" smtClean="0">
                <a:solidFill>
                  <a:srgbClr val="7030A0"/>
                </a:solidFill>
                <a:latin typeface="Times New Roman" pitchFamily="18" charset="0"/>
              </a:rPr>
              <a:t>процесс освоения чтения </a:t>
            </a:r>
            <a:r>
              <a:rPr lang="ru-RU" sz="4000" b="1" dirty="0">
                <a:solidFill>
                  <a:srgbClr val="7030A0"/>
                </a:solidFill>
                <a:latin typeface="Times New Roman" pitchFamily="18" charset="0"/>
              </a:rPr>
              <a:t>и </a:t>
            </a:r>
            <a:r>
              <a:rPr lang="ru-RU" sz="4000" b="1" dirty="0" smtClean="0">
                <a:solidFill>
                  <a:srgbClr val="7030A0"/>
                </a:solidFill>
                <a:latin typeface="Times New Roman" pitchFamily="18" charset="0"/>
              </a:rPr>
              <a:t>письма.</a:t>
            </a:r>
            <a:endParaRPr lang="ru-RU" sz="4000" b="1" dirty="0">
              <a:solidFill>
                <a:srgbClr val="7030A0"/>
              </a:solidFill>
              <a:latin typeface="Times New Roman" pitchFamily="18" charset="0"/>
            </a:endParaRPr>
          </a:p>
          <a:p>
            <a:pPr marL="342900" indent="-342900"/>
            <a:endParaRPr lang="ru-RU" sz="4000" b="1" dirty="0">
              <a:solidFill>
                <a:srgbClr val="003300"/>
              </a:solidFill>
              <a:latin typeface="Times New Roman" pitchFamily="18" charset="0"/>
            </a:endParaRPr>
          </a:p>
          <a:p>
            <a:pPr marL="342900" indent="-342900"/>
            <a:endParaRPr lang="ru-RU" sz="4000" b="1" dirty="0">
              <a:solidFill>
                <a:srgbClr val="003300"/>
              </a:solidFill>
              <a:latin typeface="Times New Roman" pitchFamily="18" charset="0"/>
            </a:endParaRPr>
          </a:p>
        </p:txBody>
      </p:sp>
      <p:pic>
        <p:nvPicPr>
          <p:cNvPr id="5" name="Picture 8" descr="http://img0.liveinternet.ru/images/attach/c/3/77/846/77846664_Buratino_za_partoy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8992" y="4786322"/>
            <a:ext cx="1957387" cy="150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Tatyana\Desktop\Рисунок2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1847725" y="1714488"/>
            <a:ext cx="533107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4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Фонематический слух -</a:t>
            </a:r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381000" y="2357430"/>
            <a:ext cx="86106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003300"/>
                </a:solidFill>
                <a:latin typeface="Times New Roman" pitchFamily="18" charset="0"/>
              </a:rPr>
              <a:t>тонкий систематизированный слух, обладающий способностью осуществлять операции различения и узнавания фонем, составляющих звуковую оболочку слова</a:t>
            </a:r>
            <a:r>
              <a:rPr lang="ru-RU" sz="2800" dirty="0" smtClean="0">
                <a:solidFill>
                  <a:srgbClr val="003300"/>
                </a:solidFill>
                <a:latin typeface="Times New Roman" pitchFamily="18" charset="0"/>
              </a:rPr>
              <a:t>.</a:t>
            </a:r>
          </a:p>
          <a:p>
            <a:r>
              <a:rPr lang="ru-RU" sz="2800" dirty="0" smtClean="0">
                <a:solidFill>
                  <a:srgbClr val="003300"/>
                </a:solidFill>
                <a:latin typeface="Times New Roman" pitchFamily="18" charset="0"/>
              </a:rPr>
              <a:t>Другими словами, 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</a:rPr>
              <a:t>фонематический слух </a:t>
            </a:r>
            <a:r>
              <a:rPr lang="ru-RU" sz="2800" dirty="0" smtClean="0">
                <a:solidFill>
                  <a:srgbClr val="003300"/>
                </a:solidFill>
                <a:latin typeface="Times New Roman" pitchFamily="18" charset="0"/>
              </a:rPr>
              <a:t>– это способность различать звуки родного языка, отличать  мягкие от твердых, глухие от звонких, свистящие от шипящих.</a:t>
            </a:r>
            <a:endParaRPr lang="ru-RU" sz="2800" dirty="0">
              <a:solidFill>
                <a:srgbClr val="003300"/>
              </a:solidFill>
              <a:latin typeface="Times New Roman" pitchFamily="18" charset="0"/>
            </a:endParaRPr>
          </a:p>
          <a:p>
            <a:pPr algn="ctr"/>
            <a:endParaRPr lang="ru-RU" sz="3200" dirty="0">
              <a:solidFill>
                <a:srgbClr val="003300"/>
              </a:solidFill>
              <a:latin typeface="Times New Roman" pitchFamily="18" charset="0"/>
            </a:endParaRPr>
          </a:p>
          <a:p>
            <a:endParaRPr lang="ru-RU" sz="3200" dirty="0">
              <a:solidFill>
                <a:srgbClr val="0033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Tatyana\Desktop\Рисунок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228600" y="614413"/>
            <a:ext cx="8915400" cy="5078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ru-RU" sz="3600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Умение слышать каждый отдельный </a:t>
            </a:r>
            <a:r>
              <a:rPr lang="ru-RU" sz="3600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звук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sz="3600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в слове, чётко отделять его от рядом стоящего, </a:t>
            </a:r>
            <a:endParaRPr lang="ru-RU" sz="3600" dirty="0" smtClean="0">
              <a:solidFill>
                <a:srgbClr val="660033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sz="3600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знать </a:t>
            </a:r>
            <a:r>
              <a:rPr lang="ru-RU" sz="3600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из каких звуков состоит слово,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sz="3600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то есть умение анализировать звуковой </a:t>
            </a:r>
            <a:endParaRPr lang="ru-RU" sz="3600" dirty="0" smtClean="0">
              <a:solidFill>
                <a:srgbClr val="660033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sz="3600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состав </a:t>
            </a:r>
            <a:r>
              <a:rPr lang="ru-RU" sz="3600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слова, 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ru-RU" sz="3600" dirty="0">
              <a:solidFill>
                <a:srgbClr val="660033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sz="3600" i="1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является важнейшей </a:t>
            </a:r>
            <a:r>
              <a:rPr lang="ru-RU" sz="3600" i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предпосылкой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sz="3600" i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i="1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3600" i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правильного безошибочного письма.</a:t>
            </a:r>
            <a:endParaRPr lang="ru-RU" sz="3600" i="1" dirty="0">
              <a:solidFill>
                <a:srgbClr val="CC33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Tatyana\Desktop\Рисунок3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357158" y="1643050"/>
            <a:ext cx="650084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Предлагаю вашему вниманию игры и игровые упражнения, позволяющие в интересной форме научить ребенка прислушиваться к звукам речи. </a:t>
            </a:r>
            <a:endParaRPr lang="ru-RU" sz="36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Tatyana\Desktop\Рисунок1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928794" y="3429000"/>
            <a:ext cx="642942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i="1" dirty="0" smtClean="0">
                <a:solidFill>
                  <a:srgbClr val="C00000"/>
                </a:solidFill>
                <a:latin typeface="Cambria" pitchFamily="18" charset="0"/>
              </a:rPr>
              <a:t>Первый уровень</a:t>
            </a:r>
            <a:r>
              <a:rPr lang="ru-RU" sz="2800" i="1" dirty="0" smtClean="0">
                <a:latin typeface="Cambria" pitchFamily="18" charset="0"/>
              </a:rPr>
              <a:t> </a:t>
            </a:r>
            <a:r>
              <a:rPr lang="ru-RU" sz="2800" dirty="0" smtClean="0">
                <a:solidFill>
                  <a:srgbClr val="7030A0"/>
                </a:solidFill>
                <a:latin typeface="Cambria" pitchFamily="18" charset="0"/>
              </a:rPr>
              <a:t>– узнавание неречевых звуков. Различение на слух неречевых звуков является фундаментом и основой развития фонематического слуха.</a:t>
            </a:r>
            <a:endParaRPr lang="ru-RU" sz="2800" dirty="0">
              <a:solidFill>
                <a:srgbClr val="7030A0"/>
              </a:solidFill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Tatyana\Desktop\Рисунок3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250825" y="357166"/>
            <a:ext cx="7445375" cy="1271609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b="1" i="1" dirty="0" smtClean="0">
                <a:solidFill>
                  <a:srgbClr val="7030A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Игра « </a:t>
            </a:r>
            <a:r>
              <a:rPr lang="ru-RU" sz="3600" b="1" i="1" dirty="0" err="1" smtClean="0">
                <a:solidFill>
                  <a:srgbClr val="7030A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Угадай,что</a:t>
            </a:r>
            <a:r>
              <a:rPr lang="ru-RU" sz="3600" b="1" i="1" dirty="0" smtClean="0">
                <a:solidFill>
                  <a:srgbClr val="7030A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звучит»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10" descr="C:\Documents and Settings\Ольга\Мои документы\Мои документы\Мои рисунки\Картинки из азбуки\дудка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7895" t="10365" r="7895" b="24854"/>
          <a:stretch>
            <a:fillRect/>
          </a:stretch>
        </p:blipFill>
        <p:spPr bwMode="auto">
          <a:xfrm>
            <a:off x="642910" y="1643050"/>
            <a:ext cx="1919861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 descr="C:\Users\user\Desktop\логопед\oqtsprstjpdazc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477506">
            <a:off x="3118114" y="1376362"/>
            <a:ext cx="1541502" cy="193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9" descr="MC900212059[1]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29256" y="1785926"/>
            <a:ext cx="1476375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" descr="C:\Users\Светлана\Desktop\df07643600ce520c0a7ca45a2c311313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2910" y="4000504"/>
            <a:ext cx="1462087" cy="162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 descr="F:\Мои рисунки\Детские\будильник.gi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928926" y="3929066"/>
            <a:ext cx="1500187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://img-fotki.yandex.ru/get/6435/47407354.bda/0_11fcaf_b78b180c_orig.pn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143504" y="4071942"/>
            <a:ext cx="1581150" cy="1488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Tatyana\Desktop\Рисунок3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357158" y="755886"/>
            <a:ext cx="6500858" cy="3754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Игра «Шумящие мешочки».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Вместе с ребенком насыпьте в мешочки крупу, пуговицы, камушки. Он должен угадать по звуку, что в нутрии.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Игра «Волшебная палочка».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Взяв карандаш или любую палочку, постучите ею по столу, вазе, чашке. Палочка может оживить любой предмет. 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Ребенок.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закрыв глаза. отгадывает какой предмет звучал.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Игра «Жмурки».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Ребенку завязывают глаза, и он двигается на звук колокольчика, бубна, свистка.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Игра «Похлопаем».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Ребенок повторяет ритмический рисунок хлопков.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:\Users\Tatyana\Desktop\Рисунок1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2428860" y="3602560"/>
            <a:ext cx="4929222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Второй уровень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 – различение звуков речи по тембру, силе и высоте.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1519</TotalTime>
  <Words>556</Words>
  <Application>Microsoft Office PowerPoint</Application>
  <PresentationFormat>Экран (4:3)</PresentationFormat>
  <Paragraphs>98</Paragraphs>
  <Slides>28</Slides>
  <Notes>11</Notes>
  <HiddenSlides>0</HiddenSlides>
  <MMClips>2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5" baseType="lpstr">
      <vt:lpstr>Arial</vt:lpstr>
      <vt:lpstr>Bookman Old Style</vt:lpstr>
      <vt:lpstr>Calibri</vt:lpstr>
      <vt:lpstr>Cambria</vt:lpstr>
      <vt:lpstr>Segoe UI Semibold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Tatyana</dc:creator>
  <cp:lastModifiedBy>1</cp:lastModifiedBy>
  <cp:revision>156</cp:revision>
  <dcterms:created xsi:type="dcterms:W3CDTF">2015-11-23T16:24:08Z</dcterms:created>
  <dcterms:modified xsi:type="dcterms:W3CDTF">2023-09-26T03:45:19Z</dcterms:modified>
</cp:coreProperties>
</file>