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239625" cy="7812088"/>
  <p:notesSz cx="7812088" cy="1223962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979758" y="2357459"/>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7;g1bc6e687a7d_0_0"/>
          <p:cNvSpPr/>
          <p:nvPr/>
        </p:nvSpPr>
        <p:spPr bwMode="auto">
          <a:xfrm>
            <a:off x="813792" y="17021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endParaRPr sz="1700" b="1" dirty="0">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2023 </a:t>
            </a:r>
            <a:endParaRPr sz="1700" b="1">
              <a:solidFill>
                <a:srgbClr val="002060"/>
              </a:solidFill>
            </a:endParaRPr>
          </a:p>
        </p:txBody>
      </p:sp>
      <p:pic>
        <p:nvPicPr>
          <p:cNvPr id="7" name="Google Shape;187;g1bf661cb28c_1_88"/>
          <p:cNvPicPr/>
          <p:nvPr/>
        </p:nvPicPr>
        <p:blipFill>
          <a:blip r:embed="rId2">
            <a:alphaModFix/>
          </a:blip>
          <a:stretch/>
        </p:blipFill>
        <p:spPr bwMode="auto">
          <a:xfrm>
            <a:off x="2429996" y="4304135"/>
            <a:ext cx="7270323" cy="2614226"/>
          </a:xfrm>
          <a:prstGeom prst="rect">
            <a:avLst/>
          </a:prstGeom>
          <a:noFill/>
          <a:ln>
            <a:noFill/>
          </a:ln>
        </p:spPr>
      </p:pic>
      <p:sp>
        <p:nvSpPr>
          <p:cNvPr id="8" name="Прямоугольник 1"/>
          <p:cNvSpPr/>
          <p:nvPr/>
        </p:nvSpPr>
        <p:spPr bwMode="auto">
          <a:xfrm>
            <a:off x="1244559" y="2433836"/>
            <a:ext cx="9294464" cy="1359064"/>
          </a:xfrm>
          <a:prstGeom prst="rect">
            <a:avLst/>
          </a:prstGeom>
        </p:spPr>
        <p:txBody>
          <a:bodyPr wrap="square" lIns="96241" tIns="48120" rIns="96241" bIns="48120">
            <a:spAutoFit/>
          </a:bodyPr>
          <a:lstStyle/>
          <a:p>
            <a:pPr algn="ctr">
              <a:defRPr/>
            </a:pPr>
            <a:r>
              <a:rPr lang="ru-RU" sz="3400" b="1">
                <a:solidFill>
                  <a:srgbClr val="002060"/>
                </a:solidFill>
                <a:latin typeface="+mj-lt"/>
              </a:rPr>
              <a:t>АЛГОРИТМЫ</a:t>
            </a:r>
            <a:endParaRPr/>
          </a:p>
          <a:p>
            <a:pPr algn="ctr">
              <a:defRPr/>
            </a:pPr>
            <a:endParaRPr lang="ru-RU" sz="2000" b="1">
              <a:solidFill>
                <a:srgbClr val="002060"/>
              </a:solidFill>
              <a:latin typeface="+mj-lt"/>
            </a:endParaRPr>
          </a:p>
          <a:p>
            <a:pPr algn="ctr">
              <a:defRPr/>
            </a:pPr>
            <a:r>
              <a:rPr lang="ru-RU">
                <a:solidFill>
                  <a:srgbClr val="002060"/>
                </a:solidFill>
                <a:latin typeface="+mj-lt"/>
              </a:rPr>
              <a:t> РЕАГИРОВАНИЯ НА ФАКТЫ НАСИЛИЯ В ОТНОШЕНИИ ДЕТЕЙ,</a:t>
            </a:r>
            <a:endParaRPr/>
          </a:p>
          <a:p>
            <a:pPr algn="ctr">
              <a:defRPr/>
            </a:pPr>
            <a:r>
              <a:rPr lang="ru-RU">
                <a:solidFill>
                  <a:srgbClr val="002060"/>
                </a:solidFill>
                <a:latin typeface="+mj-lt"/>
              </a:rPr>
              <a:t>СЛУЧАИ ЧРЕЗВЫЧАЙНОГО ПРОИСШЕСТВИЯ И ЧРЕЗВЫЧАЙНОЙ СИТУАЦИИ</a:t>
            </a:r>
          </a:p>
        </p:txBody>
      </p:sp>
      <p:sp>
        <p:nvSpPr>
          <p:cNvPr id="9" name="Номер слайда 2"/>
          <p:cNvSpPr>
            <a:spLocks noGrp="1"/>
          </p:cNvSpPr>
          <p:nvPr>
            <p:ph type="sldNum" idx="12"/>
          </p:nvPr>
        </p:nvSpPr>
        <p:spPr bwMode="auto"/>
        <p:txBody>
          <a:bodyPr/>
          <a:lstStyle/>
          <a:p>
            <a:pPr defTabSz="844896">
              <a:defRPr/>
            </a:pPr>
            <a:fld id="{00000000-1234-1234-1234-123412341234}" type="slidenum">
              <a:rPr lang="en-US"/>
              <a:pPr defTabSz="844896">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800" b="1" i="1">
                <a:solidFill>
                  <a:schemeClr val="dk1"/>
                </a:solidFill>
              </a:rPr>
              <a:t>выявить</a:t>
            </a:r>
            <a:r>
              <a:rPr lang="en-US" sz="1600">
                <a:solidFill>
                  <a:schemeClr val="dk1"/>
                </a:solidFill>
              </a:rPr>
              <a:t> вооруженного злоумышленника</a:t>
            </a:r>
            <a:endParaRPr sz="1600" b="0" i="0" u="none" strike="noStrike" cap="none">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информировать</a:t>
            </a:r>
            <a:r>
              <a:rPr lang="en-US" sz="1600">
                <a:solidFill>
                  <a:schemeClr val="dk1"/>
                </a:solidFill>
              </a:rPr>
              <a:t> любым способом руководство объекта, правоохранительные и/или специальные государственные органы о факте вооруженного нападения</a:t>
            </a:r>
            <a:endParaRPr sz="1600" b="0" i="0" u="none" strike="noStrike" cap="none">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 возможности </a:t>
            </a:r>
            <a:r>
              <a:rPr lang="en-US" sz="1800" b="1" i="1">
                <a:solidFill>
                  <a:schemeClr val="dk1"/>
                </a:solidFill>
              </a:rPr>
              <a:t>блокировать</a:t>
            </a:r>
            <a:r>
              <a:rPr lang="en-US" sz="1600">
                <a:solidFill>
                  <a:schemeClr val="dk1"/>
                </a:solidFill>
              </a:rPr>
              <a:t> его продвижение к местам массового пребывания людей на объекте</a:t>
            </a:r>
            <a:endParaRPr sz="1600" b="0" i="0" u="none" strike="noStrike" cap="none">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принять меры</a:t>
            </a:r>
            <a:r>
              <a:rPr lang="en-US" sz="1600">
                <a:solidFill>
                  <a:schemeClr val="dk1"/>
                </a:solidFill>
              </a:rPr>
              <a:t> к обеспечению безопасности людей на объекте (эвакуация, блокирование внутренних барьеров)</a:t>
            </a:r>
            <a:endParaRPr sz="1600" b="0" i="0" u="none" strike="noStrike" cap="none">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Организовать защиту находящихся рядом обучающихся, воспитанников</a:t>
            </a:r>
            <a:endParaRPr sz="15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r>
              <a:rPr lang="en-US">
                <a:solidFill>
                  <a:schemeClr val="dk1"/>
                </a:solidFill>
              </a:rPr>
              <a:t>По возможности предотвратить их попадание в заложники, незаметно вывести из здания или укрыться в помещении, заблокировать дверь, продержаться до прибытия сотрудников правопорядка или возможности безопасности покинуть здание</a:t>
            </a:r>
            <a:endParaRPr sz="140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4221003" y="9190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незамедлительно информировать правоохранительные и/или специальные государственные органы о захвате сотрудников, педагогов и обучающихся в заложнике</a:t>
            </a:r>
            <a:endParaRPr sz="1200" b="0" i="0" u="none" strike="noStrike" cap="none">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пытаться выяснить требования захватчиков</a:t>
            </a:r>
            <a:endParaRPr sz="1200" b="0" i="0" u="none" strike="noStrike" cap="none">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обеспечить взаимодействие с прибывающими силами оперативного штаба по борьбе с терроризмом</a:t>
            </a:r>
            <a:endParaRPr sz="1200" b="0" i="0" u="none" strike="noStrike" cap="none">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66564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информировать любым доступным способом и при условии гарантированного </a:t>
            </a:r>
            <a:br>
              <a:rPr lang="en-US" sz="1500" b="1">
                <a:solidFill>
                  <a:schemeClr val="dk1"/>
                </a:solidFill>
              </a:rPr>
            </a:br>
            <a:r>
              <a:rPr lang="en-US" sz="1500" b="1">
                <a:solidFill>
                  <a:schemeClr val="dk1"/>
                </a:solidFill>
              </a:rPr>
              <a:t>обеспечения собственной безопасности</a:t>
            </a:r>
            <a:endParaRPr sz="1500" b="1">
              <a:solidFill>
                <a:schemeClr val="dk1"/>
              </a:solidFill>
            </a:endParaRPr>
          </a:p>
          <a:p>
            <a:pPr marL="0" marR="0" lvl="0" indent="0" algn="l">
              <a:spcBef>
                <a:spcPts val="0"/>
              </a:spcBef>
              <a:spcAft>
                <a:spcPts val="0"/>
              </a:spcAft>
              <a:buNone/>
              <a:defRPr/>
            </a:pPr>
            <a:endParaRPr sz="1500" b="1">
              <a:solidFill>
                <a:schemeClr val="dk1"/>
              </a:solidFill>
            </a:endParaRPr>
          </a:p>
          <a:p>
            <a:pPr marL="0" marR="0" lvl="0" indent="0" algn="l">
              <a:spcBef>
                <a:spcPts val="0"/>
              </a:spcBef>
              <a:spcAft>
                <a:spcPts val="0"/>
              </a:spcAft>
              <a:buNone/>
              <a:defRPr/>
            </a:pPr>
            <a:r>
              <a:rPr lang="en-US">
                <a:solidFill>
                  <a:schemeClr val="dk1"/>
                </a:solidFill>
              </a:rPr>
              <a:t>правоохранительные и/или специальные государственные органы об обстоятельствах </a:t>
            </a:r>
            <a:br>
              <a:rPr lang="en-US">
                <a:solidFill>
                  <a:schemeClr val="dk1"/>
                </a:solidFill>
              </a:rPr>
            </a:br>
            <a:r>
              <a:rPr lang="en-US">
                <a:solidFill>
                  <a:schemeClr val="dk1"/>
                </a:solidFill>
              </a:rPr>
              <a:t>захвата заложников и злоумышленниках: </a:t>
            </a:r>
            <a:endParaRPr sz="140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количество,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вооружение, </a:t>
            </a:r>
            <a:endParaRPr sz="1500" b="1" i="1">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клички,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национальность</a:t>
            </a:r>
            <a:endParaRPr sz="1500" b="1" i="1">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оснащение,</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возраст, </a:t>
            </a:r>
            <a:endParaRPr sz="1500" b="1" i="1">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2">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2">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8" name="Google Shape;361;g1bc6e687a7d_0_794"/>
          <p:cNvSpPr/>
          <p:nvPr/>
        </p:nvSpPr>
        <p:spPr bwMode="auto">
          <a:xfrm>
            <a:off x="4221003" y="822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 паниковать, сохранять выдержку и самообладание</a:t>
            </a:r>
            <a:endParaRPr sz="1500" b="1" i="0" u="none" strike="noStrike" cap="none">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старайтесь найти безопасное место</a:t>
            </a:r>
            <a:endParaRPr sz="1500" b="0" i="0" u="none" strike="noStrike" cap="none">
              <a:solidFill>
                <a:srgbClr val="2F5496"/>
              </a:solidFill>
              <a:latin typeface="Arial"/>
              <a:ea typeface="Arial"/>
              <a:cs typeface="Arial"/>
            </a:endParaRPr>
          </a:p>
        </p:txBody>
      </p:sp>
      <p:sp>
        <p:nvSpPr>
          <p:cNvPr id="11" name="Google Shape;364;g1bc6e687a7d_0_794"/>
          <p:cNvSpPr/>
          <p:nvPr/>
        </p:nvSpPr>
        <p:spPr bwMode="auto">
          <a:xfrm>
            <a:off x="1738438" y="2349714"/>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помните, что получив сообщение о вашем захвате, спецслужбы уже начали действовать и предпримут все необходимое для вашего освобождения</a:t>
            </a:r>
            <a:endParaRPr sz="1500" b="1" i="0" u="none" strike="noStrike" cap="none">
              <a:solidFill>
                <a:schemeClr val="dk1"/>
              </a:solidFill>
            </a:endParaRPr>
          </a:p>
        </p:txBody>
      </p:sp>
      <p:pic>
        <p:nvPicPr>
          <p:cNvPr id="12" name="Google Shape;365;g1bc6e687a7d_0_794" descr="F:\Преза ЕН\15 марта\011.png"/>
          <p:cNvPicPr/>
          <p:nvPr/>
        </p:nvPicPr>
        <p:blipFill>
          <a:blip r:embed="rId3">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допускать действий, которые могут спровоцировать нападающих к применению оружия и привести к человеческим жертвам</a:t>
            </a:r>
            <a:endParaRPr sz="1500" b="0" i="0" u="none" strike="noStrike" cap="none">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переносите лишения, оскорбления и унижения, не смотрите в глаза преступникам, не ведите себя вызывающе</a:t>
            </a:r>
            <a:endParaRPr sz="1500" b="1" i="0" u="none" strike="noStrike" cap="none">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на совершение любых действий (сесть, встать, попить, сходить в туалет) спрашивайте разрешение</a:t>
            </a:r>
            <a:endParaRPr sz="1500" b="0" i="0" u="none" strike="noStrike" cap="none">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если вы ранены, постарайтесь не двигаться, этим вы сократите потерю крови</a:t>
            </a:r>
            <a:endParaRPr sz="1500" b="1" i="0" u="none" strike="noStrike" cap="none">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во время проведения спецслужбами операции по вашему освобождению неукоснительно соблюдайте следующие требования</a:t>
            </a:r>
            <a:endParaRPr sz="1500" b="0" i="0" u="none" strike="noStrike" cap="none">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лежите на полу лицом вниз, голову закройте руками и не двигайтесь</a:t>
            </a:r>
            <a:endParaRPr sz="1500" b="1" i="0" u="none" strike="noStrike" cap="none">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бегите навстречу сотрудникам спецслужб или от них, так как они могут принять вас за преступника</a:t>
            </a:r>
            <a:endParaRPr sz="1500" b="0" i="0" u="none" strike="noStrike" cap="none">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держитесь подальше от проемов дверей и окон</a:t>
            </a:r>
            <a:endParaRPr sz="1500" b="1" i="0" u="none" strike="noStrike" cap="none">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2235391" y="8191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вступать в переговоры</a:t>
            </a:r>
            <a:r>
              <a:rPr lang="en-US" sz="1200" b="1" i="1">
                <a:solidFill>
                  <a:schemeClr val="dk1"/>
                </a:solidFill>
              </a:rPr>
              <a:t> </a:t>
            </a:r>
            <a:r>
              <a:rPr lang="en-US" sz="1200">
                <a:solidFill>
                  <a:schemeClr val="dk1"/>
                </a:solidFill>
              </a:rPr>
              <a:t>по собственной инициативе</a:t>
            </a:r>
            <a:endParaRPr sz="1200" b="0" u="none" strike="noStrike" cap="none">
              <a:solidFill>
                <a:schemeClr val="dk1"/>
              </a:solidFill>
              <a:latin typeface="Arial"/>
              <a:ea typeface="Arial"/>
              <a:cs typeface="Aria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будьте внимательны,</a:t>
            </a:r>
            <a:r>
              <a:rPr lang="en-US" sz="1200">
                <a:solidFill>
                  <a:schemeClr val="dk1"/>
                </a:solidFill>
              </a:rPr>
              <a:t> постарайтесь запомнить приметы преступников, отличительные черты их лиц, одежду, имена, клички, возможные шрамы и татуировки, особенности речи и манеры поведения, тематику разговоров</a:t>
            </a:r>
            <a:endParaRPr sz="1200" b="0" i="0" u="none" strike="noStrike" cap="none">
              <a:solidFill>
                <a:schemeClr val="dk1"/>
              </a:solidFill>
              <a:latin typeface="Arial"/>
              <a:ea typeface="Arial"/>
              <a:cs typeface="Aria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Порядок действий при захвате в заложники:</a:t>
            </a:r>
            <a:endParaRPr sz="1600" b="1" i="0" u="none" strike="noStrike" cap="none">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допускать действий, которые могут спровоцировать преступников к применению физической силы или оружия</a:t>
            </a:r>
            <a:endParaRPr sz="1200" b="1" i="0" u="none" strike="noStrike" cap="none">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привлекать внимания своим поведением</a:t>
            </a:r>
            <a:endParaRPr sz="1200" b="0" i="0" u="none" strike="noStrike" cap="none">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пытайтесь бежать, если нет полной уверенности в успехе побега</a:t>
            </a:r>
            <a:endParaRPr sz="1200" b="1" i="0" u="none" strike="noStrike" cap="none">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Запомните, как можно больше информации о террористах (количество, вооружение, как выглядят, особенно внешности, телосложения, акцент, тематика разговора, темперамент, манера поведения)</a:t>
            </a:r>
            <a:endParaRPr sz="1200" b="0" i="0" u="none" strike="noStrike" cap="none">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Постарайтесь определить место своего нахождения (заточения)</a:t>
            </a:r>
            <a:endParaRPr sz="1200" b="0" i="0" u="none" strike="noStrike" cap="none">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ранении, постараться самостоятельно оказать себе первую доврачебную помощь</a:t>
            </a:r>
            <a:endParaRPr sz="1200" b="0" i="0" u="none" strike="noStrike" cap="none">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Расположитесь подальше от окон, дверей</a:t>
            </a:r>
            <a:endParaRPr sz="1200" b="0" i="0" u="none" strike="noStrike" cap="none">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пренебрегайте пищей, какой бы она ни была</a:t>
            </a:r>
            <a:endParaRPr sz="1200" b="1" i="0" u="none" strike="noStrike" cap="none">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300" i="1">
                <a:solidFill>
                  <a:schemeClr val="dk1"/>
                </a:solidFill>
              </a:rPr>
              <a:t>При наличии возможности, используя любой доступный способ связи, без риска для жизни, проявляя осторожность, попытаться сообщить о произошедшем в правоохранительные или специальные органы, подразделение безопасности или службу охраны объекта</a:t>
            </a:r>
            <a:endParaRPr sz="1300" i="1">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При проведении сотрудниками спецподразделений операции по освобождению заложников </a:t>
            </a:r>
            <a:br>
              <a:rPr lang="en-US" sz="1600" b="1">
                <a:solidFill>
                  <a:schemeClr val="dk1"/>
                </a:solidFill>
              </a:rPr>
            </a:br>
            <a:r>
              <a:rPr lang="en-US" sz="1600" b="1">
                <a:solidFill>
                  <a:schemeClr val="dk1"/>
                </a:solidFill>
              </a:rPr>
              <a:t>необходимо соблюдать следующие требования: </a:t>
            </a:r>
            <a:endParaRPr sz="1600" b="1" i="0" u="none" strike="noStrike" cap="none">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лечь на пол лицом вниз, по возможности прижавшись к стене, голову закрыть руками и не двигаться</a:t>
            </a:r>
            <a:endParaRPr sz="1200" b="0" u="none" strike="noStrike" cap="none">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бежать навстречу сотрудникам спецподразделений или от них, так как они могут принять бегущего за преступника</a:t>
            </a:r>
            <a:endParaRPr sz="1200" b="0" u="none" strike="noStrike" cap="none">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если есть возможность, необходимо держаться подальше от проемов дверей и окон</a:t>
            </a:r>
            <a:endParaRPr sz="1200" b="0" u="none" strike="noStrike" cap="none">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незамедлительная передача информации в правоохранительные и/или специальные государственные органы о выявлении на объекте подозрительного лица или группы лиц</a:t>
            </a:r>
            <a:endParaRPr sz="1200" b="0" i="0" u="none" strike="noStrike" cap="none">
              <a:solidFill>
                <a:schemeClr val="dk1"/>
              </a:solidFill>
              <a:latin typeface="Arial"/>
              <a:ea typeface="Arial"/>
              <a:cs typeface="Arial"/>
            </a:endParaRPr>
          </a:p>
        </p:txBody>
      </p:sp>
      <p:sp>
        <p:nvSpPr>
          <p:cNvPr id="13" name="Google Shape;428;g1bc6e687a7d_0_954"/>
          <p:cNvSpPr/>
          <p:nvPr/>
        </p:nvSpPr>
        <p:spPr bwMode="auto">
          <a:xfrm>
            <a:off x="10568088" y="1388675"/>
            <a:ext cx="15264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обеспечение организованной эвакуации людей и собственной безопасности</a:t>
            </a:r>
            <a:endParaRPr sz="1200" b="0" i="0" u="none" strike="noStrike" cap="none">
              <a:solidFill>
                <a:schemeClr val="dk1"/>
              </a:solidFill>
              <a:latin typeface="Arial"/>
              <a:ea typeface="Arial"/>
              <a:cs typeface="Arial"/>
            </a:endParaRPr>
          </a:p>
        </p:txBody>
      </p:sp>
      <p:sp>
        <p:nvSpPr>
          <p:cNvPr id="14" name="Google Shape;429;g1bc6e687a7d_0_954"/>
          <p:cNvSpPr/>
          <p:nvPr/>
        </p:nvSpPr>
        <p:spPr bwMode="auto">
          <a:xfrm>
            <a:off x="7288637" y="1388675"/>
            <a:ext cx="28248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предоставление сотрудникам правоохранительных органов максимально полной информации о подозрительном лице, которая может сократить время выявления и задержания злоумышленника</a:t>
            </a:r>
            <a:endParaRPr sz="1200" b="0" i="0" u="none" strike="noStrike" cap="none">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организовать защиту находящихся рядом обучающихся: незаметно вывести из здания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 и родителей (законных представителей):</a:t>
            </a:r>
            <a:endParaRPr sz="1600" b="1" i="0" u="none" strike="noStrike" cap="none">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0" y="406848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1" y="852498"/>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выявить по внешним признакам приверженца/ев нетрадиционных течений</a:t>
            </a:r>
            <a:endParaRPr b="0" i="0" u="none" strike="noStrike" cap="none">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блокировать его/их продвижение к местам массового пребывания людей на объекте</a:t>
            </a:r>
            <a:endParaRPr b="0" i="0" u="none" strike="noStrike" cap="none">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информировать любым способом руководство объекта, правоохранительные и/или специальные государственных органов о выявлении подозрительного лица или группы лиц</a:t>
            </a:r>
            <a:endParaRPr b="0" i="0" u="none" strike="noStrike" cap="none">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обеспечить собственную безопасность</a:t>
            </a:r>
            <a:endParaRPr b="0" i="0" u="none" strike="noStrike" cap="none">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принять меры к обеспечению безопасности людей на объекте (эвакуация, блокирование внутренних барьеров)</a:t>
            </a:r>
            <a:endParaRPr b="0" i="0" u="none" strike="noStrike" cap="none">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необходимости организовать наблюдение передвижений подозрительного лица или группы лиц по объекту (лично либо через систему видеонаблюдения)</a:t>
            </a:r>
            <a:endParaRPr b="0" i="0" u="none" strike="noStrike" cap="none">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Внешние признаки террориста:</a:t>
            </a:r>
            <a:endParaRPr sz="1600" b="1" i="0" u="none" strike="noStrike" cap="none">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одежда, не соответствующая погоде</a:t>
            </a:r>
            <a:r>
              <a:rPr lang="en-US" sz="1600">
                <a:solidFill>
                  <a:schemeClr val="dk1"/>
                </a:solidFill>
              </a:rPr>
              <a:t>, просторная, призванная скрыть элементы самодельного взрывного устройства (СВУ)</a:t>
            </a:r>
            <a:endParaRPr sz="1600" b="0" i="0" u="none" strike="noStrike" cap="none">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осторожное обращение к переносимым вещам</a:t>
            </a:r>
            <a:r>
              <a:rPr lang="en-US" sz="1600">
                <a:solidFill>
                  <a:schemeClr val="dk1"/>
                </a:solidFill>
              </a:rPr>
              <a:t>, прижимание их к телу и периодическое их непроизвольное ощупывание</a:t>
            </a:r>
            <a:endParaRPr sz="1600" b="0" i="0" u="none" strike="noStrike" cap="none">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использование камуфлированной форменной одежды,</a:t>
            </a:r>
            <a:r>
              <a:rPr lang="en-US" sz="1600">
                <a:solidFill>
                  <a:schemeClr val="dk1"/>
                </a:solidFill>
              </a:rPr>
              <a:t> в которой могут присутствовать различные нарушения (отсутствие шевронов, несоответствие цвета нижних и верхних частей формы, головного убора)</a:t>
            </a:r>
            <a:endParaRPr sz="1600" b="0" i="0" u="none" strike="noStrike" cap="none">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самим и доводить до сведения сотрудников, обучающихся требования руководящих документов в сфере противодействия терроризму</a:t>
            </a:r>
            <a:endParaRPr sz="1200" b="0" i="0" u="none" strike="noStrike" cap="none">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регулярно проводить практические тренировки по отработке алгоритмов действий с участием сотрудников, педагогов, обучающихся и при необходимости их родителей (законных представителей)</a:t>
            </a:r>
            <a:endParaRPr sz="1200" b="0" i="0" u="none" strike="noStrike" cap="none">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определить ответственное должностное лицо за реализацию мер антитеррористической защиты организации образования</a:t>
            </a:r>
            <a:endParaRPr sz="1200" b="0" i="0" u="none" strike="noStrike" cap="none">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 по предупреждению актов терроризма:</a:t>
            </a:r>
            <a:endParaRPr sz="1600" b="1" i="0" u="none" strike="noStrike" cap="none">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подразделениями органов внутренних дел по вопросам реагирования на возможные террористической угрозы</a:t>
            </a:r>
            <a:endParaRPr sz="1200" b="0" i="0" u="none" strike="noStrike" cap="none">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планировать и проводить занятия по вопросам противодействия терроризму с сотрудниками, педагогами и обучающимися</a:t>
            </a:r>
            <a:endParaRPr sz="1200" b="0" i="0" u="none" strike="noStrike" cap="none">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 менее 2-х раз в полугодие планировать и проводить тренировки с сотрудниками, педагогами и обучающимся по действиям при возникновении угрозы совершения акта терроризма в помещениях и на территории учреждения</a:t>
            </a:r>
            <a:endParaRPr sz="1200" b="0" i="0" u="none" strike="noStrike" cap="none">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осуществлять контроль за состоянием объекта организации образования</a:t>
            </a:r>
            <a:endParaRPr sz="1200" b="0" i="0" u="none" strike="noStrike" cap="none">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ответственного должностного лица:</a:t>
            </a:r>
            <a:endParaRPr sz="1600" b="1" i="0" u="none" strike="noStrike" cap="none">
              <a:solidFill>
                <a:srgbClr val="002060"/>
              </a:solidFill>
              <a:latin typeface="Arial"/>
              <a:ea typeface="Arial"/>
              <a:cs typeface="Arial"/>
            </a:endParaRPr>
          </a:p>
        </p:txBody>
      </p:sp>
      <p:sp>
        <p:nvSpPr>
          <p:cNvPr id="32" name="Google Shape;516;g1bc6e687a7d_0_1152"/>
          <p:cNvSpPr/>
          <p:nvPr/>
        </p:nvSpPr>
        <p:spPr bwMode="auto">
          <a:xfrm>
            <a:off x="6913338" y="32100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представлять руководителю предложения по вопросам совершенствования мер противодействия терроризму и обеспечения безопасности сотрудников, педагогов и обучающихся</a:t>
            </a:r>
            <a:endParaRPr sz="1200" b="0" i="0" u="none" strike="noStrike" cap="none">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следить за освещением территории организации образования в темное время</a:t>
            </a:r>
            <a:endParaRPr sz="1200" b="0" i="0" u="none" strike="noStrike" cap="none">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административно-хозяйственной работе (АХР):</a:t>
            </a:r>
            <a:endParaRPr sz="1600" b="1" i="0" u="none" strike="noStrike" cap="none">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обеспечивать своевременный вывоз мусора </a:t>
            </a:r>
            <a:endParaRPr sz="1200">
              <a:solidFill>
                <a:schemeClr val="dk1"/>
              </a:solidFill>
            </a:endParaRPr>
          </a:p>
          <a:p>
            <a:pPr marL="0" marR="0" lvl="0" indent="0" algn="ctr">
              <a:spcBef>
                <a:spcPts val="0"/>
              </a:spcBef>
              <a:spcAft>
                <a:spcPts val="0"/>
              </a:spcAft>
              <a:buNone/>
              <a:defRPr/>
            </a:pPr>
            <a:r>
              <a:rPr lang="en-US" sz="1200">
                <a:solidFill>
                  <a:schemeClr val="dk1"/>
                </a:solidFill>
              </a:rPr>
              <a:t>с территории организации образования</a:t>
            </a:r>
            <a:endParaRPr sz="1200" b="0" i="0" u="none" strike="noStrike" cap="none">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a:t>
            </a:r>
            <a:endParaRPr sz="1200">
              <a:solidFill>
                <a:schemeClr val="dk1"/>
              </a:solidFill>
            </a:endParaRPr>
          </a:p>
          <a:p>
            <a:pPr marL="0" marR="0" lvl="0" indent="0" algn="ctr">
              <a:spcBef>
                <a:spcPts val="0"/>
              </a:spcBef>
              <a:spcAft>
                <a:spcPts val="0"/>
              </a:spcAft>
              <a:buNone/>
              <a:defRPr/>
            </a:pPr>
            <a:r>
              <a:rPr lang="en-US" sz="1200">
                <a:solidFill>
                  <a:schemeClr val="dk1"/>
                </a:solidFill>
              </a:rPr>
              <a:t>с неадекватным поведением</a:t>
            </a:r>
            <a:endParaRPr sz="1200" b="0" i="0" u="none" strike="noStrike" cap="none">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контролировать выдачу ключей от учебных помещений педагогам и сдачу ключей после окончания занятий и наведения порядка в учебных помещениях</a:t>
            </a:r>
            <a:endParaRPr sz="1200" b="0" i="0" u="none" strike="noStrike" cap="none">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воспитательной работе:</a:t>
            </a:r>
            <a:endParaRPr sz="1600" b="1" i="0" u="none" strike="noStrike" cap="none">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включать в годовые и месячные планы воспитательной работы проведение мероприятий с участием обучающихся, педагогов и сотрудников организации образования с сотрудниками правоохранительных органов на темы: </a:t>
            </a:r>
            <a:endParaRPr sz="1300" b="1" i="0" u="none" strike="noStrike" cap="none">
              <a:solidFill>
                <a:schemeClr val="dk1"/>
              </a:solidFill>
            </a:endParaRPr>
          </a:p>
        </p:txBody>
      </p:sp>
      <p:sp>
        <p:nvSpPr>
          <p:cNvPr id="19" name="Google Shape;550;g1bc6e687a7d_0_1264"/>
          <p:cNvSpPr/>
          <p:nvPr/>
        </p:nvSpPr>
        <p:spPr bwMode="auto">
          <a:xfrm>
            <a:off x="6163300" y="1877992"/>
            <a:ext cx="60600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"Психологический портрет лица, вынашивающего противоправные намерения",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"Опасность экстремистских организаций",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"Как террористы и экстремисты могут использовать подростков и молодежь в своих преступных целях".</a:t>
            </a:r>
            <a:endParaRPr sz="1300" b="1" i="1" u="none" strike="noStrike" cap="none">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"Внешние признаки террориста",</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 "Как выглядит самодельное взрывное устройство",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"Что делать, если в школе стреляют",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"Меры первой медицинской помощи при различных травмах",</a:t>
            </a:r>
            <a:endParaRPr sz="1300" b="1" i="1" u="none" strike="noStrike" cap="none">
              <a:solidFill>
                <a:schemeClr val="dk1"/>
              </a:solidFill>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классных руководителей и педагогов:</a:t>
            </a:r>
            <a:endParaRPr sz="1600" b="1" i="0" u="none" strike="noStrike" cap="none">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0" name="Google Shape;561;g1bc6e687a7d_0_1264"/>
          <p:cNvSpPr/>
          <p:nvPr/>
        </p:nvSpPr>
        <p:spPr bwMode="auto">
          <a:xfrm>
            <a:off x="2212826" y="3846325"/>
            <a:ext cx="3285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принимать деятельное участие в практических тренировках по отработке алгоритмов реагирования на террористические проявления</a:t>
            </a:r>
            <a:endParaRPr sz="1200" b="0" i="0" u="none" strike="noStrike" cap="none">
              <a:solidFill>
                <a:schemeClr val="dk1"/>
              </a:solidFill>
              <a:latin typeface="Arial"/>
              <a:ea typeface="Arial"/>
              <a:cs typeface="Arial"/>
            </a:endParaRPr>
          </a:p>
        </p:txBody>
      </p:sp>
      <p:sp>
        <p:nvSpPr>
          <p:cNvPr id="33" name="Google Shape;564;g1bc6e687a7d_0_1264"/>
          <p:cNvSpPr/>
          <p:nvPr/>
        </p:nvSpPr>
        <p:spPr bwMode="auto">
          <a:xfrm>
            <a:off x="5749129" y="3766675"/>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Clr>
                <a:schemeClr val="dk1"/>
              </a:buClr>
              <a:buSzPts val="1100"/>
              <a:buFont typeface="Arial"/>
              <a:buNone/>
              <a:defRPr/>
            </a:pPr>
            <a:r>
              <a:rPr lang="en-US" sz="1200">
                <a:solidFill>
                  <a:schemeClr val="dk1"/>
                </a:solidFill>
              </a:rPr>
              <a:t>выявлять обучающихся, склонных к насильственным акциям</a:t>
            </a:r>
            <a:endParaRPr sz="1200">
              <a:solidFill>
                <a:schemeClr val="dk1"/>
              </a:solidFill>
            </a:endParaRPr>
          </a:p>
          <a:p>
            <a:pPr marL="0" marR="0" lvl="0" indent="0" algn="ctr">
              <a:spcBef>
                <a:spcPts val="0"/>
              </a:spcBef>
              <a:spcAft>
                <a:spcPts val="0"/>
              </a:spcAft>
              <a:buClr>
                <a:schemeClr val="dk1"/>
              </a:buClr>
              <a:buSzPts val="1100"/>
              <a:buFont typeface="Arial"/>
              <a:buNone/>
              <a:defRPr/>
            </a:pPr>
            <a:endParaRPr sz="1200">
              <a:solidFill>
                <a:schemeClr val="dk1"/>
              </a:solidFill>
            </a:endParaRPr>
          </a:p>
          <a:p>
            <a:pPr marL="0" marR="0" lvl="0" indent="0" algn="ctr">
              <a:spcBef>
                <a:spcPts val="0"/>
              </a:spcBef>
              <a:spcAft>
                <a:spcPts val="0"/>
              </a:spcAft>
              <a:buNone/>
              <a:defRPr/>
            </a:pPr>
            <a:endParaRPr sz="120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вносить предложения по совершенствованию маршрутов эвакуации, повышать личную стрессоустойчивость и способность управлять в кризисной ситуации</a:t>
            </a:r>
            <a:endParaRPr sz="1200" b="0" i="0" u="none" strike="noStrike" cap="none">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вахтеров:</a:t>
            </a:r>
            <a:endParaRPr sz="1600" b="1" i="0" u="none" strike="noStrike" cap="none">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номера телефонов экстренных служб</a:t>
            </a:r>
            <a:endParaRPr sz="1200" b="0" i="0" u="none" strike="noStrike" cap="none">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a:t>
            </a:r>
            <a:endParaRPr sz="1200" b="0" i="0" u="none" strike="noStrike" cap="none">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на свои рабочие места за 15 минут до начала занятий с целью проверки их состояния на предмет отсутствия посторонних и подозрительных, предметов и для подготовки их к занятиям (работе)</a:t>
            </a:r>
            <a:endParaRPr sz="1200" b="0" i="0" u="none" strike="noStrike" cap="none">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ответственным дежурным контролировать уборку учебных классов после окончания занятий</a:t>
            </a:r>
            <a:endParaRPr sz="1200" b="0" i="0" u="none" strike="noStrike" cap="none">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педагогам, проводящим занятия в незакрепленных за ними учебных помещениях (классах, кабинетах), получать и сдавать ключи вахтеру</a:t>
            </a:r>
            <a:endParaRPr sz="1200" b="0" i="0" u="none" strike="noStrike" cap="none">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дежурного администратора:</a:t>
            </a:r>
            <a:endParaRPr sz="1700" b="1" i="0" u="none" strike="noStrike" cap="none">
              <a:solidFill>
                <a:srgbClr val="002060"/>
              </a:solidFill>
              <a:latin typeface="Arial"/>
              <a:ea typeface="Arial"/>
              <a:cs typeface="Arial"/>
            </a:endParaRP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осуществлять контроль за работой дежурных педагогов и организацией пропуска обучающихся</a:t>
            </a:r>
            <a:endParaRPr sz="1200" b="0" i="0" u="none" strike="noStrike" cap="none">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информировать руководителя объекта и охрану о попытке проникновения лиц с подозрительной ручной кладью (тяжелые сумки, ящики, большие свертки)</a:t>
            </a:r>
            <a:endParaRPr sz="1200" b="0" i="0" u="none" strike="noStrike" cap="none">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за 30 мин до начала занятий в организации образования</a:t>
            </a:r>
            <a:endParaRPr sz="1200" b="0" i="0" u="none" strike="noStrike" cap="none">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постоянного состава организации образования:</a:t>
            </a:r>
            <a:endParaRPr sz="1700" b="1" i="0" u="none" strike="noStrike" cap="none">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600">
                <a:solidFill>
                  <a:schemeClr val="dk1"/>
                </a:solidFill>
              </a:rPr>
              <a:t>прибывать в школу заблаговременно с целью своевременной подготовки к началу занятий</a:t>
            </a:r>
            <a:endParaRPr sz="1600" b="0" i="0" u="none" strike="noStrike" cap="none">
              <a:solidFill>
                <a:schemeClr val="dk1"/>
              </a:solidFill>
              <a:latin typeface="Arial"/>
              <a:ea typeface="Arial"/>
              <a:cs typeface="Arial"/>
            </a:endParaRPr>
          </a:p>
        </p:txBody>
      </p:sp>
      <p:sp>
        <p:nvSpPr>
          <p:cNvPr id="32" name="Google Shape;611;g1bc6e687a7d_0_1392"/>
          <p:cNvSpPr/>
          <p:nvPr/>
        </p:nvSpPr>
        <p:spPr bwMode="auto">
          <a:xfrm>
            <a:off x="5406200" y="5657475"/>
            <a:ext cx="3718500"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при пропуске на территорию учреждения автотранспортных средств, проверять соответствующие документы и характер ввозимых грузов</a:t>
            </a:r>
            <a:endParaRPr sz="1600" b="0" i="0" u="none" strike="noStrike" cap="none">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особое внимание уделять проверке документов и цели прибытия лиц из других организаций, посещающих школу по служебным делам, делать соответствующие записи в книге посетителей</a:t>
            </a:r>
            <a:endParaRPr sz="1600" b="0" i="0" u="none" strike="noStrike" cap="none">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ограничить пропуск в здание школы посторонних лиц (выяснение причин)</a:t>
            </a:r>
            <a:endParaRPr sz="1600" b="0" i="0" u="none" strike="noStrike" cap="none">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держать входные двери здания свободными для входа и выхода во время массового (общего) прибытия сотрудников, педагогов и обучающихся на работу и занятия и убытия их после окончания работы и занятий. В остальное время суток входные двери открываются охранником по звонку прибывшего</a:t>
            </a:r>
            <a:endParaRPr sz="1600" b="0" i="0" u="none" strike="noStrike" cap="none">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после окончания рабочего дня регулярно проверять внутренние помещения организации образования и каждые два часа обходить территорию учреждения, обращать внимание на посторонние и подозрительные предметы</a:t>
            </a:r>
            <a:endParaRPr sz="1600" b="0" i="0" u="none" strike="noStrike" cap="none">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a:t>
            </a:r>
            <a:endParaRPr sz="1600" b="0" i="0" u="none" strike="noStrike" cap="none">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chemeClr val="dk1"/>
                </a:solidFill>
              </a:rPr>
              <a:t>Примечание: </a:t>
            </a:r>
            <a:r>
              <a:rPr lang="en-US" sz="1500" b="1">
                <a:solidFill>
                  <a:schemeClr val="dk1"/>
                </a:solidFill>
              </a:rPr>
              <a:t>Каждый сотрудник и обучающийся при обнаружении недостатков и нарушений, касающихся обеспечения безопасности в учреждении, незамедлительно сообщает об этом директору школы или его заместителю по безопасности.</a:t>
            </a:r>
            <a:endParaRPr sz="1500" b="1" i="0" u="none" strike="noStrike" cap="none">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787226" y="452436"/>
            <a:ext cx="10786842" cy="535501"/>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8;g1bc6e687a7d_0_0"/>
          <p:cNvSpPr/>
          <p:nvPr/>
        </p:nvSpPr>
        <p:spPr bwMode="auto">
          <a:xfrm>
            <a:off x="2625906" y="452437"/>
            <a:ext cx="6968259" cy="338700"/>
          </a:xfrm>
          <a:prstGeom prst="rect">
            <a:avLst/>
          </a:prstGeom>
          <a:noFill/>
          <a:ln>
            <a:noFill/>
          </a:ln>
        </p:spPr>
        <p:txBody>
          <a:bodyPr spcFirstLastPara="1" wrap="square" lIns="84473" tIns="42225" rIns="84473" bIns="42225" anchor="t" anchorCtr="0">
            <a:noAutofit/>
          </a:bodyPr>
          <a:lstStyle/>
          <a:p>
            <a:pPr algn="ctr" defTabSz="844896">
              <a:buSzPts val="1100"/>
              <a:defRPr/>
            </a:pPr>
            <a:r>
              <a:rPr lang="kk-KZ" sz="1800" b="1">
                <a:solidFill>
                  <a:srgbClr val="002060"/>
                </a:solidFill>
              </a:rPr>
              <a:t>СОДЕРЖАНИЕ</a:t>
            </a:r>
          </a:p>
        </p:txBody>
      </p:sp>
      <p:sp>
        <p:nvSpPr>
          <p:cNvPr id="6" name="Номер слайда 2"/>
          <p:cNvSpPr>
            <a:spLocks noGrp="1"/>
          </p:cNvSpPr>
          <p:nvPr>
            <p:ph type="sldNum" idx="12"/>
          </p:nvPr>
        </p:nvSpPr>
        <p:spPr bwMode="auto"/>
        <p:txBody>
          <a:bodyPr/>
          <a:lstStyle/>
          <a:p>
            <a:pPr defTabSz="844896">
              <a:defRPr/>
            </a:pPr>
            <a:r>
              <a:rPr lang="kk-KZ"/>
              <a:t>2</a:t>
            </a:r>
            <a:endParaRPr lang="en-US"/>
          </a:p>
        </p:txBody>
      </p:sp>
      <p:sp>
        <p:nvSpPr>
          <p:cNvPr id="7" name="Прямоугольник 3"/>
          <p:cNvSpPr/>
          <p:nvPr/>
        </p:nvSpPr>
        <p:spPr bwMode="auto">
          <a:xfrm>
            <a:off x="942340" y="1232208"/>
            <a:ext cx="10631728" cy="4524315"/>
          </a:xfrm>
          <a:prstGeom prst="rect">
            <a:avLst/>
          </a:prstGeom>
        </p:spPr>
        <p:txBody>
          <a:bodyPr wrap="square">
            <a:spAutoFit/>
          </a:bodyPr>
          <a:lstStyle/>
          <a:p>
            <a:pPr>
              <a:defRPr/>
            </a:pPr>
            <a:r>
              <a:rPr lang="ru-RU" sz="1800" i="1">
                <a:solidFill>
                  <a:srgbClr val="002060"/>
                </a:solidFill>
              </a:rPr>
              <a:t>1. </a:t>
            </a:r>
            <a:r>
              <a:rPr lang="ru-RU" sz="1800" b="1" i="1">
                <a:solidFill>
                  <a:srgbClr val="002060"/>
                </a:solidFill>
              </a:rPr>
              <a:t>АЛГОРИТМ</a:t>
            </a:r>
            <a:r>
              <a:rPr lang="ru-RU" sz="1800" i="1">
                <a:solidFill>
                  <a:srgbClr val="002060"/>
                </a:solidFill>
              </a:rPr>
              <a:t> оперативного реагирования на факты насилия детей</a:t>
            </a:r>
            <a:endParaRPr/>
          </a:p>
          <a:p>
            <a:pPr>
              <a:defRPr/>
            </a:pPr>
            <a:endParaRPr lang="ru-RU" sz="1800" i="1">
              <a:solidFill>
                <a:srgbClr val="002060"/>
              </a:solidFill>
            </a:endParaRPr>
          </a:p>
          <a:p>
            <a:pPr>
              <a:defRPr/>
            </a:pPr>
            <a:r>
              <a:rPr lang="ru-RU" sz="1800" i="1">
                <a:solidFill>
                  <a:srgbClr val="002060"/>
                </a:solidFill>
              </a:rPr>
              <a:t>2. </a:t>
            </a:r>
            <a:r>
              <a:rPr lang="ru-RU" sz="1800" b="1" i="1">
                <a:solidFill>
                  <a:srgbClr val="002060"/>
                </a:solidFill>
              </a:rPr>
              <a:t>АЛГОРИТМ </a:t>
            </a:r>
            <a:r>
              <a:rPr lang="ru-RU" sz="1800" i="1">
                <a:solidFill>
                  <a:srgbClr val="002060"/>
                </a:solidFill>
              </a:rPr>
              <a:t>действий  при обнаружении подозрительного предмета ………………….......4-6</a:t>
            </a:r>
            <a:endParaRPr/>
          </a:p>
          <a:p>
            <a:pPr>
              <a:defRPr/>
            </a:pPr>
            <a:endParaRPr lang="ru-RU" sz="1800" i="1">
              <a:solidFill>
                <a:srgbClr val="002060"/>
              </a:solidFill>
            </a:endParaRPr>
          </a:p>
          <a:p>
            <a:pPr>
              <a:defRPr/>
            </a:pPr>
            <a:r>
              <a:rPr lang="ru-RU" sz="1800" i="1">
                <a:solidFill>
                  <a:srgbClr val="002060"/>
                </a:solidFill>
              </a:rPr>
              <a:t>3. </a:t>
            </a:r>
            <a:r>
              <a:rPr lang="ru-RU" sz="1800" b="1" i="1">
                <a:solidFill>
                  <a:srgbClr val="002060"/>
                </a:solidFill>
              </a:rPr>
              <a:t>АЛГОРИ</a:t>
            </a:r>
            <a:r>
              <a:rPr lang="ru-RU" sz="1800" i="1">
                <a:solidFill>
                  <a:srgbClr val="002060"/>
                </a:solidFill>
              </a:rPr>
              <a:t>ТМ действий при вооруженном нападении на сотрудников, педагогов, обучающихся и воспитанников организаций образования ………………………………………………………….. 7-10</a:t>
            </a:r>
            <a:endParaRPr/>
          </a:p>
          <a:p>
            <a:pPr>
              <a:defRPr/>
            </a:pPr>
            <a:endParaRPr lang="ru-RU" sz="1800" i="1">
              <a:solidFill>
                <a:srgbClr val="002060"/>
              </a:solidFill>
            </a:endParaRPr>
          </a:p>
          <a:p>
            <a:pPr>
              <a:defRPr/>
            </a:pPr>
            <a:r>
              <a:rPr lang="ru-RU" sz="1800" i="1">
                <a:solidFill>
                  <a:srgbClr val="002060"/>
                </a:solidFill>
              </a:rPr>
              <a:t>4. </a:t>
            </a:r>
            <a:r>
              <a:rPr lang="ru-RU" sz="1800" b="1" i="1">
                <a:solidFill>
                  <a:srgbClr val="002060"/>
                </a:solidFill>
              </a:rPr>
              <a:t>АЛГОРИТМ</a:t>
            </a:r>
            <a:r>
              <a:rPr lang="ru-RU" sz="1800" i="1">
                <a:solidFill>
                  <a:srgbClr val="002060"/>
                </a:solidFill>
              </a:rPr>
              <a:t> действий при захвате заложников в организации образования …………….. 11-13</a:t>
            </a:r>
            <a:endParaRPr/>
          </a:p>
          <a:p>
            <a:pPr>
              <a:defRPr/>
            </a:pPr>
            <a:endParaRPr lang="ru-RU" sz="1800" i="1">
              <a:solidFill>
                <a:srgbClr val="002060"/>
              </a:solidFill>
            </a:endParaRPr>
          </a:p>
          <a:p>
            <a:pPr>
              <a:defRPr/>
            </a:pPr>
            <a:r>
              <a:rPr lang="ru-RU" sz="1800" i="1">
                <a:solidFill>
                  <a:srgbClr val="002060"/>
                </a:solidFill>
              </a:rPr>
              <a:t>5. </a:t>
            </a:r>
            <a:r>
              <a:rPr lang="ru-RU" sz="1800" b="1" i="1">
                <a:solidFill>
                  <a:srgbClr val="002060"/>
                </a:solidFill>
              </a:rPr>
              <a:t>АЛГОРИТМ</a:t>
            </a:r>
            <a:r>
              <a:rPr lang="ru-RU" sz="1800" i="1">
                <a:solidFill>
                  <a:srgbClr val="002060"/>
                </a:solidFill>
              </a:rPr>
              <a:t> действий при атаке организации образования террористами …………….. 14-15</a:t>
            </a:r>
            <a:endParaRPr/>
          </a:p>
          <a:p>
            <a:pPr>
              <a:defRPr/>
            </a:pPr>
            <a:endParaRPr lang="ru-RU" sz="1800" i="1">
              <a:solidFill>
                <a:srgbClr val="002060"/>
              </a:solidFill>
            </a:endParaRPr>
          </a:p>
          <a:p>
            <a:pPr>
              <a:defRPr/>
            </a:pPr>
            <a:r>
              <a:rPr lang="ru-RU" sz="1800" i="1">
                <a:solidFill>
                  <a:srgbClr val="002060"/>
                </a:solidFill>
              </a:rPr>
              <a:t>6. </a:t>
            </a:r>
            <a:r>
              <a:rPr lang="ru-RU" sz="1800" b="1" i="1">
                <a:solidFill>
                  <a:srgbClr val="002060"/>
                </a:solidFill>
              </a:rPr>
              <a:t>ПРАКТИЧЕСКИЕ МЕРОПРИЯТИЯ </a:t>
            </a:r>
            <a:r>
              <a:rPr lang="ru-RU" sz="1800" i="1">
                <a:solidFill>
                  <a:srgbClr val="002060"/>
                </a:solidFill>
              </a:rPr>
              <a:t>по предупреждению актов терроризма в организациях образования и на ее территории …………………………………………………………………... 16 - 19</a:t>
            </a:r>
            <a:endParaRPr/>
          </a:p>
          <a:p>
            <a:pPr>
              <a:defRPr/>
            </a:pPr>
            <a:endParaRPr lang="ru-RU" sz="1800" i="1">
              <a:solidFill>
                <a:srgbClr val="002060"/>
              </a:solidFill>
            </a:endParaRPr>
          </a:p>
          <a:p>
            <a:pPr>
              <a:defRPr/>
            </a:pPr>
            <a:r>
              <a:rPr lang="ru-RU" sz="1800" i="1">
                <a:solidFill>
                  <a:srgbClr val="002060"/>
                </a:solidFill>
              </a:rPr>
              <a:t>7. </a:t>
            </a:r>
            <a:r>
              <a:rPr lang="ru-RU" sz="1800" b="1" i="1">
                <a:solidFill>
                  <a:srgbClr val="002060"/>
                </a:solidFill>
              </a:rPr>
              <a:t>АЛГОРИТМ ДЕЙСТВИЙ </a:t>
            </a:r>
            <a:r>
              <a:rPr lang="ru-RU" sz="1800" i="1">
                <a:solidFill>
                  <a:srgbClr val="002060"/>
                </a:solidFill>
              </a:rPr>
              <a:t>сотрудников, обучающихся и воспитанников организаций образования при возникновении чрезвычайных ситуаций техногенного характера …..... 20 - 22</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немедленно сообщить об этом по телефону в государственную противопожарную службу (далее - ГПС) по номеру 101 или единую дежурно-диспетчерскую службу 112</a:t>
            </a:r>
            <a:endParaRPr sz="1300" b="0" i="0" u="none" strike="noStrike" cap="none">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принять посильные меры по спасению и эвакуации людей, тушению пожара первичными средствами пожаротушения и сохранности материальных ценностей</a:t>
            </a:r>
            <a:endParaRPr sz="1300" b="0" i="0" u="none" strike="noStrike" cap="none">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необходимости отключить электроэнергию (за исключением систем противопожарной защиты), остановить работу систем вентиляции</a:t>
            </a:r>
            <a:endParaRPr sz="1300" b="0" i="0" u="none" strike="noStrike" cap="none">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a:t>
            </a:r>
            <a:endParaRPr sz="1600" b="1" i="0" u="none" strike="noStrike" cap="none">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проверить включение в работу автоматических систем противопожарной защиты (оповещения людей при пожаре)</a:t>
            </a:r>
            <a:endParaRPr sz="1300" b="0" i="0" u="none" strike="noStrike" cap="none">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выполнить другие мероприятия, способствующие предотвращению развитию пожара и задымления помещений здания</a:t>
            </a:r>
            <a:endParaRPr sz="1300" b="0" i="0" u="none" strike="noStrike" cap="none">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осуществлять общее руководство по тушению пожара (с учетом специфических особенностей объекта) до прибытия подразделения ГПС</a:t>
            </a:r>
            <a:endParaRPr sz="1300" b="0" i="0" u="none" strike="noStrike" cap="none">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организовать встречу подразделений ГПС и оказать помощь в выборе кратчайшего пути для подъезда к очагу пожара и противопожарного водоснабжения</a:t>
            </a:r>
            <a:endParaRPr sz="1300" b="0" i="0" u="none" strike="noStrike" cap="none">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обеспечить соблюдение требования безопасности сотрудниками, принимающими участие в тушении пожара</a:t>
            </a:r>
            <a:endParaRPr sz="1300" b="0" i="0" u="none" strike="noStrike" cap="none">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b="1">
                <a:solidFill>
                  <a:schemeClr val="dk1"/>
                </a:solidFill>
              </a:rPr>
              <a:t>Руководитель организации образования информирует руководителя тушения пожара о конструктивных особенностях объекта, прилегающих строений и сооружений, количестве и пожароопасных свойствах хранимых веществ – и других сведениях, необходимых для успешной ликвидации пожара, безопасности.</a:t>
            </a:r>
            <a:endParaRPr b="1" i="0" u="none" strike="noStrike" cap="none">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 прибытии пожарного подразделения</a:t>
            </a:r>
            <a:endParaRPr sz="1600" b="1" i="0" u="none" strike="noStrike" cap="none">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услышав тревогу о пожаре, по указанию преподавателя, покидают кабинет и здание, согласно плана эвакуации</a:t>
            </a:r>
            <a:endParaRPr sz="1300" b="0" i="0" u="none" strike="noStrike" cap="none">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ходе эвакуации не поднимать панику и не толкаться</a:t>
            </a:r>
            <a:endParaRPr sz="1300" b="0" i="0" u="none" strike="noStrike" cap="none">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сильном задымлении обязательно использовать средства защиты органов дыхания</a:t>
            </a:r>
            <a:endParaRPr sz="1300" b="0" i="0" u="none" strike="noStrike" cap="none">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 разбегаясь собраться в одном месте сбора, указанного в плане эвакуации</a:t>
            </a:r>
            <a:endParaRPr sz="1300" b="0" i="0" u="none" strike="noStrike" cap="none">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случае отсутствия рядом сидящего согруппника на месте сбора, немедленно сообщите педагогу или сотруднику организации образования</a:t>
            </a:r>
            <a:endParaRPr sz="1300" b="0" i="0" u="none" strike="noStrike" cap="none">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300" b="1" i="0" u="none" strike="noStrike" cap="none">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прекратить занятие, обесточить электрические приборы и оборудование, выключить свет и закрыть окна</a:t>
            </a:r>
            <a:endParaRPr sz="1300" b="0" i="0" u="none" strike="noStrike" cap="none">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выдать обучающимся имеющиеся в кабинете средства защиты</a:t>
            </a:r>
            <a:endParaRPr sz="1300" b="1" i="0" u="none" strike="noStrike" cap="none">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соблюдая выдержку и спокойствие, не допуская паники, вывести учащихся на первый этаж и далее к основному или запасному выходам из школы согласно утвержденному плану эвакуации при пожаре</a:t>
            </a:r>
            <a:endParaRPr sz="1300" b="0" i="0" u="none" strike="noStrike" cap="none">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оказать первую помощь пострадавшим </a:t>
            </a:r>
            <a:br>
              <a:rPr lang="en-US" sz="1300" b="1">
                <a:solidFill>
                  <a:schemeClr val="dk1"/>
                </a:solidFill>
              </a:rPr>
            </a:br>
            <a:r>
              <a:rPr lang="en-US" sz="1300" b="1">
                <a:solidFill>
                  <a:schemeClr val="dk1"/>
                </a:solidFill>
              </a:rPr>
              <a:t>по мере возможности</a:t>
            </a:r>
            <a:endParaRPr sz="1300" b="1" i="0" u="none" strike="noStrike" cap="none">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организовать встречу пожарных и спасателей, показать им места подъезда к школе, размещение люков пожарных гидрантов, план эвакуации и место возгорания на плане</a:t>
            </a:r>
            <a:endParaRPr sz="1300" b="0" i="0" u="none" strike="noStrike" cap="none">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осуществить перекличку обучающихся, о ее результатах доложить руководителю организации образования и информировать родителей</a:t>
            </a:r>
            <a:endParaRPr sz="1300" b="1" i="0" u="none" strike="noStrike" cap="none">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одеть воспитанников и вывести из групп, провести перекличку</a:t>
            </a:r>
            <a:endParaRPr sz="1300" b="0" i="0" u="none" strike="noStrike" cap="none">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обучающихся:</a:t>
            </a:r>
            <a:endParaRPr sz="1600" b="1" i="0" u="none" strike="noStrike" cap="none">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4073339" y="4893926"/>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7576556" y="4893926"/>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лиц, обеспечивающих безопасность организации образования:</a:t>
            </a:r>
            <a:endParaRPr sz="1600" b="1" i="0" u="none" strike="noStrike" cap="none">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500" b="1" i="0" u="none" strike="noStrike" cap="none">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задействовать системы оповещения объекта и проинформировать о возникновении возгорания</a:t>
            </a:r>
            <a:endParaRPr sz="1500" b="0" i="0" u="none" strike="noStrike" cap="none">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начать своевременную эвакуацию людей с объекта, проверив наличие лиц в каждой части объекта</a:t>
            </a:r>
            <a:endParaRPr sz="1500" b="1" i="0" u="none" strike="noStrike" cap="none">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принять меры по локализации и тушению пожара первичными средствами пожаротушения</a:t>
            </a:r>
            <a:endParaRPr sz="1500" b="0" i="0" u="none" strike="noStrike" cap="none">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оказать первую помощь пострадавшим по мере возможности</a:t>
            </a:r>
            <a:endParaRPr sz="1500" b="1" i="0" u="none" strike="noStrike" cap="none">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организовать встречу пожарных и спасателей, показать им места подъезда к объекту, размещение люков пожарных гидрантов, план эвакуации и место возгорания на плане</a:t>
            </a:r>
            <a:endParaRPr sz="1500" b="0" i="0" u="none" strike="noStrike" cap="none">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после приезда пожарных необходимо оцепить территорию до прибытия сотрудников органов внутренних дел и запретить вход на нее лицам, не задействованным в тушении</a:t>
            </a:r>
            <a:endParaRPr sz="1500" b="1" i="0" u="none" strike="noStrike" cap="none">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338554"/>
          </a:xfrm>
          <a:prstGeom prst="rect">
            <a:avLst/>
          </a:prstGeom>
        </p:spPr>
        <p:txBody>
          <a:bodyPr wrap="square">
            <a:spAutoFit/>
          </a:bodyPr>
          <a:lstStyle/>
          <a:p>
            <a:pPr algn="ctr">
              <a:defRPr/>
            </a:pPr>
            <a:r>
              <a:rPr lang="ru-RU" sz="1600" b="1">
                <a:solidFill>
                  <a:srgbClr val="002060"/>
                </a:solidFill>
                <a:latin typeface="Arial"/>
                <a:cs typeface="Arial"/>
              </a:rPr>
              <a:t>АЛГОРИТМ ОПЕРАТИВНОГО РЕАГИРОВАНИЯ НА ФАКТЫ НАСИЛИЯ ДЕТЕЙ</a:t>
            </a:r>
          </a:p>
        </p:txBody>
      </p:sp>
      <p:sp>
        <p:nvSpPr>
          <p:cNvPr id="7" name="Прямоугольник 1"/>
          <p:cNvSpPr/>
          <p:nvPr/>
        </p:nvSpPr>
        <p:spPr bwMode="auto">
          <a:xfrm>
            <a:off x="290278" y="1632390"/>
            <a:ext cx="5793279" cy="1446550"/>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осуществление постоянного мониторинга положения детей и выявление фактов насилия (мониторинг СМИ, патронажное посещение, рейды, прием и рассмотрение обращений граждан и др.) органами внутренних дел (ОВД), органами и организациями образования (ОО), здравоохранения (ОЗ), социальной защиты (ОСЗ). Рабочим органом оперативного реагирования на факты насилия над детьми является Министерство просвещения РК (МП). На региональном уровне ответственность за координацю всей работы по оператвиному реагированию несут заместители акимов регионов.</a:t>
            </a:r>
            <a:endParaRPr/>
          </a:p>
        </p:txBody>
      </p:sp>
      <p:sp>
        <p:nvSpPr>
          <p:cNvPr id="8" name="Прямоугольник 2"/>
          <p:cNvSpPr/>
          <p:nvPr/>
        </p:nvSpPr>
        <p:spPr bwMode="auto">
          <a:xfrm>
            <a:off x="291965" y="4222652"/>
            <a:ext cx="5791592" cy="1785104"/>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при выявлении фактов насилия одним из органов либо организаций,</a:t>
            </a:r>
            <a:r>
              <a:rPr lang="ru-RU" sz="1100" b="1">
                <a:latin typeface="Arial"/>
                <a:cs typeface="Arial"/>
              </a:rPr>
              <a:t> </a:t>
            </a:r>
            <a:r>
              <a:rPr lang="ru-RU" sz="1100">
                <a:latin typeface="Arial"/>
                <a:cs typeface="Arial"/>
              </a:rPr>
              <a:t>информирование </a:t>
            </a:r>
            <a:r>
              <a:rPr lang="ru-RU" sz="1100" b="1">
                <a:latin typeface="Arial"/>
                <a:cs typeface="Arial"/>
              </a:rPr>
              <a:t>в течение 1 (одного) часа </a:t>
            </a:r>
            <a:r>
              <a:rPr lang="ru-RU" sz="1100">
                <a:latin typeface="Arial"/>
                <a:cs typeface="Arial"/>
              </a:rPr>
              <a:t>ОВД, органов прокуратуры, ОО, ОЗ;</a:t>
            </a:r>
            <a:endParaRPr/>
          </a:p>
          <a:p>
            <a:pPr algn="just">
              <a:defRPr/>
            </a:pPr>
            <a:r>
              <a:rPr lang="ru-RU" sz="1100">
                <a:solidFill>
                  <a:srgbClr val="00B0F0"/>
                </a:solidFill>
              </a:rPr>
              <a:t>■ </a:t>
            </a:r>
            <a:r>
              <a:rPr lang="ru-RU" sz="1100">
                <a:latin typeface="Arial"/>
                <a:cs typeface="Arial"/>
              </a:rPr>
              <a:t>осуществление выезда следственной группы и незамедлительное проведение следственных мероприятий ОВД (осмотр места происшествия, медицинское освидетельствование, назначение СМЭ, допрос потерпевшего, свидетелей и т.д.)</a:t>
            </a:r>
            <a:r>
              <a:rPr lang="kk-KZ" sz="1100">
                <a:latin typeface="Arial"/>
                <a:cs typeface="Arial"/>
              </a:rPr>
              <a:t>;</a:t>
            </a:r>
            <a:endParaRPr lang="ru-RU" sz="1100">
              <a:latin typeface="Arial"/>
              <a:cs typeface="Arial"/>
            </a:endParaRPr>
          </a:p>
          <a:p>
            <a:pPr algn="just">
              <a:defRPr/>
            </a:pPr>
            <a:r>
              <a:rPr lang="ru-RU" sz="1100">
                <a:solidFill>
                  <a:srgbClr val="00B0F0"/>
                </a:solidFill>
              </a:rPr>
              <a:t>■ </a:t>
            </a:r>
            <a:r>
              <a:rPr lang="ru-RU" sz="1100">
                <a:latin typeface="Arial"/>
                <a:cs typeface="Arial"/>
              </a:rPr>
              <a:t>идентификация случая: выявление признаков насилия (ОЗ), определение угроз жизни и здоровью ребенка (ОЗ, ОО), установление предварительного диагноза (ОЗ);</a:t>
            </a:r>
            <a:endParaRPr/>
          </a:p>
          <a:p>
            <a:pPr algn="just">
              <a:defRPr/>
            </a:pPr>
            <a:r>
              <a:rPr lang="ru-RU" sz="1100">
                <a:solidFill>
                  <a:srgbClr val="00B0F0"/>
                </a:solidFill>
              </a:rPr>
              <a:t>■ </a:t>
            </a:r>
            <a:r>
              <a:rPr lang="ru-RU" sz="1100">
                <a:latin typeface="Arial"/>
                <a:cs typeface="Arial"/>
              </a:rPr>
              <a:t>назначение процессуального прокурора и обеспечение надзора (органы прокуратуры);</a:t>
            </a:r>
            <a:endParaRPr/>
          </a:p>
          <a:p>
            <a:pPr algn="just">
              <a:defRPr/>
            </a:pPr>
            <a:r>
              <a:rPr lang="ru-RU" sz="1100">
                <a:solidFill>
                  <a:srgbClr val="00B0F0"/>
                </a:solidFill>
              </a:rPr>
              <a:t>■ </a:t>
            </a:r>
            <a:r>
              <a:rPr lang="ru-RU" sz="1100">
                <a:latin typeface="Arial"/>
                <a:cs typeface="Arial"/>
              </a:rPr>
              <a:t>предоставление адвоката (ОВД).</a:t>
            </a:r>
            <a:endParaRPr/>
          </a:p>
        </p:txBody>
      </p:sp>
      <p:sp>
        <p:nvSpPr>
          <p:cNvPr id="9" name="Прямоугольник 4"/>
          <p:cNvSpPr/>
          <p:nvPr/>
        </p:nvSpPr>
        <p:spPr bwMode="auto">
          <a:xfrm>
            <a:off x="6235307" y="1632390"/>
            <a:ext cx="5810510" cy="1446550"/>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организация своевременной комплексной поддержки жертв насилия, в т.ч. родственников жертвы насилия, включающее: психологическое сопровождение (ОО); обеспечение первичной безопасности ребенка с учетом мнения родителей (за исключением случаев насилия родителем/законным представителем); изолирование жертвы от насильника в безопасное помещение (ОВД, ОО)</a:t>
            </a:r>
            <a:r>
              <a:rPr lang="kk-KZ" sz="1100">
                <a:latin typeface="Arial"/>
                <a:cs typeface="Arial"/>
              </a:rPr>
              <a:t>; </a:t>
            </a:r>
            <a:r>
              <a:rPr lang="ru-RU" sz="1100">
                <a:latin typeface="Arial"/>
                <a:cs typeface="Arial"/>
              </a:rPr>
              <a:t>обеспечение первичных потребностей ребенка в еде, тепле, одежде (ОО, ОСЗ); при угрозе жизни и здоровью размещение ребенка в медицинские организации (ОЗ) и т.д.;</a:t>
            </a:r>
            <a:endParaRPr/>
          </a:p>
          <a:p>
            <a:pPr algn="just">
              <a:defRPr/>
            </a:pPr>
            <a:r>
              <a:rPr lang="ru-RU" sz="1100">
                <a:solidFill>
                  <a:srgbClr val="00B0F0"/>
                </a:solidFill>
              </a:rPr>
              <a:t>■ </a:t>
            </a:r>
            <a:r>
              <a:rPr lang="kk-KZ" sz="1100">
                <a:latin typeface="Arial"/>
                <a:cs typeface="Arial"/>
              </a:rPr>
              <a:t>осуществление контроля за оказанием комплексной поддержки </a:t>
            </a:r>
            <a:r>
              <a:rPr lang="ru-RU" sz="1100">
                <a:latin typeface="Arial"/>
                <a:cs typeface="Arial"/>
              </a:rPr>
              <a:t>жертв насилия.</a:t>
            </a:r>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Комиссии по делам несовершеннолетних (КДН) </a:t>
            </a:r>
            <a:r>
              <a:rPr lang="ru-RU" sz="1100" b="1">
                <a:latin typeface="Arial"/>
                <a:cs typeface="Arial"/>
              </a:rPr>
              <a:t>в течение 1 (одного) рабочего дня </a:t>
            </a:r>
            <a:r>
              <a:rPr lang="ru-RU" sz="1100">
                <a:latin typeface="Arial"/>
                <a:cs typeface="Arial"/>
              </a:rPr>
              <a:t>принимает решение о дальнейшем устройстве ребенка в организации (ЦАН, ЦПД, Дома ребенка, кризисные центры независимо от форм собственности) либо оставления ребенка в семье;</a:t>
            </a:r>
            <a:endParaRPr/>
          </a:p>
          <a:p>
            <a:pPr algn="just">
              <a:defRPr/>
            </a:pPr>
            <a:r>
              <a:rPr lang="ru-RU" sz="1100">
                <a:solidFill>
                  <a:srgbClr val="00B0F0"/>
                </a:solidFill>
              </a:rPr>
              <a:t>■</a:t>
            </a:r>
            <a:r>
              <a:rPr lang="ru-RU" sz="1100">
                <a:latin typeface="Arial"/>
                <a:cs typeface="Arial"/>
              </a:rPr>
              <a:t> оказание комплекса специальных социальных услуг (социально-бытовые, -медицинские, - психологические, - педагогические, - культурные, - правовые услуги и др.) на базе организаций (ОО, ОЗ, ОСЗ);</a:t>
            </a:r>
            <a:endParaRPr/>
          </a:p>
          <a:p>
            <a:pPr algn="just">
              <a:defRPr/>
            </a:pPr>
            <a:r>
              <a:rPr lang="ru-RU" sz="1100">
                <a:solidFill>
                  <a:srgbClr val="00B0F0"/>
                </a:solidFill>
              </a:rPr>
              <a:t>■  </a:t>
            </a:r>
            <a:r>
              <a:rPr lang="ru-RU" sz="1100">
                <a:latin typeface="Arial"/>
                <a:cs typeface="Arial"/>
              </a:rPr>
              <a:t>при принятии КДН решения об оставлении ребенка в семье: оказание помощи в социальной реабилитации ребенка и психологической помощи родителям (ОО, ОСЗ, ОЗ).</a:t>
            </a:r>
            <a:endParaRPr/>
          </a:p>
        </p:txBody>
      </p:sp>
      <p:sp>
        <p:nvSpPr>
          <p:cNvPr id="11" name="Прямоугольник 15"/>
          <p:cNvSpPr/>
          <p:nvPr/>
        </p:nvSpPr>
        <p:spPr bwMode="auto">
          <a:xfrm>
            <a:off x="3249185" y="6215190"/>
            <a:ext cx="8663111" cy="1292662"/>
          </a:xfrm>
          <a:prstGeom prst="rect">
            <a:avLst/>
          </a:prstGeom>
        </p:spPr>
        <p:txBody>
          <a:bodyPr wrap="square">
            <a:spAutoFit/>
          </a:bodyPr>
          <a:lstStyle/>
          <a:p>
            <a:pPr>
              <a:defRPr/>
            </a:pPr>
            <a:r>
              <a:rPr lang="ru-RU" sz="1200" b="1">
                <a:solidFill>
                  <a:srgbClr val="002060"/>
                </a:solidFill>
                <a:latin typeface="Arial"/>
                <a:cs typeface="Arial"/>
              </a:rPr>
              <a:t>ПОРЯДОК РАБОТЫ СО СМИ И СОЦИАЛЬНЫМИ СЕТЯМИ:</a:t>
            </a:r>
            <a:endParaRPr/>
          </a:p>
          <a:p>
            <a:pPr algn="ctr">
              <a:defRPr/>
            </a:pPr>
            <a:endParaRPr lang="ru-RU" sz="1100" b="1">
              <a:solidFill>
                <a:srgbClr val="002060"/>
              </a:solidFill>
              <a:latin typeface="Arial"/>
              <a:cs typeface="Arial"/>
            </a:endParaRPr>
          </a:p>
          <a:p>
            <a:pPr>
              <a:defRPr/>
            </a:pPr>
            <a:r>
              <a:rPr lang="ru-RU" sz="1100">
                <a:solidFill>
                  <a:srgbClr val="00B0F0"/>
                </a:solidFill>
              </a:rPr>
              <a:t>■</a:t>
            </a:r>
            <a:r>
              <a:rPr lang="ru-RU" sz="1100" b="1">
                <a:latin typeface="Arial"/>
                <a:cs typeface="Arial"/>
              </a:rPr>
              <a:t> </a:t>
            </a:r>
            <a:r>
              <a:rPr lang="ru-RU" sz="1100">
                <a:latin typeface="Arial"/>
                <a:cs typeface="Arial"/>
              </a:rPr>
              <a:t>круглосуточный мониторинг и анализ информационного пространства, СМИ и социальных сетей на факты насилия (МИОР);</a:t>
            </a:r>
            <a:endParaRPr/>
          </a:p>
          <a:p>
            <a:pPr>
              <a:defRPr/>
            </a:pPr>
            <a:r>
              <a:rPr lang="ru-RU" sz="1100">
                <a:solidFill>
                  <a:srgbClr val="00B0F0"/>
                </a:solidFill>
              </a:rPr>
              <a:t>■</a:t>
            </a:r>
            <a:r>
              <a:rPr lang="ru-RU" sz="1100">
                <a:latin typeface="Arial"/>
                <a:cs typeface="Arial"/>
              </a:rPr>
              <a:t> по каждой опубликованной информации о факте насилия в отношении ребенка оперативное информирование официального представителя МП;</a:t>
            </a:r>
            <a:endParaRPr/>
          </a:p>
          <a:p>
            <a:pPr>
              <a:defRPr/>
            </a:pPr>
            <a:r>
              <a:rPr lang="ru-RU" sz="1100">
                <a:solidFill>
                  <a:srgbClr val="00B0F0"/>
                </a:solidFill>
              </a:rPr>
              <a:t>■ </a:t>
            </a:r>
            <a:r>
              <a:rPr lang="ru-RU" sz="1100">
                <a:latin typeface="Arial"/>
                <a:cs typeface="Arial"/>
              </a:rPr>
              <a:t>по отдельным резонансным случаям насилия не позже 3-х часов выход в СМИ официального представителя МП, которому представляют информации все структуры (МП, МВД, МЗ, МИОР, МИО).</a:t>
            </a:r>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Под подозрительным предметом понимаются бесхозная сумка, пакет, ящик, коробка, игрушка с торчащими проводами, издающая подозрительные звуки (щелчки, тикание) </a:t>
            </a:r>
            <a:br>
              <a:rPr lang="en-US" sz="1600" b="1">
                <a:solidFill>
                  <a:schemeClr val="dk1"/>
                </a:solidFill>
              </a:rPr>
            </a:br>
            <a:r>
              <a:rPr lang="en-US" sz="1600" b="1">
                <a:solidFill>
                  <a:schemeClr val="dk1"/>
                </a:solidFill>
              </a:rPr>
              <a:t>и необычные запахи (миндаля, хлора, аммиака).</a:t>
            </a:r>
            <a:endParaRPr sz="1600" b="1" i="0" u="none" strike="noStrike" cap="none">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незамедлительно сообщают об этом на канал «102» органов внутренних дел или единую дежурно-диспетчерскую службу «112» (в случае, если это воспитанник или обучающийся, то воспитателю или классному руководителю)</a:t>
            </a:r>
            <a:endParaRPr b="0" i="0" u="none" strike="noStrike" cap="none">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до прибытия сил экстренного реагирования находятся на безопасном расстоянии от предмета</a:t>
            </a:r>
            <a:endParaRPr b="0" i="0" u="none" strike="noStrike" cap="none">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быть готовым дать показания, касающиеся случившегося.</a:t>
            </a:r>
            <a:endParaRPr b="0" i="0" u="none" strike="noStrike" cap="none">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700" b="1" i="1">
                <a:solidFill>
                  <a:schemeClr val="dk1"/>
                </a:solidFill>
              </a:rPr>
              <a:t>Лица, обнаружившие опасный или подозрительный предмет</a:t>
            </a:r>
            <a:endParaRPr sz="1700" b="1" i="1">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Данный предмет может оказаться взрывным устройством, или начиненным отравляющими химическими веществами (ОХВ), биологическими агентами (возбудителями опасных инфекций, типа сибирской язвы, натуральной оспы, туляремии) пакетом.</a:t>
            </a:r>
            <a:endParaRPr i="0" u="none" strike="noStrike" cap="none">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28" name="Google Shape;108;g1bc6e687a7d_0_0"/>
          <p:cNvSpPr/>
          <p:nvPr/>
        </p:nvSpPr>
        <p:spPr bwMode="auto">
          <a:xfrm>
            <a:off x="863350" y="6287675"/>
            <a:ext cx="2773800"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50">
                <a:solidFill>
                  <a:schemeClr val="dk1"/>
                </a:solidFill>
              </a:rPr>
              <a:t>выставить оцепление из числа постоянных сотрудников организации образования</a:t>
            </a:r>
            <a:endParaRPr sz="1350" b="0" i="0" u="none" strike="noStrike" cap="none">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обеспечить беспрепятственный подъезд к месту обнаружения опасного или подозрительного предмета служб экстренного реагирования (подразделения органов внутренних дел, службы скорой медицинской помощи, пожарные расчеты, оперативно–спасательные службы)</a:t>
            </a:r>
            <a:endParaRPr sz="1350" b="0" i="0" u="none" strike="noStrike" cap="none">
              <a:solidFill>
                <a:schemeClr val="dk1"/>
              </a:solidFill>
              <a:latin typeface="Arial"/>
              <a:ea typeface="Arial"/>
              <a:cs typeface="Arial"/>
            </a:endParaRPr>
          </a:p>
        </p:txBody>
      </p:sp>
      <p:sp>
        <p:nvSpPr>
          <p:cNvPr id="30" name="Google Shape;110;g1bc6e687a7d_0_0"/>
          <p:cNvSpPr/>
          <p:nvPr/>
        </p:nvSpPr>
        <p:spPr bwMode="auto">
          <a:xfrm>
            <a:off x="9398450" y="6287675"/>
            <a:ext cx="2520900" cy="738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принять меры по эвакуации обучающихся и сотрудников организации образования</a:t>
            </a:r>
            <a:endParaRPr sz="1350" b="0" i="0" u="none" strike="noStrike" cap="none">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0" y="4763683"/>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сообщить администрации организации образования (по телефону) и в здание </a:t>
            </a:r>
            <a:br>
              <a:rPr lang="en-US" sz="1200">
                <a:solidFill>
                  <a:schemeClr val="dk1"/>
                </a:solidFill>
              </a:rPr>
            </a:br>
            <a:r>
              <a:rPr lang="en-US" sz="1200">
                <a:solidFill>
                  <a:schemeClr val="dk1"/>
                </a:solidFill>
              </a:rPr>
              <a:t>никого не допускать (до их прибытия)</a:t>
            </a:r>
            <a:endParaRPr sz="1200" b="0" i="0" u="none" strike="noStrike" cap="none">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перевести обучающихся, воспитанников на безопасное расстояние от подозрительного предмета (не ближе 100 метров), не приближаться, не трогать, не вскрывать и не перемещать находку</a:t>
            </a:r>
            <a:endParaRPr sz="1200" b="0" i="0" u="none" strike="noStrike" cap="none">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лицам, обнаружившим подозрительный предмет, до прибытия сил экстренного реагирования находиться на безопасном расстоянии и быть готовыми дать показания, касающиеся случившегося</a:t>
            </a:r>
            <a:endParaRPr sz="1200" b="0" i="0" u="none" strike="noStrike" cap="none">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с целью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предмета</a:t>
            </a:r>
            <a:endParaRPr sz="1200" b="0" i="0" u="none" strike="noStrike" cap="none">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покинуть объект, при невозможности - укрыться за капитальным сооружением и на необходимом удалении</a:t>
            </a:r>
            <a:endParaRPr sz="1200" b="0" i="0" u="none" strike="noStrike" cap="none">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оказать содействие в организации эвакуации обучающихся, воспитанников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a:t>
            </a:r>
            <a:endParaRPr sz="1600" b="1" i="0" u="none" strike="noStrike" cap="none">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паниковать, во всем слушать педагогов и сотрудников организации образования</a:t>
            </a:r>
            <a:endParaRPr b="0" i="0" u="none" strike="noStrike" cap="none">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трогать, не вскрывать и не передвигать подозрительный предмет</a:t>
            </a:r>
            <a:endParaRPr b="0" i="0" u="none" strike="noStrike" cap="none">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a:solidFill>
                  <a:schemeClr val="dk1"/>
                </a:solidFill>
              </a:rPr>
              <a:t>при необходимости укрыться за предметами, обеспечивающими защиту (угол здания, колона, </a:t>
            </a:r>
            <a:br>
              <a:rPr lang="en-US">
                <a:solidFill>
                  <a:schemeClr val="dk1"/>
                </a:solidFill>
              </a:rPr>
            </a:br>
            <a:r>
              <a:rPr lang="en-US">
                <a:solidFill>
                  <a:schemeClr val="dk1"/>
                </a:solidFill>
              </a:rPr>
              <a:t>толстое дерево, автомашина)</a:t>
            </a:r>
            <a:endParaRPr>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покинуть объект, при невозможности - укрыться за капитальным сооружением и на необходимом удалении</a:t>
            </a:r>
            <a:endParaRPr b="0" i="0" u="none" strike="noStrike" cap="none">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зафиксировать время и место обнаружения</a:t>
            </a:r>
            <a:endParaRPr sz="1200"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67;g1bc6e687a7d_0_265"/>
          <p:cNvSpPr/>
          <p:nvPr/>
        </p:nvSpPr>
        <p:spPr bwMode="auto">
          <a:xfrm>
            <a:off x="2235391" y="8869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трогать, не подходить, не передвигать подозрительный предмет</a:t>
            </a:r>
            <a:endParaRPr sz="1200" b="0" i="0" u="none" strike="noStrike" cap="none">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для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немедленно сообщить об обнаружении подозрительного предмета на канал "102" органов внутренних дел или единую дежурно-диспетчерскую службу "112"</a:t>
            </a:r>
            <a:endParaRPr sz="1200" b="0" i="0" u="none" strike="noStrike" cap="none">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 возможности зафиксировать время и место обнаружения</a:t>
            </a:r>
            <a:endParaRPr sz="1200" b="0" i="0" u="none" strike="noStrike" cap="none">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данного предмета</a:t>
            </a:r>
            <a:endParaRPr sz="1200" b="0" i="0" u="none" strike="noStrike" cap="none">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организованную эвакуацию людей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ограничение доступа посторонних лиц к подозрительному предмету и опасной зоне</a:t>
            </a:r>
            <a:endParaRPr sz="1200" b="0" i="0" u="none" strike="noStrike" cap="none">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сообщать об угрозе взрыва никому, кроме тех, кому необходимо знать о случившемся, чтобы не создавать панику</a:t>
            </a:r>
            <a:endParaRPr sz="1200" b="0" i="0" u="none" strike="noStrike" cap="none">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быть готовым описать внешний вид подозрительного предмета, и обстоятельства его обнаружения</a:t>
            </a:r>
            <a:endParaRPr sz="1200" b="0" i="0" u="none" strike="noStrike" cap="none">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581913" y="4237017"/>
            <a:ext cx="10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Рекомендуемые зоны эвакуации и оцепления при обнаружении </a:t>
            </a:r>
            <a:br>
              <a:rPr lang="en-US" sz="1600" b="1">
                <a:solidFill>
                  <a:schemeClr val="dk1"/>
                </a:solidFill>
              </a:rPr>
            </a:br>
            <a:r>
              <a:rPr lang="en-US" sz="1600" b="1">
                <a:solidFill>
                  <a:schemeClr val="dk1"/>
                </a:solidFill>
              </a:rPr>
              <a:t>взрывного устройства или предмета, похожего на взрывное устройство:</a:t>
            </a:r>
            <a:endParaRPr sz="1600" b="1" i="0" strike="noStrike" cap="none">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6932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граната–</a:t>
            </a:r>
            <a:r>
              <a:rPr lang="en-US" b="1">
                <a:solidFill>
                  <a:schemeClr val="dk1"/>
                </a:solidFill>
              </a:rPr>
              <a:t> 50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тротиловая шашка </a:t>
            </a:r>
            <a:r>
              <a:rPr lang="en-US" sz="1200">
                <a:solidFill>
                  <a:schemeClr val="dk1"/>
                </a:solidFill>
              </a:rPr>
              <a:t>массой 200 грамм</a:t>
            </a:r>
            <a:r>
              <a:rPr lang="en-US">
                <a:solidFill>
                  <a:schemeClr val="dk1"/>
                </a:solidFill>
              </a:rPr>
              <a:t> – </a:t>
            </a:r>
            <a:r>
              <a:rPr lang="en-US" b="1">
                <a:solidFill>
                  <a:schemeClr val="dk1"/>
                </a:solidFill>
              </a:rPr>
              <a:t>45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взрывное устройство – </a:t>
            </a:r>
            <a:r>
              <a:rPr lang="en-US" b="1">
                <a:solidFill>
                  <a:schemeClr val="dk1"/>
                </a:solidFill>
              </a:rPr>
              <a:t>не менее 200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пивная банка 0,33 литра – </a:t>
            </a:r>
            <a:r>
              <a:rPr lang="en-US" b="1">
                <a:solidFill>
                  <a:schemeClr val="dk1"/>
                </a:solidFill>
              </a:rPr>
              <a:t>60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дипломат (кейс) – </a:t>
            </a:r>
            <a:r>
              <a:rPr lang="en-US" b="1">
                <a:solidFill>
                  <a:schemeClr val="dk1"/>
                </a:solidFill>
              </a:rPr>
              <a:t>230 метров.</a:t>
            </a:r>
            <a:endParaRPr b="1">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3698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en-US">
                <a:solidFill>
                  <a:schemeClr val="dk1"/>
                </a:solidFill>
              </a:rPr>
              <a:t>дорожный чемодан – </a:t>
            </a:r>
            <a:r>
              <a:rPr lang="en-US" b="1">
                <a:solidFill>
                  <a:schemeClr val="dk1"/>
                </a:solidFill>
              </a:rPr>
              <a:t>350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легковая автомашина – </a:t>
            </a:r>
            <a:r>
              <a:rPr lang="en-US" b="1">
                <a:solidFill>
                  <a:schemeClr val="dk1"/>
                </a:solidFill>
              </a:rPr>
              <a:t>не менее 600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микроавтобус – </a:t>
            </a:r>
            <a:r>
              <a:rPr lang="en-US" b="1">
                <a:solidFill>
                  <a:schemeClr val="dk1"/>
                </a:solidFill>
              </a:rPr>
              <a:t>920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грузовая машина (фургон) – </a:t>
            </a:r>
            <a:r>
              <a:rPr lang="en-US" b="1">
                <a:solidFill>
                  <a:schemeClr val="dk1"/>
                </a:solidFill>
              </a:rPr>
              <a:t>1240 метров.</a:t>
            </a:r>
            <a:endParaRPr b="1">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500" b="1"/>
              <a:t>При вооруженном нападении на сотрудников, педагогов, обучающихся и воспитанников необходимо:</a:t>
            </a:r>
            <a:endParaRPr sz="1500" b="1" i="0" u="none" strike="noStrike" cap="none">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принять меры для самоизоляции</a:t>
            </a:r>
            <a:endParaRPr sz="1600" b="0" i="0" u="none" strike="noStrike" cap="none">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немедленно покинуть опасную зону</a:t>
            </a:r>
            <a:endParaRPr sz="1600" b="0" i="0" u="none" strike="noStrike" cap="none">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сообщить на канал «102» органов внутренних дел или единую дежурно-диспетчерскую службу «112»</a:t>
            </a:r>
            <a:endParaRPr sz="1600" b="0" i="0" u="none" strike="noStrike" cap="none">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спрятавшись, дождитесь ухода террористов, и при первой возможности покиньте здание</a:t>
            </a:r>
            <a:endParaRPr sz="1600" b="0" i="0" u="none" strike="noStrike" cap="none">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3" y="5113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незамедлительное информирование правоохранительных и/или специальных государственных органов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6" name="Google Shape;227;g1bc6e687a7d_0_342"/>
          <p:cNvSpPr/>
          <p:nvPr/>
        </p:nvSpPr>
        <p:spPr bwMode="auto">
          <a:xfrm>
            <a:off x="4766550" y="5617475"/>
            <a:ext cx="35886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организация работы по обеспечению безопасности людей на объекте (эвакуация, блокирование внутренних барьеров, оповещение о нештатной ситуации на объекте)</a:t>
            </a:r>
            <a:endParaRPr b="0" i="0" u="none" strike="noStrike" cap="none">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взаимодействие с прибывающими силами оперативного штаба по борьбе с терроризмом</a:t>
            </a:r>
            <a:endParaRPr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990000"/>
                </a:solidFill>
              </a:rPr>
              <a:t>В случае отсутствия возможности покинуть здание следует:</a:t>
            </a:r>
            <a:endParaRPr sz="1700" b="1">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оцените ситуацию, продумайте четкий план, как вы будете вместе </a:t>
            </a:r>
            <a:br>
              <a:rPr lang="en-US">
                <a:solidFill>
                  <a:schemeClr val="dk1"/>
                </a:solidFill>
              </a:rPr>
            </a:br>
            <a:r>
              <a:rPr lang="en-US">
                <a:solidFill>
                  <a:schemeClr val="dk1"/>
                </a:solidFill>
              </a:rPr>
              <a:t>с обучающимися покидать здание</a:t>
            </a:r>
            <a:endParaRPr b="0" i="0" u="none" strike="noStrike" cap="none">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возможности безопасно эвакуироваться вместе с воспитанниками, обучающимися, покиньте здание</a:t>
            </a:r>
            <a:endParaRPr b="0" i="0" u="none" strike="noStrike" cap="none">
              <a:solidFill>
                <a:schemeClr val="dk1"/>
              </a:solidFill>
              <a:latin typeface="Arial"/>
              <a:ea typeface="Arial"/>
              <a:cs typeface="Arial"/>
            </a:endParaRPr>
          </a:p>
        </p:txBody>
      </p:sp>
      <p:sp>
        <p:nvSpPr>
          <p:cNvPr id="16" name="Google Shape;245;g1bc6e687a7d_0_427"/>
          <p:cNvSpPr/>
          <p:nvPr/>
        </p:nvSpPr>
        <p:spPr bwMode="auto">
          <a:xfrm>
            <a:off x="8503820" y="1661150"/>
            <a:ext cx="30603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оставьте вещи и сумки</a:t>
            </a:r>
            <a:endParaRPr b="0" i="0" u="none" strike="noStrike" cap="none">
              <a:solidFill>
                <a:schemeClr val="dk1"/>
              </a:solidFill>
              <a:latin typeface="Arial"/>
              <a:ea typeface="Arial"/>
              <a:cs typeface="Arial"/>
            </a:endParaRPr>
          </a:p>
        </p:txBody>
      </p:sp>
      <p:sp>
        <p:nvSpPr>
          <p:cNvPr id="17" name="Google Shape;246;g1bc6e687a7d_0_427"/>
          <p:cNvSpPr/>
          <p:nvPr/>
        </p:nvSpPr>
        <p:spPr bwMode="auto">
          <a:xfrm>
            <a:off x="8474150" y="2324002"/>
            <a:ext cx="33540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прячьте руки, держите их на виду</a:t>
            </a:r>
            <a:endParaRPr b="0" i="0" u="none" strike="noStrike" cap="none">
              <a:solidFill>
                <a:schemeClr val="dk1"/>
              </a:solidFill>
              <a:latin typeface="Arial"/>
              <a:ea typeface="Arial"/>
              <a:cs typeface="Arial"/>
            </a:endParaRPr>
          </a:p>
        </p:txBody>
      </p:sp>
      <p:sp>
        <p:nvSpPr>
          <p:cNvPr id="18" name="Google Shape;247;g1bc6e687a7d_0_427"/>
          <p:cNvSpPr/>
          <p:nvPr/>
        </p:nvSpPr>
        <p:spPr bwMode="auto">
          <a:xfrm>
            <a:off x="1300875" y="3470675"/>
            <a:ext cx="37410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быстро выглянуть из кабинета, группы и направить всех обучающихся, воспитанников или сотрудников, находящихся в коридоре, </a:t>
            </a:r>
            <a:br>
              <a:rPr lang="en-US" sz="1300" b="1">
                <a:solidFill>
                  <a:schemeClr val="dk1"/>
                </a:solidFill>
              </a:rPr>
            </a:br>
            <a:r>
              <a:rPr lang="en-US" sz="1300" b="1">
                <a:solidFill>
                  <a:schemeClr val="dk1"/>
                </a:solidFill>
              </a:rPr>
              <a:t>в свой кабинет</a:t>
            </a:r>
            <a:endParaRPr sz="1300" b="1" i="0" u="none" strike="noStrike" cap="none">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не впускать в кабинет, группу взрослых, которые вам не знакомы или у которых нет пропуска на посещение</a:t>
            </a:r>
            <a:endParaRPr sz="1300" b="0" i="0" u="none" strike="noStrike" cap="none">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плотно закрыть дверь, желательно на ключ</a:t>
            </a:r>
            <a:endParaRPr sz="1300" b="1" i="0" u="none" strike="noStrike" cap="none">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закрыть окна, опустить или закрыть все жалюзи</a:t>
            </a:r>
            <a:endParaRPr sz="1300" b="0" i="0" u="none" strike="noStrike" cap="none">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поставить обучающихся, воспитанников у стены так, чтобы злоумышленник не мог видеть их, заглядывая в дверь</a:t>
            </a:r>
            <a:endParaRPr sz="1300" b="0" i="0" u="none" strike="noStrike" cap="none">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найти для обучающихся, воспитанников «Безопасный угол»</a:t>
            </a:r>
            <a:endParaRPr sz="1300" b="1" i="0" u="none" strike="noStrike" cap="none">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выключить свет и мониторы компьютеров, сотовые телефоны поставить на беззвучный сигнал</a:t>
            </a:r>
            <a:endParaRPr sz="1300" b="0" i="0" u="none" strike="noStrike" cap="none">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обеспечить тишину для обучающихся, воспитанников</a:t>
            </a:r>
            <a:endParaRPr sz="1300" b="1" i="0" u="none" strike="noStrike" cap="none">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заполнить лист посещаемости (перечислить учеников, которых забрали из коридоров (как указано выше), и составить список обучающихся, воспитанников, которые должны находиться в данном классе, но отсутствуют</a:t>
            </a:r>
            <a:endParaRPr sz="1300" b="0" i="0" u="none" strike="noStrike" cap="none">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596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800" b="1">
                <a:solidFill>
                  <a:schemeClr val="dk1"/>
                </a:solidFill>
              </a:rPr>
              <a:t>Примечание: </a:t>
            </a:r>
            <a:r>
              <a:rPr lang="en-US" sz="1600" b="1">
                <a:solidFill>
                  <a:schemeClr val="dk1"/>
                </a:solidFill>
              </a:rPr>
              <a:t>Перед выключением света сотрудники находят и держат в руках свой журнал посещаемости. Это поможет обеспечить эвакуацию всех обучающихся, воспитанников.</a:t>
            </a:r>
            <a:endParaRPr sz="1600" b="1" i="0" u="none" strike="noStrike" cap="none">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спортивном зале, необходимо перевести в раздевалку, запереть все двери, найти безопасное место и выключить свет</a:t>
            </a:r>
            <a:endParaRPr sz="1300" b="0" i="0" u="none" strike="noStrike" cap="none">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все, кто находится в коридоре, немедленно проходят в ближайший класс и выключают свет</a:t>
            </a:r>
            <a:endParaRPr sz="1300" b="0" i="0" u="none" strike="noStrike" cap="none">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воспитанники находящиеся вне здания организации образования, добегают до ближайшего безопасного места, останавливаются, занимают лежащее положение и не двигаются</a:t>
            </a:r>
            <a:endParaRPr sz="1300" b="0" i="0" u="none" strike="noStrike" cap="none">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которые находятся в туалетах закрывают кабинку и выключают свет</a:t>
            </a:r>
            <a:endParaRPr sz="1300" b="0" i="0" u="none" strike="noStrike" cap="none">
              <a:solidFill>
                <a:schemeClr val="dk1"/>
              </a:solidFill>
              <a:latin typeface="Arial"/>
              <a:ea typeface="Arial"/>
              <a:cs typeface="Arial"/>
            </a:endParaRPr>
          </a:p>
        </p:txBody>
      </p:sp>
      <p:sp>
        <p:nvSpPr>
          <p:cNvPr id="13" name="Google Shape;275;g1bc6e687a7d_0_54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a:t>
            </a:r>
            <a:endParaRPr b="1">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и сотрудники библиотеки остаются в библиотеке. Библиотекари закрывают двери, находят для детей и для себя безопасное место и выключают свет</a:t>
            </a:r>
            <a:endParaRPr sz="1300" b="0" i="0" u="none" strike="noStrike" cap="none">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незаметно покинуть объект, при невозможности - укрыться в безопасном месте</a:t>
            </a:r>
            <a:endParaRPr sz="1200" b="0" i="0" u="none" strike="noStrike" cap="none">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2F5496"/>
                </a:solidFill>
              </a:rPr>
              <a:t>Действия обучающихся:</a:t>
            </a:r>
            <a:endParaRPr sz="1700" b="1" i="0" u="none" strike="noStrike" cap="none">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 паниковать, во всем слушать сотрудников </a:t>
            </a:r>
            <a:br>
              <a:rPr lang="en-US" sz="1200">
                <a:solidFill>
                  <a:schemeClr val="dk1"/>
                </a:solidFill>
              </a:rPr>
            </a:br>
            <a:r>
              <a:rPr lang="en-US" sz="1200">
                <a:solidFill>
                  <a:schemeClr val="dk1"/>
                </a:solidFill>
              </a:rPr>
              <a:t>и педагогов школы</a:t>
            </a:r>
            <a:endParaRPr sz="1200" b="0" i="0" u="none" strike="noStrike" cap="none">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sz="1200" b="0" i="0" u="none" strike="noStrike" cap="none">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заблокировать дверь, дождаться прибытия сотрудников правопорядка</a:t>
            </a:r>
            <a:endParaRPr sz="1200" b="0" i="0" u="none" strike="noStrike" cap="none">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столовых, необходимо передислоцировать в ближайшие классы и выключить свет</a:t>
            </a:r>
            <a:endParaRPr sz="1300" b="0" i="0" u="none" strike="noStrike" cap="none">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медицинские работники, работники столовой, вспомогательный персонал остается в помещении, в котором они находятся, закрывают двери и выключить свет</a:t>
            </a:r>
            <a:endParaRPr sz="1300" b="0" i="0" u="none" strike="noStrike" cap="none">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 или педагогов.</a:t>
            </a:r>
            <a:endParaRPr b="1">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3923</Words>
  <Application>Microsoft Office PowerPoint</Application>
  <DocSecurity>0</DocSecurity>
  <PresentationFormat>Произвольный</PresentationFormat>
  <Paragraphs>333</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aser</dc:creator>
  <cp:lastModifiedBy>UserHome</cp:lastModifiedBy>
  <cp:revision>4</cp:revision>
  <dcterms:created xsi:type="dcterms:W3CDTF">2018-04-23T11:08:41Z</dcterms:created>
  <dcterms:modified xsi:type="dcterms:W3CDTF">2023-10-06T11:35:01Z</dcterms:modified>
  <dc:identifier/>
  <dc:language/>
  <cp:version/>
</cp:coreProperties>
</file>