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463" r:id="rId2"/>
    <p:sldId id="462" r:id="rId3"/>
    <p:sldId id="461" r:id="rId4"/>
    <p:sldId id="470" r:id="rId5"/>
    <p:sldId id="467" r:id="rId6"/>
    <p:sldId id="445" r:id="rId7"/>
    <p:sldId id="446" r:id="rId8"/>
    <p:sldId id="494" r:id="rId9"/>
    <p:sldId id="448" r:id="rId10"/>
    <p:sldId id="492" r:id="rId11"/>
    <p:sldId id="464" r:id="rId12"/>
    <p:sldId id="495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6" userDrawn="1">
          <p15:clr>
            <a:srgbClr val="A4A3A4"/>
          </p15:clr>
        </p15:guide>
        <p15:guide id="2" pos="38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2D9"/>
    <a:srgbClr val="F4FAFE"/>
    <a:srgbClr val="0187AD"/>
    <a:srgbClr val="0881A3"/>
    <a:srgbClr val="185ABA"/>
    <a:srgbClr val="1C6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4BFF20-CA36-5D07-7395-B366DA5CDDA9}" v="170" dt="2024-03-01T13:23:56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4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840" y="90"/>
      </p:cViewPr>
      <p:guideLst>
        <p:guide orient="horz" pos="2206"/>
        <p:guide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D06D6-87AF-48AD-828F-2EA4AA48BA1A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108EE-FF33-4A50-A5A6-FBC31EE66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98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DD6C7-BE76-4738-98FE-721F3533EC91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81CBF24-7D75-BBD4-B21C-F7099392D3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169" y="0"/>
            <a:ext cx="12238169" cy="68839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59" t="16207" r="28322" b="-297"/>
          <a:stretch/>
        </p:blipFill>
        <p:spPr>
          <a:xfrm>
            <a:off x="-4909457" y="-21771"/>
            <a:ext cx="12692743" cy="6905739"/>
          </a:xfrm>
          <a:prstGeom prst="flowChartManualOperation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36874" y="4551890"/>
            <a:ext cx="144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Астана, 2024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6705600" y="2589143"/>
            <a:ext cx="5268685" cy="170740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ПРОФЕССИОНАЛЬНЫЙ УЧИТЕЛЬ – УСПЕШНЫЙ УЧЕНИК</a:t>
            </a:r>
          </a:p>
        </p:txBody>
      </p:sp>
      <p:sp>
        <p:nvSpPr>
          <p:cNvPr id="5" name="Блок-схема: ручной ввод 4"/>
          <p:cNvSpPr/>
          <p:nvPr/>
        </p:nvSpPr>
        <p:spPr>
          <a:xfrm rot="16200000" flipV="1">
            <a:off x="-97349" y="-996668"/>
            <a:ext cx="6905739" cy="8855529"/>
          </a:xfrm>
          <a:prstGeom prst="flowChartManualInput">
            <a:avLst/>
          </a:prstGeom>
          <a:solidFill>
            <a:schemeClr val="accent1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702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2"/>
          <p:cNvSpPr/>
          <p:nvPr/>
        </p:nvSpPr>
        <p:spPr>
          <a:xfrm rot="16200000">
            <a:off x="8115726" y="2308211"/>
            <a:ext cx="2072208" cy="556621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44" name="Rounded Rectangle 2"/>
          <p:cNvSpPr/>
          <p:nvPr/>
        </p:nvSpPr>
        <p:spPr>
          <a:xfrm rot="16200000">
            <a:off x="2130506" y="-216735"/>
            <a:ext cx="2379689" cy="5609620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45" name="Rounded Rectangle 2"/>
          <p:cNvSpPr/>
          <p:nvPr/>
        </p:nvSpPr>
        <p:spPr>
          <a:xfrm rot="16200000">
            <a:off x="7926701" y="-224999"/>
            <a:ext cx="2406857" cy="5609620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A95CC78-0B72-45A9-AC84-2FC10687CC39}"/>
              </a:ext>
            </a:extLst>
          </p:cNvPr>
          <p:cNvSpPr/>
          <p:nvPr/>
        </p:nvSpPr>
        <p:spPr>
          <a:xfrm>
            <a:off x="534277" y="186225"/>
            <a:ext cx="11456502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НАЦИОНАЛЬНАЯ ПЛАТФОРМА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НЕПРЕРЫВНОГО ПРОФЕССИОНАЛЬНОГО РАЗВИТИЯ ПЕДАГОГА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D71E76-5287-401C-906A-A01A931B8F31}"/>
              </a:ext>
            </a:extLst>
          </p:cNvPr>
          <p:cNvSpPr txBox="1"/>
          <p:nvPr/>
        </p:nvSpPr>
        <p:spPr>
          <a:xfrm>
            <a:off x="840413" y="2834194"/>
            <a:ext cx="221258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модуль</a:t>
            </a:r>
            <a:r>
              <a:rPr lang="ru-KZ" sz="11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а</a:t>
            </a:r>
            <a:r>
              <a:rPr lang="ru-RU" sz="1100" b="1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вторизация</a:t>
            </a:r>
            <a:r>
              <a:rPr lang="ru-RU" sz="11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педагога через</a:t>
            </a:r>
            <a:r>
              <a:rPr lang="ru-RU" sz="11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ЭЦП </a:t>
            </a:r>
            <a:r>
              <a:rPr lang="ru-RU" sz="1100" b="1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физ</a:t>
            </a:r>
            <a:r>
              <a:rPr lang="ru-KZ" sz="1100" b="1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ического</a:t>
            </a:r>
            <a:r>
              <a:rPr lang="ru-RU" sz="11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лица</a:t>
            </a:r>
            <a:endParaRPr lang="ru-RU" sz="1100" b="1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88E8554-5100-4C8D-B254-E244A5C40F78}"/>
              </a:ext>
            </a:extLst>
          </p:cNvPr>
          <p:cNvSpPr/>
          <p:nvPr/>
        </p:nvSpPr>
        <p:spPr>
          <a:xfrm>
            <a:off x="1293245" y="1690594"/>
            <a:ext cx="3225081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400" b="1" dirty="0">
                <a:latin typeface="+mj-lt"/>
                <a:ea typeface="Open Sans Light"/>
                <a:cs typeface="Calibri Light"/>
              </a:rPr>
              <a:t>ЦИФРОВОЙ ПРОФИЛЬ ПЕДАГОГА</a:t>
            </a:r>
            <a:endParaRPr lang="en-US" sz="1400" b="1" dirty="0">
              <a:latin typeface="+mj-lt"/>
              <a:ea typeface="Open Sans Light"/>
              <a:cs typeface="Calibri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D71E76-5287-401C-906A-A01A931B8F31}"/>
              </a:ext>
            </a:extLst>
          </p:cNvPr>
          <p:cNvSpPr txBox="1"/>
          <p:nvPr/>
        </p:nvSpPr>
        <p:spPr>
          <a:xfrm>
            <a:off x="481863" y="2215770"/>
            <a:ext cx="1587965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модуль конструктора критериев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D71E76-5287-401C-906A-A01A931B8F31}"/>
              </a:ext>
            </a:extLst>
          </p:cNvPr>
          <p:cNvSpPr txBox="1"/>
          <p:nvPr/>
        </p:nvSpPr>
        <p:spPr>
          <a:xfrm>
            <a:off x="2229747" y="2237890"/>
            <a:ext cx="1683492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модуль расчёта баллов цифрового профиля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D71E76-5287-401C-906A-A01A931B8F31}"/>
              </a:ext>
            </a:extLst>
          </p:cNvPr>
          <p:cNvSpPr txBox="1"/>
          <p:nvPr/>
        </p:nvSpPr>
        <p:spPr>
          <a:xfrm>
            <a:off x="3925182" y="2237890"/>
            <a:ext cx="2076201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модуль разделения профиля по годам и должностям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D71E76-5287-401C-906A-A01A931B8F31}"/>
              </a:ext>
            </a:extLst>
          </p:cNvPr>
          <p:cNvSpPr txBox="1"/>
          <p:nvPr/>
        </p:nvSpPr>
        <p:spPr>
          <a:xfrm>
            <a:off x="3125493" y="2809189"/>
            <a:ext cx="221258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модуль ввода данных </a:t>
            </a:r>
            <a:r>
              <a:rPr lang="ru-KZ" sz="11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через </a:t>
            </a:r>
            <a:r>
              <a:rPr lang="ru-RU" sz="11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ЭЦП юр</a:t>
            </a:r>
            <a:r>
              <a:rPr lang="ru-KZ" sz="1100" b="1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идического</a:t>
            </a:r>
            <a:r>
              <a:rPr lang="ru-RU" sz="11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лица</a:t>
            </a:r>
            <a:endParaRPr lang="ru-RU" sz="1100" b="1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14755" y="2132747"/>
            <a:ext cx="52143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>
            <a:extLst>
              <a:ext uri="{FF2B5EF4-FFF2-40B4-BE49-F238E27FC236}">
                <a16:creationId xmlns:a16="http://schemas.microsoft.com/office/drawing/2014/main" id="{EC73DE47-14BF-C9D6-A0DC-912847CEE4CD}"/>
              </a:ext>
            </a:extLst>
          </p:cNvPr>
          <p:cNvSpPr/>
          <p:nvPr/>
        </p:nvSpPr>
        <p:spPr>
          <a:xfrm rot="16200000" flipH="1">
            <a:off x="1154660" y="2097902"/>
            <a:ext cx="94364" cy="943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cxnSp>
        <p:nvCxnSpPr>
          <p:cNvPr id="15" name="Прямая соединительная линия 14"/>
          <p:cNvCxnSpPr>
            <a:cxnSpLocks/>
            <a:stCxn id="20" idx="6"/>
          </p:cNvCxnSpPr>
          <p:nvPr/>
        </p:nvCxnSpPr>
        <p:spPr>
          <a:xfrm flipH="1" flipV="1">
            <a:off x="2093715" y="2132748"/>
            <a:ext cx="4670" cy="72487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/>
        </p:nvCxnSpPr>
        <p:spPr>
          <a:xfrm flipH="1" flipV="1">
            <a:off x="3938272" y="2132748"/>
            <a:ext cx="5282" cy="7014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EAA8E9E-3A02-6CB8-0BB0-CF51193C3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648" y="1642683"/>
            <a:ext cx="366854" cy="338616"/>
          </a:xfrm>
          <a:prstGeom prst="rect">
            <a:avLst/>
          </a:prstGeom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EC73DE47-14BF-C9D6-A0DC-912847CEE4CD}"/>
              </a:ext>
            </a:extLst>
          </p:cNvPr>
          <p:cNvSpPr/>
          <p:nvPr/>
        </p:nvSpPr>
        <p:spPr>
          <a:xfrm rot="16200000" flipH="1">
            <a:off x="3014746" y="2097902"/>
            <a:ext cx="94364" cy="943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EC73DE47-14BF-C9D6-A0DC-912847CEE4CD}"/>
              </a:ext>
            </a:extLst>
          </p:cNvPr>
          <p:cNvSpPr/>
          <p:nvPr/>
        </p:nvSpPr>
        <p:spPr>
          <a:xfrm rot="16200000" flipH="1">
            <a:off x="4955464" y="2097902"/>
            <a:ext cx="94364" cy="943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EC73DE47-14BF-C9D6-A0DC-912847CEE4CD}"/>
              </a:ext>
            </a:extLst>
          </p:cNvPr>
          <p:cNvSpPr/>
          <p:nvPr/>
        </p:nvSpPr>
        <p:spPr>
          <a:xfrm rot="16200000" flipH="1">
            <a:off x="2051203" y="2763260"/>
            <a:ext cx="94364" cy="943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EC73DE47-14BF-C9D6-A0DC-912847CEE4CD}"/>
              </a:ext>
            </a:extLst>
          </p:cNvPr>
          <p:cNvSpPr/>
          <p:nvPr/>
        </p:nvSpPr>
        <p:spPr>
          <a:xfrm rot="16200000" flipH="1">
            <a:off x="3905379" y="2746327"/>
            <a:ext cx="94364" cy="943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2" name="Прямоугольник 21"/>
          <p:cNvSpPr/>
          <p:nvPr/>
        </p:nvSpPr>
        <p:spPr>
          <a:xfrm>
            <a:off x="6688652" y="4929727"/>
            <a:ext cx="1593316" cy="808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CD136A7-A3BD-420A-9825-0283F8A38116}"/>
              </a:ext>
            </a:extLst>
          </p:cNvPr>
          <p:cNvSpPr/>
          <p:nvPr/>
        </p:nvSpPr>
        <p:spPr>
          <a:xfrm>
            <a:off x="7186235" y="1657890"/>
            <a:ext cx="3281920" cy="318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400" b="1" dirty="0">
                <a:latin typeface="+mj-lt"/>
                <a:ea typeface="Open Sans Light"/>
                <a:cs typeface="Calibri Light"/>
              </a:rPr>
              <a:t>ПРАКТИКА ПЕДАГОГА</a:t>
            </a:r>
            <a:endParaRPr lang="en-US" sz="1400" b="1" dirty="0">
              <a:latin typeface="+mj-lt"/>
              <a:ea typeface="Open Sans Light"/>
              <a:cs typeface="Calibri Light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79" y="1587759"/>
            <a:ext cx="364357" cy="39095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1D71E76-5287-401C-906A-A01A931B8F31}"/>
              </a:ext>
            </a:extLst>
          </p:cNvPr>
          <p:cNvSpPr txBox="1"/>
          <p:nvPr/>
        </p:nvSpPr>
        <p:spPr>
          <a:xfrm>
            <a:off x="6335329" y="2350719"/>
            <a:ext cx="1443218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модуль ввода «Трансляция практик»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D71E76-5287-401C-906A-A01A931B8F31}"/>
              </a:ext>
            </a:extLst>
          </p:cNvPr>
          <p:cNvSpPr txBox="1"/>
          <p:nvPr/>
        </p:nvSpPr>
        <p:spPr>
          <a:xfrm>
            <a:off x="7660886" y="2355903"/>
            <a:ext cx="1601964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модуль ввода «Выступления»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D71E76-5287-401C-906A-A01A931B8F31}"/>
              </a:ext>
            </a:extLst>
          </p:cNvPr>
          <p:cNvSpPr txBox="1"/>
          <p:nvPr/>
        </p:nvSpPr>
        <p:spPr>
          <a:xfrm>
            <a:off x="9030946" y="2338975"/>
            <a:ext cx="171597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модуль ввода «Публикации»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6505281" y="2137318"/>
            <a:ext cx="515293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cxnSpLocks/>
            <a:stCxn id="40" idx="2"/>
          </p:cNvCxnSpPr>
          <p:nvPr/>
        </p:nvCxnSpPr>
        <p:spPr>
          <a:xfrm flipH="1" flipV="1">
            <a:off x="7762390" y="2153150"/>
            <a:ext cx="5992" cy="7022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cxnSpLocks/>
            <a:stCxn id="41" idx="6"/>
          </p:cNvCxnSpPr>
          <p:nvPr/>
        </p:nvCxnSpPr>
        <p:spPr>
          <a:xfrm flipH="1" flipV="1">
            <a:off x="9258267" y="2153148"/>
            <a:ext cx="10165" cy="76457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cxnSpLocks/>
            <a:stCxn id="42" idx="2"/>
          </p:cNvCxnSpPr>
          <p:nvPr/>
        </p:nvCxnSpPr>
        <p:spPr>
          <a:xfrm flipV="1">
            <a:off x="10503021" y="2137319"/>
            <a:ext cx="386" cy="687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1D71E76-5287-401C-906A-A01A931B8F31}"/>
              </a:ext>
            </a:extLst>
          </p:cNvPr>
          <p:cNvSpPr txBox="1"/>
          <p:nvPr/>
        </p:nvSpPr>
        <p:spPr>
          <a:xfrm>
            <a:off x="10515491" y="2331532"/>
            <a:ext cx="14194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модуль ввода «Рабочие группы»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1D71E76-5287-401C-906A-A01A931B8F31}"/>
              </a:ext>
            </a:extLst>
          </p:cNvPr>
          <p:cNvSpPr txBox="1"/>
          <p:nvPr/>
        </p:nvSpPr>
        <p:spPr>
          <a:xfrm>
            <a:off x="6567778" y="2957126"/>
            <a:ext cx="2101526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модуля ввода «Рекомендованные материалы»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D71E76-5287-401C-906A-A01A931B8F31}"/>
              </a:ext>
            </a:extLst>
          </p:cNvPr>
          <p:cNvSpPr txBox="1"/>
          <p:nvPr/>
        </p:nvSpPr>
        <p:spPr>
          <a:xfrm>
            <a:off x="8531254" y="2940198"/>
            <a:ext cx="1687663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модуля ввода «Конкурсы и соревнования»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1D71E76-5287-401C-906A-A01A931B8F31}"/>
              </a:ext>
            </a:extLst>
          </p:cNvPr>
          <p:cNvSpPr txBox="1"/>
          <p:nvPr/>
        </p:nvSpPr>
        <p:spPr>
          <a:xfrm>
            <a:off x="10061767" y="2962785"/>
            <a:ext cx="1626943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создание механизма загрузки файлов</a:t>
            </a:r>
            <a:endParaRPr lang="ru-KZ" sz="1100" b="1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73DE47-14BF-C9D6-A0DC-912847CEE4CD}"/>
              </a:ext>
            </a:extLst>
          </p:cNvPr>
          <p:cNvSpPr/>
          <p:nvPr/>
        </p:nvSpPr>
        <p:spPr>
          <a:xfrm rot="16200000" flipH="1">
            <a:off x="7014378" y="2111176"/>
            <a:ext cx="94364" cy="943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EC73DE47-14BF-C9D6-A0DC-912847CEE4CD}"/>
              </a:ext>
            </a:extLst>
          </p:cNvPr>
          <p:cNvSpPr/>
          <p:nvPr/>
        </p:nvSpPr>
        <p:spPr>
          <a:xfrm rot="16200000" flipH="1">
            <a:off x="8438156" y="2094987"/>
            <a:ext cx="94364" cy="943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C73DE47-14BF-C9D6-A0DC-912847CEE4CD}"/>
              </a:ext>
            </a:extLst>
          </p:cNvPr>
          <p:cNvSpPr/>
          <p:nvPr/>
        </p:nvSpPr>
        <p:spPr>
          <a:xfrm rot="16200000" flipH="1">
            <a:off x="9841749" y="2094988"/>
            <a:ext cx="94364" cy="943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EC73DE47-14BF-C9D6-A0DC-912847CEE4CD}"/>
              </a:ext>
            </a:extLst>
          </p:cNvPr>
          <p:cNvSpPr/>
          <p:nvPr/>
        </p:nvSpPr>
        <p:spPr>
          <a:xfrm rot="16200000" flipH="1">
            <a:off x="11099383" y="2094989"/>
            <a:ext cx="94364" cy="943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EC73DE47-14BF-C9D6-A0DC-912847CEE4CD}"/>
              </a:ext>
            </a:extLst>
          </p:cNvPr>
          <p:cNvSpPr/>
          <p:nvPr/>
        </p:nvSpPr>
        <p:spPr>
          <a:xfrm rot="16200000" flipH="1">
            <a:off x="7721200" y="2855400"/>
            <a:ext cx="94364" cy="943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EC73DE47-14BF-C9D6-A0DC-912847CEE4CD}"/>
              </a:ext>
            </a:extLst>
          </p:cNvPr>
          <p:cNvSpPr/>
          <p:nvPr/>
        </p:nvSpPr>
        <p:spPr>
          <a:xfrm rot="16200000" flipH="1">
            <a:off x="9221250" y="2823356"/>
            <a:ext cx="94364" cy="943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EC73DE47-14BF-C9D6-A0DC-912847CEE4CD}"/>
              </a:ext>
            </a:extLst>
          </p:cNvPr>
          <p:cNvSpPr/>
          <p:nvPr/>
        </p:nvSpPr>
        <p:spPr>
          <a:xfrm rot="16200000" flipH="1">
            <a:off x="10455839" y="2824375"/>
            <a:ext cx="94364" cy="943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6" name="Rounded Rectangle 2"/>
          <p:cNvSpPr/>
          <p:nvPr/>
        </p:nvSpPr>
        <p:spPr>
          <a:xfrm rot="16200000">
            <a:off x="2302983" y="2286509"/>
            <a:ext cx="2072208" cy="5609620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60" y="4220638"/>
            <a:ext cx="435316" cy="288553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F919E7CF-A801-4068-87AC-D31DDCB1A9D4}"/>
              </a:ext>
            </a:extLst>
          </p:cNvPr>
          <p:cNvSpPr txBox="1"/>
          <p:nvPr/>
        </p:nvSpPr>
        <p:spPr>
          <a:xfrm>
            <a:off x="816648" y="4949765"/>
            <a:ext cx="2102746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шаблон листа наблюдения урока с критериями оценивания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63C9AF5-CEEA-4030-AB94-4CD449377403}"/>
              </a:ext>
            </a:extLst>
          </p:cNvPr>
          <p:cNvSpPr txBox="1"/>
          <p:nvPr/>
        </p:nvSpPr>
        <p:spPr>
          <a:xfrm>
            <a:off x="3524571" y="4932034"/>
            <a:ext cx="2186004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модуль ввод и редактирование листа наблюдения урока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8CD136A7-A3BD-420A-9825-0283F8A38116}"/>
              </a:ext>
            </a:extLst>
          </p:cNvPr>
          <p:cNvSpPr/>
          <p:nvPr/>
        </p:nvSpPr>
        <p:spPr>
          <a:xfrm>
            <a:off x="1315312" y="4226250"/>
            <a:ext cx="3302261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kk-KZ" sz="1400" b="1" dirty="0">
                <a:latin typeface="+mj-lt"/>
                <a:ea typeface="Open Sans Light"/>
                <a:cs typeface="Calibri Light"/>
              </a:rPr>
              <a:t>ЛИСТЫ НАБЛЮДЕНИЯ УРОКА</a:t>
            </a:r>
            <a:endParaRPr lang="en-US" sz="1400" b="1" dirty="0">
              <a:latin typeface="+mj-lt"/>
              <a:ea typeface="Open Sans Light"/>
              <a:cs typeface="Calibri Light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714238" y="4720612"/>
            <a:ext cx="515293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>
            <a:extLst>
              <a:ext uri="{FF2B5EF4-FFF2-40B4-BE49-F238E27FC236}">
                <a16:creationId xmlns:a16="http://schemas.microsoft.com/office/drawing/2014/main" id="{EC73DE47-14BF-C9D6-A0DC-912847CEE4CD}"/>
              </a:ext>
            </a:extLst>
          </p:cNvPr>
          <p:cNvSpPr/>
          <p:nvPr/>
        </p:nvSpPr>
        <p:spPr>
          <a:xfrm rot="16200000" flipH="1">
            <a:off x="1773657" y="4673430"/>
            <a:ext cx="94364" cy="943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EC73DE47-14BF-C9D6-A0DC-912847CEE4CD}"/>
              </a:ext>
            </a:extLst>
          </p:cNvPr>
          <p:cNvSpPr/>
          <p:nvPr/>
        </p:nvSpPr>
        <p:spPr>
          <a:xfrm rot="16200000" flipH="1">
            <a:off x="4333510" y="4670828"/>
            <a:ext cx="94364" cy="943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0B83D83-2761-4F8F-9B01-E73C3320B787}"/>
              </a:ext>
            </a:extLst>
          </p:cNvPr>
          <p:cNvSpPr txBox="1"/>
          <p:nvPr/>
        </p:nvSpPr>
        <p:spPr>
          <a:xfrm>
            <a:off x="6653392" y="4825621"/>
            <a:ext cx="1605363" cy="808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ru-RU" sz="1100" b="1" kern="100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64 </a:t>
            </a:r>
            <a:r>
              <a:rPr lang="ru-RU" sz="1100" b="1" kern="1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организаци</a:t>
            </a:r>
            <a:r>
              <a:rPr lang="ru-KZ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 – </a:t>
            </a:r>
            <a:endParaRPr lang="ru-RU" sz="1100" b="1" kern="100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204 793 </a:t>
            </a:r>
            <a:r>
              <a:rPr lang="ru-KZ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слушателя</a:t>
            </a:r>
            <a:r>
              <a:rPr lang="ru-RU" sz="1100" b="1" kern="100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</a:pPr>
            <a:r>
              <a:rPr lang="ru-KZ" sz="1100" b="1" kern="100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(с </a:t>
            </a:r>
            <a:r>
              <a:rPr lang="ru-RU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2020 по 2023 год</a:t>
            </a:r>
            <a:r>
              <a:rPr lang="ru-KZ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8E110A92-5F32-40DC-BA3D-91794ECB9CC9}"/>
              </a:ext>
            </a:extLst>
          </p:cNvPr>
          <p:cNvSpPr/>
          <p:nvPr/>
        </p:nvSpPr>
        <p:spPr>
          <a:xfrm>
            <a:off x="7170511" y="4282566"/>
            <a:ext cx="4487704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1400" b="1" dirty="0">
                <a:latin typeface="+mj-lt"/>
                <a:ea typeface="Open Sans Light"/>
                <a:cs typeface="Calibri Light"/>
              </a:rPr>
              <a:t>И</a:t>
            </a:r>
            <a:r>
              <a:rPr lang="ru-KZ" sz="1400" b="1" dirty="0">
                <a:latin typeface="+mj-lt"/>
                <a:ea typeface="Open Sans Light"/>
                <a:cs typeface="Calibri Light"/>
              </a:rPr>
              <a:t>НФОРМАЦИОННАЯ СИСТЕМА</a:t>
            </a:r>
            <a:r>
              <a:rPr lang="ru-RU" sz="1400" b="1" dirty="0">
                <a:latin typeface="+mj-lt"/>
                <a:ea typeface="Open Sans Light"/>
                <a:cs typeface="Calibri Light"/>
              </a:rPr>
              <a:t> </a:t>
            </a:r>
          </a:p>
          <a:p>
            <a:pPr algn="ctr"/>
            <a:r>
              <a:rPr lang="ru-KZ" sz="1400" b="1" dirty="0">
                <a:latin typeface="+mj-lt"/>
                <a:ea typeface="Open Sans Light"/>
                <a:cs typeface="Calibri Light"/>
              </a:rPr>
              <a:t>«ЕДИНАЯ БАЗА ДАННЫХ СЛУШАТЕЛЕЙ»</a:t>
            </a:r>
            <a:endParaRPr lang="en-US" sz="1400" b="1" dirty="0">
              <a:latin typeface="+mj-lt"/>
              <a:ea typeface="Open Sans Light"/>
              <a:cs typeface="Calibri Light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05" y="4345600"/>
            <a:ext cx="348897" cy="327537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90B83D83-2761-4F8F-9B01-E73C3320B787}"/>
              </a:ext>
            </a:extLst>
          </p:cNvPr>
          <p:cNvSpPr txBox="1"/>
          <p:nvPr/>
        </p:nvSpPr>
        <p:spPr>
          <a:xfrm>
            <a:off x="9986413" y="4991845"/>
            <a:ext cx="1713917" cy="454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KZ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</a:t>
            </a:r>
            <a:r>
              <a:rPr lang="ru-RU" sz="1100" b="1" kern="100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лектронный</a:t>
            </a:r>
            <a:r>
              <a:rPr lang="ru-RU" sz="1100" b="1" kern="100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сертификат,  </a:t>
            </a:r>
            <a:r>
              <a:rPr lang="en-US" sz="1100" b="1" kern="100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QR</a:t>
            </a:r>
            <a:r>
              <a:rPr lang="ru-RU" sz="1100" b="1" kern="100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-код</a:t>
            </a:r>
            <a:endParaRPr lang="ru-KZ" sz="1100" b="1" kern="100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0B83D83-2761-4F8F-9B01-E73C3320B787}"/>
              </a:ext>
            </a:extLst>
          </p:cNvPr>
          <p:cNvSpPr txBox="1"/>
          <p:nvPr/>
        </p:nvSpPr>
        <p:spPr>
          <a:xfrm>
            <a:off x="8351180" y="5029719"/>
            <a:ext cx="1644704" cy="627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 2024 года </a:t>
            </a:r>
            <a:r>
              <a:rPr lang="ru-KZ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данные вводятся</a:t>
            </a:r>
            <a:r>
              <a:rPr lang="ru-RU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еженедельно</a:t>
            </a:r>
            <a:endParaRPr lang="ru-KZ" sz="1100" b="1" kern="100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8311839" y="4929727"/>
            <a:ext cx="1644704" cy="81355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10025755" y="4929727"/>
            <a:ext cx="1662955" cy="82467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5" name="Прямая соединительная линия 64"/>
          <p:cNvCxnSpPr>
            <a:cxnSpLocks/>
          </p:cNvCxnSpPr>
          <p:nvPr/>
        </p:nvCxnSpPr>
        <p:spPr>
          <a:xfrm>
            <a:off x="6688652" y="4929727"/>
            <a:ext cx="159331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cxnSpLocks/>
          </p:cNvCxnSpPr>
          <p:nvPr/>
        </p:nvCxnSpPr>
        <p:spPr>
          <a:xfrm>
            <a:off x="8311839" y="4929727"/>
            <a:ext cx="164470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10025755" y="4929727"/>
            <a:ext cx="167457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0" y="1041184"/>
            <a:ext cx="12192000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040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A19120E-2E2D-965D-8964-0CF7D8221A5A}"/>
              </a:ext>
            </a:extLst>
          </p:cNvPr>
          <p:cNvSpPr txBox="1">
            <a:spLocks/>
          </p:cNvSpPr>
          <p:nvPr/>
        </p:nvSpPr>
        <p:spPr>
          <a:xfrm>
            <a:off x="604630" y="365393"/>
            <a:ext cx="10982739" cy="418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0070CE"/>
              </a:buClr>
              <a:buSzPct val="100000"/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ПОШАГОВЫЙ ПУТЬ АТТЕСТУЕМОГО ПЕДАГОГА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70CE"/>
              </a:buClr>
              <a:buSzPct val="100000"/>
              <a:defRPr/>
            </a:pPr>
            <a:endParaRPr lang="ru-RU" sz="2000" b="1" kern="0" cap="all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ounded Rectangle 2"/>
          <p:cNvSpPr/>
          <p:nvPr/>
        </p:nvSpPr>
        <p:spPr>
          <a:xfrm rot="16200000">
            <a:off x="3216010" y="-1235002"/>
            <a:ext cx="476896" cy="495485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2"/>
          <p:cNvSpPr/>
          <p:nvPr/>
        </p:nvSpPr>
        <p:spPr>
          <a:xfrm rot="16200000">
            <a:off x="7732962" y="-1609004"/>
            <a:ext cx="748182" cy="5995450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22404" y="1056014"/>
            <a:ext cx="1545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СДАЧА ОЗП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38712" y="1093550"/>
            <a:ext cx="5068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графику, утвержденному УО  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сдается в пунктах центра тестирования </a:t>
            </a:r>
          </a:p>
        </p:txBody>
      </p:sp>
      <p:sp>
        <p:nvSpPr>
          <p:cNvPr id="11" name="Rounded Rectangle 2"/>
          <p:cNvSpPr/>
          <p:nvPr/>
        </p:nvSpPr>
        <p:spPr>
          <a:xfrm rot="16200000">
            <a:off x="8335121" y="-188922"/>
            <a:ext cx="584461" cy="495485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2"/>
          <p:cNvSpPr/>
          <p:nvPr/>
        </p:nvSpPr>
        <p:spPr>
          <a:xfrm rot="16200000">
            <a:off x="3920340" y="-947035"/>
            <a:ext cx="756351" cy="6642973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48310" y="2103840"/>
            <a:ext cx="2556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МАТЕРИАЛОВ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58833" y="2111880"/>
            <a:ext cx="65611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организации образования оказывает содействие </a:t>
            </a:r>
            <a:b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формировании материалов портфолио</a:t>
            </a:r>
          </a:p>
        </p:txBody>
      </p:sp>
      <p:sp>
        <p:nvSpPr>
          <p:cNvPr id="15" name="Rounded Rectangle 2"/>
          <p:cNvSpPr/>
          <p:nvPr/>
        </p:nvSpPr>
        <p:spPr>
          <a:xfrm rot="16200000">
            <a:off x="3162229" y="797324"/>
            <a:ext cx="584461" cy="495485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2"/>
          <p:cNvSpPr/>
          <p:nvPr/>
        </p:nvSpPr>
        <p:spPr>
          <a:xfrm rot="16200000">
            <a:off x="7751196" y="351151"/>
            <a:ext cx="730570" cy="5976595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22406" y="3070788"/>
            <a:ext cx="268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38713" y="3053084"/>
            <a:ext cx="5068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услуга, </a:t>
            </a:r>
            <a:b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подается лично педагогом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1095351" y="1014630"/>
            <a:ext cx="0" cy="87073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977029" y="1996275"/>
            <a:ext cx="0" cy="91660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"/>
          <p:cNvSpPr/>
          <p:nvPr/>
        </p:nvSpPr>
        <p:spPr>
          <a:xfrm rot="16200000">
            <a:off x="8287479" y="1828093"/>
            <a:ext cx="733883" cy="495485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"/>
          <p:cNvSpPr/>
          <p:nvPr/>
        </p:nvSpPr>
        <p:spPr>
          <a:xfrm rot="16200000">
            <a:off x="3634716" y="1268584"/>
            <a:ext cx="966242" cy="6281612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779455" y="4005709"/>
            <a:ext cx="33429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РАССМОТРЕНИЕ </a:t>
            </a:r>
          </a:p>
          <a:p>
            <a:pPr algn="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ЭКСПЕРТНОЙ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КОМИССИЕЙ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45354" y="4121299"/>
            <a:ext cx="61180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1 месяца с момента подачи заявления 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11095351" y="2982521"/>
            <a:ext cx="0" cy="86735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"/>
          <p:cNvSpPr/>
          <p:nvPr/>
        </p:nvSpPr>
        <p:spPr>
          <a:xfrm rot="16200000">
            <a:off x="3009043" y="3082031"/>
            <a:ext cx="890829" cy="495485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"/>
          <p:cNvSpPr/>
          <p:nvPr/>
        </p:nvSpPr>
        <p:spPr>
          <a:xfrm rot="16200000">
            <a:off x="7341119" y="2693701"/>
            <a:ext cx="1351001" cy="617631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58181" y="5236293"/>
            <a:ext cx="39888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ВЫНЕСЕНИЕ РЕШЕНИЯ</a:t>
            </a:r>
          </a:p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АТТЕСТАЦИОННОЙ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КОМИССИЕЙ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928462" y="5152571"/>
            <a:ext cx="64327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педагогов, проходящих очередную аттестацию, </a:t>
            </a:r>
            <a:br>
              <a:rPr lang="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30 августа 2024 года</a:t>
            </a: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переходящих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старого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формата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(І, ІІ,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высшая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категория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действующий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1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сентября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31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декабря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977029" y="3938579"/>
            <a:ext cx="0" cy="107648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977029" y="1003977"/>
            <a:ext cx="1011832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977029" y="1996275"/>
            <a:ext cx="1011832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977029" y="2974163"/>
            <a:ext cx="1011832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77029" y="3938579"/>
            <a:ext cx="1011832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977029" y="5114044"/>
            <a:ext cx="1011832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1286" y="94829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194313" y="199596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61286" y="296306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194313" y="398279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61286" y="517738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5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0" y="721348"/>
            <a:ext cx="12192000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052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2"/>
          <p:cNvSpPr/>
          <p:nvPr/>
        </p:nvSpPr>
        <p:spPr>
          <a:xfrm rot="16200000">
            <a:off x="5911765" y="-655992"/>
            <a:ext cx="502490" cy="10407638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721348"/>
            <a:ext cx="12192000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A19120E-2E2D-965D-8964-0CF7D8221A5A}"/>
              </a:ext>
            </a:extLst>
          </p:cNvPr>
          <p:cNvSpPr txBox="1">
            <a:spLocks/>
          </p:cNvSpPr>
          <p:nvPr/>
        </p:nvSpPr>
        <p:spPr>
          <a:xfrm>
            <a:off x="566790" y="146456"/>
            <a:ext cx="10982739" cy="499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KZ" sz="2000" b="1" kern="0" cap="all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МЕХАНИЗМ РАЗЪЯСНИТЕЛЬНОЙ РАБОТЫ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81481" y="1266299"/>
            <a:ext cx="1573730" cy="255155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21125" y="1266299"/>
            <a:ext cx="1573730" cy="255155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60768" y="1266299"/>
            <a:ext cx="1687125" cy="255155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13808" y="1266299"/>
            <a:ext cx="1573730" cy="255155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053452" y="1266299"/>
            <a:ext cx="1573730" cy="255155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793096" y="1266299"/>
            <a:ext cx="1573730" cy="255155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34000" y="2418598"/>
            <a:ext cx="14686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Обучение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кураторов мобильных групп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81" y="1596456"/>
            <a:ext cx="486461" cy="48646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773644" y="2418598"/>
            <a:ext cx="1468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разъяснение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в регионах 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006" y="1621452"/>
            <a:ext cx="571850" cy="57185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408250" y="2418598"/>
            <a:ext cx="1739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азъяснение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в организациях образования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802" y="1721117"/>
            <a:ext cx="430490" cy="43049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313806" y="2418598"/>
            <a:ext cx="15839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вопросы-ответы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97" y="1670421"/>
            <a:ext cx="534584" cy="53458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8043212" y="2418598"/>
            <a:ext cx="15839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раздаточный материал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BEF7AC0-B825-4857-9447-CDBCFEFBEC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877" y="1671592"/>
            <a:ext cx="521710" cy="52171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9793096" y="2372432"/>
            <a:ext cx="158397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Aft>
                <a:spcPct val="350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Call-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центр</a:t>
            </a:r>
            <a:b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горячая линия</a:t>
            </a:r>
            <a:b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(обл.метод кабинет</a:t>
            </a:r>
            <a:r>
              <a:rPr lang="ru-K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KZ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40 чел.  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768" y="1621452"/>
            <a:ext cx="545888" cy="545888"/>
          </a:xfrm>
          <a:prstGeom prst="rect">
            <a:avLst/>
          </a:prstGeom>
        </p:spPr>
      </p:pic>
      <p:cxnSp>
        <p:nvCxnSpPr>
          <p:cNvPr id="26" name="Прямая со стрелкой 25"/>
          <p:cNvCxnSpPr/>
          <p:nvPr/>
        </p:nvCxnSpPr>
        <p:spPr>
          <a:xfrm>
            <a:off x="981481" y="1266299"/>
            <a:ext cx="1667451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721125" y="1266299"/>
            <a:ext cx="1667451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455657" y="1266299"/>
            <a:ext cx="1766034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313806" y="1266299"/>
            <a:ext cx="165184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8043212" y="1266299"/>
            <a:ext cx="165184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1377066" y="1266299"/>
            <a:ext cx="0" cy="255155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1194040" y="4358136"/>
            <a:ext cx="7186388" cy="369332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ru-RU" b="1" kern="0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KZ" b="1" kern="0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СНОВНЫЕ ВОПРОСЫ СЕМИНАР</a:t>
            </a:r>
            <a:r>
              <a:rPr lang="ru-RU" b="1" kern="0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ru-KZ" b="1" kern="0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b="1" kern="0" cap="al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301333" y="5340077"/>
            <a:ext cx="1347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Философия аттестации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696527" y="5340077"/>
            <a:ext cx="16182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ереходный период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139546" y="5340077"/>
            <a:ext cx="22408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Критерии оценивания педагога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9023734" y="5340077"/>
            <a:ext cx="22408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Проект Платформы 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Ұстаз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1301333" y="5261283"/>
            <a:ext cx="1419792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3745761" y="5261283"/>
            <a:ext cx="1419792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6147893" y="5261283"/>
            <a:ext cx="2157121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9023734" y="5261283"/>
            <a:ext cx="2157121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2040777" y="4799072"/>
            <a:ext cx="0" cy="462211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4488525" y="4799072"/>
            <a:ext cx="0" cy="462211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7335420" y="4799072"/>
            <a:ext cx="0" cy="462211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10182315" y="4799072"/>
            <a:ext cx="0" cy="462211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1301333" y="6055941"/>
            <a:ext cx="1419792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3745761" y="6055941"/>
            <a:ext cx="1419792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6147893" y="6055941"/>
            <a:ext cx="2157121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9023734" y="6055941"/>
            <a:ext cx="2157121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761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35289" y="6307251"/>
            <a:ext cx="2743200" cy="365125"/>
          </a:xfrm>
        </p:spPr>
        <p:txBody>
          <a:bodyPr/>
          <a:lstStyle/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A19120E-2E2D-965D-8964-0CF7D8221A5A}"/>
              </a:ext>
            </a:extLst>
          </p:cNvPr>
          <p:cNvSpPr txBox="1">
            <a:spLocks/>
          </p:cNvSpPr>
          <p:nvPr/>
        </p:nvSpPr>
        <p:spPr>
          <a:xfrm>
            <a:off x="620014" y="71308"/>
            <a:ext cx="10982739" cy="810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70CE"/>
              </a:buClr>
              <a:buSzPct val="100000"/>
              <a:defRPr/>
            </a:pPr>
            <a:r>
              <a:rPr lang="ru-RU" altLang="ru-RU" sz="2000" b="1" kern="0" cap="all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АТТЕСТАЦИЯ</a:t>
            </a:r>
            <a:endParaRPr lang="ru-RU" sz="2000" b="1" kern="0" cap="all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784279"/>
            <a:ext cx="12192000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2"/>
          <p:cNvSpPr/>
          <p:nvPr/>
        </p:nvSpPr>
        <p:spPr>
          <a:xfrm rot="16200000">
            <a:off x="2628526" y="-113582"/>
            <a:ext cx="1558795" cy="4853083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" name="Прямоугольник 1"/>
          <p:cNvSpPr/>
          <p:nvPr/>
        </p:nvSpPr>
        <p:spPr>
          <a:xfrm>
            <a:off x="2050591" y="1767967"/>
            <a:ext cx="3783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 непрерывного профессионального развития педагога</a:t>
            </a:r>
          </a:p>
        </p:txBody>
      </p:sp>
      <p:sp>
        <p:nvSpPr>
          <p:cNvPr id="11" name="Rounded Rectangle 2"/>
          <p:cNvSpPr/>
          <p:nvPr/>
        </p:nvSpPr>
        <p:spPr>
          <a:xfrm rot="16200000">
            <a:off x="2426207" y="1881938"/>
            <a:ext cx="1963436" cy="4853083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4" name="Прямоугольник 13"/>
          <p:cNvSpPr/>
          <p:nvPr/>
        </p:nvSpPr>
        <p:spPr>
          <a:xfrm>
            <a:off x="2050591" y="3561167"/>
            <a:ext cx="3783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объективного оценивания деятельности педагога через достижения обучающихся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80" y="1816141"/>
            <a:ext cx="583553" cy="5835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101" y="3732708"/>
            <a:ext cx="575771" cy="575771"/>
          </a:xfrm>
          <a:prstGeom prst="rect">
            <a:avLst/>
          </a:prstGeom>
        </p:spPr>
      </p:pic>
      <p:sp>
        <p:nvSpPr>
          <p:cNvPr id="17" name="Rounded Rectangle 2"/>
          <p:cNvSpPr/>
          <p:nvPr/>
        </p:nvSpPr>
        <p:spPr>
          <a:xfrm rot="16200000">
            <a:off x="8208425" y="-490875"/>
            <a:ext cx="1369894" cy="5418767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8" name="Прямоугольник 17"/>
          <p:cNvSpPr/>
          <p:nvPr/>
        </p:nvSpPr>
        <p:spPr>
          <a:xfrm>
            <a:off x="7317166" y="1826760"/>
            <a:ext cx="4285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Стимулирование самообразования и карьерного  роста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905" y="1826760"/>
            <a:ext cx="601441" cy="601441"/>
          </a:xfrm>
          <a:prstGeom prst="rect">
            <a:avLst/>
          </a:prstGeom>
        </p:spPr>
      </p:pic>
      <p:sp>
        <p:nvSpPr>
          <p:cNvPr id="20" name="Rounded Rectangle 2"/>
          <p:cNvSpPr/>
          <p:nvPr/>
        </p:nvSpPr>
        <p:spPr>
          <a:xfrm rot="16200000">
            <a:off x="8392245" y="894512"/>
            <a:ext cx="1002248" cy="5418767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1" name="Прямоугольник 20"/>
          <p:cNvSpPr/>
          <p:nvPr/>
        </p:nvSpPr>
        <p:spPr>
          <a:xfrm>
            <a:off x="7317166" y="3375063"/>
            <a:ext cx="4285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справедливость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BEF7AC0-B825-4857-9447-CDBCFEFBEC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319" y="3271408"/>
            <a:ext cx="576641" cy="576641"/>
          </a:xfrm>
          <a:prstGeom prst="rect">
            <a:avLst/>
          </a:prstGeom>
        </p:spPr>
      </p:pic>
      <p:sp>
        <p:nvSpPr>
          <p:cNvPr id="23" name="Rounded Rectangle 2"/>
          <p:cNvSpPr/>
          <p:nvPr/>
        </p:nvSpPr>
        <p:spPr>
          <a:xfrm rot="16200000">
            <a:off x="8392246" y="2079690"/>
            <a:ext cx="1002248" cy="5418767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4" name="Прямоугольник 23"/>
          <p:cNvSpPr/>
          <p:nvPr/>
        </p:nvSpPr>
        <p:spPr>
          <a:xfrm>
            <a:off x="7317167" y="4560241"/>
            <a:ext cx="4285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Академическая честность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51" y="4478359"/>
            <a:ext cx="533095" cy="53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5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35289" y="6307251"/>
            <a:ext cx="2743200" cy="365125"/>
          </a:xfrm>
        </p:spPr>
        <p:txBody>
          <a:bodyPr/>
          <a:lstStyle/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7850" y="110485"/>
            <a:ext cx="11127068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ru-RU" b="1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Номер слайда 3"/>
          <p:cNvSpPr txBox="1"/>
          <p:nvPr/>
        </p:nvSpPr>
        <p:spPr>
          <a:xfrm>
            <a:off x="2874449" y="58329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"/>
          <p:cNvSpPr/>
          <p:nvPr/>
        </p:nvSpPr>
        <p:spPr>
          <a:xfrm rot="16200000">
            <a:off x="2152377" y="-602863"/>
            <a:ext cx="2679649" cy="5256589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93450" y="1113437"/>
            <a:ext cx="3236098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</a:t>
            </a:r>
            <a:r>
              <a:rPr lang="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онная комиссия принимает решение один раз в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</a:t>
            </a:r>
            <a:endParaRPr lang="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 2, п.9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872" y="1177291"/>
            <a:ext cx="599242" cy="599242"/>
          </a:xfrm>
          <a:prstGeom prst="rect">
            <a:avLst/>
          </a:prstGeom>
        </p:spPr>
      </p:pic>
      <p:sp>
        <p:nvSpPr>
          <p:cNvPr id="17" name="Rounded Rectangle 2"/>
          <p:cNvSpPr/>
          <p:nvPr/>
        </p:nvSpPr>
        <p:spPr>
          <a:xfrm rot="16200000">
            <a:off x="7661233" y="-431587"/>
            <a:ext cx="2671244" cy="495729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00905" y="1113437"/>
            <a:ext cx="3574598" cy="2092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Организация образования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содействует в формировании материалов педагогов</a:t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для аттестации</a:t>
            </a:r>
          </a:p>
          <a:p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 4, п.79</a:t>
            </a:r>
          </a:p>
          <a:p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126" y="1177291"/>
            <a:ext cx="669644" cy="669644"/>
          </a:xfrm>
          <a:prstGeom prst="rect">
            <a:avLst/>
          </a:prstGeom>
        </p:spPr>
      </p:pic>
      <p:sp>
        <p:nvSpPr>
          <p:cNvPr id="20" name="Rounded Rectangle 2"/>
          <p:cNvSpPr/>
          <p:nvPr/>
        </p:nvSpPr>
        <p:spPr>
          <a:xfrm rot="16200000">
            <a:off x="2152086" y="2384312"/>
            <a:ext cx="2680229" cy="5256588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5590" y="4077075"/>
            <a:ext cx="3978005" cy="20928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(занятие, мероприятие, организованная деятельность)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показатель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владения методикой преподавания.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 3, п. 49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200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872" y="4218530"/>
            <a:ext cx="497313" cy="497313"/>
          </a:xfrm>
          <a:prstGeom prst="rect">
            <a:avLst/>
          </a:prstGeom>
        </p:spPr>
      </p:pic>
      <p:sp>
        <p:nvSpPr>
          <p:cNvPr id="24" name="Rounded Rectangle 2"/>
          <p:cNvSpPr/>
          <p:nvPr/>
        </p:nvSpPr>
        <p:spPr>
          <a:xfrm rot="16200000">
            <a:off x="7701431" y="2433829"/>
            <a:ext cx="2671245" cy="5075594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ea typeface="Malgun Gothic" panose="020B0503020000020004" charset="-127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427" y="4053543"/>
            <a:ext cx="601441" cy="60144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867C7AB-0145-4191-927A-74245CC550F1}"/>
              </a:ext>
            </a:extLst>
          </p:cNvPr>
          <p:cNvSpPr txBox="1"/>
          <p:nvPr/>
        </p:nvSpPr>
        <p:spPr>
          <a:xfrm>
            <a:off x="7975984" y="4053543"/>
            <a:ext cx="3424439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качества знаний обучающихся - </a:t>
            </a:r>
            <a:r>
              <a:rPr lang="ru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показатель эффективности деятельности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педагога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KZ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 3, п. </a:t>
            </a:r>
            <a:r>
              <a:rPr lang="ru-K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26763" y="2446173"/>
            <a:ext cx="1866507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821696" y="2446173"/>
            <a:ext cx="1866507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026763" y="5397290"/>
            <a:ext cx="1866507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821696" y="5397290"/>
            <a:ext cx="1866507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17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35289" y="6307251"/>
            <a:ext cx="2743200" cy="365125"/>
          </a:xfrm>
        </p:spPr>
        <p:txBody>
          <a:bodyPr/>
          <a:lstStyle/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7850" y="110485"/>
            <a:ext cx="11127068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ru-RU" b="1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Rounded Rectangle 2"/>
          <p:cNvSpPr/>
          <p:nvPr/>
        </p:nvSpPr>
        <p:spPr>
          <a:xfrm rot="16200000">
            <a:off x="4737275" y="-3537745"/>
            <a:ext cx="2675163" cy="1071028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ea typeface="Malgun Gothic" panose="020B0503020000020004" charset="-127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42739" y="577351"/>
            <a:ext cx="7464150" cy="25776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ru-RU"/>
            </a:defPPr>
            <a:lvl1pPr algn="ctr">
              <a:defRPr sz="2000">
                <a:latin typeface="+mj-lt"/>
              </a:defRPr>
            </a:lvl1pPr>
          </a:lstStyle>
          <a:p>
            <a:pPr algn="l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Более 40 000 педагогов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 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algn="l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второй, первой, высшей категории</a:t>
            </a:r>
          </a:p>
          <a:p>
            <a:pPr algn="l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перейдут на действующий формат аттестации</a:t>
            </a:r>
            <a:endParaRPr lang="ru-KZ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  <a:tabLst>
                <a:tab pos="315087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Педагоги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школ</a:t>
            </a: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переходят на новый формат - до 31 декабря текущего года ;</a:t>
            </a:r>
            <a:endParaRPr lang="kk-KZ" sz="16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  <a:tabLst>
                <a:tab pos="3150870" algn="l"/>
              </a:tabLst>
            </a:pP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педагоги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других организаций образования – до 31 декабря 2025 года.</a:t>
            </a:r>
          </a:p>
          <a:p>
            <a:pPr algn="l">
              <a:tabLst>
                <a:tab pos="180975" algn="l"/>
              </a:tabLst>
            </a:pP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tabLst>
                <a:tab pos="180975" algn="l"/>
              </a:tabLst>
            </a:pPr>
            <a:r>
              <a:rPr lang="ru-RU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4, п</a:t>
            </a:r>
            <a:r>
              <a:rPr lang="en-US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76</a:t>
            </a:r>
            <a:r>
              <a:rPr lang="ru-KZ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п. 84</a:t>
            </a:r>
          </a:p>
          <a:p>
            <a:pPr>
              <a:tabLst>
                <a:tab pos="180975" algn="l"/>
              </a:tabLst>
            </a:pPr>
            <a:endParaRPr lang="ru-RU" sz="1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77" y="620530"/>
            <a:ext cx="707351" cy="707351"/>
          </a:xfrm>
          <a:prstGeom prst="rect">
            <a:avLst/>
          </a:prstGeom>
        </p:spPr>
      </p:pic>
      <p:sp>
        <p:nvSpPr>
          <p:cNvPr id="35" name="Rounded Rectangle 2"/>
          <p:cNvSpPr/>
          <p:nvPr/>
        </p:nvSpPr>
        <p:spPr>
          <a:xfrm rot="16200000">
            <a:off x="4618815" y="-417097"/>
            <a:ext cx="2981832" cy="10641032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17">
            <a:extLst>
              <a:ext uri="{FF2B5EF4-FFF2-40B4-BE49-F238E27FC236}">
                <a16:creationId xmlns:a16="http://schemas.microsoft.com/office/drawing/2014/main" id="{EA0CC510-8265-4AA1-B0A0-07FE3A4916B1}"/>
              </a:ext>
            </a:extLst>
          </p:cNvPr>
          <p:cNvSpPr/>
          <p:nvPr/>
        </p:nvSpPr>
        <p:spPr>
          <a:xfrm>
            <a:off x="6548077" y="852468"/>
            <a:ext cx="5207266" cy="7294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3150870" algn="l"/>
              </a:tabLs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54FF8C4-5987-47F5-86C8-E8704137FE9A}"/>
              </a:ext>
            </a:extLst>
          </p:cNvPr>
          <p:cNvSpPr/>
          <p:nvPr/>
        </p:nvSpPr>
        <p:spPr>
          <a:xfrm>
            <a:off x="3142739" y="4073415"/>
            <a:ext cx="7726366" cy="204378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 </a:t>
            </a:r>
          </a:p>
          <a:p>
            <a:pPr defTabSz="914400"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с 1 года до 2 лет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</a:p>
          <a:p>
            <a:pPr defTabSz="914400">
              <a:defRPr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продлен срок действия категории для:</a:t>
            </a:r>
          </a:p>
          <a:p>
            <a:pPr marL="285750" indent="-285750" defTabSz="914400">
              <a:buFont typeface="Wingdings" panose="05000000000000000000" pitchFamily="2" charset="2"/>
              <a:buChar char="ü"/>
              <a:defRPr/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временно нетрудоспособных;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 после декретного отпуска;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перешедших из организаций образования в  Министерство, управления образования, методкабинеты</a:t>
            </a:r>
          </a:p>
          <a:p>
            <a:pPr marL="285750" indent="-285750" defTabSz="914400">
              <a:buFont typeface="Wingdings" panose="05000000000000000000" pitchFamily="2" charset="2"/>
              <a:buChar char="ü"/>
              <a:defRPr/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defRPr/>
            </a:pPr>
            <a:r>
              <a:rPr lang="en-US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п.</a:t>
            </a: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algn="ctr" defTabSz="914400">
              <a:defRPr/>
            </a:pPr>
            <a:endParaRPr lang="ru-RU" sz="2200" b="1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>
              <a:defRPr/>
            </a:pP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02" y="3939750"/>
            <a:ext cx="607535" cy="57577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988297" y="2446173"/>
            <a:ext cx="2592371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88297" y="5646497"/>
            <a:ext cx="2592371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639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35289" y="6307251"/>
            <a:ext cx="2743200" cy="365125"/>
          </a:xfrm>
        </p:spPr>
        <p:txBody>
          <a:bodyPr/>
          <a:lstStyle/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7850" y="110485"/>
            <a:ext cx="11127068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ru-RU" b="1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Rounded Rectangle 2"/>
          <p:cNvSpPr/>
          <p:nvPr/>
        </p:nvSpPr>
        <p:spPr>
          <a:xfrm rot="16200000">
            <a:off x="2113615" y="-939637"/>
            <a:ext cx="2536142" cy="537628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ea typeface="Malgun Gothic" panose="020B0503020000020004" charset="-127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43" y="951508"/>
            <a:ext cx="707351" cy="707351"/>
          </a:xfrm>
          <a:prstGeom prst="rect">
            <a:avLst/>
          </a:prstGeom>
        </p:spPr>
      </p:pic>
      <p:sp>
        <p:nvSpPr>
          <p:cNvPr id="20" name="Rounded Rectangle 2"/>
          <p:cNvSpPr/>
          <p:nvPr/>
        </p:nvSpPr>
        <p:spPr>
          <a:xfrm rot="16200000">
            <a:off x="7866813" y="-926213"/>
            <a:ext cx="2536145" cy="5303278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ea typeface="Malgun Gothic" panose="020B0503020000020004" charset="-127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029" y="1011236"/>
            <a:ext cx="587894" cy="587894"/>
          </a:xfrm>
          <a:prstGeom prst="rect">
            <a:avLst/>
          </a:prstGeom>
        </p:spPr>
      </p:pic>
      <p:sp>
        <p:nvSpPr>
          <p:cNvPr id="27" name="Rounded Rectangle 2"/>
          <p:cNvSpPr/>
          <p:nvPr/>
        </p:nvSpPr>
        <p:spPr>
          <a:xfrm rot="16200000">
            <a:off x="1852066" y="2123154"/>
            <a:ext cx="3025572" cy="5342619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17"/>
          <p:cNvSpPr/>
          <p:nvPr/>
        </p:nvSpPr>
        <p:spPr>
          <a:xfrm>
            <a:off x="2345475" y="3734250"/>
            <a:ext cx="3778958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вопросов  Закона РК </a:t>
            </a:r>
          </a:p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противодействии коррупции» - в ОЗП для руководителей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345475" y="5419180"/>
            <a:ext cx="1935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 11</a:t>
            </a:r>
            <a:endParaRPr lang="ru-RU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43" y="3795479"/>
            <a:ext cx="607535" cy="575771"/>
          </a:xfrm>
          <a:prstGeom prst="rect">
            <a:avLst/>
          </a:prstGeom>
        </p:spPr>
      </p:pic>
      <p:sp>
        <p:nvSpPr>
          <p:cNvPr id="35" name="Rounded Rectangle 2"/>
          <p:cNvSpPr/>
          <p:nvPr/>
        </p:nvSpPr>
        <p:spPr>
          <a:xfrm rot="16200000">
            <a:off x="7579854" y="2162943"/>
            <a:ext cx="3064430" cy="5224185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391148" y="921920"/>
            <a:ext cx="3675504" cy="209288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 ОЗП сдают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за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местители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руководител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ей, и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методисты</a:t>
            </a: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</a:p>
          <a:p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2, п. 32 </a:t>
            </a:r>
          </a:p>
          <a:p>
            <a:r>
              <a:rPr lang="ru-RU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75" y="3734250"/>
            <a:ext cx="596903" cy="58480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BFBD291-5E7B-417B-8E4E-4B19B4C59129}"/>
              </a:ext>
            </a:extLst>
          </p:cNvPr>
          <p:cNvSpPr txBox="1"/>
          <p:nvPr/>
        </p:nvSpPr>
        <p:spPr>
          <a:xfrm>
            <a:off x="7920721" y="3141634"/>
            <a:ext cx="3527279" cy="26468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назначении из Кадрового резерва директоров присваивается  </a:t>
            </a:r>
          </a:p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«Руководитель первой категории»</a:t>
            </a:r>
          </a:p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3, п.79</a:t>
            </a:r>
            <a:r>
              <a:rPr lang="ru-RU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5DB9DB-EE9F-438A-92AC-4B0BD5CD476F}"/>
              </a:ext>
            </a:extLst>
          </p:cNvPr>
          <p:cNvSpPr txBox="1"/>
          <p:nvPr/>
        </p:nvSpPr>
        <p:spPr>
          <a:xfrm>
            <a:off x="7821339" y="921920"/>
            <a:ext cx="378169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lvl="0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перечень достижений педагога включены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творческие , спортивные конкурсы и соревнования </a:t>
            </a:r>
          </a:p>
          <a:p>
            <a:pPr lvl="0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риложение 1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19364" y="2259458"/>
            <a:ext cx="2296076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738966" y="2259458"/>
            <a:ext cx="2296076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219364" y="5378867"/>
            <a:ext cx="2296076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738966" y="5378867"/>
            <a:ext cx="2296076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761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34877" y="6432757"/>
            <a:ext cx="2743200" cy="365125"/>
          </a:xfrm>
        </p:spPr>
        <p:txBody>
          <a:bodyPr/>
          <a:lstStyle/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2"/>
          <p:cNvSpPr/>
          <p:nvPr/>
        </p:nvSpPr>
        <p:spPr>
          <a:xfrm rot="16200000">
            <a:off x="4720620" y="-82578"/>
            <a:ext cx="2826106" cy="10381551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13" y="4030658"/>
            <a:ext cx="711095" cy="711095"/>
          </a:xfrm>
          <a:prstGeom prst="rect">
            <a:avLst/>
          </a:prstGeom>
        </p:spPr>
      </p:pic>
      <p:sp>
        <p:nvSpPr>
          <p:cNvPr id="34" name="Rounded Rectangle 2"/>
          <p:cNvSpPr/>
          <p:nvPr/>
        </p:nvSpPr>
        <p:spPr>
          <a:xfrm rot="16200000">
            <a:off x="4594459" y="-3371342"/>
            <a:ext cx="3037649" cy="10378914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60215" y="826687"/>
            <a:ext cx="7701700" cy="2596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порядка сдачи теста ОЗП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Запрет на участие снижен с 5 лет до 1 года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150870" algn="l"/>
              </a:tabLst>
            </a:pPr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повторном нарушении: педагог, руководитель (заведующий) отделом, методист методического кабинета (центра) - на пять лет, первый руководитель (</a:t>
            </a:r>
            <a:r>
              <a:rPr lang="ru-RU" sz="1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зам.руководителя</a:t>
            </a:r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организации образования, методического кабинета (центра) – на три года. 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150870" algn="l"/>
              </a:tabLst>
            </a:pPr>
            <a:endParaRPr lang="ru-RU" sz="1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п.46</a:t>
            </a:r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800" y="925477"/>
            <a:ext cx="613125" cy="6131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9B0D2C9-8FB9-44C2-A054-7F32B5408F1F}"/>
              </a:ext>
            </a:extLst>
          </p:cNvPr>
          <p:cNvSpPr txBox="1"/>
          <p:nvPr/>
        </p:nvSpPr>
        <p:spPr>
          <a:xfrm>
            <a:off x="2884959" y="4030658"/>
            <a:ext cx="6841666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отрицательного теста ОЗП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при подтверждении - категория на один уровень ниже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при повышении - категория не выше результатов ОЗП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 err="1">
                <a:solidFill>
                  <a:srgbClr val="002060"/>
                </a:solidFill>
                <a:latin typeface="Arial"/>
                <a:cs typeface="Arial"/>
              </a:rPr>
              <a:t>глава</a:t>
            </a:r>
            <a:r>
              <a:rPr lang="en-US" i="1" dirty="0">
                <a:solidFill>
                  <a:srgbClr val="002060"/>
                </a:solidFill>
                <a:latin typeface="Arial"/>
                <a:cs typeface="Arial"/>
              </a:rPr>
              <a:t> 2. п.46</a:t>
            </a:r>
            <a:endParaRPr lang="ru-RU" i="1" dirty="0">
              <a:solidFill>
                <a:srgbClr val="002060"/>
              </a:solidFill>
              <a:latin typeface="Arial"/>
              <a:cs typeface="Arial"/>
            </a:endParaRPr>
          </a:p>
          <a:p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60215" y="2726847"/>
            <a:ext cx="2592371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67785" y="5368482"/>
            <a:ext cx="2592371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2"/>
          <p:cNvSpPr/>
          <p:nvPr/>
        </p:nvSpPr>
        <p:spPr>
          <a:xfrm rot="16200000">
            <a:off x="7792316" y="43479"/>
            <a:ext cx="2724486" cy="5069363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ea typeface="Malgun Gothic" panose="020B0503020000020004" charset="-127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35289" y="6181999"/>
            <a:ext cx="2743200" cy="365125"/>
          </a:xfrm>
        </p:spPr>
        <p:txBody>
          <a:bodyPr/>
          <a:lstStyle/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1420" y="3278755"/>
            <a:ext cx="11127068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ru-RU" b="1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4" name="Rounded Rectangle 2"/>
          <p:cNvSpPr/>
          <p:nvPr/>
        </p:nvSpPr>
        <p:spPr>
          <a:xfrm rot="16200000">
            <a:off x="2255446" y="-148384"/>
            <a:ext cx="2686597" cy="5494649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17"/>
          <p:cNvSpPr/>
          <p:nvPr/>
        </p:nvSpPr>
        <p:spPr>
          <a:xfrm>
            <a:off x="2011829" y="1500428"/>
            <a:ext cx="4681061" cy="203132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 ОЗП  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Предметные знания</a:t>
            </a:r>
            <a:r>
              <a:rPr lang="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Методика преподавания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2, п. 3</a:t>
            </a:r>
            <a:r>
              <a:rPr lang="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263" y="1477367"/>
            <a:ext cx="646608" cy="646608"/>
          </a:xfrm>
          <a:prstGeom prst="rect">
            <a:avLst/>
          </a:prstGeom>
        </p:spPr>
      </p:pic>
      <p:sp>
        <p:nvSpPr>
          <p:cNvPr id="38" name="Rounded Rectangle 2"/>
          <p:cNvSpPr/>
          <p:nvPr/>
        </p:nvSpPr>
        <p:spPr>
          <a:xfrm rot="16200000">
            <a:off x="5150884" y="-38548"/>
            <a:ext cx="2238889" cy="10837819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7787" y="2059374"/>
            <a:ext cx="11699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вопросов</a:t>
            </a:r>
            <a:endParaRPr lang="ru-RU" sz="1600" b="1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532" y="1545854"/>
            <a:ext cx="678737" cy="67873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CB743B5-9A1C-45F0-96D9-5C16CBB16064}"/>
              </a:ext>
            </a:extLst>
          </p:cNvPr>
          <p:cNvSpPr txBox="1"/>
          <p:nvPr/>
        </p:nvSpPr>
        <p:spPr>
          <a:xfrm>
            <a:off x="0" y="182962"/>
            <a:ext cx="11978488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kk-KZ" sz="2000" b="1" kern="0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и порядок аттестации в переходный период</a:t>
            </a:r>
            <a:r>
              <a:rPr lang="ru-KZ" sz="2000" b="1" kern="0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KZ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(До начала функционирования платформы «</a:t>
            </a:r>
            <a:r>
              <a:rPr lang="ru-RU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</a:t>
            </a:r>
            <a:r>
              <a:rPr lang="ru-KZ" sz="1400" ker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стаз</a:t>
            </a:r>
            <a:r>
              <a:rPr lang="ru-KZ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   </a:t>
            </a:r>
            <a:endParaRPr lang="en-US" sz="14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17">
            <a:extLst>
              <a:ext uri="{FF2B5EF4-FFF2-40B4-BE49-F238E27FC236}">
                <a16:creationId xmlns:a16="http://schemas.microsoft.com/office/drawing/2014/main" id="{99385A62-A9BD-4046-920C-551E8FC3341E}"/>
              </a:ext>
            </a:extLst>
          </p:cNvPr>
          <p:cNvSpPr/>
          <p:nvPr/>
        </p:nvSpPr>
        <p:spPr>
          <a:xfrm>
            <a:off x="7846751" y="1520722"/>
            <a:ext cx="3842486" cy="199073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услуга оказывается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150870" algn="l"/>
              </a:tabLst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через портал электронного правительства (далее - портал) или канцелярию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услугодателя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 4, п.</a:t>
            </a:r>
            <a:r>
              <a:rPr lang="kk-K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ru-RU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1AE81C-326B-4899-A990-0FA179F1F810}"/>
              </a:ext>
            </a:extLst>
          </p:cNvPr>
          <p:cNvSpPr txBox="1"/>
          <p:nvPr/>
        </p:nvSpPr>
        <p:spPr>
          <a:xfrm>
            <a:off x="1862871" y="4402182"/>
            <a:ext cx="808831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ru-RU"/>
            </a:defPPr>
            <a:lvl1pPr algn="ctr">
              <a:defRPr sz="2000">
                <a:latin typeface="+mj-lt"/>
              </a:defRPr>
            </a:lvl1pPr>
          </a:lstStyle>
          <a:p>
            <a:pPr algn="l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От теста ОЗП </a:t>
            </a:r>
          </a:p>
          <a:p>
            <a:pPr algn="l"/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algn="l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подтверждении освобождаются педагоги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имеющие 30 и более лет педагогического стажа </a:t>
            </a:r>
            <a:r>
              <a:rPr lang="ru-RU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(«педагог-мастер» не освобождается от ОЗП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(глава 4, п.90)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963388"/>
            <a:ext cx="12192000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Равнобедренный треугольник 1"/>
          <p:cNvSpPr/>
          <p:nvPr/>
        </p:nvSpPr>
        <p:spPr>
          <a:xfrm rot="5400000">
            <a:off x="4520413" y="2243603"/>
            <a:ext cx="254524" cy="16025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72607" y="1951350"/>
            <a:ext cx="39651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072607" y="2771482"/>
            <a:ext cx="39651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862871" y="3072096"/>
            <a:ext cx="2592371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449599" y="3125122"/>
            <a:ext cx="2592371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862871" y="5754012"/>
            <a:ext cx="2592371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C527F26A-DFCE-4082-A088-B57E72CA1840}"/>
              </a:ext>
            </a:extLst>
          </p:cNvPr>
          <p:cNvSpPr/>
          <p:nvPr/>
        </p:nvSpPr>
        <p:spPr>
          <a:xfrm rot="16200000">
            <a:off x="5432855" y="-476832"/>
            <a:ext cx="1990726" cy="11149314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2"/>
          <p:cNvSpPr/>
          <p:nvPr/>
        </p:nvSpPr>
        <p:spPr>
          <a:xfrm rot="16200000">
            <a:off x="8242143" y="57845"/>
            <a:ext cx="2392088" cy="5010873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58677" y="6443643"/>
            <a:ext cx="2743200" cy="365125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2" name="Rounded Rectangle 2"/>
          <p:cNvSpPr/>
          <p:nvPr/>
        </p:nvSpPr>
        <p:spPr>
          <a:xfrm rot="16200000">
            <a:off x="2560378" y="-319476"/>
            <a:ext cx="2375724" cy="5795317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32" y="1912761"/>
            <a:ext cx="620163" cy="62016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062" y="1902523"/>
            <a:ext cx="599242" cy="5992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FEBD33-CC0F-423C-8381-A6E9CD02628F}"/>
              </a:ext>
            </a:extLst>
          </p:cNvPr>
          <p:cNvSpPr txBox="1"/>
          <p:nvPr/>
        </p:nvSpPr>
        <p:spPr>
          <a:xfrm>
            <a:off x="0" y="213416"/>
            <a:ext cx="1219200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kk-KZ" sz="2000" b="1" kern="0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и порядок аттестации</a:t>
            </a:r>
            <a:r>
              <a:rPr lang="ru-KZ" sz="2000" b="1" kern="0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KZ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начала функционирования Платформы «</a:t>
            </a:r>
            <a:r>
              <a:rPr lang="kk-KZ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</a:t>
            </a:r>
            <a:r>
              <a:rPr lang="ru-KZ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стаз»</a:t>
            </a:r>
            <a:r>
              <a:rPr lang="ru-RU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KZ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endParaRPr lang="en-US" sz="14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7">
            <a:extLst>
              <a:ext uri="{FF2B5EF4-FFF2-40B4-BE49-F238E27FC236}">
                <a16:creationId xmlns:a16="http://schemas.microsoft.com/office/drawing/2014/main" id="{3BB6EB94-0E24-48E9-8778-E637C85777CB}"/>
              </a:ext>
            </a:extLst>
          </p:cNvPr>
          <p:cNvSpPr/>
          <p:nvPr/>
        </p:nvSpPr>
        <p:spPr>
          <a:xfrm>
            <a:off x="2083287" y="1883557"/>
            <a:ext cx="4335024" cy="14773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Arial"/>
                <a:cs typeface="Arial"/>
              </a:rPr>
              <a:t>Сведения</a:t>
            </a: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 о </a:t>
            </a:r>
            <a:r>
              <a:rPr lang="en-US" dirty="0" err="1">
                <a:solidFill>
                  <a:srgbClr val="002060"/>
                </a:solidFill>
                <a:latin typeface="Arial"/>
                <a:cs typeface="Arial"/>
              </a:rPr>
              <a:t>деятельности</a:t>
            </a: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 и 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solidFill>
                  <a:srgbClr val="002060"/>
                </a:solidFill>
                <a:latin typeface="Arial"/>
                <a:cs typeface="Arial"/>
              </a:rPr>
              <a:t>достижениях</a:t>
            </a: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dirty="0" err="1">
                <a:solidFill>
                  <a:srgbClr val="002060"/>
                </a:solidFill>
                <a:latin typeface="Arial"/>
                <a:cs typeface="Arial"/>
              </a:rPr>
              <a:t>педагога</a:t>
            </a: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b="1" dirty="0" err="1">
                <a:solidFill>
                  <a:srgbClr val="002060"/>
                </a:solidFill>
                <a:latin typeface="Arial"/>
                <a:cs typeface="Arial"/>
              </a:rPr>
              <a:t>формируются</a:t>
            </a:r>
            <a:r>
              <a:rPr lang="en-US" b="1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err="1">
                <a:solidFill>
                  <a:srgbClr val="002060"/>
                </a:solidFill>
                <a:latin typeface="Arial"/>
                <a:cs typeface="Arial"/>
              </a:rPr>
              <a:t>автоматически</a:t>
            </a:r>
            <a:r>
              <a:rPr lang="en-US" b="1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в </a:t>
            </a:r>
            <a:r>
              <a:rPr lang="en-US" dirty="0" err="1">
                <a:solidFill>
                  <a:srgbClr val="002060"/>
                </a:solidFill>
                <a:latin typeface="Arial"/>
                <a:cs typeface="Arial"/>
              </a:rPr>
              <a:t>Личном</a:t>
            </a: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/>
                <a:cs typeface="Arial"/>
              </a:rPr>
              <a:t>кабинете</a:t>
            </a: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Arial"/>
                <a:cs typeface="Arial"/>
              </a:rPr>
              <a:t>глава</a:t>
            </a: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 2, п.</a:t>
            </a:r>
            <a:r>
              <a:rPr lang="" dirty="0">
                <a:solidFill>
                  <a:srgbClr val="002060"/>
                </a:solidFill>
                <a:latin typeface="Arial"/>
                <a:cs typeface="Arial"/>
              </a:rPr>
              <a:t>22</a:t>
            </a:r>
            <a:endParaRPr lang="ru-RU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0735D6-3E29-43C9-B39F-D0467D1E0E7A}"/>
              </a:ext>
            </a:extLst>
          </p:cNvPr>
          <p:cNvSpPr txBox="1"/>
          <p:nvPr/>
        </p:nvSpPr>
        <p:spPr>
          <a:xfrm>
            <a:off x="1877595" y="4359160"/>
            <a:ext cx="798284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ru-RU"/>
            </a:defPPr>
            <a:lvl1pPr algn="ctr">
              <a:defRPr sz="2000">
                <a:latin typeface="+mj-lt"/>
              </a:defRPr>
            </a:lvl1pPr>
          </a:lstStyle>
          <a:p>
            <a:pPr algn="l"/>
            <a:r>
              <a:rPr lang="ru-RU" sz="1800" b="1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От теста ОЗП освобождаются</a:t>
            </a:r>
            <a:r>
              <a:rPr lang="ru-RU" sz="18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ru-RU" sz="1800" b="1" dirty="0">
                <a:solidFill>
                  <a:srgbClr val="002060"/>
                </a:solidFill>
                <a:latin typeface="Arial"/>
                <a:cs typeface="Arial"/>
              </a:rPr>
              <a:t>педагоги при подтверждении:</a:t>
            </a:r>
            <a:endParaRPr lang="ru-RU" dirty="0">
              <a:ea typeface="Calibri Light"/>
              <a:cs typeface="Calibri Light"/>
            </a:endParaRPr>
          </a:p>
          <a:p>
            <a:pPr algn="l"/>
            <a:r>
              <a:rPr lang="ru-RU" sz="1800" dirty="0">
                <a:solidFill>
                  <a:srgbClr val="002060"/>
                </a:solidFill>
                <a:latin typeface="Arial"/>
                <a:cs typeface="Arial"/>
              </a:rPr>
              <a:t> - квалификационной категории «педагог-мастер»;</a:t>
            </a:r>
            <a:endParaRPr lang="en-US" dirty="0">
              <a:ea typeface="Calibri Light"/>
              <a:cs typeface="Calibri Light"/>
            </a:endParaRPr>
          </a:p>
          <a:p>
            <a:pPr marL="285750" indent="-285750" algn="l">
              <a:buFontTx/>
              <a:buChar char="-"/>
            </a:pPr>
            <a:r>
              <a:rPr lang="ru-RU" sz="1800" dirty="0">
                <a:solidFill>
                  <a:srgbClr val="002060"/>
                </a:solidFill>
                <a:latin typeface="Arial"/>
                <a:cs typeface="Arial"/>
              </a:rPr>
              <a:t>имеющие 30 и более лет педагогического стажа</a:t>
            </a:r>
          </a:p>
          <a:p>
            <a:pPr marL="285750" indent="-285750" algn="l">
              <a:buFontTx/>
              <a:buChar char="-"/>
            </a:pPr>
            <a:endParaRPr lang="ru-RU" sz="1800" dirty="0">
              <a:solidFill>
                <a:srgbClr val="002060"/>
              </a:solidFill>
              <a:latin typeface="Arial"/>
              <a:cs typeface="Arial"/>
            </a:endParaRPr>
          </a:p>
          <a:p>
            <a:pPr algn="l"/>
            <a:r>
              <a:rPr lang="ru-RU" sz="18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ru-RU" sz="1800" i="1" dirty="0">
                <a:solidFill>
                  <a:srgbClr val="002060"/>
                </a:solidFill>
                <a:latin typeface="Arial"/>
                <a:cs typeface="Arial"/>
              </a:rPr>
              <a:t>глава 2, п.47</a:t>
            </a:r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17">
            <a:extLst>
              <a:ext uri="{FF2B5EF4-FFF2-40B4-BE49-F238E27FC236}">
                <a16:creationId xmlns:a16="http://schemas.microsoft.com/office/drawing/2014/main" id="{9F5B927F-4A74-4455-9B3C-4B05B1E93EC3}"/>
              </a:ext>
            </a:extLst>
          </p:cNvPr>
          <p:cNvSpPr/>
          <p:nvPr/>
        </p:nvSpPr>
        <p:spPr>
          <a:xfrm>
            <a:off x="8121996" y="1854502"/>
            <a:ext cx="3938419" cy="14773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lvl="2"/>
            <a:r>
              <a:rPr lang="ru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 ОЗП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преподавателей школ и колледжей </a:t>
            </a:r>
            <a:r>
              <a:rPr lang="ru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содержит только п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редметные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знания</a:t>
            </a:r>
            <a:r>
              <a:rPr lang="ru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2, п. 3</a:t>
            </a:r>
            <a:r>
              <a:rPr lang="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963388"/>
            <a:ext cx="12192000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931099" y="2987269"/>
            <a:ext cx="2592371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916304" y="2987269"/>
            <a:ext cx="2592371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931099" y="5419700"/>
            <a:ext cx="2592371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004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"/>
          <p:cNvSpPr/>
          <p:nvPr/>
        </p:nvSpPr>
        <p:spPr>
          <a:xfrm rot="16200000">
            <a:off x="690953" y="881253"/>
            <a:ext cx="5105923" cy="5484212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2"/>
          <p:cNvSpPr/>
          <p:nvPr/>
        </p:nvSpPr>
        <p:spPr>
          <a:xfrm rot="16200000">
            <a:off x="6472303" y="908882"/>
            <a:ext cx="5134940" cy="5428772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4226" y="3829102"/>
            <a:ext cx="4779375" cy="26468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Экономия сил и времени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Справедливость и непредвзятость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Объективная оценка деятельности педагога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Контроль исполнения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Оперативная осведомленность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Инструмент мониторинга и анализа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Мотивация к саморазвитию</a:t>
            </a:r>
            <a:b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i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38385" y="3899506"/>
            <a:ext cx="4528292" cy="21852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Автоматизированный сбор данных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Функция ручного ввода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профиль педагога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 и аналитическое обобщение результатов на Платформе</a:t>
            </a:r>
            <a:b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i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97" y="1148584"/>
            <a:ext cx="5325091" cy="29953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86" y="1242842"/>
            <a:ext cx="5157522" cy="29011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ECBC86-709C-4211-B29D-BAC0F5FEA5A1}"/>
              </a:ext>
            </a:extLst>
          </p:cNvPr>
          <p:cNvSpPr txBox="1"/>
          <p:nvPr/>
        </p:nvSpPr>
        <p:spPr>
          <a:xfrm>
            <a:off x="0" y="256801"/>
            <a:ext cx="11978488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НАЦИОНАЛЬНАЯ П</a:t>
            </a:r>
            <a:r>
              <a:rPr lang="ru-KZ" sz="2200" b="1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ЛАТФОРМА «</a:t>
            </a:r>
            <a:r>
              <a:rPr lang="kk-KZ" sz="2200" b="1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Ұ</a:t>
            </a:r>
            <a:r>
              <a:rPr lang="ru-KZ" sz="2200" b="1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СТАЗ»   </a:t>
            </a: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793706"/>
            <a:ext cx="12192000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860</Words>
  <Application>Microsoft Office PowerPoint</Application>
  <PresentationFormat>Широкоэкранный</PresentationFormat>
  <Paragraphs>180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Тема Office</vt:lpstr>
      <vt:lpstr>ПРОФЕССИОНАЛЬНЫЙ УЧИТЕЛЬ – УСПЕШНЫЙ УЧЕНИК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Тойымбеков Адил Кайратулы</dc:creator>
  <cp:lastModifiedBy>Гульден Мухамбетжанова</cp:lastModifiedBy>
  <cp:revision>922</cp:revision>
  <cp:lastPrinted>2024-02-28T02:56:53Z</cp:lastPrinted>
  <dcterms:created xsi:type="dcterms:W3CDTF">2022-10-17T08:31:00Z</dcterms:created>
  <dcterms:modified xsi:type="dcterms:W3CDTF">2024-03-02T03:56:30Z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98FA6B930BF74B5C81E6EE681D4C21A1_12</vt:lpwstr>
  </property>
  <property fmtid="{D5CDD505-2E9C-101B-9397-08002B2CF9AE}" pid="3" name="KSOProductBuildVer">
    <vt:lpwstr>1033-12.2.0.13431</vt:lpwstr>
  </property>
</Properties>
</file>