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463" r:id="rId3"/>
    <p:sldId id="462" r:id="rId4"/>
    <p:sldId id="461" r:id="rId5"/>
    <p:sldId id="470" r:id="rId6"/>
    <p:sldId id="467" r:id="rId7"/>
    <p:sldId id="445" r:id="rId8"/>
    <p:sldId id="446" r:id="rId9"/>
    <p:sldId id="494" r:id="rId10"/>
    <p:sldId id="448" r:id="rId11"/>
    <p:sldId id="497" r:id="rId12"/>
    <p:sldId id="495" r:id="rId13"/>
    <p:sldId id="496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6" userDrawn="1">
          <p15:clr>
            <a:srgbClr val="A4A3A4"/>
          </p15:clr>
        </p15:guide>
        <p15:guide id="2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2D9"/>
    <a:srgbClr val="F4FAFE"/>
    <a:srgbClr val="0187AD"/>
    <a:srgbClr val="0881A3"/>
    <a:srgbClr val="185ABA"/>
    <a:srgbClr val="1C6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923B1-B35B-9E65-88F4-426B224D7024}" v="93" dt="2024-03-01T14:08:07.660"/>
    <p1510:client id="{4C4BFF20-CA36-5D07-7395-B366DA5CDDA9}" v="170" dt="2024-03-01T13:23:56.310"/>
    <p1510:client id="{69737450-BBE0-A5DE-33DF-CE7D0D743FF5}" v="126" dt="2024-03-01T14:06:30.570"/>
    <p1510:client id="{B0BE023A-E779-25DE-3AA5-D137315312DA}" v="20" dt="2024-03-01T13:56:53.680"/>
    <p1510:client id="{BA3CBA0F-FBF6-A49C-CB78-C81140705241}" v="74" dt="2024-03-01T14:12:35.853"/>
    <p1510:client id="{D73CBD12-99DF-D383-4947-73F882637C8F}" v="259" dt="2024-03-01T14:03:58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06" y="-797"/>
      </p:cViewPr>
      <p:guideLst>
        <p:guide orient="horz" pos="2206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6C246-8828-4BA5-887A-4603DDDD600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4854CE-0984-48A7-80CC-1EA0FCC8002D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Мобильді</a:t>
          </a:r>
          <a:r>
            <a:rPr lang="ru-RU" sz="1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топ </a:t>
          </a:r>
          <a:r>
            <a:rPr lang="ru-RU" sz="1400" b="1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кураторларын</a:t>
          </a:r>
          <a:r>
            <a:rPr lang="ru-RU" sz="1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оқыту</a:t>
          </a:r>
          <a:endParaRPr lang="ru-RU" sz="14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48502-ECB3-4289-BD6F-51A87A381655}" type="parTrans" cxnId="{6E82F65C-9FDB-4E8F-8A4A-726101BE577B}">
      <dgm:prSet/>
      <dgm:spPr/>
      <dgm:t>
        <a:bodyPr/>
        <a:lstStyle/>
        <a:p>
          <a:endParaRPr lang="ru-RU"/>
        </a:p>
      </dgm:t>
    </dgm:pt>
    <dgm:pt modelId="{2C6918F2-A9BB-43C1-BAA6-AAABDE12AEB9}" type="sibTrans" cxnId="{6E82F65C-9FDB-4E8F-8A4A-726101BE577B}">
      <dgm:prSet/>
      <dgm:spPr/>
      <dgm:t>
        <a:bodyPr/>
        <a:lstStyle/>
        <a:p>
          <a:endParaRPr lang="ru-RU"/>
        </a:p>
      </dgm:t>
    </dgm:pt>
    <dgm:pt modelId="{4ED49F9F-D926-495F-9ABD-6C6176693046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өңірлерде</a:t>
          </a:r>
          <a:r>
            <a:rPr lang="ru-RU" sz="14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түсіндіру</a:t>
          </a:r>
          <a:endParaRPr lang="ru-RU" sz="1400" b="0">
            <a:solidFill>
              <a:srgbClr val="002060"/>
            </a:solidFill>
          </a:endParaRPr>
        </a:p>
      </dgm:t>
    </dgm:pt>
    <dgm:pt modelId="{5B609721-BBE3-4BE4-A4A0-AC7A4FA9A684}" type="parTrans" cxnId="{E988B0BF-ABD0-44F1-B39B-78CBFCA413C5}">
      <dgm:prSet/>
      <dgm:spPr/>
      <dgm:t>
        <a:bodyPr/>
        <a:lstStyle/>
        <a:p>
          <a:endParaRPr lang="ru-RU"/>
        </a:p>
      </dgm:t>
    </dgm:pt>
    <dgm:pt modelId="{FC5E3FA3-EF1C-4A12-AEEC-6C9941657B2F}" type="sibTrans" cxnId="{E988B0BF-ABD0-44F1-B39B-78CBFCA413C5}">
      <dgm:prSet/>
      <dgm:spPr/>
      <dgm:t>
        <a:bodyPr/>
        <a:lstStyle/>
        <a:p>
          <a:endParaRPr lang="ru-RU"/>
        </a:p>
      </dgm:t>
    </dgm:pt>
    <dgm:pt modelId="{3B542DE8-5C15-43DD-AC25-376AAE09817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сұрақ-жауап</a:t>
          </a:r>
          <a:endParaRPr lang="ru-RU" sz="1400" b="0">
            <a:solidFill>
              <a:srgbClr val="002060"/>
            </a:solidFill>
          </a:endParaRPr>
        </a:p>
      </dgm:t>
    </dgm:pt>
    <dgm:pt modelId="{2BE1B7BC-F47A-43BC-A27C-ED18D82DA49C}" type="parTrans" cxnId="{9ED32B81-7A56-4C39-AB82-009E4F221C5B}">
      <dgm:prSet/>
      <dgm:spPr/>
      <dgm:t>
        <a:bodyPr/>
        <a:lstStyle/>
        <a:p>
          <a:endParaRPr lang="ru-RU"/>
        </a:p>
      </dgm:t>
    </dgm:pt>
    <dgm:pt modelId="{31ACCBF4-0D20-44F5-9200-D5A146FE17D0}" type="sibTrans" cxnId="{9ED32B81-7A56-4C39-AB82-009E4F221C5B}">
      <dgm:prSet/>
      <dgm:spPr/>
      <dgm:t>
        <a:bodyPr/>
        <a:lstStyle/>
        <a:p>
          <a:endParaRPr lang="ru-RU"/>
        </a:p>
      </dgm:t>
    </dgm:pt>
    <dgm:pt modelId="{5D0FE806-85D0-49F4-B9D1-BCDE9446158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1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Call-</a:t>
          </a:r>
          <a:r>
            <a:rPr lang="ru-RU" sz="14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</a:t>
          </a:r>
          <a:r>
            <a:rPr lang="x-none" sz="14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x-none" sz="14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сенім</a:t>
          </a:r>
          <a:r>
            <a:rPr lang="ru-RU" sz="14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телефоны
(</a:t>
          </a:r>
          <a:r>
            <a:rPr lang="ru-RU" sz="1400" b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облыстық</a:t>
          </a:r>
          <a:r>
            <a:rPr lang="ru-RU" sz="14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әдіс</a:t>
          </a:r>
          <a:r>
            <a:rPr lang="ru-RU" sz="14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b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кабинеті</a:t>
          </a:r>
          <a:r>
            <a:rPr lang="ru-RU" sz="14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
40 </a:t>
          </a:r>
          <a:r>
            <a:rPr lang="ru-RU" sz="1400" b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адам</a:t>
          </a:r>
          <a:endParaRPr lang="ru-RU" sz="1200" b="1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57B4D-D919-4150-9F18-B2465C7B2F3C}" type="parTrans" cxnId="{7B1EA6CB-8643-4F15-87D2-5718E0B8A4ED}">
      <dgm:prSet/>
      <dgm:spPr/>
      <dgm:t>
        <a:bodyPr/>
        <a:lstStyle/>
        <a:p>
          <a:endParaRPr lang="ru-RU"/>
        </a:p>
      </dgm:t>
    </dgm:pt>
    <dgm:pt modelId="{8AE0B326-69B9-4E3F-8E63-8DC05FC74893}" type="sibTrans" cxnId="{7B1EA6CB-8643-4F15-87D2-5718E0B8A4ED}">
      <dgm:prSet/>
      <dgm:spPr/>
      <dgm:t>
        <a:bodyPr/>
        <a:lstStyle/>
        <a:p>
          <a:endParaRPr lang="ru-RU"/>
        </a:p>
      </dgm:t>
    </dgm:pt>
    <dgm:pt modelId="{D7816B9A-866E-48D1-8B41-7BA47209E05B}">
      <dgm:prSet custT="1"/>
      <dgm:spPr>
        <a:solidFill>
          <a:schemeClr val="bg2"/>
        </a:solidFill>
      </dgm:spPr>
      <dgm:t>
        <a:bodyPr/>
        <a:lstStyle/>
        <a:p>
          <a:r>
            <a:rPr lang="ru-RU" sz="1400" b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үлестірме</a:t>
          </a:r>
          <a:r>
            <a:rPr lang="ru-RU" sz="14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материал</a:t>
          </a:r>
        </a:p>
      </dgm:t>
    </dgm:pt>
    <dgm:pt modelId="{3C8E358F-39DA-4343-A0AB-1771883364F5}" type="parTrans" cxnId="{683908F7-C1BF-436B-93C9-2CBF32FBEC8B}">
      <dgm:prSet/>
      <dgm:spPr/>
      <dgm:t>
        <a:bodyPr/>
        <a:lstStyle/>
        <a:p>
          <a:endParaRPr lang="ru-RU"/>
        </a:p>
      </dgm:t>
    </dgm:pt>
    <dgm:pt modelId="{27D2EED9-343D-4A14-A65A-690337B3FF75}" type="sibTrans" cxnId="{683908F7-C1BF-436B-93C9-2CBF32FBEC8B}">
      <dgm:prSet/>
      <dgm:spPr/>
      <dgm:t>
        <a:bodyPr/>
        <a:lstStyle/>
        <a:p>
          <a:endParaRPr lang="ru-RU"/>
        </a:p>
      </dgm:t>
    </dgm:pt>
    <dgm:pt modelId="{1E551635-2ECB-4F05-85AF-BEBC6BDC39C6}">
      <dgm:prSet custT="1"/>
      <dgm:spPr>
        <a:solidFill>
          <a:schemeClr val="bg2"/>
        </a:solidFill>
      </dgm:spPr>
      <dgm:t>
        <a:bodyPr/>
        <a:lstStyle/>
        <a:p>
          <a:r>
            <a:rPr lang="ru-RU" sz="1400" b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білім</a:t>
          </a:r>
          <a:r>
            <a:rPr lang="ru-RU" sz="14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беру </a:t>
          </a:r>
          <a:r>
            <a:rPr lang="ru-RU" sz="1400" b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ұйымдарында</a:t>
          </a:r>
          <a:r>
            <a:rPr lang="ru-RU" sz="14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түсіндіру</a:t>
          </a:r>
          <a:endParaRPr lang="ru-RU" sz="1400" b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D7901-4A97-409D-91CD-9C10B7448138}" type="parTrans" cxnId="{D1530F8A-A891-4F5D-8DDD-1A1D01C3A22C}">
      <dgm:prSet/>
      <dgm:spPr/>
      <dgm:t>
        <a:bodyPr/>
        <a:lstStyle/>
        <a:p>
          <a:endParaRPr lang="ru-RU"/>
        </a:p>
      </dgm:t>
    </dgm:pt>
    <dgm:pt modelId="{D75D67F8-ED44-47BC-949E-C1CA7B25C8EB}" type="sibTrans" cxnId="{D1530F8A-A891-4F5D-8DDD-1A1D01C3A22C}">
      <dgm:prSet/>
      <dgm:spPr/>
      <dgm:t>
        <a:bodyPr/>
        <a:lstStyle/>
        <a:p>
          <a:endParaRPr lang="ru-RU"/>
        </a:p>
      </dgm:t>
    </dgm:pt>
    <dgm:pt modelId="{F3B72CFA-48B6-490D-9197-BC0D8E5864A7}" type="pres">
      <dgm:prSet presAssocID="{3286C246-8828-4BA5-887A-4603DDDD60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89FA11-9B18-45D9-B75B-0DA55BC29511}" type="pres">
      <dgm:prSet presAssocID="{434854CE-0984-48A7-80CC-1EA0FCC8002D}" presName="parTxOnly" presStyleLbl="node1" presStyleIdx="0" presStyleCnt="6" custScaleX="133747" custScaleY="15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B3E68-4D18-49B6-B0AD-407C0FDAC985}" type="pres">
      <dgm:prSet presAssocID="{2C6918F2-A9BB-43C1-BAA6-AAABDE12AEB9}" presName="parSpace" presStyleCnt="0"/>
      <dgm:spPr/>
    </dgm:pt>
    <dgm:pt modelId="{3B78683E-41E0-47C0-90DA-B9CA79EDB910}" type="pres">
      <dgm:prSet presAssocID="{4ED49F9F-D926-495F-9ABD-6C6176693046}" presName="parTxOnly" presStyleLbl="node1" presStyleIdx="1" presStyleCnt="6" custScaleX="147311" custScaleY="152915" custLinFactNeighborX="5098" custLinFactNeighborY="-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4887E-E10D-43D8-82FC-BD70655F3644}" type="pres">
      <dgm:prSet presAssocID="{FC5E3FA3-EF1C-4A12-AEEC-6C9941657B2F}" presName="parSpace" presStyleCnt="0"/>
      <dgm:spPr/>
    </dgm:pt>
    <dgm:pt modelId="{5F11F1F7-3263-4857-9924-70CFDAB0DBD3}" type="pres">
      <dgm:prSet presAssocID="{1E551635-2ECB-4F05-85AF-BEBC6BDC39C6}" presName="parTxOnly" presStyleLbl="node1" presStyleIdx="2" presStyleCnt="6" custScaleX="159600" custScaleY="15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244ED-4016-42FD-9EFE-A5B5BB57D137}" type="pres">
      <dgm:prSet presAssocID="{D75D67F8-ED44-47BC-949E-C1CA7B25C8EB}" presName="parSpace" presStyleCnt="0"/>
      <dgm:spPr/>
    </dgm:pt>
    <dgm:pt modelId="{EC95A7B6-ADDD-4295-B0CB-51B4E8248665}" type="pres">
      <dgm:prSet presAssocID="{3B542DE8-5C15-43DD-AC25-376AAE098177}" presName="parTxOnly" presStyleLbl="node1" presStyleIdx="3" presStyleCnt="6" custScaleX="136833" custScaleY="15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7174E-C12E-49EC-9D17-2A36D425146F}" type="pres">
      <dgm:prSet presAssocID="{31ACCBF4-0D20-44F5-9200-D5A146FE17D0}" presName="parSpace" presStyleCnt="0"/>
      <dgm:spPr/>
    </dgm:pt>
    <dgm:pt modelId="{510DE032-5E15-4D1A-990D-1A7EDB48AF5C}" type="pres">
      <dgm:prSet presAssocID="{D7816B9A-866E-48D1-8B41-7BA47209E05B}" presName="parTxOnly" presStyleLbl="node1" presStyleIdx="4" presStyleCnt="6" custScaleX="146079" custScaleY="152915" custLinFactNeighborX="12060" custLinFactNeighborY="-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4E4A2-4996-4840-967C-8F8ABF587243}" type="pres">
      <dgm:prSet presAssocID="{27D2EED9-343D-4A14-A65A-690337B3FF75}" presName="parSpace" presStyleCnt="0"/>
      <dgm:spPr/>
    </dgm:pt>
    <dgm:pt modelId="{B9185485-87B1-45FF-9B56-DEB6340B4E9C}" type="pres">
      <dgm:prSet presAssocID="{5D0FE806-85D0-49F4-B9D1-BCDE94461586}" presName="parTxOnly" presStyleLbl="node1" presStyleIdx="5" presStyleCnt="6" custScaleX="234826" custScaleY="152915" custLinFactNeighborX="-6304" custLinFactNeighborY="-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32B81-7A56-4C39-AB82-009E4F221C5B}" srcId="{3286C246-8828-4BA5-887A-4603DDDD600F}" destId="{3B542DE8-5C15-43DD-AC25-376AAE098177}" srcOrd="3" destOrd="0" parTransId="{2BE1B7BC-F47A-43BC-A27C-ED18D82DA49C}" sibTransId="{31ACCBF4-0D20-44F5-9200-D5A146FE17D0}"/>
    <dgm:cxn modelId="{683908F7-C1BF-436B-93C9-2CBF32FBEC8B}" srcId="{3286C246-8828-4BA5-887A-4603DDDD600F}" destId="{D7816B9A-866E-48D1-8B41-7BA47209E05B}" srcOrd="4" destOrd="0" parTransId="{3C8E358F-39DA-4343-A0AB-1771883364F5}" sibTransId="{27D2EED9-343D-4A14-A65A-690337B3FF75}"/>
    <dgm:cxn modelId="{6A2D7BF0-B6BE-43B9-B1EF-0F47A18DB123}" type="presOf" srcId="{1E551635-2ECB-4F05-85AF-BEBC6BDC39C6}" destId="{5F11F1F7-3263-4857-9924-70CFDAB0DBD3}" srcOrd="0" destOrd="0" presId="urn:microsoft.com/office/officeart/2005/8/layout/hChevron3"/>
    <dgm:cxn modelId="{6E82F65C-9FDB-4E8F-8A4A-726101BE577B}" srcId="{3286C246-8828-4BA5-887A-4603DDDD600F}" destId="{434854CE-0984-48A7-80CC-1EA0FCC8002D}" srcOrd="0" destOrd="0" parTransId="{48148502-ECB3-4289-BD6F-51A87A381655}" sibTransId="{2C6918F2-A9BB-43C1-BAA6-AAABDE12AEB9}"/>
    <dgm:cxn modelId="{D1530F8A-A891-4F5D-8DDD-1A1D01C3A22C}" srcId="{3286C246-8828-4BA5-887A-4603DDDD600F}" destId="{1E551635-2ECB-4F05-85AF-BEBC6BDC39C6}" srcOrd="2" destOrd="0" parTransId="{7CED7901-4A97-409D-91CD-9C10B7448138}" sibTransId="{D75D67F8-ED44-47BC-949E-C1CA7B25C8EB}"/>
    <dgm:cxn modelId="{FB41DB8B-E6F3-4834-A362-B17687737C67}" type="presOf" srcId="{4ED49F9F-D926-495F-9ABD-6C6176693046}" destId="{3B78683E-41E0-47C0-90DA-B9CA79EDB910}" srcOrd="0" destOrd="0" presId="urn:microsoft.com/office/officeart/2005/8/layout/hChevron3"/>
    <dgm:cxn modelId="{9FC13617-076B-4FDB-A237-A92C983E4703}" type="presOf" srcId="{3B542DE8-5C15-43DD-AC25-376AAE098177}" destId="{EC95A7B6-ADDD-4295-B0CB-51B4E8248665}" srcOrd="0" destOrd="0" presId="urn:microsoft.com/office/officeart/2005/8/layout/hChevron3"/>
    <dgm:cxn modelId="{DD348987-A86C-4B96-B2B4-AF426A08873E}" type="presOf" srcId="{D7816B9A-866E-48D1-8B41-7BA47209E05B}" destId="{510DE032-5E15-4D1A-990D-1A7EDB48AF5C}" srcOrd="0" destOrd="0" presId="urn:microsoft.com/office/officeart/2005/8/layout/hChevron3"/>
    <dgm:cxn modelId="{E988B0BF-ABD0-44F1-B39B-78CBFCA413C5}" srcId="{3286C246-8828-4BA5-887A-4603DDDD600F}" destId="{4ED49F9F-D926-495F-9ABD-6C6176693046}" srcOrd="1" destOrd="0" parTransId="{5B609721-BBE3-4BE4-A4A0-AC7A4FA9A684}" sibTransId="{FC5E3FA3-EF1C-4A12-AEEC-6C9941657B2F}"/>
    <dgm:cxn modelId="{53ED4BBF-12EA-4062-A276-223F50D25AB0}" type="presOf" srcId="{5D0FE806-85D0-49F4-B9D1-BCDE94461586}" destId="{B9185485-87B1-45FF-9B56-DEB6340B4E9C}" srcOrd="0" destOrd="0" presId="urn:microsoft.com/office/officeart/2005/8/layout/hChevron3"/>
    <dgm:cxn modelId="{F0497252-24CF-4C50-8A45-AC423E974482}" type="presOf" srcId="{434854CE-0984-48A7-80CC-1EA0FCC8002D}" destId="{C289FA11-9B18-45D9-B75B-0DA55BC29511}" srcOrd="0" destOrd="0" presId="urn:microsoft.com/office/officeart/2005/8/layout/hChevron3"/>
    <dgm:cxn modelId="{59BF97F4-E4C7-4CC1-804C-C807486F1A19}" type="presOf" srcId="{3286C246-8828-4BA5-887A-4603DDDD600F}" destId="{F3B72CFA-48B6-490D-9197-BC0D8E5864A7}" srcOrd="0" destOrd="0" presId="urn:microsoft.com/office/officeart/2005/8/layout/hChevron3"/>
    <dgm:cxn modelId="{7B1EA6CB-8643-4F15-87D2-5718E0B8A4ED}" srcId="{3286C246-8828-4BA5-887A-4603DDDD600F}" destId="{5D0FE806-85D0-49F4-B9D1-BCDE94461586}" srcOrd="5" destOrd="0" parTransId="{CE457B4D-D919-4150-9F18-B2465C7B2F3C}" sibTransId="{8AE0B326-69B9-4E3F-8E63-8DC05FC74893}"/>
    <dgm:cxn modelId="{85BB23A7-28D9-464B-B3BF-107ABB43154A}" type="presParOf" srcId="{F3B72CFA-48B6-490D-9197-BC0D8E5864A7}" destId="{C289FA11-9B18-45D9-B75B-0DA55BC29511}" srcOrd="0" destOrd="0" presId="urn:microsoft.com/office/officeart/2005/8/layout/hChevron3"/>
    <dgm:cxn modelId="{754758C4-D419-44A6-9A3E-47332D57F3B0}" type="presParOf" srcId="{F3B72CFA-48B6-490D-9197-BC0D8E5864A7}" destId="{416B3E68-4D18-49B6-B0AD-407C0FDAC985}" srcOrd="1" destOrd="0" presId="urn:microsoft.com/office/officeart/2005/8/layout/hChevron3"/>
    <dgm:cxn modelId="{239418E1-1197-458C-81F5-15512410DC94}" type="presParOf" srcId="{F3B72CFA-48B6-490D-9197-BC0D8E5864A7}" destId="{3B78683E-41E0-47C0-90DA-B9CA79EDB910}" srcOrd="2" destOrd="0" presId="urn:microsoft.com/office/officeart/2005/8/layout/hChevron3"/>
    <dgm:cxn modelId="{75D63D95-6AB7-4F7B-8BD1-6ECB8230E07A}" type="presParOf" srcId="{F3B72CFA-48B6-490D-9197-BC0D8E5864A7}" destId="{1C04887E-E10D-43D8-82FC-BD70655F3644}" srcOrd="3" destOrd="0" presId="urn:microsoft.com/office/officeart/2005/8/layout/hChevron3"/>
    <dgm:cxn modelId="{F3B8ED27-4F15-44DD-AEFA-AB5CD90C7BF6}" type="presParOf" srcId="{F3B72CFA-48B6-490D-9197-BC0D8E5864A7}" destId="{5F11F1F7-3263-4857-9924-70CFDAB0DBD3}" srcOrd="4" destOrd="0" presId="urn:microsoft.com/office/officeart/2005/8/layout/hChevron3"/>
    <dgm:cxn modelId="{B41FABCA-D9BA-4A75-B79D-ACF2E6ACFF5A}" type="presParOf" srcId="{F3B72CFA-48B6-490D-9197-BC0D8E5864A7}" destId="{199244ED-4016-42FD-9EFE-A5B5BB57D137}" srcOrd="5" destOrd="0" presId="urn:microsoft.com/office/officeart/2005/8/layout/hChevron3"/>
    <dgm:cxn modelId="{39B2EBE7-440A-4483-9C56-6FF6FCD717C2}" type="presParOf" srcId="{F3B72CFA-48B6-490D-9197-BC0D8E5864A7}" destId="{EC95A7B6-ADDD-4295-B0CB-51B4E8248665}" srcOrd="6" destOrd="0" presId="urn:microsoft.com/office/officeart/2005/8/layout/hChevron3"/>
    <dgm:cxn modelId="{267B5E62-7375-42E7-AC7D-AC1A7854D273}" type="presParOf" srcId="{F3B72CFA-48B6-490D-9197-BC0D8E5864A7}" destId="{D0C7174E-C12E-49EC-9D17-2A36D425146F}" srcOrd="7" destOrd="0" presId="urn:microsoft.com/office/officeart/2005/8/layout/hChevron3"/>
    <dgm:cxn modelId="{D4B718BD-32A9-4590-9345-7745ECF66750}" type="presParOf" srcId="{F3B72CFA-48B6-490D-9197-BC0D8E5864A7}" destId="{510DE032-5E15-4D1A-990D-1A7EDB48AF5C}" srcOrd="8" destOrd="0" presId="urn:microsoft.com/office/officeart/2005/8/layout/hChevron3"/>
    <dgm:cxn modelId="{C409D9C6-C285-4882-9180-751FE6E91DEE}" type="presParOf" srcId="{F3B72CFA-48B6-490D-9197-BC0D8E5864A7}" destId="{5794E4A2-4996-4840-967C-8F8ABF587243}" srcOrd="9" destOrd="0" presId="urn:microsoft.com/office/officeart/2005/8/layout/hChevron3"/>
    <dgm:cxn modelId="{A53AAD83-FD32-4C0F-916D-9FBE74A85392}" type="presParOf" srcId="{F3B72CFA-48B6-490D-9197-BC0D8E5864A7}" destId="{B9185485-87B1-45FF-9B56-DEB6340B4E9C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EAD4C-F371-4798-98B6-21EF51B1C7A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2A23C-0616-471A-8A04-79D8DB57C8F4}">
      <dgm:prSet phldrT="[Текст]" custT="1"/>
      <dgm:spPr/>
      <dgm:t>
        <a:bodyPr/>
        <a:lstStyle/>
        <a:p>
          <a:r>
            <a:rPr lang="ru-RU" sz="2800" b="1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Аттестаттау</a:t>
          </a:r>
          <a:r>
            <a:rPr lang="ru-RU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философиясы</a:t>
          </a:r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48440-4504-4FB3-8A56-1F434E222A47}" type="parTrans" cxnId="{6F9A637C-0B4B-4038-8DFC-A8AC3AD96D0E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A04C3-FAA0-4985-9E32-0442EE5AB590}" type="sibTrans" cxnId="{6F9A637C-0B4B-4038-8DFC-A8AC3AD96D0E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B7414-A385-4EB7-880D-D2425480600E}">
      <dgm:prSet phldrT="[Текст]" custT="1"/>
      <dgm:spPr/>
      <dgm:t>
        <a:bodyPr/>
        <a:lstStyle/>
        <a:p>
          <a:r>
            <a:rPr lang="ru-RU" sz="2800" b="1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Өтпелі</a:t>
          </a:r>
          <a:r>
            <a:rPr lang="ru-RU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кезең</a:t>
          </a:r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076FCE-2299-4788-9FD2-39F0FE8FE1E3}" type="parTrans" cxnId="{A3D28A83-27BB-4D5A-AA1D-CFE50B535D70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7704C-1046-4679-B93F-6EB715CA480B}" type="sibTrans" cxnId="{A3D28A83-27BB-4D5A-AA1D-CFE50B535D70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CDF97-C75B-495E-861C-FA32B12AC7FB}">
      <dgm:prSet phldrT="[Текст]" custT="1"/>
      <dgm:spPr/>
      <dgm:t>
        <a:bodyPr/>
        <a:lstStyle/>
        <a:p>
          <a:r>
            <a:rPr lang="ru-RU" sz="2800" b="1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Мұғалімді</a:t>
          </a:r>
          <a:r>
            <a:rPr lang="ru-RU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бағалау</a:t>
          </a:r>
          <a:r>
            <a:rPr lang="ru-RU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өлшемшарттары</a:t>
          </a:r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C03BC-CB5A-4F06-BEFC-75CFCB03ED65}" type="parTrans" cxnId="{0694FF8B-E875-47A5-99E0-9DD1B626CF1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80C99C-9D77-41BF-9E62-11BC1481F1DD}" type="sibTrans" cxnId="{0694FF8B-E875-47A5-99E0-9DD1B626CF1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D5324-A97F-4FCF-8DFD-082908A1B371}">
      <dgm:prSet custT="1"/>
      <dgm:spPr/>
      <dgm:t>
        <a:bodyPr/>
        <a:lstStyle/>
        <a:p>
          <a:r>
            <a:rPr lang="ru-RU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800" b="1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Ұстаз</a:t>
          </a:r>
          <a:r>
            <a:rPr lang="ru-RU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ru-RU" sz="2800" b="1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платформасының</a:t>
          </a:r>
          <a:r>
            <a:rPr lang="ru-RU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жобасы</a:t>
          </a:r>
          <a:endParaRPr lang="ru-RU" sz="28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EF69AB-4754-410F-AE40-B7189AEA296C}" type="parTrans" cxnId="{6768B7EB-4C11-432B-8097-534F5A763EF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F2157-B577-4778-97FE-AFECCD426330}" type="sibTrans" cxnId="{6768B7EB-4C11-432B-8097-534F5A763EF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1CB0F-8FC4-4034-B86A-27741E10911A}" type="pres">
      <dgm:prSet presAssocID="{508EAD4C-F371-4798-98B6-21EF51B1C7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3CE49B-5B3E-4619-9DFE-D7D5B106F834}" type="pres">
      <dgm:prSet presAssocID="{0012A23C-0616-471A-8A04-79D8DB57C8F4}" presName="comp" presStyleCnt="0"/>
      <dgm:spPr/>
    </dgm:pt>
    <dgm:pt modelId="{C595B6BA-252F-4024-9F88-E4740D594B27}" type="pres">
      <dgm:prSet presAssocID="{0012A23C-0616-471A-8A04-79D8DB57C8F4}" presName="box" presStyleLbl="node1" presStyleIdx="0" presStyleCnt="4"/>
      <dgm:spPr/>
      <dgm:t>
        <a:bodyPr/>
        <a:lstStyle/>
        <a:p>
          <a:endParaRPr lang="ru-RU"/>
        </a:p>
      </dgm:t>
    </dgm:pt>
    <dgm:pt modelId="{10B2C0C2-A79C-439E-AAE5-5BC7CB65655E}" type="pres">
      <dgm:prSet presAssocID="{0012A23C-0616-471A-8A04-79D8DB57C8F4}" presName="img" presStyleLbl="fgImgPlace1" presStyleIdx="0" presStyleCnt="4"/>
      <dgm:spPr/>
    </dgm:pt>
    <dgm:pt modelId="{14689CD2-6CEA-4987-9668-EDBD02E39846}" type="pres">
      <dgm:prSet presAssocID="{0012A23C-0616-471A-8A04-79D8DB57C8F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37470-6655-4812-8D12-5B7F9911F371}" type="pres">
      <dgm:prSet presAssocID="{4F2A04C3-FAA0-4985-9E32-0442EE5AB590}" presName="spacer" presStyleCnt="0"/>
      <dgm:spPr/>
    </dgm:pt>
    <dgm:pt modelId="{2E04E6A3-161D-4EB5-957D-D4D379D15A17}" type="pres">
      <dgm:prSet presAssocID="{5BEB7414-A385-4EB7-880D-D2425480600E}" presName="comp" presStyleCnt="0"/>
      <dgm:spPr/>
    </dgm:pt>
    <dgm:pt modelId="{4B9C9433-2D9E-405C-9D91-A780DD6A252F}" type="pres">
      <dgm:prSet presAssocID="{5BEB7414-A385-4EB7-880D-D2425480600E}" presName="box" presStyleLbl="node1" presStyleIdx="1" presStyleCnt="4"/>
      <dgm:spPr/>
      <dgm:t>
        <a:bodyPr/>
        <a:lstStyle/>
        <a:p>
          <a:endParaRPr lang="ru-RU"/>
        </a:p>
      </dgm:t>
    </dgm:pt>
    <dgm:pt modelId="{BEB99BAD-BA50-433C-9F54-64B93F768FAE}" type="pres">
      <dgm:prSet presAssocID="{5BEB7414-A385-4EB7-880D-D2425480600E}" presName="img" presStyleLbl="fgImgPlace1" presStyleIdx="1" presStyleCnt="4"/>
      <dgm:spPr/>
    </dgm:pt>
    <dgm:pt modelId="{F6E0C0EE-EF1D-4CAC-87AD-7674060C460D}" type="pres">
      <dgm:prSet presAssocID="{5BEB7414-A385-4EB7-880D-D2425480600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48F4-BC23-4076-A576-09C62135057C}" type="pres">
      <dgm:prSet presAssocID="{4047704C-1046-4679-B93F-6EB715CA480B}" presName="spacer" presStyleCnt="0"/>
      <dgm:spPr/>
    </dgm:pt>
    <dgm:pt modelId="{465FD1E1-FAFB-46E4-8EC8-42615E83F6CF}" type="pres">
      <dgm:prSet presAssocID="{8B9CDF97-C75B-495E-861C-FA32B12AC7FB}" presName="comp" presStyleCnt="0"/>
      <dgm:spPr/>
    </dgm:pt>
    <dgm:pt modelId="{B31EFCA5-56D6-4D0B-9B67-D67ECF0F12CC}" type="pres">
      <dgm:prSet presAssocID="{8B9CDF97-C75B-495E-861C-FA32B12AC7FB}" presName="box" presStyleLbl="node1" presStyleIdx="2" presStyleCnt="4"/>
      <dgm:spPr/>
      <dgm:t>
        <a:bodyPr/>
        <a:lstStyle/>
        <a:p>
          <a:endParaRPr lang="ru-RU"/>
        </a:p>
      </dgm:t>
    </dgm:pt>
    <dgm:pt modelId="{AE0839E7-C4F1-4CFC-BA03-20A311B08517}" type="pres">
      <dgm:prSet presAssocID="{8B9CDF97-C75B-495E-861C-FA32B12AC7FB}" presName="img" presStyleLbl="fgImgPlace1" presStyleIdx="2" presStyleCnt="4"/>
      <dgm:spPr/>
    </dgm:pt>
    <dgm:pt modelId="{C439C715-4CB7-43C2-9E5D-073889200E8F}" type="pres">
      <dgm:prSet presAssocID="{8B9CDF97-C75B-495E-861C-FA32B12AC7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2070C-3826-4A5D-BA64-3004C446CB06}" type="pres">
      <dgm:prSet presAssocID="{CC80C99C-9D77-41BF-9E62-11BC1481F1DD}" presName="spacer" presStyleCnt="0"/>
      <dgm:spPr/>
    </dgm:pt>
    <dgm:pt modelId="{1A7A0738-0EF4-44D3-AE23-8EA703AC5A21}" type="pres">
      <dgm:prSet presAssocID="{40BD5324-A97F-4FCF-8DFD-082908A1B371}" presName="comp" presStyleCnt="0"/>
      <dgm:spPr/>
    </dgm:pt>
    <dgm:pt modelId="{FE16DA75-8B50-493B-9A3F-562BD3D86B8E}" type="pres">
      <dgm:prSet presAssocID="{40BD5324-A97F-4FCF-8DFD-082908A1B371}" presName="box" presStyleLbl="node1" presStyleIdx="3" presStyleCnt="4"/>
      <dgm:spPr/>
      <dgm:t>
        <a:bodyPr/>
        <a:lstStyle/>
        <a:p>
          <a:endParaRPr lang="ru-RU"/>
        </a:p>
      </dgm:t>
    </dgm:pt>
    <dgm:pt modelId="{B26C4CEC-6D86-4B12-9012-0728D57208F2}" type="pres">
      <dgm:prSet presAssocID="{40BD5324-A97F-4FCF-8DFD-082908A1B371}" presName="img" presStyleLbl="fgImgPlace1" presStyleIdx="3" presStyleCnt="4"/>
      <dgm:spPr/>
    </dgm:pt>
    <dgm:pt modelId="{50145420-3F5F-4494-AA6E-A5B988DBC089}" type="pres">
      <dgm:prSet presAssocID="{40BD5324-A97F-4FCF-8DFD-082908A1B37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0F16E-9822-45BE-8CD9-91A6F7F19C0B}" type="presOf" srcId="{0012A23C-0616-471A-8A04-79D8DB57C8F4}" destId="{14689CD2-6CEA-4987-9668-EDBD02E39846}" srcOrd="1" destOrd="0" presId="urn:microsoft.com/office/officeart/2005/8/layout/vList4"/>
    <dgm:cxn modelId="{602DF229-B23C-45D9-B652-AB945780B871}" type="presOf" srcId="{5BEB7414-A385-4EB7-880D-D2425480600E}" destId="{F6E0C0EE-EF1D-4CAC-87AD-7674060C460D}" srcOrd="1" destOrd="0" presId="urn:microsoft.com/office/officeart/2005/8/layout/vList4"/>
    <dgm:cxn modelId="{0694FF8B-E875-47A5-99E0-9DD1B626CF19}" srcId="{508EAD4C-F371-4798-98B6-21EF51B1C7A1}" destId="{8B9CDF97-C75B-495E-861C-FA32B12AC7FB}" srcOrd="2" destOrd="0" parTransId="{655C03BC-CB5A-4F06-BEFC-75CFCB03ED65}" sibTransId="{CC80C99C-9D77-41BF-9E62-11BC1481F1DD}"/>
    <dgm:cxn modelId="{D1164B91-2678-43A4-A03D-7EB752464395}" type="presOf" srcId="{8B9CDF97-C75B-495E-861C-FA32B12AC7FB}" destId="{C439C715-4CB7-43C2-9E5D-073889200E8F}" srcOrd="1" destOrd="0" presId="urn:microsoft.com/office/officeart/2005/8/layout/vList4"/>
    <dgm:cxn modelId="{FAC1AC1D-9DDC-495D-880E-3F5CA2964CB2}" type="presOf" srcId="{40BD5324-A97F-4FCF-8DFD-082908A1B371}" destId="{50145420-3F5F-4494-AA6E-A5B988DBC089}" srcOrd="1" destOrd="0" presId="urn:microsoft.com/office/officeart/2005/8/layout/vList4"/>
    <dgm:cxn modelId="{251DF7DB-BA3A-4E36-AC18-9A10E77CF2D8}" type="presOf" srcId="{40BD5324-A97F-4FCF-8DFD-082908A1B371}" destId="{FE16DA75-8B50-493B-9A3F-562BD3D86B8E}" srcOrd="0" destOrd="0" presId="urn:microsoft.com/office/officeart/2005/8/layout/vList4"/>
    <dgm:cxn modelId="{6768B7EB-4C11-432B-8097-534F5A763EF9}" srcId="{508EAD4C-F371-4798-98B6-21EF51B1C7A1}" destId="{40BD5324-A97F-4FCF-8DFD-082908A1B371}" srcOrd="3" destOrd="0" parTransId="{E0EF69AB-4754-410F-AE40-B7189AEA296C}" sibTransId="{2A4F2157-B577-4778-97FE-AFECCD426330}"/>
    <dgm:cxn modelId="{141756B1-3E87-4469-B73C-E097FCCB4CBE}" type="presOf" srcId="{8B9CDF97-C75B-495E-861C-FA32B12AC7FB}" destId="{B31EFCA5-56D6-4D0B-9B67-D67ECF0F12CC}" srcOrd="0" destOrd="0" presId="urn:microsoft.com/office/officeart/2005/8/layout/vList4"/>
    <dgm:cxn modelId="{ED971117-1889-4A2E-8EDA-97D88A268073}" type="presOf" srcId="{508EAD4C-F371-4798-98B6-21EF51B1C7A1}" destId="{55F1CB0F-8FC4-4034-B86A-27741E10911A}" srcOrd="0" destOrd="0" presId="urn:microsoft.com/office/officeart/2005/8/layout/vList4"/>
    <dgm:cxn modelId="{BCDA1798-4110-495A-A96F-35D1257EDA22}" type="presOf" srcId="{0012A23C-0616-471A-8A04-79D8DB57C8F4}" destId="{C595B6BA-252F-4024-9F88-E4740D594B27}" srcOrd="0" destOrd="0" presId="urn:microsoft.com/office/officeart/2005/8/layout/vList4"/>
    <dgm:cxn modelId="{EC350225-8997-4ED4-9AC0-8D569250BEC9}" type="presOf" srcId="{5BEB7414-A385-4EB7-880D-D2425480600E}" destId="{4B9C9433-2D9E-405C-9D91-A780DD6A252F}" srcOrd="0" destOrd="0" presId="urn:microsoft.com/office/officeart/2005/8/layout/vList4"/>
    <dgm:cxn modelId="{A3D28A83-27BB-4D5A-AA1D-CFE50B535D70}" srcId="{508EAD4C-F371-4798-98B6-21EF51B1C7A1}" destId="{5BEB7414-A385-4EB7-880D-D2425480600E}" srcOrd="1" destOrd="0" parTransId="{AA076FCE-2299-4788-9FD2-39F0FE8FE1E3}" sibTransId="{4047704C-1046-4679-B93F-6EB715CA480B}"/>
    <dgm:cxn modelId="{6F9A637C-0B4B-4038-8DFC-A8AC3AD96D0E}" srcId="{508EAD4C-F371-4798-98B6-21EF51B1C7A1}" destId="{0012A23C-0616-471A-8A04-79D8DB57C8F4}" srcOrd="0" destOrd="0" parTransId="{87148440-4504-4FB3-8A56-1F434E222A47}" sibTransId="{4F2A04C3-FAA0-4985-9E32-0442EE5AB590}"/>
    <dgm:cxn modelId="{C3AE07C2-9F96-406F-8472-46E6C8C9A793}" type="presParOf" srcId="{55F1CB0F-8FC4-4034-B86A-27741E10911A}" destId="{FF3CE49B-5B3E-4619-9DFE-D7D5B106F834}" srcOrd="0" destOrd="0" presId="urn:microsoft.com/office/officeart/2005/8/layout/vList4"/>
    <dgm:cxn modelId="{9A176838-69D3-4F0C-A80C-E8AE3A9F28FF}" type="presParOf" srcId="{FF3CE49B-5B3E-4619-9DFE-D7D5B106F834}" destId="{C595B6BA-252F-4024-9F88-E4740D594B27}" srcOrd="0" destOrd="0" presId="urn:microsoft.com/office/officeart/2005/8/layout/vList4"/>
    <dgm:cxn modelId="{D30D8A50-81DD-4731-A503-2B9A89E32543}" type="presParOf" srcId="{FF3CE49B-5B3E-4619-9DFE-D7D5B106F834}" destId="{10B2C0C2-A79C-439E-AAE5-5BC7CB65655E}" srcOrd="1" destOrd="0" presId="urn:microsoft.com/office/officeart/2005/8/layout/vList4"/>
    <dgm:cxn modelId="{9F4FAF2C-B6A1-47E4-8F78-71B9DCDEE8C7}" type="presParOf" srcId="{FF3CE49B-5B3E-4619-9DFE-D7D5B106F834}" destId="{14689CD2-6CEA-4987-9668-EDBD02E39846}" srcOrd="2" destOrd="0" presId="urn:microsoft.com/office/officeart/2005/8/layout/vList4"/>
    <dgm:cxn modelId="{EB16F88D-A12D-4DF1-8D13-ACC7C6D0F623}" type="presParOf" srcId="{55F1CB0F-8FC4-4034-B86A-27741E10911A}" destId="{DB237470-6655-4812-8D12-5B7F9911F371}" srcOrd="1" destOrd="0" presId="urn:microsoft.com/office/officeart/2005/8/layout/vList4"/>
    <dgm:cxn modelId="{4E2C4DEF-71C4-4C5E-9E9E-BB4AC7E9B5C1}" type="presParOf" srcId="{55F1CB0F-8FC4-4034-B86A-27741E10911A}" destId="{2E04E6A3-161D-4EB5-957D-D4D379D15A17}" srcOrd="2" destOrd="0" presId="urn:microsoft.com/office/officeart/2005/8/layout/vList4"/>
    <dgm:cxn modelId="{1B87ED78-7A27-44B9-9168-EF54B5A95AB5}" type="presParOf" srcId="{2E04E6A3-161D-4EB5-957D-D4D379D15A17}" destId="{4B9C9433-2D9E-405C-9D91-A780DD6A252F}" srcOrd="0" destOrd="0" presId="urn:microsoft.com/office/officeart/2005/8/layout/vList4"/>
    <dgm:cxn modelId="{48699160-BBC7-4673-9C46-DF8A02540E92}" type="presParOf" srcId="{2E04E6A3-161D-4EB5-957D-D4D379D15A17}" destId="{BEB99BAD-BA50-433C-9F54-64B93F768FAE}" srcOrd="1" destOrd="0" presId="urn:microsoft.com/office/officeart/2005/8/layout/vList4"/>
    <dgm:cxn modelId="{1BA6B5F8-46E8-448A-B5CD-29410A804D1D}" type="presParOf" srcId="{2E04E6A3-161D-4EB5-957D-D4D379D15A17}" destId="{F6E0C0EE-EF1D-4CAC-87AD-7674060C460D}" srcOrd="2" destOrd="0" presId="urn:microsoft.com/office/officeart/2005/8/layout/vList4"/>
    <dgm:cxn modelId="{B2B5D941-D2CC-43C3-9D06-A3B56096C95B}" type="presParOf" srcId="{55F1CB0F-8FC4-4034-B86A-27741E10911A}" destId="{6E3D48F4-BC23-4076-A576-09C62135057C}" srcOrd="3" destOrd="0" presId="urn:microsoft.com/office/officeart/2005/8/layout/vList4"/>
    <dgm:cxn modelId="{5424B6B0-F087-46DF-ADEB-1F264D2FC603}" type="presParOf" srcId="{55F1CB0F-8FC4-4034-B86A-27741E10911A}" destId="{465FD1E1-FAFB-46E4-8EC8-42615E83F6CF}" srcOrd="4" destOrd="0" presId="urn:microsoft.com/office/officeart/2005/8/layout/vList4"/>
    <dgm:cxn modelId="{F731ADCE-778D-4306-BAD1-8C962D416E3C}" type="presParOf" srcId="{465FD1E1-FAFB-46E4-8EC8-42615E83F6CF}" destId="{B31EFCA5-56D6-4D0B-9B67-D67ECF0F12CC}" srcOrd="0" destOrd="0" presId="urn:microsoft.com/office/officeart/2005/8/layout/vList4"/>
    <dgm:cxn modelId="{697C08EB-2B18-4DE7-8E04-8E2E4DCD92D4}" type="presParOf" srcId="{465FD1E1-FAFB-46E4-8EC8-42615E83F6CF}" destId="{AE0839E7-C4F1-4CFC-BA03-20A311B08517}" srcOrd="1" destOrd="0" presId="urn:microsoft.com/office/officeart/2005/8/layout/vList4"/>
    <dgm:cxn modelId="{BCEF1B43-65BA-42DD-A9C9-C8F7470C3639}" type="presParOf" srcId="{465FD1E1-FAFB-46E4-8EC8-42615E83F6CF}" destId="{C439C715-4CB7-43C2-9E5D-073889200E8F}" srcOrd="2" destOrd="0" presId="urn:microsoft.com/office/officeart/2005/8/layout/vList4"/>
    <dgm:cxn modelId="{4CEE11CD-9886-49BF-8A39-41C26F852245}" type="presParOf" srcId="{55F1CB0F-8FC4-4034-B86A-27741E10911A}" destId="{D822070C-3826-4A5D-BA64-3004C446CB06}" srcOrd="5" destOrd="0" presId="urn:microsoft.com/office/officeart/2005/8/layout/vList4"/>
    <dgm:cxn modelId="{7CFC4899-A3F3-472F-AE71-C5EE341B375F}" type="presParOf" srcId="{55F1CB0F-8FC4-4034-B86A-27741E10911A}" destId="{1A7A0738-0EF4-44D3-AE23-8EA703AC5A21}" srcOrd="6" destOrd="0" presId="urn:microsoft.com/office/officeart/2005/8/layout/vList4"/>
    <dgm:cxn modelId="{2CBC694C-BC39-4ADB-96EF-8C96CE9A23FC}" type="presParOf" srcId="{1A7A0738-0EF4-44D3-AE23-8EA703AC5A21}" destId="{FE16DA75-8B50-493B-9A3F-562BD3D86B8E}" srcOrd="0" destOrd="0" presId="urn:microsoft.com/office/officeart/2005/8/layout/vList4"/>
    <dgm:cxn modelId="{D81CD89B-44D0-4E19-AE1F-1279ECD5DB0D}" type="presParOf" srcId="{1A7A0738-0EF4-44D3-AE23-8EA703AC5A21}" destId="{B26C4CEC-6D86-4B12-9012-0728D57208F2}" srcOrd="1" destOrd="0" presId="urn:microsoft.com/office/officeart/2005/8/layout/vList4"/>
    <dgm:cxn modelId="{255D95D5-A3B3-48B4-B8CC-7D5EF786B7AF}" type="presParOf" srcId="{1A7A0738-0EF4-44D3-AE23-8EA703AC5A21}" destId="{50145420-3F5F-4494-AA6E-A5B988DBC08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9FA11-9B18-45D9-B75B-0DA55BC29511}">
      <dsp:nvSpPr>
        <dsp:cNvPr id="0" name=""/>
        <dsp:cNvSpPr/>
      </dsp:nvSpPr>
      <dsp:spPr>
        <a:xfrm>
          <a:off x="2070" y="752892"/>
          <a:ext cx="1820196" cy="832423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Мобильді</a:t>
          </a:r>
          <a:r>
            <a:rPr lang="ru-RU" sz="14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топ </a:t>
          </a:r>
          <a:r>
            <a:rPr lang="ru-RU" sz="1400" b="1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кураторларын</a:t>
          </a:r>
          <a:r>
            <a:rPr lang="ru-RU" sz="14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оқыту</a:t>
          </a:r>
          <a:endParaRPr lang="ru-RU" sz="1400" b="1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0" y="752892"/>
        <a:ext cx="1612090" cy="832423"/>
      </dsp:txXfrm>
    </dsp:sp>
    <dsp:sp modelId="{3B78683E-41E0-47C0-90DA-B9CA79EDB910}">
      <dsp:nvSpPr>
        <dsp:cNvPr id="0" name=""/>
        <dsp:cNvSpPr/>
      </dsp:nvSpPr>
      <dsp:spPr>
        <a:xfrm>
          <a:off x="1563957" y="746175"/>
          <a:ext cx="2004792" cy="83242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өңірлерде</a:t>
          </a:r>
          <a:r>
            <a:rPr lang="ru-RU" sz="1400" b="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түсіндіру</a:t>
          </a:r>
          <a:endParaRPr lang="ru-RU" sz="1400" b="0" kern="1200">
            <a:solidFill>
              <a:srgbClr val="002060"/>
            </a:solidFill>
          </a:endParaRPr>
        </a:p>
      </dsp:txBody>
      <dsp:txXfrm>
        <a:off x="1980169" y="746175"/>
        <a:ext cx="1172369" cy="832423"/>
      </dsp:txXfrm>
    </dsp:sp>
    <dsp:sp modelId="{5F11F1F7-3263-4857-9924-70CFDAB0DBD3}">
      <dsp:nvSpPr>
        <dsp:cNvPr id="0" name=""/>
        <dsp:cNvSpPr/>
      </dsp:nvSpPr>
      <dsp:spPr>
        <a:xfrm>
          <a:off x="3282689" y="752892"/>
          <a:ext cx="2172036" cy="832423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білім</a:t>
          </a:r>
          <a:r>
            <a:rPr lang="ru-RU" sz="1400" b="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беру </a:t>
          </a:r>
          <a:r>
            <a:rPr lang="ru-RU" sz="1400" b="0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ұйымдарында</a:t>
          </a:r>
          <a:r>
            <a:rPr lang="ru-RU" sz="1400" b="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түсіндіру</a:t>
          </a:r>
          <a:endParaRPr lang="ru-RU" sz="1400" b="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8901" y="752892"/>
        <a:ext cx="1339613" cy="832423"/>
      </dsp:txXfrm>
    </dsp:sp>
    <dsp:sp modelId="{EC95A7B6-ADDD-4295-B0CB-51B4E8248665}">
      <dsp:nvSpPr>
        <dsp:cNvPr id="0" name=""/>
        <dsp:cNvSpPr/>
      </dsp:nvSpPr>
      <dsp:spPr>
        <a:xfrm>
          <a:off x="5182540" y="752892"/>
          <a:ext cx="1862194" cy="83242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сұрақ-жауап</a:t>
          </a:r>
          <a:endParaRPr lang="ru-RU" sz="1400" b="0" kern="1200">
            <a:solidFill>
              <a:srgbClr val="002060"/>
            </a:solidFill>
          </a:endParaRPr>
        </a:p>
      </dsp:txBody>
      <dsp:txXfrm>
        <a:off x="5598752" y="752892"/>
        <a:ext cx="1029771" cy="832423"/>
      </dsp:txXfrm>
    </dsp:sp>
    <dsp:sp modelId="{510DE032-5E15-4D1A-990D-1A7EDB48AF5C}">
      <dsp:nvSpPr>
        <dsp:cNvPr id="0" name=""/>
        <dsp:cNvSpPr/>
      </dsp:nvSpPr>
      <dsp:spPr>
        <a:xfrm>
          <a:off x="6805376" y="746033"/>
          <a:ext cx="1988026" cy="832423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үлестірме</a:t>
          </a:r>
          <a:r>
            <a:rPr lang="ru-RU" sz="1400" b="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материал</a:t>
          </a:r>
        </a:p>
      </dsp:txBody>
      <dsp:txXfrm>
        <a:off x="7221588" y="746033"/>
        <a:ext cx="1155603" cy="832423"/>
      </dsp:txXfrm>
    </dsp:sp>
    <dsp:sp modelId="{B9185485-87B1-45FF-9B56-DEB6340B4E9C}">
      <dsp:nvSpPr>
        <dsp:cNvPr id="0" name=""/>
        <dsp:cNvSpPr/>
      </dsp:nvSpPr>
      <dsp:spPr>
        <a:xfrm>
          <a:off x="8471233" y="752179"/>
          <a:ext cx="3195806" cy="83242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Call-</a:t>
          </a:r>
          <a:r>
            <a:rPr lang="ru-RU" sz="1400" b="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</a:t>
          </a:r>
          <a:r>
            <a:rPr lang="x-none" sz="1400" b="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x-none" sz="1400" b="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сенім</a:t>
          </a:r>
          <a:r>
            <a:rPr lang="ru-RU" sz="1400" b="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телефоны
(</a:t>
          </a:r>
          <a:r>
            <a:rPr lang="ru-RU" sz="1400" b="0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облыстық</a:t>
          </a:r>
          <a:r>
            <a:rPr lang="ru-RU" sz="1400" b="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әдіс</a:t>
          </a:r>
          <a:r>
            <a:rPr lang="ru-RU" sz="1400" b="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b="0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кабинеті</a:t>
          </a:r>
          <a:r>
            <a:rPr lang="ru-RU" sz="1400" b="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
40 </a:t>
          </a:r>
          <a:r>
            <a:rPr lang="ru-RU" sz="1400" b="0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адам</a:t>
          </a:r>
          <a:endParaRPr lang="ru-RU" sz="1200" b="1" kern="120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87445" y="752179"/>
        <a:ext cx="2363383" cy="832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5B6BA-252F-4024-9F88-E4740D594B27}">
      <dsp:nvSpPr>
        <dsp:cNvPr id="0" name=""/>
        <dsp:cNvSpPr/>
      </dsp:nvSpPr>
      <dsp:spPr>
        <a:xfrm>
          <a:off x="0" y="0"/>
          <a:ext cx="9181869" cy="729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Аттестаттау</a:t>
          </a:r>
          <a:r>
            <a:rPr lang="ru-RU" sz="2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философиясы</a:t>
          </a:r>
          <a:endParaRPr lang="ru-RU" sz="28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9328" y="0"/>
        <a:ext cx="7272540" cy="729551"/>
      </dsp:txXfrm>
    </dsp:sp>
    <dsp:sp modelId="{10B2C0C2-A79C-439E-AAE5-5BC7CB65655E}">
      <dsp:nvSpPr>
        <dsp:cNvPr id="0" name=""/>
        <dsp:cNvSpPr/>
      </dsp:nvSpPr>
      <dsp:spPr>
        <a:xfrm>
          <a:off x="72955" y="72955"/>
          <a:ext cx="1836373" cy="5836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C9433-2D9E-405C-9D91-A780DD6A252F}">
      <dsp:nvSpPr>
        <dsp:cNvPr id="0" name=""/>
        <dsp:cNvSpPr/>
      </dsp:nvSpPr>
      <dsp:spPr>
        <a:xfrm>
          <a:off x="0" y="802506"/>
          <a:ext cx="9181869" cy="729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Өтпелі</a:t>
          </a:r>
          <a:r>
            <a:rPr lang="ru-RU" sz="2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кезең</a:t>
          </a:r>
          <a:endParaRPr lang="ru-RU" sz="28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9328" y="802506"/>
        <a:ext cx="7272540" cy="729551"/>
      </dsp:txXfrm>
    </dsp:sp>
    <dsp:sp modelId="{BEB99BAD-BA50-433C-9F54-64B93F768FAE}">
      <dsp:nvSpPr>
        <dsp:cNvPr id="0" name=""/>
        <dsp:cNvSpPr/>
      </dsp:nvSpPr>
      <dsp:spPr>
        <a:xfrm>
          <a:off x="72955" y="875461"/>
          <a:ext cx="1836373" cy="5836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EFCA5-56D6-4D0B-9B67-D67ECF0F12CC}">
      <dsp:nvSpPr>
        <dsp:cNvPr id="0" name=""/>
        <dsp:cNvSpPr/>
      </dsp:nvSpPr>
      <dsp:spPr>
        <a:xfrm>
          <a:off x="0" y="1605012"/>
          <a:ext cx="9181869" cy="729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Мұғалімді</a:t>
          </a:r>
          <a:r>
            <a:rPr lang="ru-RU" sz="2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бағалау</a:t>
          </a:r>
          <a:r>
            <a:rPr lang="ru-RU" sz="2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өлшемшарттары</a:t>
          </a:r>
          <a:endParaRPr lang="ru-RU" sz="28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9328" y="1605012"/>
        <a:ext cx="7272540" cy="729551"/>
      </dsp:txXfrm>
    </dsp:sp>
    <dsp:sp modelId="{AE0839E7-C4F1-4CFC-BA03-20A311B08517}">
      <dsp:nvSpPr>
        <dsp:cNvPr id="0" name=""/>
        <dsp:cNvSpPr/>
      </dsp:nvSpPr>
      <dsp:spPr>
        <a:xfrm>
          <a:off x="72955" y="1677967"/>
          <a:ext cx="1836373" cy="5836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6DA75-8B50-493B-9A3F-562BD3D86B8E}">
      <dsp:nvSpPr>
        <dsp:cNvPr id="0" name=""/>
        <dsp:cNvSpPr/>
      </dsp:nvSpPr>
      <dsp:spPr>
        <a:xfrm>
          <a:off x="0" y="2407518"/>
          <a:ext cx="9181869" cy="729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800" b="1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Ұстаз</a:t>
          </a:r>
          <a:r>
            <a:rPr lang="ru-RU" sz="2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ru-RU" sz="2800" b="1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платформасының</a:t>
          </a:r>
          <a:r>
            <a:rPr lang="ru-RU" sz="2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жобасы</a:t>
          </a:r>
          <a:endParaRPr lang="ru-RU" sz="2800" b="1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9328" y="2407518"/>
        <a:ext cx="7272540" cy="729551"/>
      </dsp:txXfrm>
    </dsp:sp>
    <dsp:sp modelId="{B26C4CEC-6D86-4B12-9012-0728D57208F2}">
      <dsp:nvSpPr>
        <dsp:cNvPr id="0" name=""/>
        <dsp:cNvSpPr/>
      </dsp:nvSpPr>
      <dsp:spPr>
        <a:xfrm>
          <a:off x="72955" y="2480473"/>
          <a:ext cx="1836373" cy="5836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06D6-87AF-48AD-828F-2EA4AA48BA1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108EE-FF33-4A50-A5A6-FBC31EE66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9DCD-8CE9-49F7-B8A7-FC36B5B84297}" type="datetime1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9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E26C-93A1-48D8-B22C-939698B5FA8D}" type="datetime1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4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992-3221-401B-ACBB-9383574F91AA}" type="datetime1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72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61A5-EECF-44A4-9F63-C9C16ABB6457}" type="datetime1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0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B98F-8389-4C76-B588-4AAAA95FC183}" type="datetime1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69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F4E-B4DC-476A-BB11-8ADC9E9A9574}" type="datetime1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44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E3E-0231-4BBC-ACCD-13EF0D74A56D}" type="datetime1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8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22DB-5F1D-4F33-9674-C52A04A330C9}" type="datetime1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3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AE3A-F534-40A5-868F-9E7AE93BAD86}" type="datetime1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32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BCE5-3F35-464A-B052-582EB362334F}" type="datetime1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16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1704-4D82-4829-880D-10A2330FA029}" type="datetime1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8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DD6C7-BE76-4738-98FE-721F3533EC9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C9C6C-33E3-4062-A6B4-3AED05403989}" type="datetime1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0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microsoft.com/office/2007/relationships/hdphoto" Target="../media/hdphoto1.wdp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81CBF24-7D75-BBD4-B21C-F7099392D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169" y="0"/>
            <a:ext cx="12238169" cy="6883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59" t="16207" r="28322" b="-297"/>
          <a:stretch/>
        </p:blipFill>
        <p:spPr>
          <a:xfrm>
            <a:off x="-4909457" y="-21771"/>
            <a:ext cx="12692743" cy="6905739"/>
          </a:xfrm>
          <a:prstGeom prst="flowChartManualOperation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36874" y="4551890"/>
            <a:ext cx="144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Астана, 2024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6705600" y="2589143"/>
            <a:ext cx="5268685" cy="1707404"/>
          </a:xfrm>
        </p:spPr>
        <p:txBody>
          <a:bodyPr>
            <a:no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ШЕБЕР ҰСТАЗ – ТАБЫСТЫ ОҚУШЫ</a:t>
            </a:r>
          </a:p>
        </p:txBody>
      </p:sp>
      <p:sp>
        <p:nvSpPr>
          <p:cNvPr id="5" name="Блок-схема: ручной ввод 4"/>
          <p:cNvSpPr/>
          <p:nvPr/>
        </p:nvSpPr>
        <p:spPr>
          <a:xfrm rot="16200000" flipV="1">
            <a:off x="-225256" y="-1022634"/>
            <a:ext cx="6905739" cy="8855529"/>
          </a:xfrm>
          <a:prstGeom prst="flowChartManualInpu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Minimal style blue gradient abstract wallpaper with blur effect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21" b="39748"/>
          <a:stretch/>
        </p:blipFill>
        <p:spPr bwMode="auto">
          <a:xfrm>
            <a:off x="0" y="0"/>
            <a:ext cx="12192001" cy="61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Прямая соединительная линия 76"/>
          <p:cNvCxnSpPr/>
          <p:nvPr/>
        </p:nvCxnSpPr>
        <p:spPr>
          <a:xfrm>
            <a:off x="0" y="626819"/>
            <a:ext cx="12191999" cy="0"/>
          </a:xfrm>
          <a:prstGeom prst="line">
            <a:avLst/>
          </a:prstGeom>
          <a:ln w="57150">
            <a:solidFill>
              <a:srgbClr val="A6F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2"/>
          <p:cNvSpPr/>
          <p:nvPr/>
        </p:nvSpPr>
        <p:spPr>
          <a:xfrm rot="16200000">
            <a:off x="2466407" y="-921803"/>
            <a:ext cx="2008280" cy="544120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5" name="Rounded Rectangle 2"/>
          <p:cNvSpPr/>
          <p:nvPr/>
        </p:nvSpPr>
        <p:spPr>
          <a:xfrm rot="16200000">
            <a:off x="2422175" y="1236424"/>
            <a:ext cx="2096750" cy="544120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07326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7A03D-2B07-493C-91EA-3145C93517F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A95CC78-0B72-45A9-AC84-2FC10687CC39}"/>
              </a:ext>
            </a:extLst>
          </p:cNvPr>
          <p:cNvSpPr/>
          <p:nvPr/>
        </p:nvSpPr>
        <p:spPr>
          <a:xfrm>
            <a:off x="3631296" y="543610"/>
            <a:ext cx="1294311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ПЕДАГОГТІҢ ҮЗДІКСІЗ КӘСІБИ ДАМУЫНЫҢ ҰЛТТЫҚ ПЛАТФОРМАСЫ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749948" y="2204227"/>
            <a:ext cx="235749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жеке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тұлғаның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ЭЦҚ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педагогті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авторизациялау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88E8554-5100-4C8D-B254-E244A5C40F78}"/>
              </a:ext>
            </a:extLst>
          </p:cNvPr>
          <p:cNvSpPr/>
          <p:nvPr/>
        </p:nvSpPr>
        <p:spPr>
          <a:xfrm>
            <a:off x="1797922" y="841789"/>
            <a:ext cx="346789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ПЕДАГОГТІҢ ЦИФРЛЫҚ ПРОФИЛІ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 Ligh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602229" y="1509547"/>
            <a:ext cx="145585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критерий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құрастырушы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2295734" y="1531667"/>
            <a:ext cx="168349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сандық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профиль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ұпайларын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есептеу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4144695" y="1531667"/>
            <a:ext cx="192267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Профильді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жылдар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лауазымдар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3477461" y="2211915"/>
            <a:ext cx="22125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тұлғаның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ЭЦҚ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деректерді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CD136A7-A3BD-420A-9825-0283F8A38116}"/>
              </a:ext>
            </a:extLst>
          </p:cNvPr>
          <p:cNvSpPr/>
          <p:nvPr/>
        </p:nvSpPr>
        <p:spPr>
          <a:xfrm>
            <a:off x="2433046" y="2949329"/>
            <a:ext cx="2302205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Open Sans Light"/>
                <a:cs typeface="Calibri Light"/>
              </a:rPr>
              <a:t>П</a:t>
            </a: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Open Sans Light"/>
                <a:cs typeface="Calibri Light"/>
              </a:rPr>
              <a:t>ЕДАГОГ ТӘЖІРИБЕСІ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Open Sans Light"/>
              <a:cs typeface="Calibri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673084" y="3663929"/>
            <a:ext cx="136167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Тәжірибе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таратуды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1943332" y="3670047"/>
            <a:ext cx="16019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Баяндамаларды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3287157" y="3652185"/>
            <a:ext cx="171597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Басылымдарды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4771702" y="3644742"/>
            <a:ext cx="141944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топтарын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823989" y="4270336"/>
            <a:ext cx="21015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Ұсынылған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материалдарды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2787465" y="4253408"/>
            <a:ext cx="168766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Конкурстар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жарыстарды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4317978" y="4275995"/>
            <a:ext cx="16269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файлдарды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жүктеу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механизмін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құру</a:t>
            </a:r>
            <a:endParaRPr kumimoji="0" lang="x-non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2"/>
          <p:cNvSpPr/>
          <p:nvPr/>
        </p:nvSpPr>
        <p:spPr>
          <a:xfrm rot="16200000">
            <a:off x="2808730" y="3057504"/>
            <a:ext cx="1323639" cy="544120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919E7CF-A801-4068-87AC-D31DDCB1A9D4}"/>
              </a:ext>
            </a:extLst>
          </p:cNvPr>
          <p:cNvSpPr txBox="1"/>
          <p:nvPr/>
        </p:nvSpPr>
        <p:spPr>
          <a:xfrm>
            <a:off x="863901" y="5927186"/>
            <a:ext cx="2486997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бағалау</a:t>
            </a: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критерийлері</a:t>
            </a: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 </a:t>
            </a:r>
            <a:r>
              <a:rPr kumimoji="0" lang="ru-RU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сабақты</a:t>
            </a: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бақылау</a:t>
            </a: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парағының</a:t>
            </a: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үлгісі</a:t>
            </a:r>
            <a:endParaRPr kumimoji="0" lang="ru-RU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63C9AF5-CEEA-4030-AB94-4CD449377403}"/>
              </a:ext>
            </a:extLst>
          </p:cNvPr>
          <p:cNvSpPr txBox="1"/>
          <p:nvPr/>
        </p:nvSpPr>
        <p:spPr>
          <a:xfrm>
            <a:off x="3571824" y="5909455"/>
            <a:ext cx="2495545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сабақты</a:t>
            </a: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бақылау</a:t>
            </a: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парағын</a:t>
            </a: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өңдеу</a:t>
            </a: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8CD136A7-A3BD-420A-9825-0283F8A38116}"/>
              </a:ext>
            </a:extLst>
          </p:cNvPr>
          <p:cNvSpPr/>
          <p:nvPr/>
        </p:nvSpPr>
        <p:spPr>
          <a:xfrm>
            <a:off x="1780706" y="5232321"/>
            <a:ext cx="3323735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САБАҚТЫ БАҚЫЛАУ ПАРАҚТАРЫ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 Light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0B83D83-2761-4F8F-9B01-E73C3320B787}"/>
              </a:ext>
            </a:extLst>
          </p:cNvPr>
          <p:cNvSpPr txBox="1"/>
          <p:nvPr/>
        </p:nvSpPr>
        <p:spPr>
          <a:xfrm>
            <a:off x="7172779" y="1325526"/>
            <a:ext cx="5007045" cy="473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 </a:t>
            </a:r>
            <a:r>
              <a:rPr kumimoji="0" lang="kk-KZ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</a:t>
            </a:r>
            <a:r>
              <a:rPr kumimoji="0" lang="x-none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kumimoji="0" lang="ru-RU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204 793 </a:t>
            </a:r>
            <a:r>
              <a:rPr kumimoji="0" lang="kk-KZ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тыңдаушы</a:t>
            </a:r>
            <a:r>
              <a:rPr kumimoji="0" lang="ru-RU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x-none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</a:t>
            </a:r>
            <a:r>
              <a:rPr kumimoji="0" lang="ru-RU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2020 - 2023 </a:t>
            </a:r>
            <a:r>
              <a:rPr kumimoji="0" lang="ru-RU" sz="12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жылдар</a:t>
            </a:r>
            <a:r>
              <a:rPr kumimoji="0" lang="x-none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kumimoji="0" lang="ru-RU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8E110A92-5F32-40DC-BA3D-91794ECB9CC9}"/>
              </a:ext>
            </a:extLst>
          </p:cNvPr>
          <p:cNvSpPr/>
          <p:nvPr/>
        </p:nvSpPr>
        <p:spPr>
          <a:xfrm>
            <a:off x="7258229" y="913759"/>
            <a:ext cx="4682258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«</a:t>
            </a:r>
            <a:r>
              <a:rPr kumimoji="0" lang="kk-K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ТЫҢДАУШЫЛАРДЫҢ БІРЫҢҒАЙ ДЕРЕКҚОР БАЗАСЫ</a:t>
            </a:r>
            <a:r>
              <a:rPr kumimoji="0" lang="x-non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»</a:t>
            </a:r>
            <a:r>
              <a:rPr kumimoji="0" lang="kk-K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 АҚПАРАТТЫҚ ЖҮЙЕСІ 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 Light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0B83D83-2761-4F8F-9B01-E73C3320B787}"/>
              </a:ext>
            </a:extLst>
          </p:cNvPr>
          <p:cNvSpPr txBox="1"/>
          <p:nvPr/>
        </p:nvSpPr>
        <p:spPr>
          <a:xfrm>
            <a:off x="7172778" y="1762129"/>
            <a:ext cx="4256025" cy="275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Электронды сертификат</a:t>
            </a:r>
            <a:r>
              <a:rPr kumimoji="0" lang="ru-RU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kumimoji="0" lang="en-US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QR</a:t>
            </a:r>
            <a:r>
              <a:rPr kumimoji="0" lang="ru-RU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-код</a:t>
            </a:r>
            <a:endParaRPr kumimoji="0" lang="x-none" sz="12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0B83D83-2761-4F8F-9B01-E73C3320B787}"/>
              </a:ext>
            </a:extLst>
          </p:cNvPr>
          <p:cNvSpPr txBox="1"/>
          <p:nvPr/>
        </p:nvSpPr>
        <p:spPr>
          <a:xfrm>
            <a:off x="7172778" y="1910032"/>
            <a:ext cx="4481860" cy="473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 </a:t>
            </a:r>
            <a:r>
              <a:rPr kumimoji="0" lang="ru-RU" sz="12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жылдан</a:t>
            </a:r>
            <a:r>
              <a:rPr kumimoji="0" lang="ru-RU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kumimoji="0" lang="ru-RU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мәліметтер</a:t>
            </a:r>
            <a:r>
              <a:rPr kumimoji="0" lang="ru-RU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апта</a:t>
            </a:r>
            <a:r>
              <a:rPr kumimoji="0" lang="ru-RU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сайын</a:t>
            </a:r>
            <a:r>
              <a:rPr kumimoji="0" lang="ru-RU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жаңартылады</a:t>
            </a:r>
            <a:endParaRPr kumimoji="0" lang="x-none" sz="12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186587" y="1146115"/>
            <a:ext cx="264226" cy="401517"/>
            <a:chOff x="1186587" y="1146115"/>
            <a:chExt cx="264226" cy="401517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1313149" y="1146115"/>
              <a:ext cx="0" cy="276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F64859DD-CE8E-86AE-A4A0-3CB26F652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72193" y="1269012"/>
              <a:ext cx="293014" cy="264226"/>
            </a:xfrm>
            <a:prstGeom prst="rect">
              <a:avLst/>
            </a:prstGeom>
          </p:spPr>
        </p:pic>
      </p:grpSp>
      <p:cxnSp>
        <p:nvCxnSpPr>
          <p:cNvPr id="85" name="Прямая соединительная линия 84"/>
          <p:cNvCxnSpPr/>
          <p:nvPr/>
        </p:nvCxnSpPr>
        <p:spPr>
          <a:xfrm>
            <a:off x="3056936" y="1146115"/>
            <a:ext cx="0" cy="276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F64859DD-CE8E-86AE-A4A0-3CB26F65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915980" y="1269012"/>
            <a:ext cx="293014" cy="264226"/>
          </a:xfrm>
          <a:prstGeom prst="rect">
            <a:avLst/>
          </a:prstGeom>
        </p:spPr>
      </p:pic>
      <p:cxnSp>
        <p:nvCxnSpPr>
          <p:cNvPr id="87" name="Прямая соединительная линия 86"/>
          <p:cNvCxnSpPr/>
          <p:nvPr/>
        </p:nvCxnSpPr>
        <p:spPr>
          <a:xfrm>
            <a:off x="5104441" y="1146115"/>
            <a:ext cx="0" cy="276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F64859DD-CE8E-86AE-A4A0-3CB26F65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963485" y="1269012"/>
            <a:ext cx="293014" cy="264226"/>
          </a:xfrm>
          <a:prstGeom prst="rect">
            <a:avLst/>
          </a:prstGeom>
        </p:spPr>
      </p:pic>
      <p:cxnSp>
        <p:nvCxnSpPr>
          <p:cNvPr id="89" name="Прямая соединительная линия 88"/>
          <p:cNvCxnSpPr/>
          <p:nvPr/>
        </p:nvCxnSpPr>
        <p:spPr>
          <a:xfrm>
            <a:off x="2130264" y="1146115"/>
            <a:ext cx="0" cy="902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F64859DD-CE8E-86AE-A4A0-3CB26F65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989308" y="1954510"/>
            <a:ext cx="293014" cy="264226"/>
          </a:xfrm>
          <a:prstGeom prst="rect">
            <a:avLst/>
          </a:prstGeom>
        </p:spPr>
      </p:pic>
      <p:cxnSp>
        <p:nvCxnSpPr>
          <p:cNvPr id="91" name="Прямая соединительная линия 90"/>
          <p:cNvCxnSpPr/>
          <p:nvPr/>
        </p:nvCxnSpPr>
        <p:spPr>
          <a:xfrm>
            <a:off x="4117194" y="1146115"/>
            <a:ext cx="0" cy="902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F64859DD-CE8E-86AE-A4A0-3CB26F65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976238" y="1954510"/>
            <a:ext cx="293014" cy="264226"/>
          </a:xfrm>
          <a:prstGeom prst="rect">
            <a:avLst/>
          </a:prstGeom>
        </p:spPr>
      </p:pic>
      <p:grpSp>
        <p:nvGrpSpPr>
          <p:cNvPr id="93" name="Группа 92"/>
          <p:cNvGrpSpPr/>
          <p:nvPr/>
        </p:nvGrpSpPr>
        <p:grpSpPr>
          <a:xfrm>
            <a:off x="1186587" y="3222670"/>
            <a:ext cx="264226" cy="401517"/>
            <a:chOff x="1186587" y="1146115"/>
            <a:chExt cx="264226" cy="401517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>
              <a:off x="1313149" y="1146115"/>
              <a:ext cx="0" cy="276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xmlns="" id="{F64859DD-CE8E-86AE-A4A0-3CB26F652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72193" y="1269012"/>
              <a:ext cx="293014" cy="264226"/>
            </a:xfrm>
            <a:prstGeom prst="rect">
              <a:avLst/>
            </a:prstGeom>
          </p:spPr>
        </p:pic>
      </p:grpSp>
      <p:grpSp>
        <p:nvGrpSpPr>
          <p:cNvPr id="96" name="Группа 95"/>
          <p:cNvGrpSpPr/>
          <p:nvPr/>
        </p:nvGrpSpPr>
        <p:grpSpPr>
          <a:xfrm>
            <a:off x="2655352" y="3222670"/>
            <a:ext cx="264226" cy="401517"/>
            <a:chOff x="1186587" y="1146115"/>
            <a:chExt cx="264226" cy="401517"/>
          </a:xfrm>
        </p:grpSpPr>
        <p:cxnSp>
          <p:nvCxnSpPr>
            <p:cNvPr id="97" name="Прямая соединительная линия 96"/>
            <p:cNvCxnSpPr/>
            <p:nvPr/>
          </p:nvCxnSpPr>
          <p:spPr>
            <a:xfrm>
              <a:off x="1313149" y="1146115"/>
              <a:ext cx="0" cy="276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F64859DD-CE8E-86AE-A4A0-3CB26F652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72193" y="1269012"/>
              <a:ext cx="293014" cy="264226"/>
            </a:xfrm>
            <a:prstGeom prst="rect">
              <a:avLst/>
            </a:prstGeom>
          </p:spPr>
        </p:pic>
      </p:grpSp>
      <p:grpSp>
        <p:nvGrpSpPr>
          <p:cNvPr id="99" name="Группа 98"/>
          <p:cNvGrpSpPr/>
          <p:nvPr/>
        </p:nvGrpSpPr>
        <p:grpSpPr>
          <a:xfrm>
            <a:off x="4002240" y="3222670"/>
            <a:ext cx="264226" cy="401517"/>
            <a:chOff x="1186587" y="1146115"/>
            <a:chExt cx="264226" cy="401517"/>
          </a:xfrm>
        </p:grpSpPr>
        <p:cxnSp>
          <p:nvCxnSpPr>
            <p:cNvPr id="100" name="Прямая соединительная линия 99"/>
            <p:cNvCxnSpPr/>
            <p:nvPr/>
          </p:nvCxnSpPr>
          <p:spPr>
            <a:xfrm>
              <a:off x="1313149" y="1146115"/>
              <a:ext cx="0" cy="276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xmlns="" id="{F64859DD-CE8E-86AE-A4A0-3CB26F652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72193" y="1269012"/>
              <a:ext cx="293014" cy="264226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5350329" y="3222670"/>
            <a:ext cx="264226" cy="401517"/>
            <a:chOff x="1186587" y="1146115"/>
            <a:chExt cx="264226" cy="401517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>
              <a:off x="1313149" y="1146115"/>
              <a:ext cx="0" cy="276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xmlns="" id="{F64859DD-CE8E-86AE-A4A0-3CB26F652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72193" y="1269012"/>
              <a:ext cx="293014" cy="264226"/>
            </a:xfrm>
            <a:prstGeom prst="rect">
              <a:avLst/>
            </a:prstGeom>
          </p:spPr>
        </p:pic>
      </p:grpSp>
      <p:cxnSp>
        <p:nvCxnSpPr>
          <p:cNvPr id="105" name="Прямая соединительная линия 104"/>
          <p:cNvCxnSpPr/>
          <p:nvPr/>
        </p:nvCxnSpPr>
        <p:spPr>
          <a:xfrm>
            <a:off x="1974570" y="3217435"/>
            <a:ext cx="0" cy="902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F64859DD-CE8E-86AE-A4A0-3CB26F65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833614" y="4025830"/>
            <a:ext cx="293014" cy="264226"/>
          </a:xfrm>
          <a:prstGeom prst="rect">
            <a:avLst/>
          </a:prstGeom>
        </p:spPr>
      </p:pic>
      <p:cxnSp>
        <p:nvCxnSpPr>
          <p:cNvPr id="107" name="Прямая соединительная линия 106"/>
          <p:cNvCxnSpPr/>
          <p:nvPr/>
        </p:nvCxnSpPr>
        <p:spPr>
          <a:xfrm>
            <a:off x="3477461" y="3217435"/>
            <a:ext cx="0" cy="902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F64859DD-CE8E-86AE-A4A0-3CB26F65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336505" y="4025830"/>
            <a:ext cx="293014" cy="264226"/>
          </a:xfrm>
          <a:prstGeom prst="rect">
            <a:avLst/>
          </a:prstGeom>
        </p:spPr>
      </p:pic>
      <p:cxnSp>
        <p:nvCxnSpPr>
          <p:cNvPr id="109" name="Прямая соединительная линия 108"/>
          <p:cNvCxnSpPr/>
          <p:nvPr/>
        </p:nvCxnSpPr>
        <p:spPr>
          <a:xfrm>
            <a:off x="4772036" y="3217435"/>
            <a:ext cx="0" cy="902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F64859DD-CE8E-86AE-A4A0-3CB26F65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631080" y="4025830"/>
            <a:ext cx="293014" cy="264226"/>
          </a:xfrm>
          <a:prstGeom prst="rect">
            <a:avLst/>
          </a:prstGeom>
        </p:spPr>
      </p:pic>
      <p:grpSp>
        <p:nvGrpSpPr>
          <p:cNvPr id="111" name="Группа 110"/>
          <p:cNvGrpSpPr/>
          <p:nvPr/>
        </p:nvGrpSpPr>
        <p:grpSpPr>
          <a:xfrm>
            <a:off x="1796582" y="5530706"/>
            <a:ext cx="264226" cy="401517"/>
            <a:chOff x="1186587" y="1146115"/>
            <a:chExt cx="264226" cy="401517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>
              <a:off x="1313149" y="1146115"/>
              <a:ext cx="0" cy="276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xmlns="" id="{F64859DD-CE8E-86AE-A4A0-3CB26F652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72193" y="1269012"/>
              <a:ext cx="293014" cy="26422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4475128" y="5530706"/>
            <a:ext cx="264226" cy="401517"/>
            <a:chOff x="1186587" y="1146115"/>
            <a:chExt cx="264226" cy="401517"/>
          </a:xfrm>
        </p:grpSpPr>
        <p:cxnSp>
          <p:nvCxnSpPr>
            <p:cNvPr id="115" name="Прямая соединительная линия 114"/>
            <p:cNvCxnSpPr/>
            <p:nvPr/>
          </p:nvCxnSpPr>
          <p:spPr>
            <a:xfrm>
              <a:off x="1313149" y="1146115"/>
              <a:ext cx="0" cy="276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xmlns="" id="{F64859DD-CE8E-86AE-A4A0-3CB26F652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72193" y="1269012"/>
              <a:ext cx="293014" cy="264226"/>
            </a:xfrm>
            <a:prstGeom prst="rect">
              <a:avLst/>
            </a:prstGeom>
          </p:spPr>
        </p:pic>
      </p:grpSp>
      <p:sp>
        <p:nvSpPr>
          <p:cNvPr id="118" name="Rounded Rectangle 2"/>
          <p:cNvSpPr/>
          <p:nvPr/>
        </p:nvSpPr>
        <p:spPr>
          <a:xfrm>
            <a:off x="6438079" y="843393"/>
            <a:ext cx="5405578" cy="1571200"/>
          </a:xfrm>
          <a:prstGeom prst="roundRect">
            <a:avLst>
              <a:gd name="adj" fmla="val 3968"/>
            </a:avLst>
          </a:prstGeom>
          <a:noFill/>
          <a:ln>
            <a:solidFill>
              <a:srgbClr val="1C69D5"/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23" y="995800"/>
            <a:ext cx="364625" cy="3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7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604630" y="315784"/>
            <a:ext cx="10982739" cy="418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АТТЕСТАЛАТЫН ПЕДАГОГ ІС-ӘРЕКЕТІНІҢ ҚАДАМДАРЫ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endParaRPr kumimoji="0" lang="ru-RU" sz="2000" b="1" i="0" u="none" strike="noStrike" kern="0" cap="all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0011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2"/>
          <p:cNvSpPr/>
          <p:nvPr/>
        </p:nvSpPr>
        <p:spPr>
          <a:xfrm rot="16200000">
            <a:off x="3216010" y="-1235002"/>
            <a:ext cx="476896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7" name="Rounded Rectangle 2"/>
          <p:cNvSpPr/>
          <p:nvPr/>
        </p:nvSpPr>
        <p:spPr>
          <a:xfrm rot="16200000">
            <a:off x="7732962" y="-1609004"/>
            <a:ext cx="748182" cy="599545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8268" y="1056014"/>
            <a:ext cx="189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ББ ТАПСЫРУ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8712" y="1093550"/>
            <a:ext cx="5068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ББ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бекіткен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кестеге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сәйкес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тестілеу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орталығы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пункттерінде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тапсырылады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2"/>
          <p:cNvSpPr/>
          <p:nvPr/>
        </p:nvSpPr>
        <p:spPr>
          <a:xfrm rot="16200000">
            <a:off x="8335121" y="-188922"/>
            <a:ext cx="584461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Rounded Rectangle 2"/>
          <p:cNvSpPr/>
          <p:nvPr/>
        </p:nvSpPr>
        <p:spPr>
          <a:xfrm rot="16200000">
            <a:off x="3739660" y="-766354"/>
            <a:ext cx="756351" cy="628161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41615" y="2103840"/>
            <a:ext cx="287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МАТЕРИАЛДАР ЖИНАУ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58833" y="2111880"/>
            <a:ext cx="611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білім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беру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ұйымының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әкімшілігі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портфолио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материалдарын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қалыптастыруға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жәрдемдеседі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ounded Rectangle 2"/>
          <p:cNvSpPr/>
          <p:nvPr/>
        </p:nvSpPr>
        <p:spPr>
          <a:xfrm rot="16200000">
            <a:off x="3162229" y="797324"/>
            <a:ext cx="584461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6" name="Rounded Rectangle 2"/>
          <p:cNvSpPr/>
          <p:nvPr/>
        </p:nvSpPr>
        <p:spPr>
          <a:xfrm rot="16200000">
            <a:off x="7751196" y="351151"/>
            <a:ext cx="730570" cy="597659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98268" y="3070788"/>
            <a:ext cx="171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ӨТІНІШ БЕРУ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38713" y="3053084"/>
            <a:ext cx="5068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мемлекеттік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көрсетілетін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қызмет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b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педагогтің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өзі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электронды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түрде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береді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1095351" y="1014630"/>
            <a:ext cx="0" cy="87073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977029" y="1996275"/>
            <a:ext cx="0" cy="91660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"/>
          <p:cNvSpPr/>
          <p:nvPr/>
        </p:nvSpPr>
        <p:spPr>
          <a:xfrm rot="16200000">
            <a:off x="8287479" y="1828093"/>
            <a:ext cx="733883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5" name="Rounded Rectangle 2"/>
          <p:cNvSpPr/>
          <p:nvPr/>
        </p:nvSpPr>
        <p:spPr>
          <a:xfrm rot="16200000">
            <a:off x="3634716" y="1268584"/>
            <a:ext cx="966242" cy="628161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88748" y="4005709"/>
            <a:ext cx="3124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САРАПШЫЛЫҚ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КОМИССИЯНЫҢ ҚАРАУЫ</a:t>
            </a: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03104" y="4259797"/>
            <a:ext cx="6118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өтініш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берілген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кезден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бастап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ай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ішінде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1095351" y="2982521"/>
            <a:ext cx="0" cy="86735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"/>
          <p:cNvSpPr/>
          <p:nvPr/>
        </p:nvSpPr>
        <p:spPr>
          <a:xfrm rot="16200000">
            <a:off x="3009043" y="3082031"/>
            <a:ext cx="890829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0" name="Rounded Rectangle 2"/>
          <p:cNvSpPr/>
          <p:nvPr/>
        </p:nvSpPr>
        <p:spPr>
          <a:xfrm rot="16200000">
            <a:off x="7389131" y="2920822"/>
            <a:ext cx="1530112" cy="5901181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58181" y="5236293"/>
            <a:ext cx="4215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АТТЕСТАТТАУ КОМИССИЯСЫНЫҢ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ШЕШІМ ШЫҒАРУЫ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338712" y="5170141"/>
            <a:ext cx="57566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кезекті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аттестаттаудан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өтіп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жатқан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педагогтер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үшін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жылғы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тамызға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дейін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ескі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форматтан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қолданыстағы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форматқа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ауысып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жатқан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педагогтер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(І, ІІ, </a:t>
            </a:r>
            <a:r>
              <a:rPr kumimoji="0" lang="kk-KZ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жоғары санат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kk-KZ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үшін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k-KZ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жылғы 1 қыркүйектен</a:t>
            </a:r>
            <a:br>
              <a:rPr kumimoji="0" lang="kk-KZ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kk-KZ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31 желтоқсанға дейін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977029" y="3938579"/>
            <a:ext cx="0" cy="10764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77029" y="1003977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77029" y="1996275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77029" y="2974163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77029" y="3938579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77029" y="5114044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1286" y="94829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194313" y="19959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1286" y="296306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94313" y="39827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1286" y="517738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7798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34553"/>
          <a:stretch>
            <a:fillRect/>
          </a:stretch>
        </p:blipFill>
        <p:spPr>
          <a:xfrm>
            <a:off x="7640" y="19158"/>
            <a:ext cx="12192000" cy="5588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194489" y="48568"/>
            <a:ext cx="7848784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ТҮСІНДІРУ ЖҰМЫСЫНЫҢ МЕХАНИЗМІ</a:t>
            </a:r>
            <a:endParaRPr kumimoji="0" lang="x-none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77684" y="100487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92619" y="382385"/>
          <a:ext cx="11686268" cy="233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all-центр по оказанию социальной помощи открылся в столичном акимате |  Inbusiness.k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770" y="699123"/>
            <a:ext cx="821039" cy="39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34553"/>
          <a:stretch>
            <a:fillRect/>
          </a:stretch>
        </p:blipFill>
        <p:spPr>
          <a:xfrm>
            <a:off x="0" y="2664224"/>
            <a:ext cx="12192000" cy="55880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2171608" y="2712792"/>
            <a:ext cx="7848784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СЕМИНАРЛАРДЫҢ НЕГІЗГІ МӘСЕЛЕЛЕРІ: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142538" y="3613105"/>
          <a:ext cx="9181869" cy="313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3613105"/>
            <a:ext cx="844805" cy="74136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4365599"/>
            <a:ext cx="844805" cy="7413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5188125"/>
            <a:ext cx="844805" cy="7413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6010651"/>
            <a:ext cx="844805" cy="7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6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620014" y="71308"/>
            <a:ext cx="10982739" cy="81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defRPr/>
            </a:pPr>
            <a:r>
              <a:rPr lang="ru-RU" altLang="ru-RU" sz="2000" b="1" kern="0" cap="all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АТТЕСТАТТАУ</a:t>
            </a:r>
            <a:endParaRPr lang="ru-RU" sz="2000" b="1" kern="0" cap="all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84279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"/>
          <p:cNvSpPr/>
          <p:nvPr/>
        </p:nvSpPr>
        <p:spPr>
          <a:xfrm rot="16200000">
            <a:off x="2628526" y="-113582"/>
            <a:ext cx="1558795" cy="485308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Прямоугольник 1"/>
          <p:cNvSpPr/>
          <p:nvPr/>
        </p:nvSpPr>
        <p:spPr>
          <a:xfrm>
            <a:off x="2050591" y="1767967"/>
            <a:ext cx="3649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Мұғалімнің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үздіксіз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кәсіби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даму факторы</a:t>
            </a:r>
          </a:p>
        </p:txBody>
      </p:sp>
      <p:sp>
        <p:nvSpPr>
          <p:cNvPr id="11" name="Rounded Rectangle 2"/>
          <p:cNvSpPr/>
          <p:nvPr/>
        </p:nvSpPr>
        <p:spPr>
          <a:xfrm rot="16200000">
            <a:off x="2426207" y="1881938"/>
            <a:ext cx="1963436" cy="485308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Прямоугольник 13"/>
          <p:cNvSpPr/>
          <p:nvPr/>
        </p:nvSpPr>
        <p:spPr>
          <a:xfrm>
            <a:off x="2050591" y="3561167"/>
            <a:ext cx="3783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жетістіктері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объективті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80" y="1816141"/>
            <a:ext cx="583553" cy="5835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01" y="3732708"/>
            <a:ext cx="575771" cy="575771"/>
          </a:xfrm>
          <a:prstGeom prst="rect">
            <a:avLst/>
          </a:prstGeom>
        </p:spPr>
      </p:pic>
      <p:sp>
        <p:nvSpPr>
          <p:cNvPr id="17" name="Rounded Rectangle 2"/>
          <p:cNvSpPr/>
          <p:nvPr/>
        </p:nvSpPr>
        <p:spPr>
          <a:xfrm rot="16200000">
            <a:off x="8208425" y="-490875"/>
            <a:ext cx="1369894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7317166" y="1826760"/>
            <a:ext cx="4285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Өзін-өзі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тәрбиелеуді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 бабында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өсуіне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ынталандыру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05" y="1826760"/>
            <a:ext cx="601441" cy="601441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8392245" y="894512"/>
            <a:ext cx="1002248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7317166" y="3375063"/>
            <a:ext cx="428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әділдік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BEF7AC0-B825-4857-9447-CDBCFEFBE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19" y="3271408"/>
            <a:ext cx="576641" cy="576641"/>
          </a:xfrm>
          <a:prstGeom prst="rect">
            <a:avLst/>
          </a:prstGeom>
        </p:spPr>
      </p:pic>
      <p:sp>
        <p:nvSpPr>
          <p:cNvPr id="23" name="Rounded Rectangle 2"/>
          <p:cNvSpPr/>
          <p:nvPr/>
        </p:nvSpPr>
        <p:spPr>
          <a:xfrm rot="16200000">
            <a:off x="8392246" y="2079690"/>
            <a:ext cx="1002248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4" name="Прямоугольник 23"/>
          <p:cNvSpPr/>
          <p:nvPr/>
        </p:nvSpPr>
        <p:spPr>
          <a:xfrm>
            <a:off x="7317167" y="4560241"/>
            <a:ext cx="428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Академиялық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адалдық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51" y="4478359"/>
            <a:ext cx="533095" cy="5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Номер слайда 3"/>
          <p:cNvSpPr txBox="1"/>
          <p:nvPr/>
        </p:nvSpPr>
        <p:spPr>
          <a:xfrm>
            <a:off x="2874449" y="58329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"/>
          <p:cNvSpPr/>
          <p:nvPr/>
        </p:nvSpPr>
        <p:spPr>
          <a:xfrm rot="16200000">
            <a:off x="2001511" y="-451996"/>
            <a:ext cx="2679649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5135" y="1542441"/>
            <a:ext cx="493027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Аттестаттау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комиссиясы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жылына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бір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рет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шешім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қабылдайды</a:t>
            </a:r>
            <a:endParaRPr lang="ru-RU" b="1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2-т, 9-т</a:t>
            </a:r>
            <a:endParaRPr lang="ru-RU" i="1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51" y="878599"/>
            <a:ext cx="599242" cy="599242"/>
          </a:xfrm>
          <a:prstGeom prst="rect">
            <a:avLst/>
          </a:prstGeom>
        </p:spPr>
      </p:pic>
      <p:sp>
        <p:nvSpPr>
          <p:cNvPr id="17" name="Rounded Rectangle 2"/>
          <p:cNvSpPr/>
          <p:nvPr/>
        </p:nvSpPr>
        <p:spPr>
          <a:xfrm rot="16200000">
            <a:off x="7661233" y="-431587"/>
            <a:ext cx="2671244" cy="495729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5204" y="1566803"/>
            <a:ext cx="474085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беру </a:t>
            </a:r>
            <a:r>
              <a:rPr lang="ru-RU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ұйымы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педагогтерге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аттестаттау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материалдарын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қалыптастыруға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жәрдемдеседі</a:t>
            </a:r>
            <a:endParaRPr lang="ru-RU" b="1" dirty="0">
              <a:solidFill>
                <a:srgbClr val="002060"/>
              </a:solidFill>
              <a:latin typeface="Arial"/>
              <a:ea typeface="Calibri Light" panose="020F0302020204030204"/>
              <a:cs typeface="Arial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4-т,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78</a:t>
            </a:r>
            <a:endParaRPr lang="ru-RU" sz="2200" dirty="0">
              <a:solidFill>
                <a:srgbClr val="002060"/>
              </a:solidFill>
              <a:latin typeface="Arial"/>
              <a:ea typeface="Calibri Light" panose="020F0302020204030204"/>
              <a:cs typeface="Arial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48" y="913485"/>
            <a:ext cx="669644" cy="669644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2061590" y="2474808"/>
            <a:ext cx="2680229" cy="507559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946" y="4463952"/>
            <a:ext cx="489058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        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Сабақ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іс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- шара,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ұйымдастырылған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қызмет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) -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оқыту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әдістемесін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меңгерудің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негізгі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көрсеткіші</a:t>
            </a:r>
            <a:endParaRPr lang="ru-RU" b="1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3-т, 49-т</a:t>
            </a:r>
            <a:endParaRPr lang="ru-RU" sz="220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51" y="3876603"/>
            <a:ext cx="497313" cy="497313"/>
          </a:xfrm>
          <a:prstGeom prst="rect">
            <a:avLst/>
          </a:prstGeom>
        </p:spPr>
      </p:pic>
      <p:sp>
        <p:nvSpPr>
          <p:cNvPr id="24" name="Rounded Rectangle 2"/>
          <p:cNvSpPr/>
          <p:nvPr/>
        </p:nvSpPr>
        <p:spPr>
          <a:xfrm rot="16200000">
            <a:off x="7701431" y="2433829"/>
            <a:ext cx="2671245" cy="507559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58" y="3776355"/>
            <a:ext cx="601441" cy="6014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67C7AB-0145-4191-927A-74245CC550F1}"/>
              </a:ext>
            </a:extLst>
          </p:cNvPr>
          <p:cNvSpPr txBox="1"/>
          <p:nvPr/>
        </p:nvSpPr>
        <p:spPr>
          <a:xfrm>
            <a:off x="6625204" y="4467187"/>
            <a:ext cx="493027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алушылардың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сапасының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динамикасы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- педагог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үшін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қызмет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тиімділігінің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негізгі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көрсеткіші</a:t>
            </a:r>
            <a:endParaRPr lang="ru-RU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3-т, </a:t>
            </a:r>
            <a:r>
              <a:rPr lang="ru-RU" dirty="0" smtClean="0">
                <a:solidFill>
                  <a:srgbClr val="002060"/>
                </a:solidFill>
                <a:latin typeface="Arial"/>
                <a:cs typeface="Arial"/>
              </a:rPr>
              <a:t>1-т 49 п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ounded Rectangle 2"/>
          <p:cNvSpPr/>
          <p:nvPr/>
        </p:nvSpPr>
        <p:spPr>
          <a:xfrm rot="16200000">
            <a:off x="4876286" y="-3666372"/>
            <a:ext cx="2536142" cy="1071028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8360" y="756472"/>
            <a:ext cx="9376221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1800" b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40 000-нан </a:t>
            </a:r>
            <a:r>
              <a:rPr lang="ru-RU" sz="1800" b="1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астам</a:t>
            </a:r>
            <a:r>
              <a:rPr lang="ru-RU" sz="1800" b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екінші</a:t>
            </a:r>
            <a:r>
              <a:rPr lang="ru-RU" sz="1800" b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, </a:t>
            </a:r>
            <a:r>
              <a:rPr lang="ru-RU" sz="1800" b="1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бірінші</a:t>
            </a:r>
            <a:r>
              <a:rPr lang="ru-RU" sz="1800" b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, </a:t>
            </a:r>
            <a:r>
              <a:rPr lang="ru-RU" sz="1800" b="1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жоғары</a:t>
            </a:r>
            <a:r>
              <a:rPr lang="ru-RU" sz="1800" b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санатты</a:t>
            </a:r>
            <a:r>
              <a:rPr lang="ru-RU" sz="1800" b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педагог </a:t>
            </a:r>
            <a:r>
              <a:rPr lang="ru-RU" sz="1800" b="1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аттестаттаудың</a:t>
            </a:r>
            <a:r>
              <a:rPr lang="ru-RU" sz="1800" b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қолданыстағы</a:t>
            </a:r>
            <a:r>
              <a:rPr lang="ru-RU" sz="1800" b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форматына</a:t>
            </a:r>
            <a:r>
              <a:rPr lang="ru-RU" sz="1800" b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көшеді</a:t>
            </a:r>
            <a:r>
              <a:rPr lang="ru-RU" sz="1800" b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. </a:t>
            </a:r>
            <a:endParaRPr lang="ru-RU" sz="180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мектеп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педагогтері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  </a:t>
            </a: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жаңа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форматқа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ағымдағы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жылдың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31 </a:t>
            </a: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желтоқсанына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дейін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; </a:t>
            </a:r>
            <a:endParaRPr lang="ru-RU" sz="180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басқа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білім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беру </a:t>
            </a: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ұйымдарының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педагогтері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  2025 </a:t>
            </a: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жылғы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31 </a:t>
            </a: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желтоқсанға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дейін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ауысады</a:t>
            </a:r>
            <a:r>
              <a:rPr lang="ru-RU" sz="180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.</a:t>
            </a:r>
            <a:endParaRPr lang="ru-RU" sz="180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endParaRPr lang="ru-RU" sz="1200" i="1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r>
              <a:rPr lang="ru-RU" sz="1200" i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4-т, 84-т, 76-т</a:t>
            </a:r>
            <a:endParaRPr lang="ru-RU" sz="1200" i="1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49" y="651214"/>
            <a:ext cx="707351" cy="707351"/>
          </a:xfrm>
          <a:prstGeom prst="rect">
            <a:avLst/>
          </a:prstGeom>
        </p:spPr>
      </p:pic>
      <p:sp>
        <p:nvSpPr>
          <p:cNvPr id="35" name="Rounded Rectangle 2"/>
          <p:cNvSpPr/>
          <p:nvPr/>
        </p:nvSpPr>
        <p:spPr>
          <a:xfrm rot="16200000">
            <a:off x="4680107" y="-355805"/>
            <a:ext cx="2859248" cy="1064103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54FF8C4-5987-47F5-86C8-E8704137FE9A}"/>
              </a:ext>
            </a:extLst>
          </p:cNvPr>
          <p:cNvSpPr/>
          <p:nvPr/>
        </p:nvSpPr>
        <p:spPr>
          <a:xfrm>
            <a:off x="1890343" y="3675800"/>
            <a:ext cx="8938550" cy="26195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buFont typeface="Wingdings" panose="05000000000000000000" pitchFamily="2" charset="2"/>
              <a:buChar char="ü"/>
              <a:defRPr/>
            </a:pP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уақытша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жарамсыз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  <a:defRPr/>
            </a:pP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декреттік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демалыстан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шыққан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  <a:defRPr/>
            </a:pPr>
            <a:r>
              <a:rPr lang="ru-RU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 беру </a:t>
            </a:r>
            <a:r>
              <a:rPr lang="ru-RU" err="1">
                <a:solidFill>
                  <a:srgbClr val="002060"/>
                </a:solidFill>
                <a:latin typeface="Arial"/>
                <a:cs typeface="Arial"/>
              </a:rPr>
              <a:t>ұйымдарынан</a:t>
            </a:r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/>
                <a:cs typeface="Arial"/>
              </a:rPr>
              <a:t>Министрлікке</a:t>
            </a:r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/>
                <a:cs typeface="Arial"/>
              </a:rPr>
              <a:t>басқармаларына</a:t>
            </a:r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err="1">
                <a:solidFill>
                  <a:srgbClr val="002060"/>
                </a:solidFill>
                <a:latin typeface="Arial"/>
                <a:cs typeface="Arial"/>
              </a:rPr>
              <a:t>әдістемелік</a:t>
            </a:r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/>
                <a:cs typeface="Arial"/>
              </a:rPr>
              <a:t>кабинеттерге</a:t>
            </a:r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/>
                <a:cs typeface="Arial"/>
              </a:rPr>
              <a:t>ауысқандар</a:t>
            </a:r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/>
                <a:cs typeface="Arial"/>
              </a:rPr>
              <a:t>үшін</a:t>
            </a:r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ru-RU" err="1">
                <a:solidFill>
                  <a:srgbClr val="002060"/>
                </a:solidFill>
                <a:latin typeface="Arial"/>
                <a:cs typeface="Arial"/>
              </a:rPr>
              <a:t>санаттың</a:t>
            </a:r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/>
                <a:cs typeface="Arial"/>
              </a:rPr>
              <a:t>қолданыс</a:t>
            </a:r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/>
                <a:cs typeface="Arial"/>
              </a:rPr>
              <a:t>мерзімі</a:t>
            </a:r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1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жылдан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2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жылға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дейін</a:t>
            </a:r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  </a:t>
            </a:r>
            <a:r>
              <a:rPr lang="ru-RU" err="1">
                <a:solidFill>
                  <a:srgbClr val="002060"/>
                </a:solidFill>
                <a:latin typeface="Arial"/>
                <a:cs typeface="Arial"/>
              </a:rPr>
              <a:t>ұзартылады</a:t>
            </a:r>
            <a:endParaRPr lang="ru-RU">
              <a:solidFill>
                <a:srgbClr val="002060"/>
              </a:solidFill>
              <a:latin typeface="Arial"/>
              <a:cs typeface="Arial"/>
            </a:endParaRPr>
          </a:p>
          <a:p>
            <a:pPr algn="ctr" defTabSz="914400">
              <a:defRPr/>
            </a:pPr>
            <a:endParaRPr lang="kk-KZ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en-US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r>
              <a:rPr lang="en-US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51-т</a:t>
            </a:r>
            <a:r>
              <a:rPr lang="ru-RU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>
              <a:solidFill>
                <a:srgbClr val="FF000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ru-RU" sz="2200" b="1">
              <a:solidFill>
                <a:srgbClr val="00206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08" y="3675799"/>
            <a:ext cx="607535" cy="57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ounded Rectangle 2"/>
          <p:cNvSpPr/>
          <p:nvPr/>
        </p:nvSpPr>
        <p:spPr>
          <a:xfrm rot="16200000">
            <a:off x="2113615" y="-939637"/>
            <a:ext cx="2536142" cy="537628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49" y="641571"/>
            <a:ext cx="707351" cy="707351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7866813" y="-926213"/>
            <a:ext cx="2536145" cy="530327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33" y="645392"/>
            <a:ext cx="587894" cy="587894"/>
          </a:xfrm>
          <a:prstGeom prst="rect">
            <a:avLst/>
          </a:prstGeom>
        </p:spPr>
      </p:pic>
      <p:sp>
        <p:nvSpPr>
          <p:cNvPr id="27" name="Rounded Rectangle 2"/>
          <p:cNvSpPr/>
          <p:nvPr/>
        </p:nvSpPr>
        <p:spPr>
          <a:xfrm rot="16200000">
            <a:off x="1958729" y="2229818"/>
            <a:ext cx="2812245" cy="534261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17"/>
          <p:cNvSpPr/>
          <p:nvPr/>
        </p:nvSpPr>
        <p:spPr>
          <a:xfrm>
            <a:off x="1022408" y="4576293"/>
            <a:ext cx="501375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Заңының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мәселесі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Сыбайлас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жемқорлыққа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іс-қимыл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ЖЖБ-да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03377" y="5563502"/>
            <a:ext cx="1935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i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04" y="3796480"/>
            <a:ext cx="607535" cy="575771"/>
          </a:xfrm>
          <a:prstGeom prst="rect">
            <a:avLst/>
          </a:prstGeom>
        </p:spPr>
      </p:pic>
      <p:sp>
        <p:nvSpPr>
          <p:cNvPr id="35" name="Rounded Rectangle 2"/>
          <p:cNvSpPr/>
          <p:nvPr/>
        </p:nvSpPr>
        <p:spPr>
          <a:xfrm rot="16200000">
            <a:off x="7687887" y="2270977"/>
            <a:ext cx="2848363" cy="522418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31734" y="1449970"/>
            <a:ext cx="4447984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ПББ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тестін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басшылардың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орынбасарлары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да,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әдіскерлер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де </a:t>
            </a:r>
            <a:r>
              <a:rPr lang="kk-KZ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тапсырады</a:t>
            </a:r>
          </a:p>
          <a:p>
            <a:pPr lvl="0" algn="ctr"/>
            <a:endParaRPr lang="ru-RU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2-т, 32-т </a:t>
            </a:r>
          </a:p>
          <a:p>
            <a:pPr lvl="0" algn="ctr"/>
            <a:r>
              <a:rPr lang="ru-RU" sz="22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ru-RU" sz="2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017" y="3708456"/>
            <a:ext cx="596903" cy="5848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BFBD291-5E7B-417B-8E4E-4B19B4C59129}"/>
              </a:ext>
            </a:extLst>
          </p:cNvPr>
          <p:cNvSpPr txBox="1"/>
          <p:nvPr/>
        </p:nvSpPr>
        <p:spPr>
          <a:xfrm>
            <a:off x="6612283" y="4000857"/>
            <a:ext cx="4736335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ПББ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ҚР «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Сыбайлас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жемқорлыққа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іс-қимыл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Заңынан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сұрақпен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толықтырылды</a:t>
            </a:r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3-т, 79</a:t>
            </a:r>
            <a:r>
              <a:rPr lang="ru-RU" sz="22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C5DB9DB-EE9F-438A-92AC-4B0BD5CD476F}"/>
              </a:ext>
            </a:extLst>
          </p:cNvPr>
          <p:cNvSpPr txBox="1"/>
          <p:nvPr/>
        </p:nvSpPr>
        <p:spPr>
          <a:xfrm>
            <a:off x="6957561" y="1248747"/>
            <a:ext cx="430901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lvl="0" algn="ctr"/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жетістіктерінің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тізіміне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спорттық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конкурстар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жарыстар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енгізілді</a:t>
            </a:r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2-т, 51-т</a:t>
            </a:r>
            <a:endParaRPr lang="ru-RU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4877" y="6432757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2"/>
          <p:cNvSpPr/>
          <p:nvPr/>
        </p:nvSpPr>
        <p:spPr>
          <a:xfrm rot="16200000">
            <a:off x="4568054" y="-328051"/>
            <a:ext cx="2826106" cy="1094741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55" y="3945817"/>
            <a:ext cx="782766" cy="782766"/>
          </a:xfrm>
          <a:prstGeom prst="rect">
            <a:avLst/>
          </a:prstGeom>
        </p:spPr>
      </p:pic>
      <p:sp>
        <p:nvSpPr>
          <p:cNvPr id="34" name="Rounded Rectangle 2"/>
          <p:cNvSpPr/>
          <p:nvPr/>
        </p:nvSpPr>
        <p:spPr>
          <a:xfrm rot="16200000">
            <a:off x="4463673" y="-3654202"/>
            <a:ext cx="3037649" cy="1094463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4902" y="948691"/>
            <a:ext cx="10291402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"/>
                <a:cs typeface="Arial"/>
              </a:rPr>
              <a:t>ПББ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тестін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тапсыру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тәртібін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бұзған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жағдайда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Атесттаттауға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қатысуға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тыйым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салу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мерзімі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5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жылдан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1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жылға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дейін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азайтылды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algn="ctr"/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Тәртіп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қайта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бұзылған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жағдайда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: педагог,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бөлім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басшысы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меңгерушісі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),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әдістемелік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кабинеттің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орталықтың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әдіскері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- бес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жылға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беру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ұйымының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әдістемелік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кабинеттің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орталықтың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бірінші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басшысы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басшының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орынбасары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) –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үш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жылға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аттестаттаудан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Arial"/>
                <a:cs typeface="Arial"/>
              </a:rPr>
              <a:t>шектетіледі</a:t>
            </a:r>
            <a:r>
              <a:rPr lang="ru-RU" sz="1400" b="1" i="1" dirty="0">
                <a:solidFill>
                  <a:srgbClr val="002060"/>
                </a:solidFill>
                <a:latin typeface="Arial"/>
                <a:cs typeface="Arial"/>
              </a:rPr>
              <a:t>. .</a:t>
            </a:r>
          </a:p>
          <a:p>
            <a:pPr algn="ctr"/>
            <a:r>
              <a:rPr lang="ru-RU" sz="1200" b="1" i="1" dirty="0">
                <a:solidFill>
                  <a:srgbClr val="002060"/>
                </a:solidFill>
                <a:latin typeface="Arial"/>
                <a:cs typeface="Arial"/>
              </a:rPr>
              <a:t>2 т. </a:t>
            </a:r>
            <a:r>
              <a:rPr lang="ru-RU" sz="1200" b="1" i="1" dirty="0" smtClean="0">
                <a:solidFill>
                  <a:srgbClr val="002060"/>
                </a:solidFill>
                <a:latin typeface="Arial"/>
                <a:cs typeface="Arial"/>
              </a:rPr>
              <a:t>37  </a:t>
            </a:r>
            <a:r>
              <a:rPr lang="ru-RU" sz="1200" b="1" i="1" dirty="0">
                <a:solidFill>
                  <a:srgbClr val="002060"/>
                </a:solidFill>
                <a:latin typeface="Arial"/>
                <a:cs typeface="Arial"/>
              </a:rPr>
              <a:t>т.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95" y="538978"/>
            <a:ext cx="613125" cy="613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B0D2C9-8FB9-44C2-A054-7F32B5408F1F}"/>
              </a:ext>
            </a:extLst>
          </p:cNvPr>
          <p:cNvSpPr txBox="1"/>
          <p:nvPr/>
        </p:nvSpPr>
        <p:spPr>
          <a:xfrm>
            <a:off x="1713430" y="4187958"/>
            <a:ext cx="9142180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endParaRPr lang="kk-KZ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kk-KZ" b="1" dirty="0">
                <a:solidFill>
                  <a:srgbClr val="002060"/>
                </a:solidFill>
                <a:latin typeface="Arial"/>
                <a:cs typeface="Arial"/>
              </a:rPr>
              <a:t>ПББ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нәтижесі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қалаған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санатына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жетпеген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жағдайда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санатты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растау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кезінде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-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бір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деңгей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төмен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санат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санатты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беру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кезінде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– ПББ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нәтижелерінен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жоғары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емес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санат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беріледі</a:t>
            </a:r>
            <a:endParaRPr lang="ru-RU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i="1" dirty="0">
                <a:solidFill>
                  <a:srgbClr val="002060"/>
                </a:solidFill>
                <a:latin typeface="Arial"/>
                <a:cs typeface="Arial"/>
              </a:rPr>
              <a:t>2  т., </a:t>
            </a:r>
            <a:r>
              <a:rPr lang="ru-RU" sz="1200" i="1" dirty="0" smtClean="0">
                <a:solidFill>
                  <a:srgbClr val="002060"/>
                </a:solidFill>
                <a:latin typeface="Arial"/>
                <a:cs typeface="Arial"/>
              </a:rPr>
              <a:t>47  </a:t>
            </a:r>
            <a:r>
              <a:rPr lang="ru-RU" sz="1200" i="1" dirty="0">
                <a:solidFill>
                  <a:srgbClr val="002060"/>
                </a:solidFill>
                <a:latin typeface="Arial"/>
                <a:cs typeface="Arial"/>
              </a:rPr>
              <a:t>т,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2"/>
          <p:cNvSpPr/>
          <p:nvPr/>
        </p:nvSpPr>
        <p:spPr>
          <a:xfrm rot="16200000">
            <a:off x="8001725" y="-338466"/>
            <a:ext cx="2536142" cy="529984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51679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1420" y="3106222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Rounded Rectangle 2"/>
          <p:cNvSpPr/>
          <p:nvPr/>
        </p:nvSpPr>
        <p:spPr>
          <a:xfrm rot="16200000">
            <a:off x="1997991" y="-611070"/>
            <a:ext cx="2456696" cy="584505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17"/>
          <p:cNvSpPr/>
          <p:nvPr/>
        </p:nvSpPr>
        <p:spPr>
          <a:xfrm>
            <a:off x="945128" y="1591170"/>
            <a:ext cx="3933440" cy="17399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2"/>
            <a:r>
              <a:rPr lang="ru-RU" b="1">
                <a:solidFill>
                  <a:srgbClr val="002060"/>
                </a:solidFill>
                <a:latin typeface="Arial"/>
                <a:ea typeface="+mn-lt"/>
                <a:cs typeface="Arial"/>
              </a:rPr>
              <a:t>         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ПББ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тесті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 </a:t>
            </a:r>
          </a:p>
          <a:p>
            <a:pPr lvl="2"/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     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Пәндік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 </a:t>
            </a:r>
          </a:p>
          <a:p>
            <a:pPr lvl="2"/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     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Оқыту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/>
                <a:cs typeface="Arial"/>
              </a:rPr>
              <a:t>әдістемесі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 </a:t>
            </a:r>
          </a:p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2-т, 32-т  </a:t>
            </a:r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6" y="1101176"/>
            <a:ext cx="646608" cy="646608"/>
          </a:xfrm>
          <a:prstGeom prst="rect">
            <a:avLst/>
          </a:prstGeom>
        </p:spPr>
      </p:pic>
      <p:sp>
        <p:nvSpPr>
          <p:cNvPr id="38" name="Rounded Rectangle 2"/>
          <p:cNvSpPr/>
          <p:nvPr/>
        </p:nvSpPr>
        <p:spPr>
          <a:xfrm rot="16200000">
            <a:off x="4860474" y="-389752"/>
            <a:ext cx="2823130" cy="1129534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4299774" y="2165560"/>
            <a:ext cx="228600" cy="6011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35483" y="2243278"/>
            <a:ext cx="107273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50 </a:t>
            </a:r>
            <a:r>
              <a:rPr lang="ru-RU" err="1">
                <a:solidFill>
                  <a:srgbClr val="002060"/>
                </a:solidFill>
                <a:ea typeface="+mn-lt"/>
                <a:cs typeface="+mn-lt"/>
              </a:rPr>
              <a:t>сұрақ</a:t>
            </a:r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 </a:t>
            </a:r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140" y="1082226"/>
            <a:ext cx="514580" cy="5145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CB743B5-9A1C-45F0-96D9-5C16CBB16064}"/>
              </a:ext>
            </a:extLst>
          </p:cNvPr>
          <p:cNvSpPr txBox="1"/>
          <p:nvPr/>
        </p:nvSpPr>
        <p:spPr>
          <a:xfrm>
            <a:off x="159622" y="140528"/>
            <a:ext cx="1197848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200" err="1">
                <a:solidFill>
                  <a:srgbClr val="002060"/>
                </a:solidFill>
                <a:ea typeface="+mn-lt"/>
                <a:cs typeface="+mn-lt"/>
              </a:rPr>
              <a:t>Өтпелі</a:t>
            </a:r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rgbClr val="002060"/>
                </a:solidFill>
                <a:ea typeface="+mn-lt"/>
                <a:cs typeface="+mn-lt"/>
              </a:rPr>
              <a:t>кезеңдегі</a:t>
            </a:r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rgbClr val="002060"/>
                </a:solidFill>
                <a:ea typeface="+mn-lt"/>
                <a:cs typeface="+mn-lt"/>
              </a:rPr>
              <a:t>аттестаттау</a:t>
            </a:r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rgbClr val="002060"/>
                </a:solidFill>
                <a:ea typeface="+mn-lt"/>
                <a:cs typeface="+mn-lt"/>
              </a:rPr>
              <a:t>шарттары</a:t>
            </a:r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rgbClr val="002060"/>
                </a:solidFill>
                <a:ea typeface="+mn-lt"/>
                <a:cs typeface="+mn-lt"/>
              </a:rPr>
              <a:t>мен</a:t>
            </a:r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rgbClr val="002060"/>
                </a:solidFill>
                <a:ea typeface="+mn-lt"/>
                <a:cs typeface="+mn-lt"/>
              </a:rPr>
              <a:t>тәртібі</a:t>
            </a:r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ru-RU"/>
          </a:p>
          <a:p>
            <a:pPr algn="ctr"/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("</a:t>
            </a:r>
            <a:r>
              <a:rPr lang="en-US" sz="2200" err="1">
                <a:solidFill>
                  <a:srgbClr val="002060"/>
                </a:solidFill>
                <a:ea typeface="+mn-lt"/>
                <a:cs typeface="+mn-lt"/>
              </a:rPr>
              <a:t>Ұстаз</a:t>
            </a:r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" </a:t>
            </a:r>
            <a:r>
              <a:rPr lang="en-US" sz="2200" err="1">
                <a:solidFill>
                  <a:srgbClr val="002060"/>
                </a:solidFill>
                <a:ea typeface="+mn-lt"/>
                <a:cs typeface="+mn-lt"/>
              </a:rPr>
              <a:t>платформасы</a:t>
            </a:r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rgbClr val="002060"/>
                </a:solidFill>
                <a:ea typeface="+mn-lt"/>
                <a:cs typeface="+mn-lt"/>
              </a:rPr>
              <a:t>жұмыс</a:t>
            </a:r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rgbClr val="002060"/>
                </a:solidFill>
                <a:ea typeface="+mn-lt"/>
                <a:cs typeface="+mn-lt"/>
              </a:rPr>
              <a:t>істей</a:t>
            </a:r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rgbClr val="002060"/>
                </a:solidFill>
                <a:ea typeface="+mn-lt"/>
                <a:cs typeface="+mn-lt"/>
              </a:rPr>
              <a:t>бастағанға</a:t>
            </a:r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rgbClr val="002060"/>
                </a:solidFill>
                <a:ea typeface="+mn-lt"/>
                <a:cs typeface="+mn-lt"/>
              </a:rPr>
              <a:t>дейін</a:t>
            </a:r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)   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24" name="Прямоугольник 17">
            <a:extLst>
              <a:ext uri="{FF2B5EF4-FFF2-40B4-BE49-F238E27FC236}">
                <a16:creationId xmlns:a16="http://schemas.microsoft.com/office/drawing/2014/main" xmlns="" id="{99385A62-A9BD-4046-920C-551E8FC3341E}"/>
              </a:ext>
            </a:extLst>
          </p:cNvPr>
          <p:cNvSpPr/>
          <p:nvPr/>
        </p:nvSpPr>
        <p:spPr>
          <a:xfrm>
            <a:off x="6645358" y="1752055"/>
            <a:ext cx="5256397" cy="17974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 err="1">
                <a:solidFill>
                  <a:srgbClr val="002060"/>
                </a:solidFill>
                <a:ea typeface="+mn-lt"/>
                <a:cs typeface="+mn-lt"/>
              </a:rPr>
              <a:t>Мемлекеттік</a:t>
            </a:r>
            <a:r>
              <a:rPr lang="ru-RU" b="1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b="1" err="1">
                <a:solidFill>
                  <a:srgbClr val="002060"/>
                </a:solidFill>
                <a:ea typeface="+mn-lt"/>
                <a:cs typeface="+mn-lt"/>
              </a:rPr>
              <a:t>қызмет</a:t>
            </a:r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 </a:t>
            </a:r>
            <a:endParaRPr lang="ru-RU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ru-RU" err="1">
                <a:solidFill>
                  <a:srgbClr val="002060"/>
                </a:solidFill>
                <a:ea typeface="+mn-lt"/>
                <a:cs typeface="+mn-lt"/>
              </a:rPr>
              <a:t>электрондық</a:t>
            </a:r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002060"/>
                </a:solidFill>
                <a:ea typeface="+mn-lt"/>
                <a:cs typeface="+mn-lt"/>
              </a:rPr>
              <a:t>үкімет</a:t>
            </a:r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 порталы (</a:t>
            </a:r>
            <a:r>
              <a:rPr lang="ru-RU" err="1">
                <a:solidFill>
                  <a:srgbClr val="002060"/>
                </a:solidFill>
                <a:ea typeface="+mn-lt"/>
                <a:cs typeface="+mn-lt"/>
              </a:rPr>
              <a:t>бұдан</a:t>
            </a:r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002060"/>
                </a:solidFill>
                <a:ea typeface="+mn-lt"/>
                <a:cs typeface="+mn-lt"/>
              </a:rPr>
              <a:t>әрі</a:t>
            </a:r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-портал) </a:t>
            </a:r>
            <a:r>
              <a:rPr lang="ru-RU" err="1">
                <a:solidFill>
                  <a:srgbClr val="002060"/>
                </a:solidFill>
                <a:ea typeface="+mn-lt"/>
                <a:cs typeface="+mn-lt"/>
              </a:rPr>
              <a:t>немесе</a:t>
            </a:r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002060"/>
                </a:solidFill>
                <a:ea typeface="+mn-lt"/>
                <a:cs typeface="+mn-lt"/>
              </a:rPr>
              <a:t>көрсетілетін</a:t>
            </a:r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002060"/>
                </a:solidFill>
                <a:ea typeface="+mn-lt"/>
                <a:cs typeface="+mn-lt"/>
              </a:rPr>
              <a:t>қызмет</a:t>
            </a:r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002060"/>
                </a:solidFill>
                <a:ea typeface="+mn-lt"/>
                <a:cs typeface="+mn-lt"/>
              </a:rPr>
              <a:t>берушінің</a:t>
            </a:r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002060"/>
                </a:solidFill>
                <a:ea typeface="+mn-lt"/>
                <a:cs typeface="+mn-lt"/>
              </a:rPr>
              <a:t>кеңсесі</a:t>
            </a:r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002060"/>
                </a:solidFill>
                <a:ea typeface="+mn-lt"/>
                <a:cs typeface="+mn-lt"/>
              </a:rPr>
              <a:t>арқылы</a:t>
            </a:r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002060"/>
                </a:solidFill>
                <a:ea typeface="+mn-lt"/>
                <a:cs typeface="+mn-lt"/>
              </a:rPr>
              <a:t>көрсетіледі</a:t>
            </a:r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. </a:t>
            </a:r>
            <a:endParaRPr lang="ru-RU">
              <a:cs typeface="Calibri"/>
            </a:endParaRPr>
          </a:p>
          <a:p>
            <a:pPr algn="ctr">
              <a:tabLst>
                <a:tab pos="3150870" algn="l"/>
              </a:tabLst>
            </a:pPr>
            <a:endParaRPr lang="ru-RU"/>
          </a:p>
          <a:p>
            <a:pPr algn="ctr"/>
            <a:r>
              <a:rPr lang="ru-RU">
                <a:solidFill>
                  <a:srgbClr val="002060"/>
                </a:solidFill>
                <a:ea typeface="+mn-lt"/>
                <a:cs typeface="+mn-lt"/>
              </a:rPr>
              <a:t>4-т, 80-т</a:t>
            </a:r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31AE81C-326B-4899-A990-0FA179F1F810}"/>
              </a:ext>
            </a:extLst>
          </p:cNvPr>
          <p:cNvSpPr txBox="1"/>
          <p:nvPr/>
        </p:nvSpPr>
        <p:spPr>
          <a:xfrm>
            <a:off x="1440121" y="4593771"/>
            <a:ext cx="1038739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1800" b="1">
                <a:solidFill>
                  <a:srgbClr val="002060"/>
                </a:solidFill>
                <a:ea typeface="+mj-lt"/>
                <a:cs typeface="+mj-lt"/>
              </a:rPr>
              <a:t>ПББ </a:t>
            </a:r>
            <a:r>
              <a:rPr lang="ru-RU" sz="1800" b="1" err="1">
                <a:solidFill>
                  <a:srgbClr val="002060"/>
                </a:solidFill>
                <a:ea typeface="+mj-lt"/>
                <a:cs typeface="+mj-lt"/>
              </a:rPr>
              <a:t>тестінен</a:t>
            </a:r>
            <a:r>
              <a:rPr lang="ru-RU" sz="1800" b="1">
                <a:solidFill>
                  <a:srgbClr val="002060"/>
                </a:solidFill>
                <a:ea typeface="+mj-lt"/>
                <a:cs typeface="+mj-lt"/>
              </a:rPr>
              <a:t> </a:t>
            </a:r>
            <a:endParaRPr lang="ru-RU" b="1">
              <a:cs typeface="Calibri Light"/>
            </a:endParaRPr>
          </a:p>
          <a:p>
            <a:r>
              <a:rPr lang="ru-RU" sz="1800" err="1">
                <a:solidFill>
                  <a:srgbClr val="002060"/>
                </a:solidFill>
                <a:ea typeface="+mj-lt"/>
                <a:cs typeface="+mj-lt"/>
              </a:rPr>
              <a:t>Санатты</a:t>
            </a:r>
            <a:r>
              <a:rPr lang="ru-RU" sz="180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err="1">
                <a:solidFill>
                  <a:srgbClr val="002060"/>
                </a:solidFill>
                <a:ea typeface="+mj-lt"/>
                <a:cs typeface="+mj-lt"/>
              </a:rPr>
              <a:t>растау</a:t>
            </a:r>
            <a:r>
              <a:rPr lang="ru-RU" sz="180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err="1">
                <a:solidFill>
                  <a:srgbClr val="002060"/>
                </a:solidFill>
                <a:ea typeface="+mj-lt"/>
                <a:cs typeface="+mj-lt"/>
              </a:rPr>
              <a:t>кезінде</a:t>
            </a:r>
            <a:r>
              <a:rPr lang="ru-RU" sz="1800">
                <a:solidFill>
                  <a:srgbClr val="002060"/>
                </a:solidFill>
                <a:ea typeface="+mj-lt"/>
                <a:cs typeface="+mj-lt"/>
              </a:rPr>
              <a:t>:</a:t>
            </a:r>
            <a:endParaRPr lang="ru-RU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r>
              <a:rPr lang="ru-RU" sz="1800">
                <a:solidFill>
                  <a:srgbClr val="002060"/>
                </a:solidFill>
                <a:ea typeface="+mj-lt"/>
                <a:cs typeface="+mj-lt"/>
              </a:rPr>
              <a:t>30 </a:t>
            </a:r>
            <a:r>
              <a:rPr lang="ru-RU" sz="1800" err="1">
                <a:solidFill>
                  <a:srgbClr val="002060"/>
                </a:solidFill>
                <a:ea typeface="+mj-lt"/>
                <a:cs typeface="+mj-lt"/>
              </a:rPr>
              <a:t>және</a:t>
            </a:r>
            <a:r>
              <a:rPr lang="ru-RU" sz="180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err="1">
                <a:solidFill>
                  <a:srgbClr val="002060"/>
                </a:solidFill>
                <a:ea typeface="+mj-lt"/>
                <a:cs typeface="+mj-lt"/>
              </a:rPr>
              <a:t>одан</a:t>
            </a:r>
            <a:r>
              <a:rPr lang="ru-RU" sz="1800">
                <a:solidFill>
                  <a:srgbClr val="002060"/>
                </a:solidFill>
                <a:ea typeface="+mj-lt"/>
                <a:cs typeface="+mj-lt"/>
              </a:rPr>
              <a:t> да </a:t>
            </a:r>
            <a:r>
              <a:rPr lang="ru-RU" sz="1800" err="1">
                <a:solidFill>
                  <a:srgbClr val="002060"/>
                </a:solidFill>
                <a:ea typeface="+mj-lt"/>
                <a:cs typeface="+mj-lt"/>
              </a:rPr>
              <a:t>көп</a:t>
            </a:r>
            <a:r>
              <a:rPr lang="ru-RU" sz="180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err="1">
                <a:solidFill>
                  <a:srgbClr val="002060"/>
                </a:solidFill>
                <a:ea typeface="+mj-lt"/>
                <a:cs typeface="+mj-lt"/>
              </a:rPr>
              <a:t>жыл</a:t>
            </a:r>
            <a:r>
              <a:rPr lang="ru-RU" sz="180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err="1">
                <a:solidFill>
                  <a:srgbClr val="002060"/>
                </a:solidFill>
                <a:ea typeface="+mj-lt"/>
                <a:cs typeface="+mj-lt"/>
              </a:rPr>
              <a:t>педагогикалық</a:t>
            </a:r>
            <a:r>
              <a:rPr lang="ru-RU" sz="180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err="1">
                <a:solidFill>
                  <a:srgbClr val="002060"/>
                </a:solidFill>
                <a:ea typeface="+mj-lt"/>
                <a:cs typeface="+mj-lt"/>
              </a:rPr>
              <a:t>өтілі</a:t>
            </a:r>
            <a:r>
              <a:rPr lang="ru-RU" sz="1800">
                <a:solidFill>
                  <a:srgbClr val="002060"/>
                </a:solidFill>
                <a:ea typeface="+mj-lt"/>
                <a:cs typeface="+mj-lt"/>
              </a:rPr>
              <a:t> бар </a:t>
            </a:r>
            <a:r>
              <a:rPr lang="ru-RU" sz="1800">
                <a:solidFill>
                  <a:srgbClr val="002060"/>
                </a:solidFill>
                <a:latin typeface="calibri light"/>
                <a:ea typeface="+mj-lt"/>
                <a:cs typeface="calibri light"/>
              </a:rPr>
              <a:t> </a:t>
            </a:r>
            <a:r>
              <a:rPr lang="ru-RU" sz="1800" err="1">
                <a:solidFill>
                  <a:srgbClr val="002060"/>
                </a:solidFill>
                <a:latin typeface="calibri light"/>
                <a:ea typeface="+mj-lt"/>
                <a:cs typeface="calibri light"/>
              </a:rPr>
              <a:t>мұғалімдер</a:t>
            </a:r>
            <a:r>
              <a:rPr lang="ru-RU" sz="1800">
                <a:solidFill>
                  <a:srgbClr val="002060"/>
                </a:solidFill>
                <a:latin typeface="calibri light"/>
                <a:ea typeface="+mj-lt"/>
                <a:cs typeface="calibri light"/>
              </a:rPr>
              <a:t> </a:t>
            </a:r>
            <a:r>
              <a:rPr lang="ru-RU" sz="1800" err="1">
                <a:solidFill>
                  <a:srgbClr val="002060"/>
                </a:solidFill>
                <a:latin typeface="calibri light"/>
                <a:ea typeface="+mj-lt"/>
                <a:cs typeface="calibri light"/>
              </a:rPr>
              <a:t>босатылады</a:t>
            </a:r>
            <a:r>
              <a:rPr lang="ru-RU" sz="1800">
                <a:solidFill>
                  <a:srgbClr val="002060"/>
                </a:solidFill>
                <a:latin typeface="calibri light"/>
                <a:ea typeface="+mj-lt"/>
                <a:cs typeface="calibri light"/>
              </a:rPr>
              <a:t>, </a:t>
            </a:r>
            <a:endParaRPr lang="ru-RU" sz="1800">
              <a:solidFill>
                <a:srgbClr val="000000"/>
              </a:solidFill>
              <a:latin typeface="calibri light"/>
              <a:ea typeface="+mj-lt"/>
              <a:cs typeface="calibri light"/>
            </a:endParaRPr>
          </a:p>
          <a:p>
            <a:r>
              <a:rPr lang="ru-RU" sz="1800">
                <a:solidFill>
                  <a:srgbClr val="002060"/>
                </a:solidFill>
                <a:ea typeface="+mj-lt"/>
                <a:cs typeface="+mj-lt"/>
              </a:rPr>
              <a:t>("педагог-</a:t>
            </a:r>
            <a:r>
              <a:rPr lang="ru-RU" sz="1800" err="1">
                <a:solidFill>
                  <a:srgbClr val="002060"/>
                </a:solidFill>
                <a:ea typeface="+mj-lt"/>
                <a:cs typeface="+mj-lt"/>
              </a:rPr>
              <a:t>шебер</a:t>
            </a:r>
            <a:r>
              <a:rPr lang="ru-RU" sz="1800">
                <a:solidFill>
                  <a:srgbClr val="002060"/>
                </a:solidFill>
                <a:ea typeface="+mj-lt"/>
                <a:cs typeface="+mj-lt"/>
              </a:rPr>
              <a:t>" ПББ-дан </a:t>
            </a:r>
            <a:r>
              <a:rPr lang="ru-RU" sz="1800" err="1">
                <a:solidFill>
                  <a:srgbClr val="002060"/>
                </a:solidFill>
                <a:ea typeface="+mj-lt"/>
                <a:cs typeface="+mj-lt"/>
              </a:rPr>
              <a:t>босатылмайды</a:t>
            </a:r>
            <a:r>
              <a:rPr lang="ru-RU" sz="1800">
                <a:solidFill>
                  <a:srgbClr val="002060"/>
                </a:solidFill>
                <a:ea typeface="+mj-lt"/>
                <a:cs typeface="+mj-lt"/>
              </a:rPr>
              <a:t>) </a:t>
            </a:r>
            <a:endParaRPr lang="ru-RU"/>
          </a:p>
          <a:p>
            <a:endParaRPr lang="ru-RU" sz="1800">
              <a:solidFill>
                <a:srgbClr val="002060"/>
              </a:solidFill>
              <a:ea typeface="+mj-lt"/>
              <a:cs typeface="+mj-lt"/>
            </a:endParaRPr>
          </a:p>
          <a:p>
            <a:r>
              <a:rPr lang="ru-RU" sz="1800">
                <a:solidFill>
                  <a:srgbClr val="002060"/>
                </a:solidFill>
                <a:ea typeface="+mj-lt"/>
                <a:cs typeface="+mj-lt"/>
              </a:rPr>
              <a:t>(4-т, 90-т)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">
            <a:extLst>
              <a:ext uri="{FF2B5EF4-FFF2-40B4-BE49-F238E27FC236}">
                <a16:creationId xmlns:a16="http://schemas.microsoft.com/office/drawing/2014/main" xmlns="" id="{C527F26A-DFCE-4082-A088-B57E72CA1840}"/>
              </a:ext>
            </a:extLst>
          </p:cNvPr>
          <p:cNvSpPr/>
          <p:nvPr/>
        </p:nvSpPr>
        <p:spPr>
          <a:xfrm rot="16200000">
            <a:off x="5432855" y="-476832"/>
            <a:ext cx="1990726" cy="1114931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2"/>
          <p:cNvSpPr/>
          <p:nvPr/>
        </p:nvSpPr>
        <p:spPr>
          <a:xfrm rot="16200000">
            <a:off x="8331840" y="118912"/>
            <a:ext cx="2212691" cy="501087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58677" y="6443643"/>
            <a:ext cx="2743200" cy="365125"/>
          </a:xfrm>
        </p:spPr>
        <p:txBody>
          <a:bodyPr/>
          <a:lstStyle/>
          <a:p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Rounded Rectangle 2"/>
          <p:cNvSpPr/>
          <p:nvPr/>
        </p:nvSpPr>
        <p:spPr>
          <a:xfrm rot="16200000">
            <a:off x="2349218" y="41221"/>
            <a:ext cx="2197554" cy="519483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5" y="1517472"/>
            <a:ext cx="620163" cy="6201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264" y="1534377"/>
            <a:ext cx="599242" cy="5992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FEBD33-CC0F-423C-8381-A6E9CD02628F}"/>
              </a:ext>
            </a:extLst>
          </p:cNvPr>
          <p:cNvSpPr txBox="1"/>
          <p:nvPr/>
        </p:nvSpPr>
        <p:spPr>
          <a:xfrm>
            <a:off x="32657" y="280933"/>
            <a:ext cx="1197848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200" b="1" err="1">
                <a:solidFill>
                  <a:srgbClr val="002060"/>
                </a:solidFill>
                <a:latin typeface="Arial"/>
                <a:cs typeface="Arial"/>
              </a:rPr>
              <a:t>Аттестаттаудың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Arial"/>
                <a:cs typeface="Arial"/>
              </a:rPr>
              <a:t>шарттары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Arial"/>
                <a:cs typeface="Arial"/>
              </a:rPr>
              <a:t>мен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Arial"/>
                <a:cs typeface="Arial"/>
              </a:rPr>
              <a:t>тәртібі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ru-RU" sz="2200" b="1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("</a:t>
            </a:r>
            <a:r>
              <a:rPr lang="en-US" sz="2200" b="1" err="1">
                <a:solidFill>
                  <a:srgbClr val="002060"/>
                </a:solidFill>
                <a:latin typeface="Arial"/>
                <a:cs typeface="Arial"/>
              </a:rPr>
              <a:t>Устаз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" </a:t>
            </a:r>
            <a:r>
              <a:rPr lang="en-US" sz="2200" b="1" err="1">
                <a:solidFill>
                  <a:srgbClr val="002060"/>
                </a:solidFill>
                <a:latin typeface="Arial"/>
                <a:cs typeface="Arial"/>
              </a:rPr>
              <a:t>платформасы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Arial"/>
                <a:cs typeface="Arial"/>
              </a:rPr>
              <a:t>жұмыс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Arial"/>
                <a:cs typeface="Arial"/>
              </a:rPr>
              <a:t>істей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Arial"/>
                <a:cs typeface="Arial"/>
              </a:rPr>
              <a:t>бастағаннан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Arial"/>
                <a:cs typeface="Arial"/>
              </a:rPr>
              <a:t>бері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)   </a:t>
            </a:r>
          </a:p>
        </p:txBody>
      </p:sp>
      <p:sp>
        <p:nvSpPr>
          <p:cNvPr id="17" name="Прямоугольник 17">
            <a:extLst>
              <a:ext uri="{FF2B5EF4-FFF2-40B4-BE49-F238E27FC236}">
                <a16:creationId xmlns:a16="http://schemas.microsoft.com/office/drawing/2014/main" xmlns="" id="{3BB6EB94-0E24-48E9-8778-E637C85777CB}"/>
              </a:ext>
            </a:extLst>
          </p:cNvPr>
          <p:cNvSpPr/>
          <p:nvPr/>
        </p:nvSpPr>
        <p:spPr>
          <a:xfrm>
            <a:off x="1571017" y="1982790"/>
            <a:ext cx="4335848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err="1">
                <a:solidFill>
                  <a:srgbClr val="002060"/>
                </a:solidFill>
                <a:latin typeface="Arial"/>
                <a:cs typeface="Arial"/>
              </a:rPr>
              <a:t>Мектеп</a:t>
            </a:r>
            <a:r>
              <a:rPr lang="en-US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Arial"/>
                <a:cs typeface="Arial"/>
              </a:rPr>
              <a:t>және</a:t>
            </a:r>
            <a:r>
              <a:rPr lang="en-US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Arial"/>
                <a:cs typeface="Arial"/>
              </a:rPr>
              <a:t>колледж</a:t>
            </a:r>
            <a:r>
              <a:rPr lang="en-US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Arial"/>
                <a:cs typeface="Arial"/>
              </a:rPr>
              <a:t>педагогтері</a:t>
            </a:r>
            <a:r>
              <a:rPr lang="en-US" b="1">
                <a:solidFill>
                  <a:srgbClr val="002060"/>
                </a:solidFill>
                <a:latin typeface="Arial"/>
                <a:cs typeface="Arial"/>
              </a:rPr>
              <a:t> ПББ </a:t>
            </a:r>
            <a:r>
              <a:rPr lang="en-US" b="1" err="1">
                <a:solidFill>
                  <a:srgbClr val="002060"/>
                </a:solidFill>
                <a:latin typeface="Arial"/>
                <a:cs typeface="Arial"/>
              </a:rPr>
              <a:t>тесті</a:t>
            </a:r>
            <a:r>
              <a:rPr lang="en-US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2060"/>
                </a:solidFill>
                <a:latin typeface="Arial"/>
                <a:cs typeface="Arial"/>
              </a:rPr>
              <a:t>тек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2060"/>
                </a:solidFill>
                <a:latin typeface="Arial"/>
                <a:cs typeface="Arial"/>
              </a:rPr>
              <a:t>пән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2060"/>
                </a:solidFill>
                <a:latin typeface="Arial"/>
                <a:cs typeface="Arial"/>
              </a:rPr>
              <a:t>бойынша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2060"/>
                </a:solidFill>
                <a:latin typeface="Arial"/>
                <a:cs typeface="Arial"/>
              </a:rPr>
              <a:t>сұрақтардан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2060"/>
                </a:solidFill>
                <a:latin typeface="Arial"/>
                <a:cs typeface="Arial"/>
              </a:rPr>
              <a:t>тұратын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2060"/>
                </a:solidFill>
                <a:latin typeface="Arial"/>
                <a:cs typeface="Arial"/>
              </a:rPr>
              <a:t>болады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ru-RU"/>
          </a:p>
          <a:p>
            <a:pPr algn="ctr"/>
            <a:r>
              <a:rPr lang="en-US"/>
              <a:t/>
            </a:r>
            <a:br>
              <a:rPr lang="en-US"/>
            </a:b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2-т, 32-т</a:t>
            </a:r>
            <a:endParaRPr lang=""/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0735D6-3E29-43C9-B39F-D0467D1E0E7A}"/>
              </a:ext>
            </a:extLst>
          </p:cNvPr>
          <p:cNvSpPr txBox="1"/>
          <p:nvPr/>
        </p:nvSpPr>
        <p:spPr>
          <a:xfrm>
            <a:off x="1294569" y="4215823"/>
            <a:ext cx="802834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pPr algn="l"/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Біліктілік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cs typeface="Arial"/>
              </a:rPr>
              <a:t>санатын</a:t>
            </a:r>
            <a: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cs typeface="Arial"/>
              </a:rPr>
              <a:t>растау</a:t>
            </a:r>
            <a: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cs typeface="Arial"/>
              </a:rPr>
              <a:t>кезінде</a:t>
            </a:r>
            <a: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b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  <a:t>ПББ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cs typeface="Arial"/>
              </a:rPr>
              <a:t>тестінен</a:t>
            </a:r>
            <a: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cs typeface="Arial"/>
              </a:rPr>
              <a:t>босатылады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dirty="0"/>
          </a:p>
          <a:p>
            <a:pPr algn="l"/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-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«Педагог-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шебер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»; </a:t>
            </a:r>
            <a:endParaRPr lang="en-US" dirty="0"/>
          </a:p>
          <a:p>
            <a:pPr algn="l"/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-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30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және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одан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да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көп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педагогикалық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өтілі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бар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педагогтер</a:t>
            </a:r>
            <a:endParaRPr lang="ru-RU" dirty="0"/>
          </a:p>
          <a:p>
            <a:pPr algn="l"/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ru-RU" sz="1800" i="1" dirty="0">
                <a:solidFill>
                  <a:srgbClr val="002060"/>
                </a:solidFill>
                <a:latin typeface="Arial"/>
                <a:cs typeface="Arial"/>
              </a:rPr>
              <a:t>(2-т, </a:t>
            </a:r>
            <a:r>
              <a:rPr lang="ru-RU" sz="1800" i="1" dirty="0" smtClean="0">
                <a:solidFill>
                  <a:srgbClr val="002060"/>
                </a:solidFill>
                <a:latin typeface="Arial"/>
                <a:cs typeface="Arial"/>
              </a:rPr>
              <a:t>48-т</a:t>
            </a:r>
            <a:r>
              <a:rPr lang="ru-RU" sz="1800" i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ru-RU" dirty="0"/>
          </a:p>
          <a:p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27" name="Прямоугольник 17">
            <a:extLst>
              <a:ext uri="{FF2B5EF4-FFF2-40B4-BE49-F238E27FC236}">
                <a16:creationId xmlns:a16="http://schemas.microsoft.com/office/drawing/2014/main" xmlns="" id="{9F5B927F-4A74-4455-9B3C-4B05B1E93EC3}"/>
              </a:ext>
            </a:extLst>
          </p:cNvPr>
          <p:cNvSpPr/>
          <p:nvPr/>
        </p:nvSpPr>
        <p:spPr>
          <a:xfrm>
            <a:off x="6158144" y="1709779"/>
            <a:ext cx="5843940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ctr"/>
            <a:r>
              <a:rPr lang="en-US" b="1" err="1">
                <a:solidFill>
                  <a:srgbClr val="002060"/>
                </a:solidFill>
                <a:latin typeface="Arial"/>
                <a:cs typeface="Arial"/>
              </a:rPr>
              <a:t>Мектеп</a:t>
            </a:r>
            <a:r>
              <a:rPr lang="en-US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Arial"/>
                <a:cs typeface="Arial"/>
              </a:rPr>
              <a:t>және</a:t>
            </a:r>
            <a:r>
              <a:rPr lang="en-US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Arial"/>
                <a:cs typeface="Arial"/>
              </a:rPr>
              <a:t>колледж</a:t>
            </a:r>
            <a:r>
              <a:rPr lang="en-US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Arial"/>
                <a:cs typeface="Arial"/>
              </a:rPr>
              <a:t>педагогтері</a:t>
            </a:r>
            <a:r>
              <a:rPr lang="en-US" b="1">
                <a:solidFill>
                  <a:srgbClr val="002060"/>
                </a:solidFill>
                <a:latin typeface="Arial"/>
                <a:cs typeface="Arial"/>
              </a:rPr>
              <a:t> ПББ </a:t>
            </a:r>
            <a:r>
              <a:rPr lang="en-US" b="1" err="1">
                <a:solidFill>
                  <a:srgbClr val="002060"/>
                </a:solidFill>
                <a:latin typeface="Arial"/>
                <a:cs typeface="Arial"/>
              </a:rPr>
              <a:t>тесті</a:t>
            </a:r>
            <a:r>
              <a:rPr lang="en-US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2060"/>
                </a:solidFill>
                <a:latin typeface="Arial"/>
                <a:cs typeface="Arial"/>
              </a:rPr>
              <a:t>тек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2060"/>
                </a:solidFill>
                <a:latin typeface="Arial"/>
                <a:cs typeface="Arial"/>
              </a:rPr>
              <a:t>пән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2060"/>
                </a:solidFill>
                <a:latin typeface="Arial"/>
                <a:cs typeface="Arial"/>
              </a:rPr>
              <a:t>бойынша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2060"/>
                </a:solidFill>
                <a:latin typeface="Arial"/>
                <a:cs typeface="Arial"/>
              </a:rPr>
              <a:t>сұрақтардан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2060"/>
                </a:solidFill>
                <a:latin typeface="Arial"/>
                <a:cs typeface="Arial"/>
              </a:rPr>
              <a:t>тұратын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2060"/>
                </a:solidFill>
                <a:latin typeface="Arial"/>
                <a:cs typeface="Arial"/>
              </a:rPr>
              <a:t>болады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"/>
          </a:p>
          <a:p>
            <a:pPr lvl="2" algn="ctr"/>
            <a:r>
              <a:rPr lang="en-US"/>
              <a:t/>
            </a:r>
            <a:br>
              <a:rPr lang="en-US"/>
            </a:b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2-т, 32-т</a:t>
            </a:r>
            <a:endParaRPr lang="ru-RU"/>
          </a:p>
          <a:p>
            <a:pPr lvl="2" algn="ctr"/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"/>
          <p:cNvSpPr/>
          <p:nvPr/>
        </p:nvSpPr>
        <p:spPr>
          <a:xfrm rot="16200000">
            <a:off x="395687" y="585988"/>
            <a:ext cx="5696455" cy="548421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2"/>
          <p:cNvSpPr/>
          <p:nvPr/>
        </p:nvSpPr>
        <p:spPr>
          <a:xfrm rot="16200000">
            <a:off x="6175359" y="611940"/>
            <a:ext cx="5728827" cy="542877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4226" y="3639068"/>
            <a:ext cx="477937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err="1">
                <a:ea typeface="+mn-lt"/>
                <a:cs typeface="+mn-lt"/>
              </a:rPr>
              <a:t>Күш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пен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уақытты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үнемділігі</a:t>
            </a:r>
            <a:endParaRPr lang="en-US" sz="160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err="1">
                <a:ea typeface="+mn-lt"/>
                <a:cs typeface="+mn-lt"/>
              </a:rPr>
              <a:t>Әділдік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және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ашық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ой</a:t>
            </a:r>
            <a:r>
              <a:rPr lang="en-US" sz="1600">
                <a:ea typeface="+mn-lt"/>
                <a:cs typeface="+mn-lt"/>
              </a:rPr>
              <a:t> </a:t>
            </a:r>
            <a:endParaRPr lang="ru-RU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err="1">
                <a:ea typeface="+mn-lt"/>
                <a:cs typeface="+mn-lt"/>
              </a:rPr>
              <a:t>Педагог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қызметін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объективті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бағалау</a:t>
            </a:r>
            <a:r>
              <a:rPr lang="en-US" sz="1600">
                <a:ea typeface="+mn-lt"/>
                <a:cs typeface="+mn-lt"/>
              </a:rPr>
              <a:t> </a:t>
            </a:r>
            <a:endParaRPr lang="ru-RU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err="1">
                <a:ea typeface="+mn-lt"/>
                <a:cs typeface="+mn-lt"/>
              </a:rPr>
              <a:t>Орындалуын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бақылау</a:t>
            </a:r>
            <a:r>
              <a:rPr lang="en-US" sz="1600">
                <a:ea typeface="+mn-lt"/>
                <a:cs typeface="+mn-lt"/>
              </a:rPr>
              <a:t> </a:t>
            </a:r>
            <a:endParaRPr lang="ru-RU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err="1">
                <a:ea typeface="+mn-lt"/>
                <a:cs typeface="+mn-lt"/>
              </a:rPr>
              <a:t>Жедел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хабардарлық</a:t>
            </a:r>
            <a:r>
              <a:rPr lang="en-US" sz="1600">
                <a:ea typeface="+mn-lt"/>
                <a:cs typeface="+mn-lt"/>
              </a:rPr>
              <a:t> </a:t>
            </a:r>
            <a:endParaRPr lang="ru-RU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err="1">
                <a:ea typeface="+mn-lt"/>
                <a:cs typeface="+mn-lt"/>
              </a:rPr>
              <a:t>Мониторинг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және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талдау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құралы</a:t>
            </a:r>
            <a:r>
              <a:rPr lang="en-US" sz="1600">
                <a:ea typeface="+mn-lt"/>
                <a:cs typeface="+mn-lt"/>
              </a:rPr>
              <a:t> </a:t>
            </a:r>
            <a:endParaRPr lang="ru-RU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err="1">
                <a:ea typeface="+mn-lt"/>
                <a:cs typeface="+mn-lt"/>
              </a:rPr>
              <a:t>Өзін-өзі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дамытуға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ынталандыру</a:t>
            </a:r>
            <a:r>
              <a:rPr lang="en-US" sz="1600">
                <a:ea typeface="+mn-lt"/>
                <a:cs typeface="+mn-lt"/>
              </a:rPr>
              <a:t> </a:t>
            </a:r>
            <a:endParaRPr lang="ru-RU">
              <a:latin typeface="Calibri"/>
              <a:ea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38385" y="3709472"/>
            <a:ext cx="4528292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Деректерді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автоматты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түрде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 </a:t>
            </a:r>
            <a:r>
              <a:rPr lang="ru-RU" sz="160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жинау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Деректерді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қолмен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енгізу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функциясы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Педагогтің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жеке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профилі</a:t>
            </a:r>
            <a:endParaRPr lang="ru-RU" sz="160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Платформада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өтініш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беру </a:t>
            </a:r>
            <a:r>
              <a:rPr lang="ru-RU" sz="160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және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kk-KZ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 нәтижелерін кешенді талдамалық жинақтау </a:t>
            </a:r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i="1">
              <a:solidFill>
                <a:srgbClr val="00206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7" y="479866"/>
            <a:ext cx="5910607" cy="3324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6" y="556835"/>
            <a:ext cx="5789111" cy="3256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ECBC86-709C-4211-B29D-BAC0F5FEA5A1}"/>
              </a:ext>
            </a:extLst>
          </p:cNvPr>
          <p:cNvSpPr txBox="1"/>
          <p:nvPr/>
        </p:nvSpPr>
        <p:spPr>
          <a:xfrm>
            <a:off x="0" y="182962"/>
            <a:ext cx="1197848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x-none" sz="2200" b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«</a:t>
            </a:r>
            <a:r>
              <a:rPr lang="kk-KZ" sz="2200" b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Ұ</a:t>
            </a:r>
            <a:r>
              <a:rPr lang="x-none" sz="2200" b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стаз» Платформа</a:t>
            </a:r>
            <a:r>
              <a:rPr lang="kk-KZ" sz="2200" b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сы</a:t>
            </a:r>
            <a:r>
              <a:rPr lang="x-none" sz="2200" b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  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580</Words>
  <Application>Microsoft Office PowerPoint</Application>
  <PresentationFormat>Произвольный</PresentationFormat>
  <Paragraphs>167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ШЕБЕР ҰСТАЗ – ТАБЫСТЫ ОҚУШЫ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Тойымбеков Адил Кайратулы</dc:creator>
  <cp:lastModifiedBy>01</cp:lastModifiedBy>
  <cp:revision>7</cp:revision>
  <cp:lastPrinted>2024-02-28T02:56:53Z</cp:lastPrinted>
  <dcterms:created xsi:type="dcterms:W3CDTF">2022-10-17T08:31:00Z</dcterms:created>
  <dcterms:modified xsi:type="dcterms:W3CDTF">2024-03-04T10:47:35Z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98FA6B930BF74B5C81E6EE681D4C21A1_12</vt:lpwstr>
  </property>
  <property fmtid="{D5CDD505-2E9C-101B-9397-08002B2CF9AE}" pid="3" name="KSOProductBuildVer">
    <vt:lpwstr>1033-12.2.0.13431</vt:lpwstr>
  </property>
</Properties>
</file>