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9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131606-FC63-46CE-836B-5B408066C08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EB16568-CA8F-4F86-BED0-FD3350EFAFF3}">
      <dgm:prSet phldrT="[Текст]" custT="1"/>
      <dgm:spPr/>
      <dgm:t>
        <a:bodyPr/>
        <a:lstStyle/>
        <a:p>
          <a:r>
            <a:rPr lang="ru-RU" sz="2400" b="1" dirty="0" smtClean="0"/>
            <a:t>ЕМТИХАН                                                    </a:t>
          </a:r>
          <a:r>
            <a:rPr lang="ru-RU" sz="2400" b="1" dirty="0" err="1" smtClean="0"/>
            <a:t>және                                                 </a:t>
          </a:r>
          <a:r>
            <a:rPr lang="ru-RU" sz="2400" b="1" dirty="0" smtClean="0"/>
            <a:t>ТЕСТ </a:t>
          </a:r>
          <a:r>
            <a:rPr lang="ru-RU" sz="2400" b="1" dirty="0"/>
            <a:t>ТАПСЫРМАЙ </a:t>
          </a:r>
          <a:r>
            <a:rPr lang="ru-RU" sz="2400" b="1" dirty="0" err="1"/>
            <a:t>қабылданады</a:t>
          </a:r>
          <a:endParaRPr lang="ru-RU" sz="2400" b="1" dirty="0"/>
        </a:p>
      </dgm:t>
    </dgm:pt>
    <dgm:pt modelId="{12ACFBD3-BEB1-4344-B34F-A29A951CE529}" type="parTrans" cxnId="{220382EE-85EE-4021-9505-195C760CD191}">
      <dgm:prSet/>
      <dgm:spPr/>
      <dgm:t>
        <a:bodyPr/>
        <a:lstStyle/>
        <a:p>
          <a:endParaRPr lang="ru-RU"/>
        </a:p>
      </dgm:t>
    </dgm:pt>
    <dgm:pt modelId="{C88B8B70-94EC-40E6-B3B7-2A7FCF782051}" type="sibTrans" cxnId="{220382EE-85EE-4021-9505-195C760CD191}">
      <dgm:prSet/>
      <dgm:spPr/>
      <dgm:t>
        <a:bodyPr/>
        <a:lstStyle/>
        <a:p>
          <a:endParaRPr lang="ru-RU"/>
        </a:p>
      </dgm:t>
    </dgm:pt>
    <dgm:pt modelId="{8CB469BF-B4EB-4155-B7AA-87F654CFD184}">
      <dgm:prSet phldrT="[Текст]" custT="1"/>
      <dgm:spPr/>
      <dgm:t>
        <a:bodyPr/>
        <a:lstStyle/>
        <a:p>
          <a:r>
            <a:rPr lang="ru-RU" sz="2000" b="1" dirty="0" smtClean="0"/>
            <a:t>ҚҰЖАТТАРДЫ ҚАБЫЛДАУ                              МЕРЗІМІ</a:t>
          </a:r>
          <a:r>
            <a:rPr lang="ru-RU" sz="2000" b="1" dirty="0"/>
            <a:t>:</a:t>
          </a:r>
        </a:p>
        <a:p>
          <a:r>
            <a:rPr lang="ru-RU" sz="2000" b="1" dirty="0">
              <a:solidFill>
                <a:srgbClr val="0070C0"/>
              </a:solidFill>
            </a:rPr>
            <a:t>1СӘҮІР МЕН 31 ТАМЫЗ </a:t>
          </a:r>
          <a:r>
            <a:rPr lang="ru-RU" sz="2000" b="1" dirty="0" smtClean="0"/>
            <a:t>АРАЛЫҒЫНДА  ӨТКІЗУГЕ БОЛАДЫ  </a:t>
          </a:r>
          <a:endParaRPr lang="ru-RU" sz="2000" b="1" dirty="0">
            <a:solidFill>
              <a:srgbClr val="0070C0"/>
            </a:solidFill>
          </a:endParaRPr>
        </a:p>
      </dgm:t>
    </dgm:pt>
    <dgm:pt modelId="{BB70EEC1-A17A-41F1-B72A-2655740CB702}" type="parTrans" cxnId="{BDF24861-2B58-40C5-A24A-16E11211E5B7}">
      <dgm:prSet/>
      <dgm:spPr/>
      <dgm:t>
        <a:bodyPr/>
        <a:lstStyle/>
        <a:p>
          <a:endParaRPr lang="ru-RU"/>
        </a:p>
      </dgm:t>
    </dgm:pt>
    <dgm:pt modelId="{C0496B26-718B-4E07-BF3C-D4870CCA1ADE}" type="sibTrans" cxnId="{BDF24861-2B58-40C5-A24A-16E11211E5B7}">
      <dgm:prSet/>
      <dgm:spPr/>
      <dgm:t>
        <a:bodyPr/>
        <a:lstStyle/>
        <a:p>
          <a:endParaRPr lang="ru-RU"/>
        </a:p>
      </dgm:t>
    </dgm:pt>
    <dgm:pt modelId="{11713019-EF4A-47CB-A1F4-320CB809E1C3}">
      <dgm:prSet phldrT="[Текст]"/>
      <dgm:spPr/>
      <dgm:t>
        <a:bodyPr/>
        <a:lstStyle/>
        <a:p>
          <a:r>
            <a:rPr lang="kk-KZ" b="1" dirty="0">
              <a:solidFill>
                <a:srgbClr val="00B0F0"/>
              </a:solidFill>
            </a:rPr>
            <a:t>БІРІНШІ СЫНЫПҚА ҚАБЫЛДАУ  ЭЛЕКТРОНДЫ ФОРМАТТА</a:t>
          </a:r>
          <a:endParaRPr lang="ru-RU" dirty="0">
            <a:solidFill>
              <a:srgbClr val="00B0F0"/>
            </a:solidFill>
          </a:endParaRPr>
        </a:p>
        <a:p>
          <a:r>
            <a:rPr lang="kk-KZ" b="1" dirty="0">
              <a:solidFill>
                <a:srgbClr val="00B0F0"/>
              </a:solidFill>
            </a:rPr>
            <a:t>ЖҮРГІЗІЛЕДІ</a:t>
          </a:r>
          <a:endParaRPr lang="ru-RU" dirty="0">
            <a:solidFill>
              <a:srgbClr val="00B0F0"/>
            </a:solidFill>
          </a:endParaRPr>
        </a:p>
      </dgm:t>
    </dgm:pt>
    <dgm:pt modelId="{7EA49172-B8D6-4B45-88E9-7153132D7CF4}" type="parTrans" cxnId="{FA71C4A9-95CF-4CB4-8AC0-35735151B05C}">
      <dgm:prSet/>
      <dgm:spPr/>
      <dgm:t>
        <a:bodyPr/>
        <a:lstStyle/>
        <a:p>
          <a:endParaRPr lang="ru-RU"/>
        </a:p>
      </dgm:t>
    </dgm:pt>
    <dgm:pt modelId="{AB737530-7ADA-4DBB-95F4-EA8F346E8FC6}" type="sibTrans" cxnId="{FA71C4A9-95CF-4CB4-8AC0-35735151B05C}">
      <dgm:prSet/>
      <dgm:spPr/>
      <dgm:t>
        <a:bodyPr/>
        <a:lstStyle/>
        <a:p>
          <a:endParaRPr lang="ru-RU"/>
        </a:p>
      </dgm:t>
    </dgm:pt>
    <dgm:pt modelId="{BF648C8F-8328-462F-9229-332B0490EE42}" type="pres">
      <dgm:prSet presAssocID="{95131606-FC63-46CE-836B-5B408066C0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1211F2-9B7C-4025-9991-B7D0519BC05A}" type="pres">
      <dgm:prSet presAssocID="{2EB16568-CA8F-4F86-BED0-FD3350EFAFF3}" presName="node" presStyleLbl="node1" presStyleIdx="0" presStyleCnt="3" custScaleX="67894" custScaleY="100000" custLinFactNeighborX="-298" custLinFactNeighborY="3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91FC3-69CB-4E5D-BAFB-FDE0E8015BEC}" type="pres">
      <dgm:prSet presAssocID="{C88B8B70-94EC-40E6-B3B7-2A7FCF782051}" presName="sibTrans" presStyleCnt="0"/>
      <dgm:spPr/>
    </dgm:pt>
    <dgm:pt modelId="{9D1CFE29-4A8B-439A-B969-38180AE9979D}" type="pres">
      <dgm:prSet presAssocID="{8CB469BF-B4EB-4155-B7AA-87F654CFD184}" presName="node" presStyleLbl="node1" presStyleIdx="1" presStyleCnt="3" custScaleX="79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F6134-A5D5-46C5-949B-4473511CB4EB}" type="pres">
      <dgm:prSet presAssocID="{C0496B26-718B-4E07-BF3C-D4870CCA1ADE}" presName="sibTrans" presStyleCnt="0"/>
      <dgm:spPr/>
    </dgm:pt>
    <dgm:pt modelId="{629DBB67-A635-45D3-80AC-72CB1E5F2A56}" type="pres">
      <dgm:prSet presAssocID="{11713019-EF4A-47CB-A1F4-320CB809E1C3}" presName="node" presStyleLbl="node1" presStyleIdx="2" presStyleCnt="3" custScaleX="61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73E79C-1342-447E-85CC-1DE077639338}" type="presOf" srcId="{95131606-FC63-46CE-836B-5B408066C08B}" destId="{BF648C8F-8328-462F-9229-332B0490EE42}" srcOrd="0" destOrd="0" presId="urn:microsoft.com/office/officeart/2005/8/layout/hList6"/>
    <dgm:cxn modelId="{BDF24861-2B58-40C5-A24A-16E11211E5B7}" srcId="{95131606-FC63-46CE-836B-5B408066C08B}" destId="{8CB469BF-B4EB-4155-B7AA-87F654CFD184}" srcOrd="1" destOrd="0" parTransId="{BB70EEC1-A17A-41F1-B72A-2655740CB702}" sibTransId="{C0496B26-718B-4E07-BF3C-D4870CCA1ADE}"/>
    <dgm:cxn modelId="{220382EE-85EE-4021-9505-195C760CD191}" srcId="{95131606-FC63-46CE-836B-5B408066C08B}" destId="{2EB16568-CA8F-4F86-BED0-FD3350EFAFF3}" srcOrd="0" destOrd="0" parTransId="{12ACFBD3-BEB1-4344-B34F-A29A951CE529}" sibTransId="{C88B8B70-94EC-40E6-B3B7-2A7FCF782051}"/>
    <dgm:cxn modelId="{609C35FA-D244-4C43-A0C9-10623B7D9D76}" type="presOf" srcId="{2EB16568-CA8F-4F86-BED0-FD3350EFAFF3}" destId="{721211F2-9B7C-4025-9991-B7D0519BC05A}" srcOrd="0" destOrd="0" presId="urn:microsoft.com/office/officeart/2005/8/layout/hList6"/>
    <dgm:cxn modelId="{FA71C4A9-95CF-4CB4-8AC0-35735151B05C}" srcId="{95131606-FC63-46CE-836B-5B408066C08B}" destId="{11713019-EF4A-47CB-A1F4-320CB809E1C3}" srcOrd="2" destOrd="0" parTransId="{7EA49172-B8D6-4B45-88E9-7153132D7CF4}" sibTransId="{AB737530-7ADA-4DBB-95F4-EA8F346E8FC6}"/>
    <dgm:cxn modelId="{F6D92C33-9320-4719-AE6E-0F8FBCF6DD5A}" type="presOf" srcId="{11713019-EF4A-47CB-A1F4-320CB809E1C3}" destId="{629DBB67-A635-45D3-80AC-72CB1E5F2A56}" srcOrd="0" destOrd="0" presId="urn:microsoft.com/office/officeart/2005/8/layout/hList6"/>
    <dgm:cxn modelId="{08445683-BA82-4A31-8F0C-C34332F33F68}" type="presOf" srcId="{8CB469BF-B4EB-4155-B7AA-87F654CFD184}" destId="{9D1CFE29-4A8B-439A-B969-38180AE9979D}" srcOrd="0" destOrd="0" presId="urn:microsoft.com/office/officeart/2005/8/layout/hList6"/>
    <dgm:cxn modelId="{1CF0C457-5C3B-4896-BBC3-01F069C00644}" type="presParOf" srcId="{BF648C8F-8328-462F-9229-332B0490EE42}" destId="{721211F2-9B7C-4025-9991-B7D0519BC05A}" srcOrd="0" destOrd="0" presId="urn:microsoft.com/office/officeart/2005/8/layout/hList6"/>
    <dgm:cxn modelId="{2D41914A-C98F-45B6-8D97-D20F2F56C948}" type="presParOf" srcId="{BF648C8F-8328-462F-9229-332B0490EE42}" destId="{43791FC3-69CB-4E5D-BAFB-FDE0E8015BEC}" srcOrd="1" destOrd="0" presId="urn:microsoft.com/office/officeart/2005/8/layout/hList6"/>
    <dgm:cxn modelId="{625A231C-1AE2-4DFC-A416-6230B0C4DCE1}" type="presParOf" srcId="{BF648C8F-8328-462F-9229-332B0490EE42}" destId="{9D1CFE29-4A8B-439A-B969-38180AE9979D}" srcOrd="2" destOrd="0" presId="urn:microsoft.com/office/officeart/2005/8/layout/hList6"/>
    <dgm:cxn modelId="{969FD0D0-145A-45CE-A474-AB6FECB65BF8}" type="presParOf" srcId="{BF648C8F-8328-462F-9229-332B0490EE42}" destId="{B81F6134-A5D5-46C5-949B-4473511CB4EB}" srcOrd="3" destOrd="0" presId="urn:microsoft.com/office/officeart/2005/8/layout/hList6"/>
    <dgm:cxn modelId="{4524E484-87C4-4839-BD92-1D5A1D58553C}" type="presParOf" srcId="{BF648C8F-8328-462F-9229-332B0490EE42}" destId="{629DBB67-A635-45D3-80AC-72CB1E5F2A56}" srcOrd="4" destOrd="0" presId="urn:microsoft.com/office/officeart/2005/8/layout/h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131606-FC63-46CE-836B-5B408066C08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EB16568-CA8F-4F86-BED0-FD3350EFAFF3}">
      <dgm:prSet phldrT="[Текст]" custT="1"/>
      <dgm:spPr/>
      <dgm:t>
        <a:bodyPr/>
        <a:lstStyle/>
        <a:p>
          <a:r>
            <a:rPr lang="ru-RU" sz="2400" dirty="0"/>
            <a:t>ЗАЧИСЛЕНИЕ                          БЕЗ ВСТУПИТЕЛЬНЫХ ЭКЗАМЕНОВ И ТЕСТИРОВАНИЯ</a:t>
          </a:r>
        </a:p>
      </dgm:t>
    </dgm:pt>
    <dgm:pt modelId="{12ACFBD3-BEB1-4344-B34F-A29A951CE529}" type="parTrans" cxnId="{220382EE-85EE-4021-9505-195C760CD191}">
      <dgm:prSet/>
      <dgm:spPr/>
      <dgm:t>
        <a:bodyPr/>
        <a:lstStyle/>
        <a:p>
          <a:endParaRPr lang="ru-RU"/>
        </a:p>
      </dgm:t>
    </dgm:pt>
    <dgm:pt modelId="{C88B8B70-94EC-40E6-B3B7-2A7FCF782051}" type="sibTrans" cxnId="{220382EE-85EE-4021-9505-195C760CD191}">
      <dgm:prSet/>
      <dgm:spPr/>
      <dgm:t>
        <a:bodyPr/>
        <a:lstStyle/>
        <a:p>
          <a:endParaRPr lang="ru-RU"/>
        </a:p>
      </dgm:t>
    </dgm:pt>
    <dgm:pt modelId="{8CB469BF-B4EB-4155-B7AA-87F654CFD184}">
      <dgm:prSet phldrT="[Текст]" custT="1"/>
      <dgm:spPr/>
      <dgm:t>
        <a:bodyPr/>
        <a:lstStyle/>
        <a:p>
          <a:r>
            <a:rPr lang="ru-RU" sz="2000" dirty="0"/>
            <a:t>СРОКИ ПРИЕМА ДОКУМЕНТОВ:</a:t>
          </a:r>
        </a:p>
        <a:p>
          <a:r>
            <a:rPr lang="ru-RU" sz="2000" dirty="0">
              <a:solidFill>
                <a:srgbClr val="0070C0"/>
              </a:solidFill>
            </a:rPr>
            <a:t>С 1АПРЕЛЯ по 31 </a:t>
          </a:r>
          <a:r>
            <a:rPr lang="ru-RU" sz="2000" dirty="0" smtClean="0">
              <a:solidFill>
                <a:srgbClr val="0070C0"/>
              </a:solidFill>
            </a:rPr>
            <a:t>АВГУСТА</a:t>
          </a:r>
        </a:p>
        <a:p>
          <a:r>
            <a:rPr lang="ru-RU" sz="2000" dirty="0" smtClean="0"/>
            <a:t>ТЕКУЩЕГО КАЛЕНДАРНОГО ГОДА</a:t>
          </a:r>
          <a:endParaRPr lang="ru-RU" sz="2000" dirty="0">
            <a:solidFill>
              <a:srgbClr val="0070C0"/>
            </a:solidFill>
          </a:endParaRPr>
        </a:p>
      </dgm:t>
    </dgm:pt>
    <dgm:pt modelId="{BB70EEC1-A17A-41F1-B72A-2655740CB702}" type="parTrans" cxnId="{BDF24861-2B58-40C5-A24A-16E11211E5B7}">
      <dgm:prSet/>
      <dgm:spPr/>
      <dgm:t>
        <a:bodyPr/>
        <a:lstStyle/>
        <a:p>
          <a:endParaRPr lang="ru-RU"/>
        </a:p>
      </dgm:t>
    </dgm:pt>
    <dgm:pt modelId="{C0496B26-718B-4E07-BF3C-D4870CCA1ADE}" type="sibTrans" cxnId="{BDF24861-2B58-40C5-A24A-16E11211E5B7}">
      <dgm:prSet/>
      <dgm:spPr/>
      <dgm:t>
        <a:bodyPr/>
        <a:lstStyle/>
        <a:p>
          <a:endParaRPr lang="ru-RU"/>
        </a:p>
      </dgm:t>
    </dgm:pt>
    <dgm:pt modelId="{11713019-EF4A-47CB-A1F4-320CB809E1C3}">
      <dgm:prSet phldrT="[Текст]"/>
      <dgm:spPr/>
      <dgm:t>
        <a:bodyPr/>
        <a:lstStyle/>
        <a:p>
          <a:r>
            <a:rPr lang="kk-KZ" b="1" dirty="0"/>
            <a:t>БІРІНШІ СЫНЫПҚА ҚАБЫЛДАУ  ЭЛЕКТРОНДЫ ФОРМАТТА</a:t>
          </a:r>
          <a:endParaRPr lang="ru-RU" dirty="0"/>
        </a:p>
        <a:p>
          <a:r>
            <a:rPr lang="kk-KZ" b="1" dirty="0"/>
            <a:t>ЖҮРГІЗІЛЕДІ</a:t>
          </a:r>
          <a:endParaRPr lang="ru-RU" dirty="0"/>
        </a:p>
      </dgm:t>
    </dgm:pt>
    <dgm:pt modelId="{7EA49172-B8D6-4B45-88E9-7153132D7CF4}" type="parTrans" cxnId="{FA71C4A9-95CF-4CB4-8AC0-35735151B05C}">
      <dgm:prSet/>
      <dgm:spPr/>
      <dgm:t>
        <a:bodyPr/>
        <a:lstStyle/>
        <a:p>
          <a:endParaRPr lang="ru-RU"/>
        </a:p>
      </dgm:t>
    </dgm:pt>
    <dgm:pt modelId="{AB737530-7ADA-4DBB-95F4-EA8F346E8FC6}" type="sibTrans" cxnId="{FA71C4A9-95CF-4CB4-8AC0-35735151B05C}">
      <dgm:prSet/>
      <dgm:spPr/>
      <dgm:t>
        <a:bodyPr/>
        <a:lstStyle/>
        <a:p>
          <a:endParaRPr lang="ru-RU"/>
        </a:p>
      </dgm:t>
    </dgm:pt>
    <dgm:pt modelId="{BF648C8F-8328-462F-9229-332B0490EE42}" type="pres">
      <dgm:prSet presAssocID="{95131606-FC63-46CE-836B-5B408066C0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1211F2-9B7C-4025-9991-B7D0519BC05A}" type="pres">
      <dgm:prSet presAssocID="{2EB16568-CA8F-4F86-BED0-FD3350EFAFF3}" presName="node" presStyleLbl="node1" presStyleIdx="0" presStyleCnt="3" custScaleX="11639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91FC3-69CB-4E5D-BAFB-FDE0E8015BEC}" type="pres">
      <dgm:prSet presAssocID="{C88B8B70-94EC-40E6-B3B7-2A7FCF782051}" presName="sibTrans" presStyleCnt="0"/>
      <dgm:spPr/>
    </dgm:pt>
    <dgm:pt modelId="{9D1CFE29-4A8B-439A-B969-38180AE9979D}" type="pres">
      <dgm:prSet presAssocID="{8CB469BF-B4EB-4155-B7AA-87F654CFD184}" presName="node" presStyleLbl="node1" presStyleIdx="1" presStyleCnt="3" custScaleX="1161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F6134-A5D5-46C5-949B-4473511CB4EB}" type="pres">
      <dgm:prSet presAssocID="{C0496B26-718B-4E07-BF3C-D4870CCA1ADE}" presName="sibTrans" presStyleCnt="0"/>
      <dgm:spPr/>
    </dgm:pt>
    <dgm:pt modelId="{629DBB67-A635-45D3-80AC-72CB1E5F2A56}" type="pres">
      <dgm:prSet presAssocID="{11713019-EF4A-47CB-A1F4-320CB809E1C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96A54E-C0CE-40C9-ABFA-8BCB6E3133BB}" type="presOf" srcId="{8CB469BF-B4EB-4155-B7AA-87F654CFD184}" destId="{9D1CFE29-4A8B-439A-B969-38180AE9979D}" srcOrd="0" destOrd="0" presId="urn:microsoft.com/office/officeart/2005/8/layout/hList6"/>
    <dgm:cxn modelId="{BDF24861-2B58-40C5-A24A-16E11211E5B7}" srcId="{95131606-FC63-46CE-836B-5B408066C08B}" destId="{8CB469BF-B4EB-4155-B7AA-87F654CFD184}" srcOrd="1" destOrd="0" parTransId="{BB70EEC1-A17A-41F1-B72A-2655740CB702}" sibTransId="{C0496B26-718B-4E07-BF3C-D4870CCA1ADE}"/>
    <dgm:cxn modelId="{220382EE-85EE-4021-9505-195C760CD191}" srcId="{95131606-FC63-46CE-836B-5B408066C08B}" destId="{2EB16568-CA8F-4F86-BED0-FD3350EFAFF3}" srcOrd="0" destOrd="0" parTransId="{12ACFBD3-BEB1-4344-B34F-A29A951CE529}" sibTransId="{C88B8B70-94EC-40E6-B3B7-2A7FCF782051}"/>
    <dgm:cxn modelId="{B6C71224-3296-4DA2-ACD8-9D16FA44598E}" type="presOf" srcId="{2EB16568-CA8F-4F86-BED0-FD3350EFAFF3}" destId="{721211F2-9B7C-4025-9991-B7D0519BC05A}" srcOrd="0" destOrd="0" presId="urn:microsoft.com/office/officeart/2005/8/layout/hList6"/>
    <dgm:cxn modelId="{FA71C4A9-95CF-4CB4-8AC0-35735151B05C}" srcId="{95131606-FC63-46CE-836B-5B408066C08B}" destId="{11713019-EF4A-47CB-A1F4-320CB809E1C3}" srcOrd="2" destOrd="0" parTransId="{7EA49172-B8D6-4B45-88E9-7153132D7CF4}" sibTransId="{AB737530-7ADA-4DBB-95F4-EA8F346E8FC6}"/>
    <dgm:cxn modelId="{B945948D-6FEC-4437-B8DB-0C5412825AB1}" type="presOf" srcId="{95131606-FC63-46CE-836B-5B408066C08B}" destId="{BF648C8F-8328-462F-9229-332B0490EE42}" srcOrd="0" destOrd="0" presId="urn:microsoft.com/office/officeart/2005/8/layout/hList6"/>
    <dgm:cxn modelId="{7CA3C1AA-DC1E-4912-9011-4EDE8A8B5C10}" type="presOf" srcId="{11713019-EF4A-47CB-A1F4-320CB809E1C3}" destId="{629DBB67-A635-45D3-80AC-72CB1E5F2A56}" srcOrd="0" destOrd="0" presId="urn:microsoft.com/office/officeart/2005/8/layout/hList6"/>
    <dgm:cxn modelId="{D13C7F80-8952-415D-8741-C2AE8EE59A32}" type="presParOf" srcId="{BF648C8F-8328-462F-9229-332B0490EE42}" destId="{721211F2-9B7C-4025-9991-B7D0519BC05A}" srcOrd="0" destOrd="0" presId="urn:microsoft.com/office/officeart/2005/8/layout/hList6"/>
    <dgm:cxn modelId="{523569B3-4CC1-4458-902A-6074E80FE428}" type="presParOf" srcId="{BF648C8F-8328-462F-9229-332B0490EE42}" destId="{43791FC3-69CB-4E5D-BAFB-FDE0E8015BEC}" srcOrd="1" destOrd="0" presId="urn:microsoft.com/office/officeart/2005/8/layout/hList6"/>
    <dgm:cxn modelId="{6A0F24A0-4493-4BD5-AE4A-77844DFEB4A7}" type="presParOf" srcId="{BF648C8F-8328-462F-9229-332B0490EE42}" destId="{9D1CFE29-4A8B-439A-B969-38180AE9979D}" srcOrd="2" destOrd="0" presId="urn:microsoft.com/office/officeart/2005/8/layout/hList6"/>
    <dgm:cxn modelId="{930BFEA2-8DBF-48B5-BA44-D72BD5608901}" type="presParOf" srcId="{BF648C8F-8328-462F-9229-332B0490EE42}" destId="{B81F6134-A5D5-46C5-949B-4473511CB4EB}" srcOrd="3" destOrd="0" presId="urn:microsoft.com/office/officeart/2005/8/layout/hList6"/>
    <dgm:cxn modelId="{3FB0346E-A7A5-46EF-9231-B82D7ED80E92}" type="presParOf" srcId="{BF648C8F-8328-462F-9229-332B0490EE42}" destId="{629DBB67-A635-45D3-80AC-72CB1E5F2A56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D33FC-D713-4175-8496-F79573AA640C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95C4E-FBA5-4B46-9189-4344B3DB1D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2180C9B-D97C-4B15-911A-8C7B6F99F577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89EE21-E02F-4435-978C-D54AC09A1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ы для презентаций на школьную тематику (56 фото) - красивые картинки |  Шаблоны, Школьные фрески, Шаблоны печа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8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85728"/>
            <a:ext cx="1855769" cy="178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000364" y="571480"/>
            <a:ext cx="55721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1-ШІ </a:t>
            </a:r>
            <a:r>
              <a:rPr lang="kk-KZ" sz="3200" b="1" dirty="0" smtClean="0">
                <a:solidFill>
                  <a:srgbClr val="FF0000"/>
                </a:solidFill>
              </a:rPr>
              <a:t>СЫНЫПҚА ҚАБЫЛДАУ </a:t>
            </a:r>
            <a:br>
              <a:rPr lang="kk-KZ" sz="3200" b="1" dirty="0" smtClean="0">
                <a:solidFill>
                  <a:srgbClr val="FF0000"/>
                </a:solidFill>
              </a:rPr>
            </a:br>
            <a:r>
              <a:rPr lang="kk-KZ" sz="3200" b="1" dirty="0" smtClean="0">
                <a:solidFill>
                  <a:srgbClr val="FF0000"/>
                </a:solidFill>
              </a:rPr>
              <a:t>  </a:t>
            </a:r>
            <a:r>
              <a:rPr lang="kk-KZ" sz="3200" b="1" dirty="0" smtClean="0">
                <a:solidFill>
                  <a:srgbClr val="FF0000"/>
                </a:solidFill>
              </a:rPr>
              <a:t> ПРИЕМ </a:t>
            </a:r>
            <a:r>
              <a:rPr lang="kk-KZ" sz="3200" b="1" dirty="0" smtClean="0">
                <a:solidFill>
                  <a:srgbClr val="FF0000"/>
                </a:solidFill>
              </a:rPr>
              <a:t>В 1- ЫЙ КЛАСС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" y="1928802"/>
          <a:ext cx="9143999" cy="2357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0" y="4429132"/>
          <a:ext cx="9144000" cy="242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ы для презентаций на школьную тематику (56 фото) - красивые картинки |  Шаблоны, Школьные фрески, Шаблоны печа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8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85728"/>
            <a:ext cx="16430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571480"/>
            <a:ext cx="842968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                      </a:t>
            </a:r>
          </a:p>
          <a:p>
            <a:pPr algn="ctr"/>
            <a:r>
              <a:rPr lang="kk-KZ" sz="3200" b="1" dirty="0" smtClean="0">
                <a:solidFill>
                  <a:srgbClr val="FF0000"/>
                </a:solidFill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</a:rPr>
              <a:t>         1-ШІ СЫНЫПҚА ҚАБЫЛДАУ                                                             </a:t>
            </a:r>
            <a:r>
              <a:rPr lang="kk-KZ" sz="3200" b="1" dirty="0" smtClean="0">
                <a:solidFill>
                  <a:srgbClr val="FF0000"/>
                </a:solidFill>
              </a:rPr>
              <a:t/>
            </a:r>
            <a:br>
              <a:rPr lang="kk-KZ" sz="3200" b="1" dirty="0" smtClean="0">
                <a:solidFill>
                  <a:srgbClr val="FF0000"/>
                </a:solidFill>
              </a:rPr>
            </a:br>
            <a:r>
              <a:rPr lang="kk-KZ" sz="3200" b="1" dirty="0" smtClean="0">
                <a:solidFill>
                  <a:srgbClr val="FF0000"/>
                </a:solidFill>
              </a:rPr>
              <a:t>  </a:t>
            </a:r>
            <a:r>
              <a:rPr lang="kk-KZ" sz="3200" b="1" dirty="0" smtClean="0">
                <a:solidFill>
                  <a:srgbClr val="FF0000"/>
                </a:solidFill>
              </a:rPr>
              <a:t>        ПРИЕМ </a:t>
            </a:r>
            <a:r>
              <a:rPr lang="kk-KZ" sz="3200" b="1" dirty="0" smtClean="0">
                <a:solidFill>
                  <a:srgbClr val="FF0000"/>
                </a:solidFill>
              </a:rPr>
              <a:t>В 1- ЫЙ </a:t>
            </a:r>
            <a:r>
              <a:rPr lang="kk-KZ" sz="3200" b="1" dirty="0" smtClean="0">
                <a:solidFill>
                  <a:srgbClr val="FF0000"/>
                </a:solidFill>
              </a:rPr>
              <a:t>КЛАСС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ҚАБЫЛДАУ  ЭЛЕКТРОНДЫ  ФОРМАТТА                        ЖҮРГІЗІЛЕДІ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ВЕБ-ПОРТАЛДА </a:t>
            </a:r>
            <a:r>
              <a:rPr lang="kk-KZ" sz="2400" b="1" dirty="0" smtClean="0">
                <a:solidFill>
                  <a:srgbClr val="FF0000"/>
                </a:solidFill>
              </a:rPr>
              <a:t>ТІРКЕЛУ  </a:t>
            </a:r>
            <a:r>
              <a:rPr lang="kk-KZ" sz="2400" b="1" dirty="0" smtClean="0">
                <a:solidFill>
                  <a:srgbClr val="FF0000"/>
                </a:solidFill>
              </a:rPr>
              <a:t>ҚАЖЕТ</a:t>
            </a:r>
          </a:p>
          <a:p>
            <a:r>
              <a:rPr lang="kk-KZ" sz="3600" b="1" dirty="0" smtClean="0">
                <a:solidFill>
                  <a:srgbClr val="FF0000"/>
                </a:solidFill>
              </a:rPr>
              <a:t> </a:t>
            </a:r>
            <a:r>
              <a:rPr lang="kk-KZ" sz="3600" b="1" dirty="0" smtClean="0">
                <a:solidFill>
                  <a:srgbClr val="FF0000"/>
                </a:solidFill>
              </a:rPr>
              <a:t>            </a:t>
            </a:r>
            <a:r>
              <a:rPr lang="en-US" sz="3600" b="1" dirty="0" smtClean="0">
                <a:solidFill>
                  <a:srgbClr val="FF0000"/>
                </a:solidFill>
              </a:rPr>
              <a:t>       </a:t>
            </a:r>
            <a:r>
              <a:rPr lang="en-US" sz="3600" b="1" dirty="0" smtClean="0">
                <a:solidFill>
                  <a:srgbClr val="00B0F0"/>
                </a:solidFill>
              </a:rPr>
              <a:t>www.eqov</a:t>
            </a:r>
            <a:r>
              <a:rPr lang="kk-KZ" sz="3600" b="1" dirty="0" smtClean="0">
                <a:solidFill>
                  <a:srgbClr val="00B0F0"/>
                </a:solidFill>
              </a:rPr>
              <a:t>.</a:t>
            </a:r>
            <a:r>
              <a:rPr lang="en-US" sz="3600" b="1" dirty="0" err="1" smtClean="0">
                <a:solidFill>
                  <a:srgbClr val="00B0F0"/>
                </a:solidFill>
              </a:rPr>
              <a:t>kz</a:t>
            </a:r>
            <a:endParaRPr lang="kk-KZ" sz="3600" b="1" dirty="0" smtClean="0">
              <a:solidFill>
                <a:srgbClr val="00B0F0"/>
              </a:solidFill>
            </a:endParaRPr>
          </a:p>
          <a:p>
            <a:r>
              <a:rPr lang="kk-KZ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</a:rPr>
              <a:t>   </a:t>
            </a:r>
            <a:r>
              <a:rPr lang="kk-KZ" sz="2400" b="1" dirty="0" smtClean="0">
                <a:solidFill>
                  <a:srgbClr val="FF0000"/>
                </a:solidFill>
              </a:rPr>
              <a:t>        ПРИЕМ </a:t>
            </a:r>
            <a:r>
              <a:rPr lang="kk-KZ" sz="2400" b="1" dirty="0" smtClean="0">
                <a:solidFill>
                  <a:srgbClr val="FF0000"/>
                </a:solidFill>
              </a:rPr>
              <a:t>ПРОВОДИТСЯ В ЭЛЕКТРОННОМ </a:t>
            </a:r>
            <a:endParaRPr lang="kk-KZ" sz="2400" b="1" dirty="0" smtClean="0">
              <a:solidFill>
                <a:srgbClr val="FF0000"/>
              </a:solidFill>
            </a:endParaRP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                  ФОРМАТЕ 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       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kk-KZ" sz="2400" b="1" dirty="0" smtClean="0">
                <a:solidFill>
                  <a:srgbClr val="FF0000"/>
                </a:solidFill>
              </a:rPr>
              <a:t> НЕОБХОДИМО ПРОЙТИ РЕГИСТРАЦИЮ          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   </a:t>
            </a:r>
            <a:r>
              <a:rPr lang="kk-KZ" sz="2400" b="1" dirty="0" smtClean="0">
                <a:solidFill>
                  <a:srgbClr val="FF0000"/>
                </a:solidFill>
              </a:rPr>
              <a:t>   НА ВЕБ-ПОРТАЛЕ</a:t>
            </a:r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endParaRPr lang="kk-KZ" sz="2400" b="1" dirty="0" smtClean="0">
              <a:solidFill>
                <a:srgbClr val="FF0000"/>
              </a:solidFill>
            </a:endParaRP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en-US" sz="3200" b="1" dirty="0" smtClean="0">
                <a:solidFill>
                  <a:srgbClr val="00B0F0"/>
                </a:solidFill>
              </a:rPr>
              <a:t>WWW.eqov.kz</a:t>
            </a:r>
            <a:endParaRPr lang="kk-KZ" sz="3200" b="1" dirty="0" smtClean="0">
              <a:solidFill>
                <a:srgbClr val="FF0000"/>
              </a:solidFill>
            </a:endParaRP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                 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                            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kk-KZ" sz="2400" b="1" dirty="0" smtClean="0">
                <a:solidFill>
                  <a:srgbClr val="FF0000"/>
                </a:solidFill>
              </a:rPr>
              <a:t>             </a:t>
            </a:r>
            <a:endParaRPr lang="kk-KZ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ы для презентаций на школьную тематику (56 фото) - красивые картинки |  Шаблоны, Школьные фрески, Шаблоны печа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0"/>
            <a:ext cx="9072562" cy="7072338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43074" cy="178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571480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                      </a:t>
            </a:r>
          </a:p>
          <a:p>
            <a:r>
              <a:rPr lang="kk-KZ" sz="3200" b="1" dirty="0" smtClean="0">
                <a:solidFill>
                  <a:srgbClr val="FF0000"/>
                </a:solidFill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</a:rPr>
              <a:t>                   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                 </a:t>
            </a:r>
            <a:r>
              <a:rPr lang="kk-KZ" sz="2400" b="1" dirty="0" smtClean="0">
                <a:solidFill>
                  <a:srgbClr val="FF0000"/>
                </a:solidFill>
              </a:rPr>
              <a:t>             </a:t>
            </a:r>
            <a:endParaRPr lang="kk-KZ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3071813" y="-2286000"/>
            <a:ext cx="6072187" cy="5929313"/>
          </a:xfrm>
        </p:spPr>
        <p:txBody>
          <a:bodyPr>
            <a:normAutofit fontScale="90000"/>
          </a:bodyPr>
          <a:lstStyle/>
          <a:p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                                                                                                                             </a:t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                                                                </a:t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</a:t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endParaRPr lang="ru-RU" sz="2700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285852" y="214290"/>
            <a:ext cx="671517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1-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СЫНЫПҚА  ҚАБЫЛДАУ КЕЛЕСІ      ҚҰЖАТТАР  ТАЛАП ЕТЕДІ :</a:t>
            </a:r>
            <a:b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ДЛЯ ПРИЕМА НЕОБХОДИМЫ СЛЕДУЮЩИЕ  ДОКУМЕНТЫ:</a:t>
            </a:r>
            <a:endParaRPr lang="en-US" sz="1100" b="1" dirty="0" smtClean="0">
              <a:solidFill>
                <a:srgbClr val="7030A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АТА-АНАСЫНЫҢ   НЕМЕСЕ ЗАҢДЫ ӨКІЛДЕРІНЕН  ӨТІНІШ</a:t>
            </a:r>
            <a:b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ЗАЯВЛЕНИЕ ОТ РОДИТЕЛЕЙ ИЛИ ЗАКОННЫХ ПРЕДСТАВИТЕЛЕЙ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БАЛАНЫҢ ТУУ ТУРАЛЫ КҮӘЛІГІ  </a:t>
            </a:r>
            <a:b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СВИДЕТЕЛЬСТВО О РОЖДЕНИЕ  РЕБЕНКА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БАЛА ДЕНСАУЛЫҒЫ ПАСПОРТЫ </a:t>
            </a:r>
            <a:b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№ 026/У-3  ЕСЕП НЫСЫНЫ ,ПАСПОРТ ЗДОРОВЬЯ ФОРМА 026/У-3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ДЕНСАУЛЫҚ ЖАҒДАЙ ТУРАЛЫ №063/У НЫСАНЫ </a:t>
            </a:r>
            <a:b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БОЙЫШНА, ФОРМА №063/У  О СОСТОЯНИИ ЗДОРОВЬЯ РЕБЕНКА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3Х4 КӨЛЕМІНДЕ ФОТОСУРЕТ/3Х4 ФОТОГРАФИЯ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ҚҰЖАТТАР  ЦИФРЛЫҚ ФОРМАТТА</a:t>
            </a:r>
            <a:endParaRPr kumimoji="0" lang="kk-KZ" sz="28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ы для презентаций на школьную тематику (56 фото) - красивые картинки |  Шаблоны, Школьные фрески, Шаблоны печа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0"/>
            <a:ext cx="9072562" cy="7072338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43074" cy="178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571480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                      </a:t>
            </a:r>
          </a:p>
          <a:p>
            <a:r>
              <a:rPr lang="kk-KZ" sz="3200" b="1" dirty="0" smtClean="0">
                <a:solidFill>
                  <a:srgbClr val="FF0000"/>
                </a:solidFill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</a:rPr>
              <a:t>                   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                 </a:t>
            </a:r>
            <a:r>
              <a:rPr lang="kk-KZ" sz="2400" b="1" dirty="0" smtClean="0">
                <a:solidFill>
                  <a:srgbClr val="FF0000"/>
                </a:solidFill>
              </a:rPr>
              <a:t>             </a:t>
            </a:r>
            <a:endParaRPr lang="kk-KZ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1357291" y="0"/>
            <a:ext cx="7786710" cy="3643313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                                                                                                                             </a:t>
            </a: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</a:t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                                                                                                                                                                                </a:t>
            </a:r>
            <a:r>
              <a:rPr lang="kk-KZ" sz="3600" dirty="0" smtClean="0"/>
              <a:t>1-ші сыныпқа қабылданады</a:t>
            </a:r>
            <a:br>
              <a:rPr lang="kk-KZ" sz="3600" dirty="0" smtClean="0"/>
            </a:br>
            <a:r>
              <a:rPr lang="kk-KZ" sz="3600" dirty="0" smtClean="0"/>
              <a:t> </a:t>
            </a:r>
            <a:r>
              <a:rPr lang="kk-KZ" sz="3600" dirty="0" smtClean="0"/>
              <a:t>  в 1-ый класс принимаются:</a:t>
            </a:r>
            <a:br>
              <a:rPr lang="kk-KZ" sz="3600" dirty="0" smtClean="0"/>
            </a:br>
            <a:r>
              <a:rPr lang="kk-KZ" sz="3600" dirty="0" smtClean="0"/>
              <a:t>                                                                     </a:t>
            </a: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r>
              <a:rPr lang="kk-KZ" sz="2700" dirty="0" smtClean="0"/>
              <a:t>     </a:t>
            </a:r>
            <a:br>
              <a:rPr lang="kk-KZ" sz="2700" dirty="0" smtClean="0"/>
            </a:br>
            <a:r>
              <a:rPr lang="kk-KZ" sz="2700" dirty="0" smtClean="0"/>
              <a:t/>
            </a:r>
            <a:br>
              <a:rPr lang="kk-KZ" sz="2700" dirty="0" smtClean="0"/>
            </a:br>
            <a:endParaRPr lang="ru-RU" sz="27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1500174"/>
            <a:ext cx="73581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</a:t>
            </a:r>
            <a:r>
              <a:rPr lang="ru-RU" sz="3200" dirty="0" smtClean="0"/>
              <a:t>*</a:t>
            </a:r>
            <a:r>
              <a:rPr lang="ru-RU" sz="3200" dirty="0" smtClean="0">
                <a:solidFill>
                  <a:srgbClr val="00B050"/>
                </a:solidFill>
              </a:rPr>
              <a:t>1-ші </a:t>
            </a:r>
            <a:r>
              <a:rPr lang="ru-RU" sz="3200" dirty="0" err="1" smtClean="0">
                <a:solidFill>
                  <a:srgbClr val="00B050"/>
                </a:solidFill>
              </a:rPr>
              <a:t>сыныпқа </a:t>
            </a:r>
            <a:r>
              <a:rPr lang="ru-RU" sz="3200" dirty="0" smtClean="0">
                <a:solidFill>
                  <a:srgbClr val="00B050"/>
                </a:solidFill>
              </a:rPr>
              <a:t>6 </a:t>
            </a:r>
            <a:r>
              <a:rPr lang="ru-RU" sz="3200" dirty="0" err="1" smtClean="0">
                <a:solidFill>
                  <a:srgbClr val="00B050"/>
                </a:solidFill>
              </a:rPr>
              <a:t>жаста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балалар</a:t>
            </a:r>
            <a:endParaRPr lang="ru-RU" sz="3200" dirty="0" smtClean="0">
              <a:solidFill>
                <a:srgbClr val="00B050"/>
              </a:solidFill>
            </a:endParaRPr>
          </a:p>
          <a:p>
            <a:r>
              <a:rPr lang="ru-RU" sz="3200" dirty="0" err="1" smtClean="0">
                <a:solidFill>
                  <a:srgbClr val="00B050"/>
                </a:solidFill>
              </a:rPr>
              <a:t>қабылданады</a:t>
            </a:r>
            <a:endParaRPr lang="ru-RU" sz="3200" dirty="0" smtClean="0">
              <a:solidFill>
                <a:srgbClr val="00B050"/>
              </a:solidFill>
            </a:endParaRPr>
          </a:p>
          <a:p>
            <a:r>
              <a:rPr lang="ru-RU" sz="3200" dirty="0" smtClean="0">
                <a:solidFill>
                  <a:srgbClr val="00B050"/>
                </a:solidFill>
              </a:rPr>
              <a:t>* </a:t>
            </a:r>
            <a:r>
              <a:rPr lang="ru-RU" sz="3200" dirty="0" err="1" smtClean="0">
                <a:solidFill>
                  <a:srgbClr val="00B050"/>
                </a:solidFill>
              </a:rPr>
              <a:t>Ағымдағы </a:t>
            </a:r>
            <a:r>
              <a:rPr lang="ru-RU" sz="3200" dirty="0" err="1" smtClean="0">
                <a:solidFill>
                  <a:srgbClr val="00B050"/>
                </a:solidFill>
              </a:rPr>
              <a:t>жылы</a:t>
            </a:r>
            <a:r>
              <a:rPr lang="ru-RU" sz="3200" dirty="0" smtClean="0">
                <a:solidFill>
                  <a:srgbClr val="00B050"/>
                </a:solidFill>
              </a:rPr>
              <a:t> 6 </a:t>
            </a:r>
            <a:r>
              <a:rPr lang="ru-RU" sz="3200" dirty="0" err="1" smtClean="0">
                <a:solidFill>
                  <a:srgbClr val="00B050"/>
                </a:solidFill>
              </a:rPr>
              <a:t>жасқа </a:t>
            </a:r>
            <a:r>
              <a:rPr lang="ru-RU" sz="3200" dirty="0" err="1" smtClean="0">
                <a:solidFill>
                  <a:srgbClr val="00B050"/>
                </a:solidFill>
              </a:rPr>
              <a:t>толатын</a:t>
            </a:r>
            <a:r>
              <a:rPr lang="ru-RU" sz="3200" dirty="0" smtClean="0">
                <a:solidFill>
                  <a:srgbClr val="00B050"/>
                </a:solidFill>
              </a:rPr>
              <a:t>  </a:t>
            </a:r>
            <a:r>
              <a:rPr lang="ru-RU" sz="3200" dirty="0" err="1" smtClean="0">
                <a:solidFill>
                  <a:srgbClr val="00B050"/>
                </a:solidFill>
              </a:rPr>
              <a:t>балалар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қабылданады</a:t>
            </a:r>
            <a:endParaRPr lang="ru-RU" sz="3200" dirty="0" smtClean="0">
              <a:solidFill>
                <a:srgbClr val="00B050"/>
              </a:solidFill>
            </a:endParaRPr>
          </a:p>
          <a:p>
            <a:r>
              <a:rPr lang="ru-RU" sz="3200" dirty="0" smtClean="0">
                <a:solidFill>
                  <a:srgbClr val="00B050"/>
                </a:solidFill>
              </a:rPr>
              <a:t>*в </a:t>
            </a:r>
            <a:r>
              <a:rPr lang="ru-RU" sz="3200" dirty="0" smtClean="0">
                <a:solidFill>
                  <a:srgbClr val="00B050"/>
                </a:solidFill>
              </a:rPr>
              <a:t>1-ый класс принимаются дети достигшие 6 </a:t>
            </a:r>
            <a:r>
              <a:rPr lang="ru-RU" sz="3200" dirty="0" smtClean="0">
                <a:solidFill>
                  <a:srgbClr val="00B050"/>
                </a:solidFill>
              </a:rPr>
              <a:t>лет 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 *Дети которым </a:t>
            </a:r>
            <a:r>
              <a:rPr lang="ru-RU" sz="3200" dirty="0" smtClean="0">
                <a:solidFill>
                  <a:srgbClr val="00B050"/>
                </a:solidFill>
              </a:rPr>
              <a:t>в </a:t>
            </a:r>
            <a:r>
              <a:rPr lang="ru-RU" sz="3200" dirty="0" smtClean="0">
                <a:solidFill>
                  <a:srgbClr val="00B050"/>
                </a:solidFill>
              </a:rPr>
              <a:t>текущем  </a:t>
            </a:r>
            <a:r>
              <a:rPr lang="ru-RU" sz="3200" dirty="0" smtClean="0">
                <a:solidFill>
                  <a:srgbClr val="00B050"/>
                </a:solidFill>
              </a:rPr>
              <a:t>году исполняется 6 лет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785786" y="152400"/>
            <a:ext cx="8510615" cy="513398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52500" lnSpcReduction="20000"/>
          </a:bodyPr>
          <a:lstStyle/>
          <a:p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                                                                                               </a:t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                                   </a:t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   </a:t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7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356</TotalTime>
  <Words>103</Words>
  <Application>Microsoft Office PowerPoint</Application>
  <PresentationFormat>Экран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Слайд 1</vt:lpstr>
      <vt:lpstr>Слайд 2</vt:lpstr>
      <vt:lpstr>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1-ші сыныпқа қабылданады    в 1-ый класс принимаются: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31</cp:revision>
  <dcterms:created xsi:type="dcterms:W3CDTF">2024-03-19T08:06:53Z</dcterms:created>
  <dcterms:modified xsi:type="dcterms:W3CDTF">2024-03-27T09:49:20Z</dcterms:modified>
</cp:coreProperties>
</file>