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1451" r:id="rId3"/>
    <p:sldId id="1452" r:id="rId4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2DFE5-C952-43D1-8DED-B30D4D78ABDC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176B8-12CF-4B98-B9DC-8DCAB7CE94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824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47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77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981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02" y="1897348"/>
            <a:ext cx="2764183" cy="2764183"/>
          </a:xfrm>
          <a:prstGeom prst="rect">
            <a:avLst/>
          </a:prstGeom>
        </p:spPr>
      </p:pic>
      <p:sp>
        <p:nvSpPr>
          <p:cNvPr id="4" name="Дата 3">
            <a:extLst>
              <a:ext uri="{FF2B5EF4-FFF2-40B4-BE49-F238E27FC236}">
                <a16:creationId xmlns:a16="http://schemas.microsoft.com/office/drawing/2014/main" id="{D2E6D333-94D4-4DFF-A2C9-5A28CA42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509E-1279-4B28-B8E3-788C9F949424}" type="datetime1">
              <a:rPr lang="ru-RU" smtClean="0"/>
              <a:pPr/>
              <a:t>02.04.2024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5C69C6-7264-415A-A810-6F12FA8C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884F77-E7ED-4A05-B85D-77BED68C7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2303270-6F4B-45D4-8577-7E1F9EBA5F9E}"/>
              </a:ext>
            </a:extLst>
          </p:cNvPr>
          <p:cNvSpPr/>
          <p:nvPr userDrawn="1"/>
        </p:nvSpPr>
        <p:spPr>
          <a:xfrm>
            <a:off x="3027285" y="0"/>
            <a:ext cx="916471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9" name="Google Shape;92;p13"/>
          <p:cNvSpPr/>
          <p:nvPr userDrawn="1"/>
        </p:nvSpPr>
        <p:spPr>
          <a:xfrm>
            <a:off x="303681" y="4578786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МИНИСТЕРСТВО </a:t>
            </a:r>
            <a:endParaRPr dirty="0">
              <a:latin typeface="Segoe UI" panose="020B0502040204020203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ОБРАЗОВАНИЯ И НАУКИ </a:t>
            </a:r>
            <a:endParaRPr dirty="0">
              <a:latin typeface="Segoe UI" panose="020B0502040204020203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РЕСПУБЛИКИ КАЗАХСТАН</a:t>
            </a:r>
            <a:endParaRPr sz="1600" b="0" i="0" u="none" strike="noStrike" cap="none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0" name="Google Shape;93;p13"/>
          <p:cNvSpPr/>
          <p:nvPr userDrawn="1"/>
        </p:nvSpPr>
        <p:spPr>
          <a:xfrm>
            <a:off x="303681" y="1048940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ҚАЗАҚСТАН РЕСПУБЛИКАСЫНЫҢ </a:t>
            </a:r>
            <a:b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БІЛІМ ЖӘНЕ ҒЫЛЫМ МИНИСТРЛІГІ</a:t>
            </a:r>
            <a:endParaRPr sz="1600" b="0" i="0" u="none" strike="noStrike" cap="none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  <p:extLst>
      <p:ext uri="{BB962C8B-B14F-4D97-AF65-F5344CB8AC3E}">
        <p14:creationId xmlns:p14="http://schemas.microsoft.com/office/powerpoint/2010/main" val="399989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11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45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88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47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74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97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76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57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5D90F-CA4E-448E-A163-82027E289FCA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58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32066" y="0"/>
            <a:ext cx="9159934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4163076" y="282575"/>
            <a:ext cx="6897914" cy="62928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9E2387-1766-4C44-9023-EA6EC95F2CB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555420" y="2142274"/>
            <a:ext cx="8348472" cy="208047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lang="kk-KZ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проведени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kk-KZ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kk-KZ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kk-KZ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итоговой аттестации </a:t>
            </a:r>
            <a:b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202</a:t>
            </a:r>
            <a:r>
              <a:rPr lang="kk-KZ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-202</a:t>
            </a:r>
            <a:r>
              <a:rPr lang="kk-KZ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учебном году  </a:t>
            </a:r>
          </a:p>
        </p:txBody>
      </p:sp>
    </p:spTree>
    <p:extLst>
      <p:ext uri="{BB962C8B-B14F-4D97-AF65-F5344CB8AC3E}">
        <p14:creationId xmlns:p14="http://schemas.microsoft.com/office/powerpoint/2010/main" val="46900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-20367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ДЛЯ ОБУЧАЮЩИХСЯ 9 (10) КЛАССОВ </a:t>
            </a:r>
            <a:r>
              <a: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5DAE98CB-DE8F-4301-B7CC-DC694D0E1326}"/>
              </a:ext>
            </a:extLst>
          </p:cNvPr>
          <p:cNvSpPr txBox="1">
            <a:spLocks/>
          </p:cNvSpPr>
          <p:nvPr/>
        </p:nvSpPr>
        <p:spPr bwMode="auto">
          <a:xfrm>
            <a:off x="1410731" y="478738"/>
            <a:ext cx="9727169" cy="4755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endParaRPr lang="ru-RU" sz="1400" b="1" dirty="0">
              <a:solidFill>
                <a:schemeClr val="accent5">
                  <a:lumMod val="60000"/>
                  <a:lumOff val="4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100" y="1041227"/>
            <a:ext cx="11531600" cy="12722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92099" y="2502872"/>
            <a:ext cx="11531600" cy="12722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2100" y="3964517"/>
            <a:ext cx="11531600" cy="12722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19100" y="1079327"/>
            <a:ext cx="1282700" cy="11757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19100" y="2551141"/>
            <a:ext cx="1282700" cy="11757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19100" y="4012786"/>
            <a:ext cx="1282700" cy="11757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Нашивка 15"/>
          <p:cNvSpPr/>
          <p:nvPr/>
        </p:nvSpPr>
        <p:spPr>
          <a:xfrm>
            <a:off x="6515100" y="4012786"/>
            <a:ext cx="698500" cy="1175752"/>
          </a:xfrm>
          <a:prstGeom prst="chevron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>
            <a:off x="6535268" y="2548589"/>
            <a:ext cx="698500" cy="1175752"/>
          </a:xfrm>
          <a:prstGeom prst="chevron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>
            <a:off x="6515100" y="1079327"/>
            <a:ext cx="698500" cy="1175752"/>
          </a:xfrm>
          <a:prstGeom prst="chevron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2100" y="5402932"/>
            <a:ext cx="11531600" cy="12722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19100" y="5451201"/>
            <a:ext cx="1282700" cy="11757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Нашивка 20"/>
          <p:cNvSpPr/>
          <p:nvPr/>
        </p:nvSpPr>
        <p:spPr>
          <a:xfrm>
            <a:off x="6574365" y="5451201"/>
            <a:ext cx="698500" cy="1175752"/>
          </a:xfrm>
          <a:prstGeom prst="chevron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0800000" flipV="1">
            <a:off x="570298" y="1145170"/>
            <a:ext cx="98030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мая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10800000" flipV="1">
            <a:off x="570298" y="2646574"/>
            <a:ext cx="98030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июня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10800000" flipV="1">
            <a:off x="570298" y="4144069"/>
            <a:ext cx="98030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июня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rot="10800000" flipV="1">
            <a:off x="609599" y="5546634"/>
            <a:ext cx="98030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июня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701799" y="1085528"/>
            <a:ext cx="499110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Письменный экзамен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казахскому/русскому/уйгурскому/ узбекскому/ таджикскому языку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(язык обучения) в форме эссе, для школ с углубленным изучением предметов гуманитарного цикла – письменная работа (статья, рассказ, эссе)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9A4AC6DE-7683-4424-A17C-E7D5415A3E57}"/>
              </a:ext>
            </a:extLst>
          </p:cNvPr>
          <p:cNvSpPr/>
          <p:nvPr/>
        </p:nvSpPr>
        <p:spPr>
          <a:xfrm>
            <a:off x="7330136" y="1190149"/>
            <a:ext cx="43770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Эссе из 100-150 слов на основе 2-х текстов  (объем -  400-450 слов). </a:t>
            </a:r>
          </a:p>
          <a:p>
            <a:r>
              <a:rPr lang="kk-K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Максимальный балл- </a:t>
            </a:r>
            <a:r>
              <a:rPr lang="kk-KZ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kk-K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Время проведения - </a:t>
            </a:r>
            <a:r>
              <a:rPr lang="ru-RU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 часа</a:t>
            </a:r>
            <a:endParaRPr lang="ru-RU" sz="1400" i="1" dirty="0">
              <a:solidFill>
                <a:schemeClr val="accent5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735847" y="4120216"/>
            <a:ext cx="47792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Казахский язык и литература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классах с русским/узбекским/уйгурским/таджикским языком обучения русский язык и литература в классах с казахским языком обучения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818336" y="2769018"/>
            <a:ext cx="36307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письменный экзамен (контрольная работа) по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математике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(алгебре)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F3AABCB8-149A-4221-896C-12864E0DE950}"/>
              </a:ext>
            </a:extLst>
          </p:cNvPr>
          <p:cNvSpPr/>
          <p:nvPr/>
        </p:nvSpPr>
        <p:spPr>
          <a:xfrm>
            <a:off x="7330136" y="2575654"/>
            <a:ext cx="426496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400" i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Количество заданий –10 </a:t>
            </a:r>
            <a:r>
              <a:rPr lang="kk-K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тестовых заданий </a:t>
            </a:r>
            <a:r>
              <a:rPr lang="kk-KZ" sz="1400" i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8-10 задач/примеров.</a:t>
            </a:r>
            <a:r>
              <a:rPr lang="kk-KZ" sz="1400" i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sz="1400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Максимальный  балл– </a:t>
            </a:r>
            <a:r>
              <a:rPr lang="en-US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kk-KZ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</a:p>
          <a:p>
            <a:pPr algn="just"/>
            <a:r>
              <a:rPr lang="kk-K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Время выполнения  </a:t>
            </a:r>
            <a:r>
              <a:rPr lang="kk-KZ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часа</a:t>
            </a:r>
          </a:p>
          <a:p>
            <a:pPr algn="just"/>
            <a:endParaRPr lang="ru-RU" sz="1400" b="1" i="1" dirty="0">
              <a:solidFill>
                <a:schemeClr val="accent5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4C2578B7-2E57-41C7-948A-18C9049FBCB8}"/>
              </a:ext>
            </a:extLst>
          </p:cNvPr>
          <p:cNvSpPr/>
          <p:nvPr/>
        </p:nvSpPr>
        <p:spPr>
          <a:xfrm>
            <a:off x="7272865" y="4144069"/>
            <a:ext cx="42799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Работа с текстом. Даются три задания к тексту. </a:t>
            </a:r>
          </a:p>
          <a:p>
            <a:pPr algn="just"/>
            <a:r>
              <a:rPr lang="kk-K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Максимальный  балл – </a:t>
            </a:r>
            <a:r>
              <a:rPr lang="kk-KZ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kk-K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Время выполнения - </a:t>
            </a:r>
            <a:r>
              <a:rPr lang="ru-RU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часа.</a:t>
            </a:r>
            <a:endParaRPr lang="ru-RU" sz="1400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760067" y="5442349"/>
            <a:ext cx="481330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письменный экзамен по предмету по выбору (Физика, Химия, Биология, География, Геометрия, История Казахстана, Всемирная история, Литература (по языку обучения), Иностранный язык (английский/французский/немецкий), Информатика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 rot="10800000" flipV="1">
            <a:off x="7233768" y="5457402"/>
            <a:ext cx="469212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Работа состоит из 2 частей. Часть А содержит </a:t>
            </a:r>
          </a:p>
          <a:p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 заданий с выбором одного правильного ответа из четырех предложенных. </a:t>
            </a:r>
          </a:p>
          <a:p>
            <a:r>
              <a:rPr lang="ru-RU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Часть В содержит 4-5 структурированных заданий. </a:t>
            </a:r>
          </a:p>
          <a:p>
            <a:r>
              <a:rPr lang="kk-KZ" sz="14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Максимальный  балл – </a:t>
            </a:r>
            <a:r>
              <a:rPr lang="kk-KZ" sz="14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ru-RU" sz="1400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237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1420" y="-20239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ДЛЯ ОБУЧАЮЩИХСЯ 11 (12) КЛАССОВ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420" y="635000"/>
            <a:ext cx="12193420" cy="6051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20656" y="867939"/>
            <a:ext cx="1282700" cy="11757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671854" y="933782"/>
            <a:ext cx="98030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мая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54218" y="852061"/>
            <a:ext cx="1282700" cy="11757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3005416" y="917904"/>
            <a:ext cx="98030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мая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356613" y="853070"/>
            <a:ext cx="1282700" cy="11757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5507811" y="918913"/>
            <a:ext cx="98030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июня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854150" y="809227"/>
            <a:ext cx="1282700" cy="11757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8005348" y="875070"/>
            <a:ext cx="98030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июня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0338910" y="879583"/>
            <a:ext cx="1282700" cy="11757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10490108" y="945426"/>
            <a:ext cx="98030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июня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328580" y="852061"/>
            <a:ext cx="23431" cy="5758289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750300" y="867939"/>
            <a:ext cx="22294" cy="5818611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250496" y="853070"/>
            <a:ext cx="45860" cy="575728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9774257" y="809227"/>
            <a:ext cx="80564" cy="5877323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7296356" y="2121178"/>
            <a:ext cx="24543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Казахский язык и литература 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школах с русским и др. языками обучения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Русский язык и литература 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школах с казахским языком обучения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352011" y="2055335"/>
            <a:ext cx="242058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письменный экзамен 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 языку обучения</a:t>
            </a:r>
          </a:p>
          <a:p>
            <a:pPr algn="ctr"/>
            <a:r>
              <a:rPr lang="ru-RU" sz="1200" i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казахский/русский/ уйгурский/ таджикский/узбекский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29487" y="2065042"/>
            <a:ext cx="21429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письменный экзамен 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 алгебре и началам анализа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928268" y="2082242"/>
            <a:ext cx="21665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устный экзамен 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Истории Казахстана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9820117" y="2055335"/>
            <a:ext cx="237188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письменный экзамен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по предмету по выбору </a:t>
            </a:r>
            <a:r>
              <a:rPr lang="ru-RU" sz="1200" i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(Физика, Химия, Биология, География, Геометрия, Всемирная история, Основы права, Литература, Информатика, Иностранный язык (английский/ французский/ немецкий)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9A4AC6DE-7683-4424-A17C-E7D5415A3E57}"/>
              </a:ext>
            </a:extLst>
          </p:cNvPr>
          <p:cNvSpPr/>
          <p:nvPr/>
        </p:nvSpPr>
        <p:spPr>
          <a:xfrm rot="10800000" flipV="1">
            <a:off x="2413752" y="3506173"/>
            <a:ext cx="231361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Экзаменационная работа состоит из 2 частей.  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kk-KZ" sz="1200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Первая часть предполагает работу с двумя текстами (общий объём текстов – 600-650 слов).</a:t>
            </a:r>
          </a:p>
          <a:p>
            <a:r>
              <a:rPr lang="kk-KZ" sz="1200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Во второй части обучающиеся в классах ЕМН выполняют одну письменную работу – эссе (200-250 слов). Обучающиеся в классах ОГН выбирают одно задание из трех предложенных с  написанием письменной работы (статья, эссе, публичное выступление, рецензия и другие) объёмом 200-250 слов. </a:t>
            </a:r>
          </a:p>
          <a:p>
            <a:r>
              <a:rPr lang="kk-KZ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Максимальный балл – </a:t>
            </a:r>
            <a:r>
              <a:rPr lang="kk-KZ" sz="1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40.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4C2578B7-2E57-41C7-948A-18C9049FBCB8}"/>
              </a:ext>
            </a:extLst>
          </p:cNvPr>
          <p:cNvSpPr/>
          <p:nvPr/>
        </p:nvSpPr>
        <p:spPr>
          <a:xfrm>
            <a:off x="7452031" y="3934201"/>
            <a:ext cx="228822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kk-KZ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Экзаменационная работа состоит из двух частей. 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kk-KZ" sz="1200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Задания содержат четыре коротких текста, общий объём которых не превышает 400 слов. </a:t>
            </a:r>
            <a:endParaRPr lang="ru-RU" sz="1200" i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Максимальный  балл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40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76572" y="3438504"/>
            <a:ext cx="209727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Экзаменационная работа состоит из 2 частей.  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kk-KZ" sz="1200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Часть А содержит 15 заданий с выбором одного правильного ответа из пяти предложенных. Задания оцениваются в 1 балл. </a:t>
            </a:r>
            <a:endParaRPr lang="ru-RU" sz="1200" i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kk-KZ" sz="1200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Часть В содержит 10-12 заданий, требующих краткого или развернутого ответов. Задания оцениваются в 2-8 баллов</a:t>
            </a:r>
            <a:r>
              <a:rPr lang="ru-RU" sz="1200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 </a:t>
            </a:r>
          </a:p>
          <a:p>
            <a:r>
              <a:rPr lang="kk-KZ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Максимальный  балл– </a:t>
            </a:r>
            <a:r>
              <a:rPr lang="kk-KZ" sz="1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60</a:t>
            </a:r>
            <a:r>
              <a:rPr lang="kk-KZ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  <a:endParaRPr lang="kk-KZ" sz="14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9895930" y="4291278"/>
            <a:ext cx="226465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Экзаменационная работа состоит из 2-3 частей.</a:t>
            </a:r>
          </a:p>
          <a:p>
            <a:r>
              <a:rPr lang="kk-KZ" sz="1200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Задания с выбором одного правильного ответа из предложенных;  </a:t>
            </a:r>
          </a:p>
          <a:p>
            <a:r>
              <a:rPr lang="kk-KZ" sz="1200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4-5 заданий, требующих краткого или развернутого ответов; мини исследование</a:t>
            </a:r>
            <a:endParaRPr lang="ru-RU" sz="1200" i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883309" y="3372252"/>
            <a:ext cx="242396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Экзамен проводится по билетам. </a:t>
            </a:r>
          </a:p>
          <a:p>
            <a:r>
              <a:rPr lang="kk-KZ" sz="1200" i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Всего 30 билетов, в каждом билете даются три вопроса, на которые обучающиеся дают устный ответ. </a:t>
            </a:r>
          </a:p>
          <a:p>
            <a:r>
              <a:rPr lang="kk-KZ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Максимальный балл </a:t>
            </a:r>
            <a:r>
              <a:rPr lang="kk-KZ" sz="1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30.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Нашивка 34"/>
          <p:cNvSpPr/>
          <p:nvPr/>
        </p:nvSpPr>
        <p:spPr>
          <a:xfrm rot="5400000">
            <a:off x="897617" y="2183371"/>
            <a:ext cx="495300" cy="1627818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Нашивка 35"/>
          <p:cNvSpPr/>
          <p:nvPr/>
        </p:nvSpPr>
        <p:spPr>
          <a:xfrm rot="5400000">
            <a:off x="3346603" y="2381628"/>
            <a:ext cx="495300" cy="1627818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Нашивка 36"/>
          <p:cNvSpPr/>
          <p:nvPr/>
        </p:nvSpPr>
        <p:spPr>
          <a:xfrm rot="5400000">
            <a:off x="5772555" y="2092623"/>
            <a:ext cx="495300" cy="1627818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Нашивка 37"/>
          <p:cNvSpPr/>
          <p:nvPr/>
        </p:nvSpPr>
        <p:spPr>
          <a:xfrm rot="5400000">
            <a:off x="8247850" y="2843274"/>
            <a:ext cx="495300" cy="1627818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Нашивка 38"/>
          <p:cNvSpPr/>
          <p:nvPr/>
        </p:nvSpPr>
        <p:spPr>
          <a:xfrm rot="5400000">
            <a:off x="10739501" y="3120292"/>
            <a:ext cx="495300" cy="1627818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104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2855</TotalTime>
  <Words>539</Words>
  <Application>Microsoft Office PowerPoint</Application>
  <PresentationFormat>Широкоэкранный</PresentationFormat>
  <Paragraphs>67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Quattrocento Sans</vt:lpstr>
      <vt:lpstr>Segoe UI</vt:lpstr>
      <vt:lpstr>Times New Roman</vt:lpstr>
      <vt:lpstr>Тема Office</vt:lpstr>
      <vt:lpstr>О проведении  итоговой аттестации  в 2023-2024  учебном году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ОРГАНИЗАЦИИ ЛЕТНЕЙ ШКОЛЫ</dc:title>
  <dc:creator>Каринова Шолпан Танатовна</dc:creator>
  <cp:lastModifiedBy>user</cp:lastModifiedBy>
  <cp:revision>297</cp:revision>
  <cp:lastPrinted>2024-04-02T04:09:31Z</cp:lastPrinted>
  <dcterms:created xsi:type="dcterms:W3CDTF">2021-05-03T10:34:52Z</dcterms:created>
  <dcterms:modified xsi:type="dcterms:W3CDTF">2024-04-02T07:47:02Z</dcterms:modified>
</cp:coreProperties>
</file>