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1451" r:id="rId3"/>
    <p:sldId id="1452" r:id="rId4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pPr/>
              <a:t>02.04.2024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399989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11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pPr/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32066" y="0"/>
            <a:ext cx="9159934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4163076" y="282575"/>
            <a:ext cx="6897914" cy="62928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9E2387-1766-4C44-9023-EA6EC95F2CB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555420" y="2142274"/>
            <a:ext cx="8348472" cy="208047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kk-KZ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итоговой аттестации </a:t>
            </a:r>
            <a:b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202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-202</a:t>
            </a:r>
            <a:r>
              <a:rPr lang="kk-KZ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учебном году  </a:t>
            </a:r>
          </a:p>
        </p:txBody>
      </p:sp>
    </p:spTree>
    <p:extLst>
      <p:ext uri="{BB962C8B-B14F-4D97-AF65-F5344CB8AC3E}">
        <p14:creationId xmlns:p14="http://schemas.microsoft.com/office/powerpoint/2010/main" val="469000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9 (10) КЛАССОВ </a:t>
            </a:r>
            <a:r>
              <a:rPr lang="ru-RU" sz="2400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5DAE98CB-DE8F-4301-B7CC-DC694D0E1326}"/>
              </a:ext>
            </a:extLst>
          </p:cNvPr>
          <p:cNvSpPr txBox="1">
            <a:spLocks/>
          </p:cNvSpPr>
          <p:nvPr/>
        </p:nvSpPr>
        <p:spPr bwMode="auto">
          <a:xfrm>
            <a:off x="1410731" y="478738"/>
            <a:ext cx="9727169" cy="47556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endParaRPr lang="ru-RU" sz="1400" b="1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100" y="1041227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92099" y="2502872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92100" y="3964517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19100" y="1079327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19100" y="255114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19100" y="4012786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Нашивка 15"/>
          <p:cNvSpPr/>
          <p:nvPr/>
        </p:nvSpPr>
        <p:spPr>
          <a:xfrm>
            <a:off x="6515100" y="4012786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6535268" y="2548589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/>
          <p:nvPr/>
        </p:nvSpPr>
        <p:spPr>
          <a:xfrm>
            <a:off x="6515100" y="1079327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2100" y="5402932"/>
            <a:ext cx="11531600" cy="12722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19100" y="545120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ашивка 20"/>
          <p:cNvSpPr/>
          <p:nvPr/>
        </p:nvSpPr>
        <p:spPr>
          <a:xfrm>
            <a:off x="6574365" y="5451201"/>
            <a:ext cx="698500" cy="1175752"/>
          </a:xfrm>
          <a:prstGeom prst="chevron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570298" y="1145170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570298" y="264657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 rot="10800000" flipV="1">
            <a:off x="570298" y="4144069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 rot="10800000" flipV="1">
            <a:off x="609599" y="554663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01799" y="1085528"/>
            <a:ext cx="49911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казахскому/русскому/уйгурскому/ узбекскому/ таджикскому языку 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(язык обучения) в форме эссе, для школ с углубленным изучением предметов гуманитарного цикла – письменная работа (статья, рассказ, эссе)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9A4AC6DE-7683-4424-A17C-E7D5415A3E57}"/>
              </a:ext>
            </a:extLst>
          </p:cNvPr>
          <p:cNvSpPr/>
          <p:nvPr/>
        </p:nvSpPr>
        <p:spPr>
          <a:xfrm>
            <a:off x="7330136" y="1190149"/>
            <a:ext cx="43770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Эссе из 100-150 слов на основе 2-х текстов  (объем -  400-450 слов). </a:t>
            </a:r>
          </a:p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балл-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проведения -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часа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35847" y="4120216"/>
            <a:ext cx="47792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Казахский язык и литература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классах с русским/узбекским/уйгурским/таджикским языком обучения русский язык и литература в классах с казахским языком обучения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818336" y="2769018"/>
            <a:ext cx="36307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(контрольная работа) по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математике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(алгебре)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3AABCB8-149A-4221-896C-12864E0DE950}"/>
              </a:ext>
            </a:extLst>
          </p:cNvPr>
          <p:cNvSpPr/>
          <p:nvPr/>
        </p:nvSpPr>
        <p:spPr>
          <a:xfrm>
            <a:off x="7330136" y="2575654"/>
            <a:ext cx="426496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1400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Количество заданий –10 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тестовых заданий </a:t>
            </a:r>
            <a:r>
              <a:rPr lang="kk-KZ" sz="1400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8-10 задач/примеров.</a:t>
            </a:r>
            <a:r>
              <a:rPr lang="kk-KZ" sz="1400" i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балл– </a:t>
            </a:r>
            <a:r>
              <a:rPr lang="en-US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</a:t>
            </a:r>
          </a:p>
          <a:p>
            <a:pPr algn="just"/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Время выполнения 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часа</a:t>
            </a:r>
          </a:p>
          <a:p>
            <a:pPr algn="just"/>
            <a:endParaRPr lang="ru-RU" sz="1400" b="1" i="1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272865" y="4144069"/>
            <a:ext cx="4279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с текстом. Даются три задания к тексту. </a:t>
            </a:r>
          </a:p>
          <a:p>
            <a:pPr algn="just"/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Время выполнения - </a:t>
            </a:r>
            <a:r>
              <a:rPr lang="ru-RU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часа.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60067" y="5442349"/>
            <a:ext cx="48133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письменный экзамен по предмету по выбору (Физика, Химия, Биология, География, Геометрия, История Казахстана, Всемирная история, Литература (по языку обучения), Иностранный язык (английский/французский/немецкий), Информатика</a:t>
            </a: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4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0800000" flipV="1">
            <a:off x="7233768" y="5457402"/>
            <a:ext cx="469212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Работа состоит из 2 частей. Часть А содержит </a:t>
            </a:r>
          </a:p>
          <a:p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заданий с выбором одного правильного ответа из четырех предложенных. </a:t>
            </a:r>
          </a:p>
          <a:p>
            <a:r>
              <a:rPr lang="ru-RU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Часть В содержит 4-5 структурированных заданий. </a:t>
            </a:r>
          </a:p>
          <a:p>
            <a:r>
              <a:rPr lang="kk-KZ" sz="14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Максимальный  балл – </a:t>
            </a:r>
            <a:r>
              <a:rPr lang="kk-KZ" sz="1400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endParaRPr lang="ru-RU" sz="1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23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903A36-7EF6-4908-A470-4BBF26857038}"/>
              </a:ext>
            </a:extLst>
          </p:cNvPr>
          <p:cNvSpPr txBox="1"/>
          <p:nvPr/>
        </p:nvSpPr>
        <p:spPr>
          <a:xfrm>
            <a:off x="1420" y="-20239"/>
            <a:ext cx="12192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ДЛЯ ОБУЧАЮЩИХСЯ 11 (12) КЛАССОВ</a:t>
            </a:r>
            <a:endParaRPr lang="ru-RU" sz="2400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420" y="635000"/>
            <a:ext cx="12193420" cy="60515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20656" y="867939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671854" y="933782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4218" y="852061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005416" y="917904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356613" y="853070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507811" y="918913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854150" y="809227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8005348" y="875070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338910" y="879583"/>
            <a:ext cx="1282700" cy="117575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10490108" y="945426"/>
            <a:ext cx="9803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июня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328580" y="852061"/>
            <a:ext cx="23431" cy="5758289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750300" y="867939"/>
            <a:ext cx="22294" cy="5818611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250496" y="853070"/>
            <a:ext cx="45860" cy="5757280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774257" y="809227"/>
            <a:ext cx="80564" cy="5877323"/>
          </a:xfrm>
          <a:prstGeom prst="line">
            <a:avLst/>
          </a:prstGeom>
          <a:ln w="381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7296356" y="2121178"/>
            <a:ext cx="24543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 язык и литература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школах с русским и др. языками обучения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Русский язык и литература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школах с казахским языком обучения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352011" y="2055335"/>
            <a:ext cx="24205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языку обучения</a:t>
            </a:r>
          </a:p>
          <a:p>
            <a:pPr algn="ctr"/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казахский/русский/ уйгурский/ таджикский/узбекский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29487" y="2065042"/>
            <a:ext cx="21429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алгебре и началам анализа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928268" y="2082242"/>
            <a:ext cx="21665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устный экзамен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Истории Казахстана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9820117" y="2055335"/>
            <a:ext cx="23718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письменный экзамен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по предмету по выбору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(Физика, Химия, Биология, География, Геометрия, Всемирная история, Основы права, Литература, Информатика, Иностранный язык (английский/ французский/ немецкий)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9A4AC6DE-7683-4424-A17C-E7D5415A3E57}"/>
              </a:ext>
            </a:extLst>
          </p:cNvPr>
          <p:cNvSpPr/>
          <p:nvPr/>
        </p:nvSpPr>
        <p:spPr>
          <a:xfrm rot="10800000" flipV="1">
            <a:off x="2413752" y="3506173"/>
            <a:ext cx="2313618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Первая часть предполагает работу с двумя текстами (общий объём текстов – 600-650 слов).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Во второй части обучающиеся в классах ЕМН выполняют одну письменную работу – эссе (200-250 слов). Обучающиеся в классах ОГН выбирают одно задание из трех предложенных с  написанием письменной работы (статья, эссе, публичное выступление, рецензия и другие) объёмом 200-250 слов. </a:t>
            </a:r>
          </a:p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балл – 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40.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C2578B7-2E57-41C7-948A-18C9049FBCB8}"/>
              </a:ext>
            </a:extLst>
          </p:cNvPr>
          <p:cNvSpPr/>
          <p:nvPr/>
        </p:nvSpPr>
        <p:spPr>
          <a:xfrm>
            <a:off x="7452031" y="3934201"/>
            <a:ext cx="228822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двух частей.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содержат четыре коротких текста, общий объём которых не превышает 400 слов. 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R="5080">
              <a:buSzPct val="95833"/>
              <a:tabLst>
                <a:tab pos="120650" algn="l"/>
                <a:tab pos="2317115" algn="l"/>
                <a:tab pos="2677160" algn="l"/>
                <a:tab pos="3698240" algn="l"/>
                <a:tab pos="4057650" algn="l"/>
                <a:tab pos="4603750" algn="l"/>
                <a:tab pos="4624705" algn="l"/>
                <a:tab pos="6027420" algn="l"/>
                <a:tab pos="6393180" algn="l"/>
              </a:tabLst>
            </a:pP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балл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40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76572" y="3438504"/>
            <a:ext cx="209727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 частей. 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А содержит 15 заданий с выбором одного правильного ответа из пяти предложенных. Задания оцениваются в 1 балл. 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Часть В содержит 10-12 заданий, требующих краткого или развернутого ответов. Задания оцениваются в 2-8 баллов</a:t>
            </a:r>
            <a:r>
              <a:rPr lang="ru-RU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 </a:t>
            </a:r>
          </a:p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 балл– 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60</a:t>
            </a:r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kk-KZ" sz="1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895930" y="4291278"/>
            <a:ext cx="22646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Экзаменационная работа состоит из 2-3 частей.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Задания с выбором одного правильного ответа из предложенных;  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4-5 заданий, требующих краткого или развернутого ответов; мини исследование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883309" y="3372252"/>
            <a:ext cx="2423961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Экзамен проводится по билетам. </a:t>
            </a:r>
          </a:p>
          <a:p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Всего 30 билетов, в каждом билете даются три вопроса, на которые обучающиеся дают устный ответ. </a:t>
            </a:r>
          </a:p>
          <a:p>
            <a:r>
              <a:rPr lang="kk-KZ" sz="1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Максимальный балл 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30.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Нашивка 34"/>
          <p:cNvSpPr/>
          <p:nvPr/>
        </p:nvSpPr>
        <p:spPr>
          <a:xfrm rot="5400000">
            <a:off x="897617" y="2183371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 rot="5400000">
            <a:off x="3346603" y="2381628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Нашивка 36"/>
          <p:cNvSpPr/>
          <p:nvPr/>
        </p:nvSpPr>
        <p:spPr>
          <a:xfrm rot="5400000">
            <a:off x="5772555" y="2092623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 rot="5400000">
            <a:off x="8247850" y="2843274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 rot="5400000">
            <a:off x="10739501" y="3120292"/>
            <a:ext cx="495300" cy="1627818"/>
          </a:xfrm>
          <a:prstGeom prst="chevron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10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2855</TotalTime>
  <Words>539</Words>
  <Application>Microsoft Office PowerPoint</Application>
  <PresentationFormat>Широкоэкранный</PresentationFormat>
  <Paragraphs>67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Quattrocento Sans</vt:lpstr>
      <vt:lpstr>Segoe UI</vt:lpstr>
      <vt:lpstr>Times New Roman</vt:lpstr>
      <vt:lpstr>Тема Office</vt:lpstr>
      <vt:lpstr>О проведении  итоговой аттестации  в 2023-2024  учебном году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user</cp:lastModifiedBy>
  <cp:revision>297</cp:revision>
  <cp:lastPrinted>2024-04-02T04:09:31Z</cp:lastPrinted>
  <dcterms:created xsi:type="dcterms:W3CDTF">2021-05-03T10:34:52Z</dcterms:created>
  <dcterms:modified xsi:type="dcterms:W3CDTF">2024-04-02T07:47:02Z</dcterms:modified>
</cp:coreProperties>
</file>