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56" r:id="rId3"/>
    <p:sldId id="258" r:id="rId4"/>
    <p:sldId id="260" r:id="rId5"/>
    <p:sldId id="262" r:id="rId6"/>
    <p:sldId id="264" r:id="rId7"/>
    <p:sldId id="265" r:id="rId8"/>
    <p:sldId id="266" r:id="rId9"/>
    <p:sldId id="270" r:id="rId10"/>
    <p:sldId id="272" r:id="rId11"/>
    <p:sldId id="274" r:id="rId12"/>
    <p:sldId id="275" r:id="rId13"/>
    <p:sldId id="276"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82B6078-60C8-4AFD-941F-A09F09191DD0}" type="datetimeFigureOut">
              <a:rPr lang="ru-RU" smtClean="0"/>
              <a:t>09.04.2024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709B56-4676-4262-9ED2-53585EE4B344}" type="slidenum">
              <a:rPr lang="ru-RU" smtClean="0"/>
              <a:t>‹#›</a:t>
            </a:fld>
            <a:endParaRPr lang="ru-RU"/>
          </a:p>
        </p:txBody>
      </p:sp>
    </p:spTree>
    <p:extLst>
      <p:ext uri="{BB962C8B-B14F-4D97-AF65-F5344CB8AC3E}">
        <p14:creationId xmlns:p14="http://schemas.microsoft.com/office/powerpoint/2010/main" val="2583115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2B6078-60C8-4AFD-941F-A09F09191DD0}" type="datetimeFigureOut">
              <a:rPr lang="ru-RU" smtClean="0"/>
              <a:t>09.04.2024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709B56-4676-4262-9ED2-53585EE4B344}" type="slidenum">
              <a:rPr lang="ru-RU" smtClean="0"/>
              <a:t>‹#›</a:t>
            </a:fld>
            <a:endParaRPr lang="ru-RU"/>
          </a:p>
        </p:txBody>
      </p:sp>
    </p:spTree>
    <p:extLst>
      <p:ext uri="{BB962C8B-B14F-4D97-AF65-F5344CB8AC3E}">
        <p14:creationId xmlns:p14="http://schemas.microsoft.com/office/powerpoint/2010/main" val="2930563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2B6078-60C8-4AFD-941F-A09F09191DD0}" type="datetimeFigureOut">
              <a:rPr lang="ru-RU" smtClean="0"/>
              <a:t>09.04.2024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709B56-4676-4262-9ED2-53585EE4B344}" type="slidenum">
              <a:rPr lang="ru-RU" smtClean="0"/>
              <a:t>‹#›</a:t>
            </a:fld>
            <a:endParaRPr lang="ru-RU"/>
          </a:p>
        </p:txBody>
      </p:sp>
    </p:spTree>
    <p:extLst>
      <p:ext uri="{BB962C8B-B14F-4D97-AF65-F5344CB8AC3E}">
        <p14:creationId xmlns:p14="http://schemas.microsoft.com/office/powerpoint/2010/main" val="2406552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2B6078-60C8-4AFD-941F-A09F09191DD0}" type="datetimeFigureOut">
              <a:rPr lang="ru-RU" smtClean="0"/>
              <a:t>09.04.2024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709B56-4676-4262-9ED2-53585EE4B344}" type="slidenum">
              <a:rPr lang="ru-RU" smtClean="0"/>
              <a:t>‹#›</a:t>
            </a:fld>
            <a:endParaRPr lang="ru-RU"/>
          </a:p>
        </p:txBody>
      </p:sp>
    </p:spTree>
    <p:extLst>
      <p:ext uri="{BB962C8B-B14F-4D97-AF65-F5344CB8AC3E}">
        <p14:creationId xmlns:p14="http://schemas.microsoft.com/office/powerpoint/2010/main" val="544972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82B6078-60C8-4AFD-941F-A09F09191DD0}" type="datetimeFigureOut">
              <a:rPr lang="ru-RU" smtClean="0"/>
              <a:t>09.04.2024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709B56-4676-4262-9ED2-53585EE4B344}" type="slidenum">
              <a:rPr lang="ru-RU" smtClean="0"/>
              <a:t>‹#›</a:t>
            </a:fld>
            <a:endParaRPr lang="ru-RU"/>
          </a:p>
        </p:txBody>
      </p:sp>
    </p:spTree>
    <p:extLst>
      <p:ext uri="{BB962C8B-B14F-4D97-AF65-F5344CB8AC3E}">
        <p14:creationId xmlns:p14="http://schemas.microsoft.com/office/powerpoint/2010/main" val="70185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82B6078-60C8-4AFD-941F-A09F09191DD0}" type="datetimeFigureOut">
              <a:rPr lang="ru-RU" smtClean="0"/>
              <a:t>09.04.2024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4709B56-4676-4262-9ED2-53585EE4B344}" type="slidenum">
              <a:rPr lang="ru-RU" smtClean="0"/>
              <a:t>‹#›</a:t>
            </a:fld>
            <a:endParaRPr lang="ru-RU"/>
          </a:p>
        </p:txBody>
      </p:sp>
    </p:spTree>
    <p:extLst>
      <p:ext uri="{BB962C8B-B14F-4D97-AF65-F5344CB8AC3E}">
        <p14:creationId xmlns:p14="http://schemas.microsoft.com/office/powerpoint/2010/main" val="1538756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82B6078-60C8-4AFD-941F-A09F09191DD0}" type="datetimeFigureOut">
              <a:rPr lang="ru-RU" smtClean="0"/>
              <a:t>09.04.2024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4709B56-4676-4262-9ED2-53585EE4B344}" type="slidenum">
              <a:rPr lang="ru-RU" smtClean="0"/>
              <a:t>‹#›</a:t>
            </a:fld>
            <a:endParaRPr lang="ru-RU"/>
          </a:p>
        </p:txBody>
      </p:sp>
    </p:spTree>
    <p:extLst>
      <p:ext uri="{BB962C8B-B14F-4D97-AF65-F5344CB8AC3E}">
        <p14:creationId xmlns:p14="http://schemas.microsoft.com/office/powerpoint/2010/main" val="3801916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82B6078-60C8-4AFD-941F-A09F09191DD0}" type="datetimeFigureOut">
              <a:rPr lang="ru-RU" smtClean="0"/>
              <a:t>09.04.2024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4709B56-4676-4262-9ED2-53585EE4B344}" type="slidenum">
              <a:rPr lang="ru-RU" smtClean="0"/>
              <a:t>‹#›</a:t>
            </a:fld>
            <a:endParaRPr lang="ru-RU"/>
          </a:p>
        </p:txBody>
      </p:sp>
    </p:spTree>
    <p:extLst>
      <p:ext uri="{BB962C8B-B14F-4D97-AF65-F5344CB8AC3E}">
        <p14:creationId xmlns:p14="http://schemas.microsoft.com/office/powerpoint/2010/main" val="2079364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82B6078-60C8-4AFD-941F-A09F09191DD0}" type="datetimeFigureOut">
              <a:rPr lang="ru-RU" smtClean="0"/>
              <a:t>09.04.2024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4709B56-4676-4262-9ED2-53585EE4B344}" type="slidenum">
              <a:rPr lang="ru-RU" smtClean="0"/>
              <a:t>‹#›</a:t>
            </a:fld>
            <a:endParaRPr lang="ru-RU"/>
          </a:p>
        </p:txBody>
      </p:sp>
    </p:spTree>
    <p:extLst>
      <p:ext uri="{BB962C8B-B14F-4D97-AF65-F5344CB8AC3E}">
        <p14:creationId xmlns:p14="http://schemas.microsoft.com/office/powerpoint/2010/main" val="2743129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82B6078-60C8-4AFD-941F-A09F09191DD0}" type="datetimeFigureOut">
              <a:rPr lang="ru-RU" smtClean="0"/>
              <a:t>09.04.2024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4709B56-4676-4262-9ED2-53585EE4B344}" type="slidenum">
              <a:rPr lang="ru-RU" smtClean="0"/>
              <a:t>‹#›</a:t>
            </a:fld>
            <a:endParaRPr lang="ru-RU"/>
          </a:p>
        </p:txBody>
      </p:sp>
    </p:spTree>
    <p:extLst>
      <p:ext uri="{BB962C8B-B14F-4D97-AF65-F5344CB8AC3E}">
        <p14:creationId xmlns:p14="http://schemas.microsoft.com/office/powerpoint/2010/main" val="2622029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82B6078-60C8-4AFD-941F-A09F09191DD0}" type="datetimeFigureOut">
              <a:rPr lang="ru-RU" smtClean="0"/>
              <a:t>09.04.2024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4709B56-4676-4262-9ED2-53585EE4B344}" type="slidenum">
              <a:rPr lang="ru-RU" smtClean="0"/>
              <a:t>‹#›</a:t>
            </a:fld>
            <a:endParaRPr lang="ru-RU"/>
          </a:p>
        </p:txBody>
      </p:sp>
    </p:spTree>
    <p:extLst>
      <p:ext uri="{BB962C8B-B14F-4D97-AF65-F5344CB8AC3E}">
        <p14:creationId xmlns:p14="http://schemas.microsoft.com/office/powerpoint/2010/main" val="3022152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B6078-60C8-4AFD-941F-A09F09191DD0}" type="datetimeFigureOut">
              <a:rPr lang="ru-RU" smtClean="0"/>
              <a:t>09.04.2024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09B56-4676-4262-9ED2-53585EE4B344}" type="slidenum">
              <a:rPr lang="ru-RU" smtClean="0"/>
              <a:t>‹#›</a:t>
            </a:fld>
            <a:endParaRPr lang="ru-RU"/>
          </a:p>
        </p:txBody>
      </p:sp>
    </p:spTree>
    <p:extLst>
      <p:ext uri="{BB962C8B-B14F-4D97-AF65-F5344CB8AC3E}">
        <p14:creationId xmlns:p14="http://schemas.microsoft.com/office/powerpoint/2010/main" val="572614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phoenixbooks.ru/books/book/978-5-222-36058-3/ya-podrostok-kratkiy-kurs-vyzhivaniya" TargetMode="External"/><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hyperlink" Target="https://bombora.ru/book/63799/"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4967653" y="4209983"/>
            <a:ext cx="2277208" cy="2277208"/>
          </a:xfrm>
          <a:prstGeom prst="rect">
            <a:avLst/>
          </a:prstGeom>
        </p:spPr>
      </p:pic>
      <p:sp>
        <p:nvSpPr>
          <p:cNvPr id="6" name="TextBox 5"/>
          <p:cNvSpPr txBox="1"/>
          <p:nvPr/>
        </p:nvSpPr>
        <p:spPr>
          <a:xfrm>
            <a:off x="7508631" y="5348587"/>
            <a:ext cx="4044462" cy="369332"/>
          </a:xfrm>
          <a:prstGeom prst="rect">
            <a:avLst/>
          </a:prstGeom>
          <a:noFill/>
        </p:spPr>
        <p:txBody>
          <a:bodyPr wrap="square" rtlCol="0">
            <a:spAutoFit/>
          </a:bodyPr>
          <a:lstStyle/>
          <a:p>
            <a:r>
              <a:rPr lang="ru-RU" dirty="0" err="1" smtClean="0">
                <a:latin typeface="Times New Roman" panose="02020603050405020304" pitchFamily="18" charset="0"/>
                <a:cs typeface="Times New Roman" panose="02020603050405020304" pitchFamily="18" charset="0"/>
              </a:rPr>
              <a:t>Дайында</a:t>
            </a:r>
            <a:r>
              <a:rPr lang="kk-KZ" dirty="0" smtClean="0">
                <a:latin typeface="Times New Roman" panose="02020603050405020304" pitchFamily="18" charset="0"/>
                <a:cs typeface="Times New Roman" panose="02020603050405020304" pitchFamily="18" charset="0"/>
              </a:rPr>
              <a:t>ған</a:t>
            </a:r>
            <a:r>
              <a:rPr lang="ru-RU" dirty="0" smtClean="0">
                <a:latin typeface="Times New Roman" panose="02020603050405020304" pitchFamily="18" charset="0"/>
                <a:cs typeface="Times New Roman" panose="02020603050405020304" pitchFamily="18" charset="0"/>
              </a:rPr>
              <a:t>: ТЖДО </a:t>
            </a:r>
            <a:r>
              <a:rPr lang="ru-RU" dirty="0" err="1" smtClean="0">
                <a:latin typeface="Times New Roman" panose="02020603050405020304" pitchFamily="18" charset="0"/>
                <a:cs typeface="Times New Roman" panose="02020603050405020304" pitchFamily="18" charset="0"/>
              </a:rPr>
              <a:t>Байжанова</a:t>
            </a:r>
            <a:r>
              <a:rPr lang="ru-RU" dirty="0" smtClean="0">
                <a:latin typeface="Times New Roman" panose="02020603050405020304" pitchFamily="18" charset="0"/>
                <a:cs typeface="Times New Roman" panose="02020603050405020304" pitchFamily="18" charset="0"/>
              </a:rPr>
              <a:t> Л.К.</a:t>
            </a:r>
            <a:endParaRPr lang="ru-RU"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738554" y="273508"/>
            <a:ext cx="11007969" cy="4247317"/>
          </a:xfrm>
          <a:prstGeom prst="rect">
            <a:avLst/>
          </a:prstGeom>
        </p:spPr>
        <p:txBody>
          <a:bodyPr wrap="square">
            <a:spAutoFit/>
          </a:bodyPr>
          <a:lstStyle/>
          <a:p>
            <a:pPr algn="ctr"/>
            <a:r>
              <a:rPr lang="ru-RU" sz="5400" dirty="0" err="1" smtClean="0">
                <a:ln w="0"/>
                <a:solidFill>
                  <a:schemeClr val="accent1"/>
                </a:solidFill>
                <a:latin typeface="Times New Roman" panose="02020603050405020304" pitchFamily="18" charset="0"/>
                <a:cs typeface="Times New Roman" panose="02020603050405020304" pitchFamily="18" charset="0"/>
              </a:rPr>
              <a:t>Педагогтар</a:t>
            </a:r>
            <a:r>
              <a:rPr lang="ru-RU" sz="5400" dirty="0" smtClean="0">
                <a:ln w="0"/>
                <a:solidFill>
                  <a:schemeClr val="accent1"/>
                </a:solidFill>
                <a:latin typeface="Times New Roman" panose="02020603050405020304" pitchFamily="18" charset="0"/>
                <a:cs typeface="Times New Roman" panose="02020603050405020304" pitchFamily="18" charset="0"/>
              </a:rPr>
              <a:t> </a:t>
            </a:r>
            <a:r>
              <a:rPr lang="ru-RU" sz="5400" dirty="0">
                <a:ln w="0"/>
                <a:solidFill>
                  <a:schemeClr val="accent1"/>
                </a:solidFill>
                <a:latin typeface="Times New Roman" panose="02020603050405020304" pitchFamily="18" charset="0"/>
                <a:cs typeface="Times New Roman" panose="02020603050405020304" pitchFamily="18" charset="0"/>
              </a:rPr>
              <a:t>мен </a:t>
            </a:r>
            <a:r>
              <a:rPr lang="ru-RU" sz="5400" dirty="0" err="1">
                <a:ln w="0"/>
                <a:solidFill>
                  <a:schemeClr val="accent1"/>
                </a:solidFill>
                <a:latin typeface="Times New Roman" panose="02020603050405020304" pitchFamily="18" charset="0"/>
                <a:cs typeface="Times New Roman" panose="02020603050405020304" pitchFamily="18" charset="0"/>
              </a:rPr>
              <a:t>ата-аналар</a:t>
            </a:r>
            <a:r>
              <a:rPr lang="ru-RU" sz="5400" dirty="0">
                <a:ln w="0"/>
                <a:solidFill>
                  <a:schemeClr val="accent1"/>
                </a:solidFill>
                <a:latin typeface="Times New Roman" panose="02020603050405020304" pitchFamily="18" charset="0"/>
                <a:cs typeface="Times New Roman" panose="02020603050405020304" pitchFamily="18" charset="0"/>
              </a:rPr>
              <a:t> </a:t>
            </a:r>
            <a:r>
              <a:rPr lang="ru-RU" sz="5400" dirty="0" err="1">
                <a:ln w="0"/>
                <a:solidFill>
                  <a:schemeClr val="accent1"/>
                </a:solidFill>
                <a:latin typeface="Times New Roman" panose="02020603050405020304" pitchFamily="18" charset="0"/>
                <a:cs typeface="Times New Roman" panose="02020603050405020304" pitchFamily="18" charset="0"/>
              </a:rPr>
              <a:t>үшін</a:t>
            </a:r>
            <a:endParaRPr lang="ru-RU" sz="5400" dirty="0">
              <a:ln w="0"/>
              <a:solidFill>
                <a:schemeClr val="accent1"/>
              </a:solidFill>
              <a:latin typeface="Times New Roman" panose="02020603050405020304" pitchFamily="18" charset="0"/>
              <a:cs typeface="Times New Roman" panose="02020603050405020304" pitchFamily="18" charset="0"/>
            </a:endParaRPr>
          </a:p>
          <a:p>
            <a:pPr algn="ctr"/>
            <a:r>
              <a:rPr lang="ru-RU" sz="5400" dirty="0" err="1" smtClean="0">
                <a:ln w="0"/>
                <a:solidFill>
                  <a:schemeClr val="accent1"/>
                </a:solidFill>
                <a:latin typeface="Times New Roman" panose="02020603050405020304" pitchFamily="18" charset="0"/>
                <a:cs typeface="Times New Roman" panose="02020603050405020304" pitchFamily="18" charset="0"/>
              </a:rPr>
              <a:t>жасөспірімдердің</a:t>
            </a:r>
            <a:r>
              <a:rPr lang="ru-RU" sz="5400" dirty="0" smtClean="0">
                <a:ln w="0"/>
                <a:solidFill>
                  <a:schemeClr val="accent1"/>
                </a:solidFill>
                <a:latin typeface="Times New Roman" panose="02020603050405020304" pitchFamily="18" charset="0"/>
                <a:cs typeface="Times New Roman" panose="02020603050405020304" pitchFamily="18" charset="0"/>
              </a:rPr>
              <a:t> </a:t>
            </a:r>
          </a:p>
          <a:p>
            <a:pPr algn="ctr"/>
            <a:r>
              <a:rPr lang="ru-RU" sz="5400" dirty="0" err="1" smtClean="0">
                <a:ln w="0"/>
                <a:solidFill>
                  <a:schemeClr val="accent1"/>
                </a:solidFill>
                <a:latin typeface="Times New Roman" panose="02020603050405020304" pitchFamily="18" charset="0"/>
                <a:cs typeface="Times New Roman" panose="02020603050405020304" pitchFamily="18" charset="0"/>
              </a:rPr>
              <a:t>адамгершілік-жыныстық</a:t>
            </a:r>
            <a:r>
              <a:rPr lang="ru-RU" sz="5400" dirty="0" smtClean="0">
                <a:ln w="0"/>
                <a:solidFill>
                  <a:schemeClr val="accent1"/>
                </a:solidFill>
                <a:latin typeface="Times New Roman" panose="02020603050405020304" pitchFamily="18" charset="0"/>
                <a:cs typeface="Times New Roman" panose="02020603050405020304" pitchFamily="18" charset="0"/>
              </a:rPr>
              <a:t> </a:t>
            </a:r>
            <a:endParaRPr lang="ru-RU" sz="5400" dirty="0" smtClean="0">
              <a:ln w="0"/>
              <a:solidFill>
                <a:schemeClr val="accent1"/>
              </a:solidFill>
              <a:latin typeface="Times New Roman" panose="02020603050405020304" pitchFamily="18" charset="0"/>
              <a:cs typeface="Times New Roman" panose="02020603050405020304" pitchFamily="18" charset="0"/>
            </a:endParaRPr>
          </a:p>
          <a:p>
            <a:pPr algn="ctr"/>
            <a:r>
              <a:rPr lang="ru-RU" sz="5400" dirty="0" err="1" smtClean="0">
                <a:ln w="0"/>
                <a:solidFill>
                  <a:schemeClr val="accent1"/>
                </a:solidFill>
                <a:latin typeface="Times New Roman" panose="02020603050405020304" pitchFamily="18" charset="0"/>
                <a:cs typeface="Times New Roman" panose="02020603050405020304" pitchFamily="18" charset="0"/>
              </a:rPr>
              <a:t>тәрбиесі</a:t>
            </a:r>
            <a:r>
              <a:rPr lang="ru-RU" sz="5400" dirty="0" smtClean="0">
                <a:ln w="0"/>
                <a:solidFill>
                  <a:schemeClr val="accent1"/>
                </a:solidFill>
                <a:latin typeface="Times New Roman" panose="02020603050405020304" pitchFamily="18" charset="0"/>
                <a:cs typeface="Times New Roman" panose="02020603050405020304" pitchFamily="18" charset="0"/>
              </a:rPr>
              <a:t> </a:t>
            </a:r>
            <a:r>
              <a:rPr lang="ru-RU" sz="5400" dirty="0" err="1" smtClean="0">
                <a:ln w="0"/>
                <a:solidFill>
                  <a:schemeClr val="accent1"/>
                </a:solidFill>
                <a:latin typeface="Times New Roman" panose="02020603050405020304" pitchFamily="18" charset="0"/>
                <a:cs typeface="Times New Roman" panose="02020603050405020304" pitchFamily="18" charset="0"/>
              </a:rPr>
              <a:t>туралы</a:t>
            </a:r>
            <a:r>
              <a:rPr lang="ru-RU" sz="5400" dirty="0" smtClean="0">
                <a:ln w="0"/>
                <a:solidFill>
                  <a:schemeClr val="accent1"/>
                </a:solidFill>
                <a:latin typeface="Times New Roman" panose="02020603050405020304" pitchFamily="18" charset="0"/>
                <a:cs typeface="Times New Roman" panose="02020603050405020304" pitchFamily="18" charset="0"/>
              </a:rPr>
              <a:t> </a:t>
            </a:r>
          </a:p>
          <a:p>
            <a:pPr algn="ctr"/>
            <a:r>
              <a:rPr lang="ru-RU" sz="5400" dirty="0" err="1" smtClean="0">
                <a:ln w="0"/>
                <a:solidFill>
                  <a:schemeClr val="accent1"/>
                </a:solidFill>
                <a:latin typeface="Times New Roman" panose="02020603050405020304" pitchFamily="18" charset="0"/>
                <a:cs typeface="Times New Roman" panose="02020603050405020304" pitchFamily="18" charset="0"/>
              </a:rPr>
              <a:t>кітаптар</a:t>
            </a:r>
            <a:r>
              <a:rPr lang="ru-RU" sz="5400" dirty="0" smtClean="0">
                <a:ln w="0"/>
                <a:solidFill>
                  <a:schemeClr val="accent1"/>
                </a:solidFill>
                <a:latin typeface="Times New Roman" panose="02020603050405020304" pitchFamily="18" charset="0"/>
                <a:cs typeface="Times New Roman" panose="02020603050405020304" pitchFamily="18" charset="0"/>
              </a:rPr>
              <a:t> </a:t>
            </a:r>
            <a:r>
              <a:rPr lang="ru-RU" sz="5400" dirty="0" err="1" smtClean="0">
                <a:ln w="0"/>
                <a:solidFill>
                  <a:schemeClr val="accent1"/>
                </a:solidFill>
                <a:latin typeface="Times New Roman" panose="02020603050405020304" pitchFamily="18" charset="0"/>
                <a:cs typeface="Times New Roman" panose="02020603050405020304" pitchFamily="18" charset="0"/>
              </a:rPr>
              <a:t>іріктеуі</a:t>
            </a:r>
            <a:endParaRPr lang="ru-RU" sz="5400" dirty="0" smtClean="0">
              <a:ln w="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9574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391508" y="197511"/>
            <a:ext cx="9486900" cy="2862322"/>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Евгений Кащенко, Анна </a:t>
            </a:r>
            <a:r>
              <a:rPr lang="ru-RU" b="1" dirty="0" err="1" smtClean="0">
                <a:latin typeface="Times New Roman" panose="02020603050405020304" pitchFamily="18" charset="0"/>
                <a:cs typeface="Times New Roman" panose="02020603050405020304" pitchFamily="18" charset="0"/>
              </a:rPr>
              <a:t>Котенева</a:t>
            </a:r>
            <a:endParaRPr lang="ru-RU" b="1" dirty="0" smtClean="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a:t>
            </a:r>
            <a:r>
              <a:rPr lang="ru-RU" b="1" dirty="0" err="1">
                <a:latin typeface="Times New Roman" panose="02020603050405020304" pitchFamily="18" charset="0"/>
                <a:cs typeface="Times New Roman" panose="02020603050405020304" pitchFamily="18" charset="0"/>
              </a:rPr>
              <a:t>Енді</a:t>
            </a:r>
            <a:r>
              <a:rPr lang="ru-RU" b="1" dirty="0">
                <a:latin typeface="Times New Roman" panose="02020603050405020304" pitchFamily="18" charset="0"/>
                <a:cs typeface="Times New Roman" panose="02020603050405020304" pitchFamily="18" charset="0"/>
              </a:rPr>
              <a:t> бала </a:t>
            </a:r>
            <a:r>
              <a:rPr lang="ru-RU" b="1" dirty="0" err="1">
                <a:latin typeface="Times New Roman" panose="02020603050405020304" pitchFamily="18" charset="0"/>
                <a:cs typeface="Times New Roman" panose="02020603050405020304" pitchFamily="18" charset="0"/>
              </a:rPr>
              <a:t>емес</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әлі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ересек</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емес</a:t>
            </a:r>
            <a:r>
              <a:rPr lang="ru-RU" b="1" dirty="0">
                <a:latin typeface="Times New Roman" panose="02020603050405020304" pitchFamily="18" charset="0"/>
                <a:cs typeface="Times New Roman" panose="02020603050405020304" pitchFamily="18" charset="0"/>
              </a:rPr>
              <a:t>»</a:t>
            </a:r>
            <a:endParaRPr lang="ru-RU" b="1" dirty="0" smtClean="0">
              <a:latin typeface="Times New Roman" panose="02020603050405020304" pitchFamily="18" charset="0"/>
              <a:cs typeface="Times New Roman" panose="02020603050405020304" pitchFamily="18" charset="0"/>
            </a:endParaRPr>
          </a:p>
          <a:p>
            <a:pPr algn="just"/>
            <a:r>
              <a:rPr lang="ru-RU" dirty="0" err="1">
                <a:latin typeface="Times New Roman" panose="02020603050405020304" pitchFamily="18" charset="0"/>
                <a:cs typeface="Times New Roman" panose="02020603050405020304" pitchFamily="18" charset="0"/>
              </a:rPr>
              <a:t>Бұл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екі</a:t>
            </a:r>
            <a:r>
              <a:rPr lang="ru-RU" dirty="0">
                <a:latin typeface="Times New Roman" panose="02020603050405020304" pitchFamily="18" charset="0"/>
                <a:cs typeface="Times New Roman" panose="02020603050405020304" pitchFamily="18" charset="0"/>
              </a:rPr>
              <a:t> сексолог </a:t>
            </a:r>
            <a:r>
              <a:rPr lang="ru-RU" dirty="0" err="1">
                <a:latin typeface="Times New Roman" panose="02020603050405020304" pitchFamily="18" charset="0"/>
                <a:cs typeface="Times New Roman" panose="02020603050405020304" pitchFamily="18" charset="0"/>
              </a:rPr>
              <a:t>жазған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Авторлар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жасөспірімді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қызықтыруы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мүмкін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ашық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сұрақтарға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дұрыс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жауап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береді</a:t>
            </a:r>
            <a:r>
              <a:rPr lang="ru-RU" dirty="0">
                <a:latin typeface="Times New Roman" panose="02020603050405020304" pitchFamily="18" charset="0"/>
                <a:cs typeface="Times New Roman" panose="02020603050405020304" pitchFamily="18" charset="0"/>
              </a:rPr>
              <a:t>: мастурбация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поллюция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қыздық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жыныстық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қатынастан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ләззат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Жақын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қарым-қатынасты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кейінге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қалдыруға</a:t>
            </a:r>
            <a:r>
              <a:rPr lang="ru-RU" dirty="0">
                <a:latin typeface="Times New Roman" panose="02020603050405020304" pitchFamily="18" charset="0"/>
                <a:cs typeface="Times New Roman" panose="02020603050405020304" pitchFamily="18" charset="0"/>
              </a:rPr>
              <a:t> бола </a:t>
            </a:r>
            <a:r>
              <a:rPr lang="ru-RU" dirty="0" err="1">
                <a:latin typeface="Times New Roman" panose="02020603050405020304" pitchFamily="18" charset="0"/>
                <a:cs typeface="Times New Roman" panose="02020603050405020304" pitchFamily="18" charset="0"/>
              </a:rPr>
              <a:t>ма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бірақ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сүйіспеншілікті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жоғалтпауға</a:t>
            </a:r>
            <a:r>
              <a:rPr lang="ru-RU" dirty="0">
                <a:latin typeface="Times New Roman" panose="02020603050405020304" pitchFamily="18" charset="0"/>
                <a:cs typeface="Times New Roman" panose="02020603050405020304" pitchFamily="18" charset="0"/>
              </a:rPr>
              <a:t> бола </a:t>
            </a:r>
            <a:r>
              <a:rPr lang="ru-RU" dirty="0" err="1">
                <a:latin typeface="Times New Roman" panose="02020603050405020304" pitchFamily="18" charset="0"/>
                <a:cs typeface="Times New Roman" panose="02020603050405020304" pitchFamily="18" charset="0"/>
              </a:rPr>
              <a:t>ма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Физикалық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үйлесімділік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дегеніміз</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Сенімді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қарым-қатынасты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құру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керек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Дене</a:t>
            </a:r>
            <a:r>
              <a:rPr lang="ru-RU" dirty="0">
                <a:latin typeface="Times New Roman" panose="02020603050405020304" pitchFamily="18" charset="0"/>
                <a:cs typeface="Times New Roman" panose="02020603050405020304" pitchFamily="18" charset="0"/>
              </a:rPr>
              <a:t> неге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өзгереді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Сексологтар</a:t>
            </a:r>
            <a:r>
              <a:rPr lang="ru-RU" dirty="0">
                <a:latin typeface="Times New Roman" panose="02020603050405020304" pitchFamily="18" charset="0"/>
                <a:cs typeface="Times New Roman" panose="02020603050405020304" pitchFamily="18" charset="0"/>
              </a:rPr>
              <a:t> осы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басқа</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көптеген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нәрселер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сабырлы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әрі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құрметпен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айтады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Басылым</a:t>
            </a:r>
            <a:r>
              <a:rPr lang="ru-RU" dirty="0">
                <a:latin typeface="Times New Roman" panose="02020603050405020304" pitchFamily="18" charset="0"/>
                <a:cs typeface="Times New Roman" panose="02020603050405020304" pitchFamily="18" charset="0"/>
              </a:rPr>
              <a:t> 13-16 </a:t>
            </a:r>
            <a:r>
              <a:rPr lang="ru-RU" dirty="0" err="1">
                <a:latin typeface="Times New Roman" panose="02020603050405020304" pitchFamily="18" charset="0"/>
                <a:cs typeface="Times New Roman" panose="02020603050405020304" pitchFamily="18" charset="0"/>
              </a:rPr>
              <a:t>жастағы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балаларға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ұнайды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ересек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өмірге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дайындалуға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көмектеседі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олардың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барлық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күмән-күдіктерін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жояды</a:t>
            </a:r>
            <a:r>
              <a:rPr lang="ru-RU" dirty="0">
                <a:latin typeface="Times New Roman" panose="02020603050405020304" pitchFamily="18" charset="0"/>
                <a:cs typeface="Times New Roman" panose="02020603050405020304" pitchFamily="18" charset="0"/>
              </a:rPr>
              <a:t>.</a:t>
            </a:r>
            <a:endParaRPr lang="ru-RU" dirty="0" smtClean="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2"/>
          <a:srcRect l="30078" t="8718" r="30026" b="8461"/>
          <a:stretch/>
        </p:blipFill>
        <p:spPr>
          <a:xfrm>
            <a:off x="481557" y="442021"/>
            <a:ext cx="1654974" cy="2096301"/>
          </a:xfrm>
          <a:prstGeom prst="rect">
            <a:avLst/>
          </a:prstGeom>
        </p:spPr>
      </p:pic>
      <p:pic>
        <p:nvPicPr>
          <p:cNvPr id="6" name="Рисунок 5"/>
          <p:cNvPicPr>
            <a:picLocks noChangeAspect="1"/>
          </p:cNvPicPr>
          <p:nvPr/>
        </p:nvPicPr>
        <p:blipFill rotWithShape="1">
          <a:blip r:embed="rId3"/>
          <a:srcRect l="31643" t="7691" r="30965" b="7437"/>
          <a:stretch/>
        </p:blipFill>
        <p:spPr>
          <a:xfrm>
            <a:off x="481557" y="3386691"/>
            <a:ext cx="1750998" cy="2425023"/>
          </a:xfrm>
          <a:prstGeom prst="rect">
            <a:avLst/>
          </a:prstGeom>
        </p:spPr>
      </p:pic>
      <p:sp>
        <p:nvSpPr>
          <p:cNvPr id="7" name="Прямоугольник 6"/>
          <p:cNvSpPr/>
          <p:nvPr/>
        </p:nvSpPr>
        <p:spPr>
          <a:xfrm>
            <a:off x="2391508" y="3171368"/>
            <a:ext cx="9717626" cy="3231654"/>
          </a:xfrm>
          <a:prstGeom prst="rect">
            <a:avLst/>
          </a:prstGeom>
        </p:spPr>
        <p:txBody>
          <a:bodyPr wrap="square">
            <a:spAutoFit/>
          </a:bodyPr>
          <a:lstStyle/>
          <a:p>
            <a:r>
              <a:rPr lang="ru-RU" sz="1700" b="1" dirty="0" smtClean="0">
                <a:latin typeface="Times New Roman" panose="02020603050405020304" pitchFamily="18" charset="0"/>
                <a:cs typeface="Times New Roman" panose="02020603050405020304" pitchFamily="18" charset="0"/>
              </a:rPr>
              <a:t>Анна </a:t>
            </a:r>
            <a:r>
              <a:rPr lang="ru-RU" sz="1700" b="1" dirty="0" err="1" smtClean="0">
                <a:latin typeface="Times New Roman" panose="02020603050405020304" pitchFamily="18" charset="0"/>
                <a:cs typeface="Times New Roman" panose="02020603050405020304" pitchFamily="18" charset="0"/>
              </a:rPr>
              <a:t>Левинская</a:t>
            </a:r>
            <a:endParaRPr lang="ru-RU" sz="1700" b="1" dirty="0" smtClean="0">
              <a:latin typeface="Times New Roman" panose="02020603050405020304" pitchFamily="18" charset="0"/>
              <a:cs typeface="Times New Roman" panose="02020603050405020304" pitchFamily="18" charset="0"/>
            </a:endParaRPr>
          </a:p>
          <a:p>
            <a:r>
              <a:rPr lang="ru-RU" sz="1700" b="1" dirty="0" smtClean="0">
                <a:latin typeface="Times New Roman" panose="02020603050405020304" pitchFamily="18" charset="0"/>
                <a:cs typeface="Times New Roman" panose="02020603050405020304" pitchFamily="18" charset="0"/>
              </a:rPr>
              <a:t>«</a:t>
            </a:r>
            <a:r>
              <a:rPr lang="ru-RU" sz="1700" b="1" dirty="0" err="1" smtClean="0">
                <a:latin typeface="Times New Roman" panose="02020603050405020304" pitchFamily="18" charset="0"/>
                <a:cs typeface="Times New Roman" panose="02020603050405020304" pitchFamily="18" charset="0"/>
              </a:rPr>
              <a:t>Құпиясыз</a:t>
            </a:r>
            <a:r>
              <a:rPr lang="ru-RU" sz="1700" b="1" dirty="0" smtClean="0">
                <a:latin typeface="Times New Roman" panose="02020603050405020304" pitchFamily="18" charset="0"/>
                <a:cs typeface="Times New Roman" panose="02020603050405020304" pitchFamily="18" charset="0"/>
              </a:rPr>
              <a:t>» </a:t>
            </a:r>
          </a:p>
          <a:p>
            <a:pPr algn="just"/>
            <a:r>
              <a:rPr lang="ru-RU" sz="1700" dirty="0" err="1">
                <a:latin typeface="Times New Roman" panose="02020603050405020304" pitchFamily="18" charset="0"/>
                <a:cs typeface="Times New Roman" panose="02020603050405020304" pitchFamily="18" charset="0"/>
              </a:rPr>
              <a:t>Көптеген</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ата-аналар</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балаларымен</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дене</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бітімі</a:t>
            </a:r>
            <a:r>
              <a:rPr lang="ru-RU" sz="1700" dirty="0">
                <a:latin typeface="Times New Roman" panose="02020603050405020304" pitchFamily="18" charset="0"/>
                <a:cs typeface="Times New Roman" panose="02020603050405020304" pitchFamily="18" charset="0"/>
              </a:rPr>
              <a:t> мен секс </a:t>
            </a:r>
            <a:r>
              <a:rPr lang="ru-RU" sz="1700" dirty="0" err="1">
                <a:latin typeface="Times New Roman" panose="02020603050405020304" pitchFamily="18" charset="0"/>
                <a:cs typeface="Times New Roman" panose="02020603050405020304" pitchFamily="18" charset="0"/>
              </a:rPr>
              <a:t>туралы</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сөйлесуден</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қашады</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Бірақ</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тәжірибе</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көрсетіп</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отырғандай</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көбінесе</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бірінші</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сыныпта</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бұл</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туралы</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ата-аналар</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болжағаннан</a:t>
            </a:r>
            <a:r>
              <a:rPr lang="ru-RU" sz="1700" dirty="0">
                <a:latin typeface="Times New Roman" panose="02020603050405020304" pitchFamily="18" charset="0"/>
                <a:cs typeface="Times New Roman" panose="02020603050405020304" pitchFamily="18" charset="0"/>
              </a:rPr>
              <a:t> да </a:t>
            </a:r>
            <a:r>
              <a:rPr lang="ru-RU" sz="1700" dirty="0" err="1">
                <a:latin typeface="Times New Roman" panose="02020603050405020304" pitchFamily="18" charset="0"/>
                <a:cs typeface="Times New Roman" panose="02020603050405020304" pitchFamily="18" charset="0"/>
              </a:rPr>
              <a:t>көп</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біледі</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Олар</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құрдастарымен</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сөйлесуден</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ақпарат</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алады</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немесе</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интернеттен</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ақпарат</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табады</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Бірақ</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бұл</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ақпараттың</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шындыққа</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жанасатыны</a:t>
            </a:r>
            <a:r>
              <a:rPr lang="ru-RU" sz="1700" dirty="0">
                <a:latin typeface="Times New Roman" panose="02020603050405020304" pitchFamily="18" charset="0"/>
                <a:cs typeface="Times New Roman" panose="02020603050405020304" pitchFamily="18" charset="0"/>
              </a:rPr>
              <a:t> факт </a:t>
            </a:r>
            <a:r>
              <a:rPr lang="ru-RU" sz="1700" dirty="0" err="1">
                <a:latin typeface="Times New Roman" panose="02020603050405020304" pitchFamily="18" charset="0"/>
                <a:cs typeface="Times New Roman" panose="02020603050405020304" pitchFamily="18" charset="0"/>
              </a:rPr>
              <a:t>емес</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қой</a:t>
            </a:r>
            <a:r>
              <a:rPr lang="ru-RU" sz="1700" dirty="0">
                <a:latin typeface="Times New Roman" panose="02020603050405020304" pitchFamily="18" charset="0"/>
                <a:cs typeface="Times New Roman" panose="02020603050405020304" pitchFamily="18" charset="0"/>
              </a:rPr>
              <a:t>. Педагог </a:t>
            </a:r>
            <a:r>
              <a:rPr lang="ru-RU" sz="1700" dirty="0" err="1">
                <a:latin typeface="Times New Roman" panose="02020603050405020304" pitchFamily="18" charset="0"/>
                <a:cs typeface="Times New Roman" panose="02020603050405020304" pitchFamily="18" charset="0"/>
              </a:rPr>
              <a:t>және</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көп</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балалы</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ана</a:t>
            </a:r>
            <a:r>
              <a:rPr lang="ru-RU" sz="1700" dirty="0">
                <a:latin typeface="Times New Roman" panose="02020603050405020304" pitchFamily="18" charset="0"/>
                <a:cs typeface="Times New Roman" panose="02020603050405020304" pitchFamily="18" charset="0"/>
              </a:rPr>
              <a:t> Анна </a:t>
            </a:r>
            <a:r>
              <a:rPr lang="ru-RU" sz="1700" dirty="0" err="1">
                <a:latin typeface="Times New Roman" panose="02020603050405020304" pitchFamily="18" charset="0"/>
                <a:cs typeface="Times New Roman" panose="02020603050405020304" pitchFamily="18" charset="0"/>
              </a:rPr>
              <a:t>Левинская</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бұл</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кітапты</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ата-аналар</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кез</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келген</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жастағы</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баламен</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сенімді</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қарым-қатынас</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орнатуы</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үшін</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онымен</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кез</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келген</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тақырыпта</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сөйлесуден</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қорықпауы</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үшін</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жазды</a:t>
            </a:r>
            <a:r>
              <a:rPr lang="ru-RU" sz="1700" dirty="0">
                <a:latin typeface="Times New Roman" panose="02020603050405020304" pitchFamily="18" charset="0"/>
                <a:cs typeface="Times New Roman" panose="02020603050405020304" pitchFamily="18" charset="0"/>
              </a:rPr>
              <a:t>. Анна </a:t>
            </a:r>
            <a:r>
              <a:rPr lang="ru-RU" sz="1700" dirty="0" err="1">
                <a:latin typeface="Times New Roman" panose="02020603050405020304" pitchFamily="18" charset="0"/>
                <a:cs typeface="Times New Roman" panose="02020603050405020304" pitchFamily="18" charset="0"/>
              </a:rPr>
              <a:t>жыныстық</a:t>
            </a:r>
            <a:r>
              <a:rPr lang="ru-RU" sz="1700" dirty="0">
                <a:latin typeface="Times New Roman" panose="02020603050405020304" pitchFamily="18" charset="0"/>
                <a:cs typeface="Times New Roman" panose="02020603050405020304" pitchFamily="18" charset="0"/>
              </a:rPr>
              <a:t> </a:t>
            </a:r>
            <a:r>
              <a:rPr lang="ru-RU" sz="1700" dirty="0" err="1" smtClean="0">
                <a:latin typeface="Times New Roman" panose="02020603050405020304" pitchFamily="18" charset="0"/>
                <a:cs typeface="Times New Roman" panose="02020603050405020304" pitchFamily="18" charset="0"/>
              </a:rPr>
              <a:t>әңгімені</a:t>
            </a:r>
            <a:r>
              <a:rPr lang="ru-RU" sz="1700" dirty="0" smtClean="0">
                <a:latin typeface="Times New Roman" panose="02020603050405020304" pitchFamily="18" charset="0"/>
                <a:cs typeface="Times New Roman" panose="02020603050405020304" pitchFamily="18" charset="0"/>
              </a:rPr>
              <a:t> </a:t>
            </a:r>
            <a:r>
              <a:rPr lang="ru-RU" sz="1700" dirty="0" err="1" smtClean="0">
                <a:latin typeface="Times New Roman" panose="02020603050405020304" pitchFamily="18" charset="0"/>
                <a:cs typeface="Times New Roman" panose="02020603050405020304" pitchFamily="18" charset="0"/>
              </a:rPr>
              <a:t>мүмкіндігінше</a:t>
            </a:r>
            <a:r>
              <a:rPr lang="ru-RU" sz="1700" dirty="0" smtClean="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ерте</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бастау</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маңызды</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екеніне</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сенімді</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Өз</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денесі</a:t>
            </a:r>
            <a:r>
              <a:rPr lang="ru-RU" sz="1700" dirty="0">
                <a:latin typeface="Times New Roman" panose="02020603050405020304" pitchFamily="18" charset="0"/>
                <a:cs typeface="Times New Roman" panose="02020603050405020304" pitchFamily="18" charset="0"/>
              </a:rPr>
              <a:t> мен </a:t>
            </a:r>
            <a:r>
              <a:rPr lang="ru-RU" sz="1700" dirty="0" err="1">
                <a:latin typeface="Times New Roman" panose="02020603050405020304" pitchFamily="18" charset="0"/>
                <a:cs typeface="Times New Roman" panose="02020603050405020304" pitchFamily="18" charset="0"/>
              </a:rPr>
              <a:t>оның</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шекарасы</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денсаулығы</a:t>
            </a:r>
            <a:r>
              <a:rPr lang="ru-RU" sz="1700" dirty="0">
                <a:latin typeface="Times New Roman" panose="02020603050405020304" pitchFamily="18" charset="0"/>
                <a:cs typeface="Times New Roman" panose="02020603050405020304" pitchFamily="18" charset="0"/>
              </a:rPr>
              <a:t> мен </a:t>
            </a:r>
            <a:r>
              <a:rPr lang="ru-RU" sz="1700" dirty="0" err="1">
                <a:latin typeface="Times New Roman" panose="02020603050405020304" pitchFamily="18" charset="0"/>
                <a:cs typeface="Times New Roman" panose="02020603050405020304" pitchFamily="18" charset="0"/>
              </a:rPr>
              <a:t>қауіпсіздігі</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туралы</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білімі</a:t>
            </a:r>
            <a:r>
              <a:rPr lang="ru-RU" sz="1700" dirty="0">
                <a:latin typeface="Times New Roman" panose="02020603050405020304" pitchFamily="18" charset="0"/>
                <a:cs typeface="Times New Roman" panose="02020603050405020304" pitchFamily="18" charset="0"/>
              </a:rPr>
              <a:t> бар бала </a:t>
            </a:r>
            <a:r>
              <a:rPr lang="ru-RU" sz="1700" dirty="0" err="1">
                <a:latin typeface="Times New Roman" panose="02020603050405020304" pitchFamily="18" charset="0"/>
                <a:cs typeface="Times New Roman" panose="02020603050405020304" pitchFamily="18" charset="0"/>
              </a:rPr>
              <a:t>алаңдаушылық</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жағдайын</a:t>
            </a:r>
            <a:r>
              <a:rPr lang="ru-RU" sz="1700" dirty="0">
                <a:latin typeface="Times New Roman" panose="02020603050405020304" pitchFamily="18" charset="0"/>
                <a:cs typeface="Times New Roman" panose="02020603050405020304" pitchFamily="18" charset="0"/>
              </a:rPr>
              <a:t> дер </a:t>
            </a:r>
            <a:r>
              <a:rPr lang="ru-RU" sz="1700" dirty="0" err="1">
                <a:latin typeface="Times New Roman" panose="02020603050405020304" pitchFamily="18" charset="0"/>
                <a:cs typeface="Times New Roman" panose="02020603050405020304" pitchFamily="18" charset="0"/>
              </a:rPr>
              <a:t>кезінде</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анықтай</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алады</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және</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көмек</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сұраудан</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тартынбайды</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Кітаптағы</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ақпарат</a:t>
            </a:r>
            <a:r>
              <a:rPr lang="ru-RU" sz="1700" dirty="0">
                <a:latin typeface="Times New Roman" panose="02020603050405020304" pitchFamily="18" charset="0"/>
                <a:cs typeface="Times New Roman" panose="02020603050405020304" pitchFamily="18" charset="0"/>
              </a:rPr>
              <a:t> бес </a:t>
            </a:r>
            <a:r>
              <a:rPr lang="ru-RU" sz="1700" dirty="0" err="1">
                <a:latin typeface="Times New Roman" panose="02020603050405020304" pitchFamily="18" charset="0"/>
                <a:cs typeface="Times New Roman" panose="02020603050405020304" pitchFamily="18" charset="0"/>
              </a:rPr>
              <a:t>блокқа</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бөлінген</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олардың</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әрқайсысында</a:t>
            </a:r>
            <a:r>
              <a:rPr lang="ru-RU" sz="1700" dirty="0">
                <a:latin typeface="Times New Roman" panose="02020603050405020304" pitchFamily="18" charset="0"/>
                <a:cs typeface="Times New Roman" panose="02020603050405020304" pitchFamily="18" charset="0"/>
              </a:rPr>
              <a:t> - 0-3, 4-6, 7-9, 10-15, 16-18 </a:t>
            </a:r>
            <a:r>
              <a:rPr lang="ru-RU" sz="1700" dirty="0" err="1">
                <a:latin typeface="Times New Roman" panose="02020603050405020304" pitchFamily="18" charset="0"/>
                <a:cs typeface="Times New Roman" panose="02020603050405020304" pitchFamily="18" charset="0"/>
              </a:rPr>
              <a:t>жастағы</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балалардың</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ата-аналарына</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арналған</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нұсқаулықтар</a:t>
            </a:r>
            <a:r>
              <a:rPr lang="ru-RU" sz="1700" dirty="0">
                <a:latin typeface="Times New Roman" panose="02020603050405020304" pitchFamily="18" charset="0"/>
                <a:cs typeface="Times New Roman" panose="02020603050405020304" pitchFamily="18" charset="0"/>
              </a:rPr>
              <a:t> бар.</a:t>
            </a:r>
            <a:endParaRPr lang="ru-RU" sz="17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7456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b="68373"/>
          <a:stretch/>
        </p:blipFill>
        <p:spPr>
          <a:xfrm>
            <a:off x="449508" y="262303"/>
            <a:ext cx="2063015" cy="2990851"/>
          </a:xfrm>
          <a:prstGeom prst="rect">
            <a:avLst/>
          </a:prstGeom>
        </p:spPr>
      </p:pic>
      <p:pic>
        <p:nvPicPr>
          <p:cNvPr id="5" name="Рисунок 4"/>
          <p:cNvPicPr>
            <a:picLocks noChangeAspect="1"/>
          </p:cNvPicPr>
          <p:nvPr/>
        </p:nvPicPr>
        <p:blipFill rotWithShape="1">
          <a:blip r:embed="rId2"/>
          <a:srcRect t="68324"/>
          <a:stretch/>
        </p:blipFill>
        <p:spPr>
          <a:xfrm>
            <a:off x="449508" y="3683976"/>
            <a:ext cx="2058815" cy="2989385"/>
          </a:xfrm>
          <a:prstGeom prst="rect">
            <a:avLst/>
          </a:prstGeom>
        </p:spPr>
      </p:pic>
      <p:sp>
        <p:nvSpPr>
          <p:cNvPr id="6" name="Прямоугольник 5"/>
          <p:cNvSpPr/>
          <p:nvPr/>
        </p:nvSpPr>
        <p:spPr>
          <a:xfrm>
            <a:off x="2740268" y="195333"/>
            <a:ext cx="9199685" cy="3139321"/>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Ксения </a:t>
            </a:r>
            <a:r>
              <a:rPr lang="ru-RU" b="1" dirty="0" err="1">
                <a:latin typeface="Times New Roman" panose="02020603050405020304" pitchFamily="18" charset="0"/>
                <a:cs typeface="Times New Roman" panose="02020603050405020304" pitchFamily="18" charset="0"/>
              </a:rPr>
              <a:t>Раздрогина</a:t>
            </a:r>
            <a:r>
              <a:rPr lang="ru-RU" b="1" dirty="0">
                <a:latin typeface="Times New Roman" panose="02020603050405020304" pitchFamily="18" charset="0"/>
                <a:cs typeface="Times New Roman" panose="02020603050405020304" pitchFamily="18" charset="0"/>
              </a:rPr>
              <a:t>, Ольга Карасева</a:t>
            </a:r>
          </a:p>
          <a:p>
            <a:r>
              <a:rPr lang="ru-RU" b="1" dirty="0" smtClean="0">
                <a:latin typeface="Times New Roman" panose="02020603050405020304" pitchFamily="18" charset="0"/>
                <a:cs typeface="Times New Roman" panose="02020603050405020304" pitchFamily="18" charset="0"/>
              </a:rPr>
              <a:t>«</a:t>
            </a:r>
            <a:r>
              <a:rPr lang="ru-RU" b="1" dirty="0" err="1">
                <a:latin typeface="Times New Roman" panose="02020603050405020304" pitchFamily="18" charset="0"/>
                <a:cs typeface="Times New Roman" panose="02020603050405020304" pitchFamily="18" charset="0"/>
              </a:rPr>
              <a:t>Бұл</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туралы</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ерте</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емес</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Жыныстық</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тәрбиенің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бірінші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кезеңі</a:t>
            </a:r>
            <a:r>
              <a:rPr lang="ru-RU" b="1" dirty="0">
                <a:latin typeface="Times New Roman" panose="02020603050405020304" pitchFamily="18" charset="0"/>
                <a:cs typeface="Times New Roman" panose="02020603050405020304" pitchFamily="18" charset="0"/>
              </a:rPr>
              <a:t>: 0-ден 6 </a:t>
            </a:r>
            <a:r>
              <a:rPr lang="ru-RU" b="1" dirty="0" err="1">
                <a:latin typeface="Times New Roman" panose="02020603050405020304" pitchFamily="18" charset="0"/>
                <a:cs typeface="Times New Roman" panose="02020603050405020304" pitchFamily="18" charset="0"/>
              </a:rPr>
              <a:t>жасқа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дейін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Ата-аналарға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арналған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кітап</a:t>
            </a:r>
            <a:r>
              <a:rPr lang="ru-RU" b="1" dirty="0">
                <a:latin typeface="Times New Roman" panose="02020603050405020304" pitchFamily="18" charset="0"/>
                <a:cs typeface="Times New Roman" panose="02020603050405020304" pitchFamily="18" charset="0"/>
              </a:rPr>
              <a:t>» </a:t>
            </a:r>
            <a:endParaRPr lang="ru-RU" b="1" dirty="0" smtClean="0">
              <a:latin typeface="Times New Roman" panose="02020603050405020304" pitchFamily="18" charset="0"/>
              <a:cs typeface="Times New Roman" panose="02020603050405020304" pitchFamily="18" charset="0"/>
            </a:endParaRPr>
          </a:p>
          <a:p>
            <a:pPr algn="just"/>
            <a:r>
              <a:rPr lang="ru-RU" dirty="0" err="1" smtClean="0">
                <a:latin typeface="Times New Roman" panose="02020603050405020304" pitchFamily="18" charset="0"/>
                <a:cs typeface="Times New Roman" panose="02020603050405020304" pitchFamily="18" charset="0"/>
              </a:rPr>
              <a:t>Бұл</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балалар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гинекологы</a:t>
            </a:r>
            <a:r>
              <a:rPr lang="ru-RU" dirty="0">
                <a:latin typeface="Times New Roman" panose="02020603050405020304" pitchFamily="18" charset="0"/>
                <a:cs typeface="Times New Roman" panose="02020603050405020304" pitchFamily="18" charset="0"/>
              </a:rPr>
              <a:t> Ксения </a:t>
            </a:r>
            <a:r>
              <a:rPr lang="ru-RU" dirty="0" err="1">
                <a:latin typeface="Times New Roman" panose="02020603050405020304" pitchFamily="18" charset="0"/>
                <a:cs typeface="Times New Roman" panose="02020603050405020304" pitchFamily="18" charset="0"/>
              </a:rPr>
              <a:t>Раздрогина</a:t>
            </a:r>
            <a:r>
              <a:rPr lang="ru-RU" dirty="0">
                <a:latin typeface="Times New Roman" panose="02020603050405020304" pitchFamily="18" charset="0"/>
                <a:cs typeface="Times New Roman" panose="02020603050405020304" pitchFamily="18" charset="0"/>
              </a:rPr>
              <a:t> мен психолог Ольга </a:t>
            </a:r>
            <a:r>
              <a:rPr lang="ru-RU" dirty="0" err="1">
                <a:latin typeface="Times New Roman" panose="02020603050405020304" pitchFamily="18" charset="0"/>
                <a:cs typeface="Times New Roman" panose="02020603050405020304" pitchFamily="18" charset="0"/>
              </a:rPr>
              <a:t>Карасеваның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кітабы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ата-аналарға</a:t>
            </a:r>
            <a:r>
              <a:rPr lang="ru-RU" dirty="0">
                <a:latin typeface="Times New Roman" panose="02020603050405020304" pitchFamily="18" charset="0"/>
                <a:cs typeface="Times New Roman" panose="02020603050405020304" pitchFamily="18" charset="0"/>
              </a:rPr>
              <a:t> анатомия </a:t>
            </a:r>
            <a:r>
              <a:rPr lang="ru-RU" dirty="0" err="1">
                <a:latin typeface="Times New Roman" panose="02020603050405020304" pitchFamily="18" charset="0"/>
                <a:cs typeface="Times New Roman" panose="02020603050405020304" pitchFamily="18" charset="0"/>
              </a:rPr>
              <a:t>бойынша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білімдерін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ретке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келтіруге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көмектеседі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сондай-ақ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жыныстар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арасындағы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қарым-қатынас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сөйлесуге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болатынын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айтып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береді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Авторлар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жыныстық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тәрбиенің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негізгі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қағидаларын</a:t>
            </a:r>
            <a:r>
              <a:rPr lang="ru-RU" dirty="0">
                <a:latin typeface="Times New Roman" panose="02020603050405020304" pitchFamily="18" charset="0"/>
                <a:cs typeface="Times New Roman" panose="02020603050405020304" pitchFamily="18" charset="0"/>
              </a:rPr>
              <a:t>, 0-ден 6 </a:t>
            </a:r>
            <a:r>
              <a:rPr lang="ru-RU" dirty="0" err="1">
                <a:latin typeface="Times New Roman" panose="02020603050405020304" pitchFamily="18" charset="0"/>
                <a:cs typeface="Times New Roman" panose="02020603050405020304" pitchFamily="18" charset="0"/>
              </a:rPr>
              <a:t>жасқа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дейінгі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балалардың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психологиялық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дамуының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ерекшеліктерін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гигиенаның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негізгі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ережелерін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т.б</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түсіндіреді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Жыныстық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тәрбие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аңыздар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жоққа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шығарылады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ұялған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немесе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сөйлесуді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қайдан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бастау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керектігін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білмейтін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ата-аналарды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қолдайды</a:t>
            </a:r>
            <a:r>
              <a:rPr lang="ru-RU" dirty="0">
                <a:latin typeface="Times New Roman" panose="02020603050405020304" pitchFamily="18" charset="0"/>
                <a:cs typeface="Times New Roman" panose="02020603050405020304" pitchFamily="18" charset="0"/>
              </a:rPr>
              <a:t>.</a:t>
            </a:r>
          </a:p>
        </p:txBody>
      </p:sp>
      <p:sp>
        <p:nvSpPr>
          <p:cNvPr id="7" name="Прямоугольник 6"/>
          <p:cNvSpPr/>
          <p:nvPr/>
        </p:nvSpPr>
        <p:spPr>
          <a:xfrm>
            <a:off x="2740268" y="3683976"/>
            <a:ext cx="9305192" cy="2862322"/>
          </a:xfrm>
          <a:prstGeom prst="rect">
            <a:avLst/>
          </a:prstGeom>
        </p:spPr>
        <p:txBody>
          <a:bodyPr wrap="square">
            <a:spAutoFit/>
          </a:bodyPr>
          <a:lstStyle/>
          <a:p>
            <a:r>
              <a:rPr lang="ru-RU" b="1" dirty="0" err="1">
                <a:latin typeface="Times New Roman" panose="02020603050405020304" pitchFamily="18" charset="0"/>
                <a:cs typeface="Times New Roman" panose="02020603050405020304" pitchFamily="18" charset="0"/>
              </a:rPr>
              <a:t>Мамен</a:t>
            </a:r>
            <a:r>
              <a:rPr lang="ru-RU" b="1" dirty="0">
                <a:latin typeface="Times New Roman" panose="02020603050405020304" pitchFamily="18" charset="0"/>
                <a:cs typeface="Times New Roman" panose="02020603050405020304" pitchFamily="18" charset="0"/>
              </a:rPr>
              <a:t> Хименес</a:t>
            </a:r>
          </a:p>
          <a:p>
            <a:r>
              <a:rPr lang="ru-RU" b="1" dirty="0" smtClean="0">
                <a:latin typeface="Times New Roman" panose="02020603050405020304" pitchFamily="18" charset="0"/>
                <a:cs typeface="Times New Roman" panose="02020603050405020304" pitchFamily="18" charset="0"/>
              </a:rPr>
              <a:t>«</a:t>
            </a:r>
            <a:r>
              <a:rPr lang="ru-RU" b="1" dirty="0" err="1">
                <a:latin typeface="Times New Roman" panose="02020603050405020304" pitchFamily="18" charset="0"/>
                <a:cs typeface="Times New Roman" panose="02020603050405020304" pitchFamily="18" charset="0"/>
              </a:rPr>
              <a:t>Балалармен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ыңғайсыз</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тақырыптарда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қалай</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сөйлесуге</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болады</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Ата-аналарға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арналған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кітап</a:t>
            </a:r>
            <a:r>
              <a:rPr lang="ru-RU" b="1" dirty="0">
                <a:latin typeface="Times New Roman" panose="02020603050405020304" pitchFamily="18" charset="0"/>
                <a:cs typeface="Times New Roman" panose="02020603050405020304" pitchFamily="18" charset="0"/>
              </a:rPr>
              <a:t>»</a:t>
            </a:r>
            <a:endParaRPr lang="ru-RU" b="1"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Автор </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тәжірибелі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отбасылық</a:t>
            </a:r>
            <a:r>
              <a:rPr lang="ru-RU" dirty="0">
                <a:latin typeface="Times New Roman" panose="02020603050405020304" pitchFamily="18" charset="0"/>
                <a:cs typeface="Times New Roman" panose="02020603050405020304" pitchFamily="18" charset="0"/>
              </a:rPr>
              <a:t> психолог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сексолог. </a:t>
            </a:r>
            <a:r>
              <a:rPr lang="ru-RU" dirty="0" err="1">
                <a:latin typeface="Times New Roman" panose="02020603050405020304" pitchFamily="18" charset="0"/>
                <a:cs typeface="Times New Roman" panose="02020603050405020304" pitchFamily="18" charset="0"/>
              </a:rPr>
              <a:t>Өз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кітабында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қазіргі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әлемде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жыныстық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тәрбие</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үшін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қажет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екенін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неден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құралатынын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түсіндіреді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Қарапайым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мысалдарда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Мамен</a:t>
            </a:r>
            <a:r>
              <a:rPr lang="ru-RU" dirty="0">
                <a:latin typeface="Times New Roman" panose="02020603050405020304" pitchFamily="18" charset="0"/>
                <a:cs typeface="Times New Roman" panose="02020603050405020304" pitchFamily="18" charset="0"/>
              </a:rPr>
              <a:t> Хименес </a:t>
            </a:r>
            <a:r>
              <a:rPr lang="ru-RU" dirty="0" err="1">
                <a:latin typeface="Times New Roman" panose="02020603050405020304" pitchFamily="18" charset="0"/>
                <a:cs typeface="Times New Roman" panose="02020603050405020304" pitchFamily="18" charset="0"/>
              </a:rPr>
              <a:t>баланың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қауіпсіздігінде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дамуында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қандай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рөл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атқаратынын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үндемеу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тартыну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немесе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ыңғайсыз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тақырыптардан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қашу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салдарынан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қандай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тәуекелдер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туындауы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мүмкін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екенін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көрсетеді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a:t>
            </a:r>
            <a:r>
              <a:rPr lang="ru-RU" dirty="0">
                <a:latin typeface="Times New Roman" panose="02020603050405020304" pitchFamily="18" charset="0"/>
                <a:cs typeface="Times New Roman" panose="02020603050405020304" pitchFamily="18" charset="0"/>
              </a:rPr>
              <a:t> 0-ден 12 </a:t>
            </a:r>
            <a:r>
              <a:rPr lang="ru-RU" dirty="0" err="1">
                <a:latin typeface="Times New Roman" panose="02020603050405020304" pitchFamily="18" charset="0"/>
                <a:cs typeface="Times New Roman" panose="02020603050405020304" pitchFamily="18" charset="0"/>
              </a:rPr>
              <a:t>жасқа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дейінгі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балаларды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жыныстық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тәрбиелеу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кезеңдері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баяндайды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ата-аналарға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бұл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алғашқы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әңгімеге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дайындалуға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көмектеседі</a:t>
            </a:r>
            <a:r>
              <a:rPr lang="ru-RU"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23757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b="64903"/>
          <a:stretch/>
        </p:blipFill>
        <p:spPr>
          <a:xfrm>
            <a:off x="308096" y="195263"/>
            <a:ext cx="2039449" cy="3125764"/>
          </a:xfrm>
          <a:prstGeom prst="rect">
            <a:avLst/>
          </a:prstGeom>
        </p:spPr>
      </p:pic>
      <p:sp>
        <p:nvSpPr>
          <p:cNvPr id="5" name="Прямоугольник 4"/>
          <p:cNvSpPr/>
          <p:nvPr/>
        </p:nvSpPr>
        <p:spPr>
          <a:xfrm>
            <a:off x="2740269" y="313989"/>
            <a:ext cx="9120554" cy="3139321"/>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Альберто </a:t>
            </a:r>
            <a:r>
              <a:rPr lang="ru-RU" b="1" dirty="0" err="1">
                <a:latin typeface="Times New Roman" panose="02020603050405020304" pitchFamily="18" charset="0"/>
                <a:cs typeface="Times New Roman" panose="02020603050405020304" pitchFamily="18" charset="0"/>
              </a:rPr>
              <a:t>Пеллай</a:t>
            </a:r>
            <a:endParaRPr lang="ru-RU" b="1" dirty="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a:t>
            </a:r>
            <a:r>
              <a:rPr lang="ru-RU" b="1" dirty="0" err="1">
                <a:latin typeface="Times New Roman" panose="02020603050405020304" pitchFamily="18" charset="0"/>
                <a:cs typeface="Times New Roman" panose="02020603050405020304" pitchFamily="18" charset="0"/>
              </a:rPr>
              <a:t>Ертерек</a:t>
            </a:r>
            <a:r>
              <a:rPr lang="ru-RU" b="1" dirty="0">
                <a:latin typeface="Times New Roman" panose="02020603050405020304" pitchFamily="18" charset="0"/>
                <a:cs typeface="Times New Roman" panose="02020603050405020304" pitchFamily="18" charset="0"/>
              </a:rPr>
              <a:t>. Интернет </a:t>
            </a:r>
            <a:r>
              <a:rPr lang="ru-RU" b="1" dirty="0" err="1">
                <a:latin typeface="Times New Roman" panose="02020603050405020304" pitchFamily="18" charset="0"/>
                <a:cs typeface="Times New Roman" panose="02020603050405020304" pitchFamily="18" charset="0"/>
              </a:rPr>
              <a:t>дәуірінде</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жасөспірімдердің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жыныстық</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қатынас</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жасауы</a:t>
            </a:r>
            <a:r>
              <a:rPr lang="ru-RU" b="1" dirty="0">
                <a:latin typeface="Times New Roman" panose="02020603050405020304" pitchFamily="18" charset="0"/>
                <a:cs typeface="Times New Roman" panose="02020603050405020304" pitchFamily="18" charset="0"/>
              </a:rPr>
              <a:t>»</a:t>
            </a:r>
            <a:endParaRPr lang="ru-RU" b="1"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Интернет </a:t>
            </a:r>
            <a:r>
              <a:rPr lang="ru-RU" dirty="0" err="1">
                <a:latin typeface="Times New Roman" panose="02020603050405020304" pitchFamily="18" charset="0"/>
                <a:cs typeface="Times New Roman" panose="02020603050405020304" pitchFamily="18" charset="0"/>
              </a:rPr>
              <a:t>адамдар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өмірінің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ажырамас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бөлігіне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айналды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Жасөспірімдер</a:t>
            </a:r>
            <a:r>
              <a:rPr lang="ru-RU" dirty="0">
                <a:latin typeface="Times New Roman" panose="02020603050405020304" pitchFamily="18" charset="0"/>
                <a:cs typeface="Times New Roman" panose="02020603050405020304" pitchFamily="18" charset="0"/>
              </a:rPr>
              <a:t> де </a:t>
            </a:r>
            <a:r>
              <a:rPr lang="ru-RU" dirty="0" err="1">
                <a:latin typeface="Times New Roman" panose="02020603050405020304" pitchFamily="18" charset="0"/>
                <a:cs typeface="Times New Roman" panose="02020603050405020304" pitchFamily="18" charset="0"/>
              </a:rPr>
              <a:t>өздері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дайын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емес</a:t>
            </a:r>
            <a:r>
              <a:rPr lang="ru-RU" dirty="0">
                <a:latin typeface="Times New Roman" panose="02020603050405020304" pitchFamily="18" charset="0"/>
                <a:cs typeface="Times New Roman" panose="02020603050405020304" pitchFamily="18" charset="0"/>
              </a:rPr>
              <a:t> контент бар </a:t>
            </a:r>
            <a:r>
              <a:rPr lang="ru-RU" dirty="0" err="1">
                <a:latin typeface="Times New Roman" panose="02020603050405020304" pitchFamily="18" charset="0"/>
                <a:cs typeface="Times New Roman" panose="02020603050405020304" pitchFamily="18" charset="0"/>
              </a:rPr>
              <a:t>виртуалды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кеңістікте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уақыт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өткізеді</a:t>
            </a:r>
            <a:r>
              <a:rPr lang="ru-RU" dirty="0">
                <a:latin typeface="Times New Roman" panose="02020603050405020304" pitchFamily="18" charset="0"/>
                <a:cs typeface="Times New Roman" panose="02020603050405020304" pitchFamily="18" charset="0"/>
              </a:rPr>
              <a:t>. Альберто </a:t>
            </a:r>
            <a:r>
              <a:rPr lang="ru-RU" dirty="0" err="1">
                <a:latin typeface="Times New Roman" panose="02020603050405020304" pitchFamily="18" charset="0"/>
                <a:cs typeface="Times New Roman" panose="02020603050405020304" pitchFamily="18" charset="0"/>
              </a:rPr>
              <a:t>Пеллай</a:t>
            </a:r>
            <a:r>
              <a:rPr lang="ru-RU" dirty="0">
                <a:latin typeface="Times New Roman" panose="02020603050405020304" pitchFamily="18" charset="0"/>
                <a:cs typeface="Times New Roman" panose="02020603050405020304" pitchFamily="18" charset="0"/>
              </a:rPr>
              <a:t> - психотерапевт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төрт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әкесі</a:t>
            </a:r>
            <a:r>
              <a:rPr lang="ru-RU" dirty="0">
                <a:latin typeface="Times New Roman" panose="02020603050405020304" pitchFamily="18" charset="0"/>
                <a:cs typeface="Times New Roman" panose="02020603050405020304" pitchFamily="18" charset="0"/>
              </a:rPr>
              <a:t> интернет </a:t>
            </a:r>
            <a:r>
              <a:rPr lang="ru-RU" dirty="0" err="1">
                <a:latin typeface="Times New Roman" panose="02020603050405020304" pitchFamily="18" charset="0"/>
                <a:cs typeface="Times New Roman" panose="02020603050405020304" pitchFamily="18" charset="0"/>
              </a:rPr>
              <a:t>дәуірінде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жасөспірімдерді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сексуалды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тәрбиелеумен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айналысу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жазды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желіде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қандай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қауіптер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болуы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мүмкін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баласын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олардан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қорғауға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болатынын</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айтады</a:t>
            </a:r>
            <a:r>
              <a:rPr lang="ru-RU" dirty="0">
                <a:latin typeface="Times New Roman" panose="02020603050405020304" pitchFamily="18" charset="0"/>
                <a:cs typeface="Times New Roman" panose="02020603050405020304" pitchFamily="18" charset="0"/>
              </a:rPr>
              <a:t>. . Автор </a:t>
            </a:r>
            <a:r>
              <a:rPr lang="ru-RU" dirty="0" err="1">
                <a:latin typeface="Times New Roman" panose="02020603050405020304" pitchFamily="18" charset="0"/>
                <a:cs typeface="Times New Roman" panose="02020603050405020304" pitchFamily="18" charset="0"/>
              </a:rPr>
              <a:t>ата-аналарға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өздерінің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жасөспірім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балаларымен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қарым-қатынас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орнатуға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желіде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қандай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ережелерді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сақтау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керектігін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көрсетуге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мүмкіндік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беретін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қарым-қатынас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стратегиясын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ұсынады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өскелең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ұрпақтың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қауіпсіз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жағдайда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өмір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сүруі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үшін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диалогты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құру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маңызды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тақырыптарды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талқылау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керектігін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түсіндіреді</a:t>
            </a:r>
            <a:r>
              <a:rPr lang="ru-RU" dirty="0">
                <a:latin typeface="Times New Roman" panose="02020603050405020304" pitchFamily="18" charset="0"/>
                <a:cs typeface="Times New Roman" panose="02020603050405020304" pitchFamily="18" charset="0"/>
              </a:rPr>
              <a:t>.</a:t>
            </a:r>
          </a:p>
        </p:txBody>
      </p:sp>
      <p:pic>
        <p:nvPicPr>
          <p:cNvPr id="6" name="Рисунок 5"/>
          <p:cNvPicPr>
            <a:picLocks noChangeAspect="1"/>
          </p:cNvPicPr>
          <p:nvPr/>
        </p:nvPicPr>
        <p:blipFill>
          <a:blip r:embed="rId3"/>
          <a:stretch>
            <a:fillRect/>
          </a:stretch>
        </p:blipFill>
        <p:spPr>
          <a:xfrm>
            <a:off x="515083" y="3841505"/>
            <a:ext cx="1914344" cy="2691179"/>
          </a:xfrm>
          <a:prstGeom prst="rect">
            <a:avLst/>
          </a:prstGeom>
        </p:spPr>
      </p:pic>
      <p:sp>
        <p:nvSpPr>
          <p:cNvPr id="7" name="Прямоугольник 6"/>
          <p:cNvSpPr/>
          <p:nvPr/>
        </p:nvSpPr>
        <p:spPr>
          <a:xfrm>
            <a:off x="2740269" y="3505665"/>
            <a:ext cx="8891954" cy="2862322"/>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Соня Рене Тейлор</a:t>
            </a:r>
          </a:p>
          <a:p>
            <a:r>
              <a:rPr lang="ru-RU" b="1" dirty="0" smtClean="0">
                <a:latin typeface="Times New Roman" panose="02020603050405020304" pitchFamily="18" charset="0"/>
                <a:cs typeface="Times New Roman" panose="02020603050405020304" pitchFamily="18" charset="0"/>
              </a:rPr>
              <a:t>«</a:t>
            </a:r>
            <a:r>
              <a:rPr lang="ru-RU" b="1" dirty="0" err="1">
                <a:latin typeface="Times New Roman" panose="02020603050405020304" pitchFamily="18" charset="0"/>
                <a:cs typeface="Times New Roman" panose="02020603050405020304" pitchFamily="18" charset="0"/>
              </a:rPr>
              <a:t>Қыздар</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қалай</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жұмыс</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істейді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Дене</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пішінінің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келбетінің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өзгеруі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көңіл-күйінің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өзгеруі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сондай-ақ</a:t>
            </a:r>
            <a:r>
              <a:rPr lang="ru-RU" b="1" dirty="0">
                <a:latin typeface="Times New Roman" panose="02020603050405020304" pitchFamily="18" charset="0"/>
                <a:cs typeface="Times New Roman" panose="02020603050405020304" pitchFamily="18" charset="0"/>
              </a:rPr>
              <a:t> гигиена мен </a:t>
            </a:r>
            <a:r>
              <a:rPr lang="ru-RU" b="1" dirty="0" err="1">
                <a:latin typeface="Times New Roman" panose="02020603050405020304" pitchFamily="18" charset="0"/>
                <a:cs typeface="Times New Roman" panose="02020603050405020304" pitchFamily="18" charset="0"/>
              </a:rPr>
              <a:t>тамақтану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туралы</a:t>
            </a:r>
            <a:r>
              <a:rPr lang="ru-RU" b="1" dirty="0">
                <a:latin typeface="Times New Roman" panose="02020603050405020304" pitchFamily="18" charset="0"/>
                <a:cs typeface="Times New Roman" panose="02020603050405020304" pitchFamily="18" charset="0"/>
              </a:rPr>
              <a:t>»</a:t>
            </a:r>
            <a:endParaRPr lang="ru-RU" b="1"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Сони </a:t>
            </a:r>
            <a:r>
              <a:rPr lang="ru-RU" dirty="0">
                <a:latin typeface="Times New Roman" panose="02020603050405020304" pitchFamily="18" charset="0"/>
                <a:cs typeface="Times New Roman" panose="02020603050405020304" pitchFamily="18" charset="0"/>
              </a:rPr>
              <a:t>Рене </a:t>
            </a:r>
            <a:r>
              <a:rPr lang="ru-RU" dirty="0" err="1">
                <a:latin typeface="Times New Roman" panose="02020603050405020304" pitchFamily="18" charset="0"/>
                <a:cs typeface="Times New Roman" panose="02020603050405020304" pitchFamily="18" charset="0"/>
              </a:rPr>
              <a:t>Тейлордың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кітабының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мақсаты</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қыздарға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жыныстық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жетілу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кезеңінде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болып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жатқан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өзгерістерге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қарамастан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олардың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әдемі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екенін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көрсету</a:t>
            </a:r>
            <a:r>
              <a:rPr lang="ru-RU" dirty="0">
                <a:latin typeface="Times New Roman" panose="02020603050405020304" pitchFamily="18" charset="0"/>
                <a:cs typeface="Times New Roman" panose="02020603050405020304" pitchFamily="18" charset="0"/>
              </a:rPr>
              <a:t>. Автор </a:t>
            </a:r>
            <a:r>
              <a:rPr lang="ru-RU" dirty="0" err="1">
                <a:latin typeface="Times New Roman" panose="02020603050405020304" pitchFamily="18" charset="0"/>
                <a:cs typeface="Times New Roman" panose="02020603050405020304" pitchFamily="18" charset="0"/>
              </a:rPr>
              <a:t>дененің</a:t>
            </a:r>
            <a:r>
              <a:rPr lang="ru-RU" dirty="0">
                <a:latin typeface="Times New Roman" panose="02020603050405020304" pitchFamily="18" charset="0"/>
                <a:cs typeface="Times New Roman" panose="02020603050405020304" pitchFamily="18" charset="0"/>
              </a:rPr>
              <a:t> неге </a:t>
            </a:r>
            <a:r>
              <a:rPr lang="ru-RU" dirty="0" err="1">
                <a:latin typeface="Times New Roman" panose="02020603050405020304" pitchFamily="18" charset="0"/>
                <a:cs typeface="Times New Roman" panose="02020603050405020304" pitchFamily="18" charset="0"/>
              </a:rPr>
              <a:t>өзгеріп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көңіл-күйдің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өзгеріп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отырғанын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сондай-ақ</a:t>
            </a:r>
            <a:r>
              <a:rPr lang="ru-RU" dirty="0">
                <a:latin typeface="Times New Roman" panose="02020603050405020304" pitchFamily="18" charset="0"/>
                <a:cs typeface="Times New Roman" panose="02020603050405020304" pitchFamily="18" charset="0"/>
              </a:rPr>
              <a:t> неге </a:t>
            </a:r>
            <a:r>
              <a:rPr lang="ru-RU" dirty="0" err="1">
                <a:latin typeface="Times New Roman" panose="02020603050405020304" pitchFamily="18" charset="0"/>
                <a:cs typeface="Times New Roman" panose="02020603050405020304" pitchFamily="18" charset="0"/>
              </a:rPr>
              <a:t>алаңдаудың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қажеті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екенін</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түсіндіреді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Өзіне-өзі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күтуге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гигиеналық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құралдарды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таңдауға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эмоциялар</a:t>
            </a:r>
            <a:r>
              <a:rPr lang="ru-RU" dirty="0">
                <a:latin typeface="Times New Roman" panose="02020603050405020304" pitchFamily="18" charset="0"/>
                <a:cs typeface="Times New Roman" panose="02020603050405020304" pitchFamily="18" charset="0"/>
              </a:rPr>
              <a:t> мен </a:t>
            </a:r>
            <a:r>
              <a:rPr lang="ru-RU" dirty="0" err="1">
                <a:latin typeface="Times New Roman" panose="02020603050405020304" pitchFamily="18" charset="0"/>
                <a:cs typeface="Times New Roman" panose="02020603050405020304" pitchFamily="18" charset="0"/>
              </a:rPr>
              <a:t>ішкі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күмәнмен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күресуге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болатынын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айтып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береді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Ішінде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тамақтану</a:t>
            </a:r>
            <a:r>
              <a:rPr lang="ru-RU" dirty="0">
                <a:latin typeface="Times New Roman" panose="02020603050405020304" pitchFamily="18" charset="0"/>
                <a:cs typeface="Times New Roman" panose="02020603050405020304" pitchFamily="18" charset="0"/>
              </a:rPr>
              <a:t> мен </a:t>
            </a:r>
            <a:r>
              <a:rPr lang="ru-RU" dirty="0" err="1">
                <a:latin typeface="Times New Roman" panose="02020603050405020304" pitchFamily="18" charset="0"/>
                <a:cs typeface="Times New Roman" panose="02020603050405020304" pitchFamily="18" charset="0"/>
              </a:rPr>
              <a:t>спортқа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арналған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тараулар</a:t>
            </a:r>
            <a:r>
              <a:rPr lang="ru-RU" dirty="0">
                <a:latin typeface="Times New Roman" panose="02020603050405020304" pitchFamily="18" charset="0"/>
                <a:cs typeface="Times New Roman" panose="02020603050405020304" pitchFamily="18" charset="0"/>
              </a:rPr>
              <a:t> бар. </a:t>
            </a:r>
            <a:r>
              <a:rPr lang="ru-RU" dirty="0" err="1">
                <a:latin typeface="Times New Roman" panose="02020603050405020304" pitchFamily="18" charset="0"/>
                <a:cs typeface="Times New Roman" panose="02020603050405020304" pitchFamily="18" charset="0"/>
              </a:rPr>
              <a:t>Кітаптағы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пайдалы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білім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қызықты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әзіл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сезімімен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өтпелі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жастағы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қыздарға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қажетті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қолдаумен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баяндалған</a:t>
            </a:r>
            <a:r>
              <a:rPr lang="ru-RU"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35753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t="1584"/>
          <a:stretch/>
        </p:blipFill>
        <p:spPr>
          <a:xfrm>
            <a:off x="436685" y="377659"/>
            <a:ext cx="1822938" cy="2691103"/>
          </a:xfrm>
          <a:prstGeom prst="rect">
            <a:avLst/>
          </a:prstGeom>
        </p:spPr>
      </p:pic>
      <p:sp>
        <p:nvSpPr>
          <p:cNvPr id="5" name="Прямоугольник 4"/>
          <p:cNvSpPr/>
          <p:nvPr/>
        </p:nvSpPr>
        <p:spPr>
          <a:xfrm>
            <a:off x="2582004" y="569048"/>
            <a:ext cx="9190893" cy="2308324"/>
          </a:xfrm>
          <a:prstGeom prst="rect">
            <a:avLst/>
          </a:prstGeom>
        </p:spPr>
        <p:txBody>
          <a:bodyPr wrap="square">
            <a:spAutoFit/>
          </a:bodyPr>
          <a:lstStyle/>
          <a:p>
            <a:r>
              <a:rPr lang="ru-RU" b="1" dirty="0" err="1">
                <a:latin typeface="Times New Roman" panose="02020603050405020304" pitchFamily="18" charset="0"/>
                <a:cs typeface="Times New Roman" panose="02020603050405020304" pitchFamily="18" charset="0"/>
              </a:rPr>
              <a:t>Рандж</a:t>
            </a:r>
            <a:r>
              <a:rPr lang="ru-RU" b="1" dirty="0">
                <a:latin typeface="Times New Roman" panose="02020603050405020304" pitchFamily="18" charset="0"/>
                <a:cs typeface="Times New Roman" panose="02020603050405020304" pitchFamily="18" charset="0"/>
              </a:rPr>
              <a:t> Сингх</a:t>
            </a:r>
          </a:p>
          <a:p>
            <a:r>
              <a:rPr lang="ru-RU" b="1" dirty="0" smtClean="0">
                <a:latin typeface="Times New Roman" panose="02020603050405020304" pitchFamily="18" charset="0"/>
                <a:cs typeface="Times New Roman" panose="02020603050405020304" pitchFamily="18" charset="0"/>
              </a:rPr>
              <a:t>«</a:t>
            </a:r>
            <a:r>
              <a:rPr lang="ru-RU" b="1" dirty="0" err="1" smtClean="0">
                <a:latin typeface="Times New Roman" panose="02020603050405020304" pitchFamily="18" charset="0"/>
                <a:cs typeface="Times New Roman" panose="02020603050405020304" pitchFamily="18" charset="0"/>
              </a:rPr>
              <a:t>Ұл</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балалар</a:t>
            </a:r>
            <a:r>
              <a:rPr lang="ru-RU" b="1" dirty="0" smtClean="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кітабы</a:t>
            </a:r>
            <a:r>
              <a:rPr lang="ru-RU" b="1" dirty="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Өсіп-жетілу</a:t>
            </a:r>
            <a:r>
              <a:rPr lang="ru-RU" b="1" dirty="0" smtClean="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бойынша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қазіргі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заманғы</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нұсқаулық</a:t>
            </a:r>
            <a:r>
              <a:rPr lang="ru-RU" b="1" dirty="0">
                <a:latin typeface="Times New Roman" panose="02020603050405020304" pitchFamily="18" charset="0"/>
                <a:cs typeface="Times New Roman" panose="02020603050405020304" pitchFamily="18" charset="0"/>
              </a:rPr>
              <a:t>»</a:t>
            </a:r>
            <a:endParaRPr lang="ru-RU" b="1" dirty="0" smtClean="0">
              <a:latin typeface="Times New Roman" panose="02020603050405020304" pitchFamily="18" charset="0"/>
              <a:cs typeface="Times New Roman" panose="02020603050405020304" pitchFamily="18" charset="0"/>
            </a:endParaRPr>
          </a:p>
          <a:p>
            <a:pPr algn="just"/>
            <a:r>
              <a:rPr lang="ru-RU" dirty="0" err="1" smtClean="0">
                <a:latin typeface="Times New Roman" panose="02020603050405020304" pitchFamily="18" charset="0"/>
                <a:cs typeface="Times New Roman" panose="02020603050405020304" pitchFamily="18" charset="0"/>
              </a:rPr>
              <a:t>Рандж</a:t>
            </a:r>
            <a:r>
              <a:rPr lang="ru-RU" dirty="0" smtClean="0">
                <a:latin typeface="Times New Roman" panose="02020603050405020304" pitchFamily="18" charset="0"/>
                <a:cs typeface="Times New Roman" panose="02020603050405020304" pitchFamily="18" charset="0"/>
              </a:rPr>
              <a:t> Сингх — </a:t>
            </a:r>
            <a:r>
              <a:rPr lang="ru-RU" dirty="0" err="1">
                <a:latin typeface="Times New Roman" panose="02020603050405020304" pitchFamily="18" charset="0"/>
                <a:cs typeface="Times New Roman" panose="02020603050405020304" pitchFamily="18" charset="0"/>
              </a:rPr>
              <a:t>кітабы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бестселлерге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айналған</a:t>
            </a:r>
            <a:r>
              <a:rPr lang="ru-RU" dirty="0">
                <a:latin typeface="Times New Roman" panose="02020603050405020304" pitchFamily="18" charset="0"/>
                <a:cs typeface="Times New Roman" panose="02020603050405020304" pitchFamily="18" charset="0"/>
              </a:rPr>
              <a:t> педиатр </a:t>
            </a:r>
            <a:r>
              <a:rPr lang="ru-RU" dirty="0" err="1">
                <a:latin typeface="Times New Roman" panose="02020603050405020304" pitchFamily="18" charset="0"/>
                <a:cs typeface="Times New Roman" panose="02020603050405020304" pitchFamily="18" charset="0"/>
              </a:rPr>
              <a:t>дәрігер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балаларға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жыныстық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жетілу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кезеңінен</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күтетінін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түсіндіреді</a:t>
            </a:r>
            <a:r>
              <a:rPr lang="ru-RU" dirty="0">
                <a:latin typeface="Times New Roman" panose="02020603050405020304" pitchFamily="18" charset="0"/>
                <a:cs typeface="Times New Roman" panose="02020603050405020304" pitchFamily="18" charset="0"/>
              </a:rPr>
              <a:t>. Автор </a:t>
            </a:r>
            <a:r>
              <a:rPr lang="ru-RU" dirty="0" err="1">
                <a:latin typeface="Times New Roman" panose="02020603050405020304" pitchFamily="18" charset="0"/>
                <a:cs typeface="Times New Roman" panose="02020603050405020304" pitchFamily="18" charset="0"/>
              </a:rPr>
              <a:t>физикалық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өзгерістер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гормондар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олардың</a:t>
            </a:r>
            <a:r>
              <a:rPr lang="ru-RU" dirty="0">
                <a:latin typeface="Times New Roman" panose="02020603050405020304" pitchFamily="18" charset="0"/>
                <a:cs typeface="Times New Roman" panose="02020603050405020304" pitchFamily="18" charset="0"/>
              </a:rPr>
              <a:t> осы </a:t>
            </a:r>
            <a:r>
              <a:rPr lang="ru-RU" dirty="0" err="1">
                <a:latin typeface="Times New Roman" panose="02020603050405020304" pitchFamily="18" charset="0"/>
                <a:cs typeface="Times New Roman" panose="02020603050405020304" pitchFamily="18" charset="0"/>
              </a:rPr>
              <a:t>өзгерістердегі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рөлі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айтады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a:t>
            </a:r>
            <a:r>
              <a:rPr lang="ru-RU" dirty="0">
                <a:latin typeface="Times New Roman" panose="02020603050405020304" pitchFamily="18" charset="0"/>
                <a:cs typeface="Times New Roman" panose="02020603050405020304" pitchFamily="18" charset="0"/>
              </a:rPr>
              <a:t> неге </a:t>
            </a:r>
            <a:r>
              <a:rPr lang="ru-RU" dirty="0" err="1">
                <a:latin typeface="Times New Roman" panose="02020603050405020304" pitchFamily="18" charset="0"/>
                <a:cs typeface="Times New Roman" panose="02020603050405020304" pitchFamily="18" charset="0"/>
              </a:rPr>
              <a:t>эмоцияны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бақылау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қиын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екенін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неге </a:t>
            </a:r>
            <a:r>
              <a:rPr lang="ru-RU" dirty="0" err="1">
                <a:latin typeface="Times New Roman" panose="02020603050405020304" pitchFamily="18" charset="0"/>
                <a:cs typeface="Times New Roman" panose="02020603050405020304" pitchFamily="18" charset="0"/>
              </a:rPr>
              <a:t>өз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сезімдерін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түсіну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маңызды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екенін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түсіндіреді</a:t>
            </a:r>
            <a:r>
              <a:rPr lang="ru-RU" dirty="0">
                <a:latin typeface="Times New Roman" panose="02020603050405020304" pitchFamily="18" charset="0"/>
                <a:cs typeface="Times New Roman" panose="02020603050405020304" pitchFamily="18" charset="0"/>
              </a:rPr>
              <a:t>. Радж Сингх </a:t>
            </a:r>
            <a:r>
              <a:rPr lang="ru-RU" dirty="0" err="1">
                <a:latin typeface="Times New Roman" panose="02020603050405020304" pitchFamily="18" charset="0"/>
                <a:cs typeface="Times New Roman" panose="02020603050405020304" pitchFamily="18" charset="0"/>
              </a:rPr>
              <a:t>жеке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басқа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адамдардың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шекарасы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алғашқы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қарым-қатынас</a:t>
            </a:r>
            <a:r>
              <a:rPr lang="ru-RU" dirty="0">
                <a:latin typeface="Times New Roman" panose="02020603050405020304" pitchFamily="18" charset="0"/>
                <a:cs typeface="Times New Roman" panose="02020603050405020304" pitchFamily="18" charset="0"/>
              </a:rPr>
              <a:t>, гигиена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өтпелі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жасқа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байланысты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басқа</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мәселелер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тақырыбын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қозғайды</a:t>
            </a:r>
            <a:r>
              <a:rPr lang="ru-RU" dirty="0">
                <a:latin typeface="Times New Roman" panose="02020603050405020304" pitchFamily="18" charset="0"/>
                <a:cs typeface="Times New Roman" panose="02020603050405020304" pitchFamily="18" charset="0"/>
              </a:rPr>
              <a:t>.</a:t>
            </a:r>
          </a:p>
        </p:txBody>
      </p:sp>
      <p:pic>
        <p:nvPicPr>
          <p:cNvPr id="6" name="Рисунок 5"/>
          <p:cNvPicPr>
            <a:picLocks noChangeAspect="1"/>
          </p:cNvPicPr>
          <p:nvPr/>
        </p:nvPicPr>
        <p:blipFill rotWithShape="1">
          <a:blip r:embed="rId3">
            <a:extLst>
              <a:ext uri="{BEBA8EAE-BF5A-486C-A8C5-ECC9F3942E4B}">
                <a14:imgProps xmlns:a14="http://schemas.microsoft.com/office/drawing/2010/main">
                  <a14:imgLayer r:embed="rId4">
                    <a14:imgEffect>
                      <a14:backgroundRemoval t="6818" b="93182" l="25147" r="75000"/>
                    </a14:imgEffect>
                  </a14:imgLayer>
                </a14:imgProps>
              </a:ext>
            </a:extLst>
          </a:blip>
          <a:srcRect l="25113" t="6876" r="25340" b="1748"/>
          <a:stretch/>
        </p:blipFill>
        <p:spPr>
          <a:xfrm rot="1743937">
            <a:off x="-256442" y="3261946"/>
            <a:ext cx="3209192" cy="3446585"/>
          </a:xfrm>
          <a:prstGeom prst="rect">
            <a:avLst/>
          </a:prstGeom>
        </p:spPr>
      </p:pic>
      <p:sp>
        <p:nvSpPr>
          <p:cNvPr id="7" name="Прямоугольник 6"/>
          <p:cNvSpPr/>
          <p:nvPr/>
        </p:nvSpPr>
        <p:spPr>
          <a:xfrm>
            <a:off x="2582005" y="3140675"/>
            <a:ext cx="9190893" cy="3416320"/>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Юлия Ярмоленко, Марьяна Гилевич</a:t>
            </a:r>
          </a:p>
          <a:p>
            <a:r>
              <a:rPr lang="ru-RU" b="1" dirty="0" smtClean="0">
                <a:latin typeface="Times New Roman" panose="02020603050405020304" pitchFamily="18" charset="0"/>
                <a:cs typeface="Times New Roman" panose="02020603050405020304" pitchFamily="18" charset="0"/>
              </a:rPr>
              <a:t>«</a:t>
            </a:r>
            <a:r>
              <a:rPr lang="ru-RU" b="1" dirty="0" err="1">
                <a:latin typeface="Times New Roman" panose="02020603050405020304" pitchFamily="18" charset="0"/>
                <a:cs typeface="Times New Roman" panose="02020603050405020304" pitchFamily="18" charset="0"/>
              </a:rPr>
              <a:t>Ата-аналарымен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және</a:t>
            </a:r>
            <a:r>
              <a:rPr lang="ru-RU" b="1" dirty="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ата-аналарынсыз</a:t>
            </a:r>
            <a:r>
              <a:rPr lang="ru-RU" b="1" dirty="0" smtClean="0">
                <a:latin typeface="Times New Roman" panose="02020603050405020304" pitchFamily="18" charset="0"/>
                <a:cs typeface="Times New Roman" panose="02020603050405020304" pitchFamily="18" charset="0"/>
              </a:rPr>
              <a:t> интимный </a:t>
            </a:r>
            <a:r>
              <a:rPr lang="ru-RU" b="1" dirty="0" err="1" smtClean="0">
                <a:latin typeface="Times New Roman" panose="02020603050405020304" pitchFamily="18" charset="0"/>
                <a:cs typeface="Times New Roman" panose="02020603050405020304" pitchFamily="18" charset="0"/>
              </a:rPr>
              <a:t>ликбезі</a:t>
            </a:r>
            <a:r>
              <a:rPr lang="ru-RU" b="1" dirty="0" smtClean="0">
                <a:latin typeface="Times New Roman" panose="02020603050405020304" pitchFamily="18" charset="0"/>
                <a:cs typeface="Times New Roman" panose="02020603050405020304" pitchFamily="18" charset="0"/>
              </a:rPr>
              <a:t>»</a:t>
            </a:r>
          </a:p>
          <a:p>
            <a:r>
              <a:rPr lang="ru-RU" dirty="0" err="1" smtClean="0">
                <a:latin typeface="Times New Roman" panose="02020603050405020304" pitchFamily="18" charset="0"/>
                <a:cs typeface="Times New Roman" panose="02020603050405020304" pitchFamily="18" charset="0"/>
              </a:rPr>
              <a:t>Өз</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денеңнің</a:t>
            </a:r>
            <a:r>
              <a:rPr lang="ru-RU" dirty="0">
                <a:latin typeface="Times New Roman" panose="02020603050405020304" pitchFamily="18" charset="0"/>
                <a:cs typeface="Times New Roman" panose="02020603050405020304" pitchFamily="18" charset="0"/>
              </a:rPr>
              <a:t> интим </a:t>
            </a:r>
            <a:r>
              <a:rPr lang="ru-RU" dirty="0" err="1">
                <a:latin typeface="Times New Roman" panose="02020603050405020304" pitchFamily="18" charset="0"/>
                <a:cs typeface="Times New Roman" panose="02020603050405020304" pitchFamily="18" charset="0"/>
              </a:rPr>
              <a:t>бөліктерін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базалық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зерттеуді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бастау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үшін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жақсы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a:t>
            </a:r>
            <a:r>
              <a:rPr lang="ru-RU" dirty="0">
                <a:latin typeface="Times New Roman" panose="02020603050405020304" pitchFamily="18" charset="0"/>
                <a:cs typeface="Times New Roman" panose="02020603050405020304" pitchFamily="18" charset="0"/>
              </a:rPr>
              <a:t>.</a:t>
            </a:r>
          </a:p>
          <a:p>
            <a:pPr algn="just"/>
            <a:r>
              <a:rPr lang="ru-RU" dirty="0" err="1">
                <a:latin typeface="Times New Roman" panose="02020603050405020304" pitchFamily="18" charset="0"/>
                <a:cs typeface="Times New Roman" panose="02020603050405020304" pitchFamily="18" charset="0"/>
              </a:rPr>
              <a:t>Онда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жыныстық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мүшелердің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дұрыс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атаулары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берілген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өкінішке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оларды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балалар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айтуға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Сондай-ақ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жеке</a:t>
            </a:r>
            <a:r>
              <a:rPr lang="ru-RU" dirty="0">
                <a:latin typeface="Times New Roman" panose="02020603050405020304" pitchFamily="18" charset="0"/>
                <a:cs typeface="Times New Roman" panose="02020603050405020304" pitchFamily="18" charset="0"/>
              </a:rPr>
              <a:t> гигиена </a:t>
            </a:r>
            <a:r>
              <a:rPr lang="ru-RU" dirty="0" err="1">
                <a:latin typeface="Times New Roman" panose="02020603050405020304" pitchFamily="18" charset="0"/>
                <a:cs typeface="Times New Roman" panose="02020603050405020304" pitchFamily="18" charset="0"/>
              </a:rPr>
              <a:t>бойынша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қарапайым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маңызды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нұсқаулықтар</a:t>
            </a:r>
            <a:r>
              <a:rPr lang="ru-RU" dirty="0">
                <a:latin typeface="Times New Roman" panose="02020603050405020304" pitchFamily="18" charset="0"/>
                <a:cs typeface="Times New Roman" panose="02020603050405020304" pitchFamily="18" charset="0"/>
              </a:rPr>
              <a:t> бар, </a:t>
            </a:r>
            <a:r>
              <a:rPr lang="ru-RU" dirty="0" err="1">
                <a:latin typeface="Times New Roman" panose="02020603050405020304" pitchFamily="18" charset="0"/>
                <a:cs typeface="Times New Roman" panose="02020603050405020304" pitchFamily="18" charset="0"/>
              </a:rPr>
              <a:t>қоғамдық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дәретхананы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қауіпсіз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пайдалану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дәретханаға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дұрыс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кіру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керектігі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баяндалады</a:t>
            </a:r>
            <a:r>
              <a:rPr lang="ru-RU" dirty="0" smtClean="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«Ликбез» </a:t>
            </a:r>
            <a:r>
              <a:rPr lang="ru-RU" dirty="0" err="1">
                <a:latin typeface="Times New Roman" panose="02020603050405020304" pitchFamily="18" charset="0"/>
                <a:cs typeface="Times New Roman" panose="02020603050405020304" pitchFamily="18" charset="0"/>
              </a:rPr>
              <a:t>етеккір</a:t>
            </a:r>
            <a:r>
              <a:rPr lang="ru-RU" dirty="0">
                <a:latin typeface="Times New Roman" panose="02020603050405020304" pitchFamily="18" charset="0"/>
                <a:cs typeface="Times New Roman" panose="02020603050405020304" pitchFamily="18" charset="0"/>
              </a:rPr>
              <a:t>, эрекция, </a:t>
            </a:r>
            <a:r>
              <a:rPr lang="ru-RU" dirty="0" err="1">
                <a:latin typeface="Times New Roman" panose="02020603050405020304" pitchFamily="18" charset="0"/>
                <a:cs typeface="Times New Roman" panose="02020603050405020304" pitchFamily="18" charset="0"/>
              </a:rPr>
              <a:t>кеуде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бойы</a:t>
            </a:r>
            <a:r>
              <a:rPr lang="ru-RU" dirty="0">
                <a:latin typeface="Times New Roman" panose="02020603050405020304" pitchFamily="18" charset="0"/>
                <a:cs typeface="Times New Roman" panose="02020603050405020304" pitchFamily="18" charset="0"/>
              </a:rPr>
              <a:t>, контрацепция, </a:t>
            </a:r>
            <a:r>
              <a:rPr lang="ru-RU" dirty="0" err="1">
                <a:latin typeface="Times New Roman" panose="02020603050405020304" pitchFamily="18" charset="0"/>
                <a:cs typeface="Times New Roman" panose="02020603050405020304" pitchFamily="18" charset="0"/>
              </a:rPr>
              <a:t>іш</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киім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сияқты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өсудің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ұят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тақырыптарын</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қозғайды</a:t>
            </a:r>
            <a:r>
              <a:rPr lang="ru-RU" dirty="0">
                <a:latin typeface="Times New Roman" panose="02020603050405020304" pitchFamily="18" charset="0"/>
                <a:cs typeface="Times New Roman" panose="02020603050405020304" pitchFamily="18" charset="0"/>
              </a:rPr>
              <a:t>.</a:t>
            </a:r>
          </a:p>
          <a:p>
            <a:pPr algn="just"/>
            <a:r>
              <a:rPr lang="ru-RU" dirty="0" err="1">
                <a:latin typeface="Times New Roman" panose="02020603050405020304" pitchFamily="18" charset="0"/>
                <a:cs typeface="Times New Roman" panose="02020603050405020304" pitchFamily="18" charset="0"/>
              </a:rPr>
              <a:t>Кітапты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жыныстық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білім</a:t>
            </a:r>
            <a:r>
              <a:rPr lang="ru-RU" dirty="0">
                <a:latin typeface="Times New Roman" panose="02020603050405020304" pitchFamily="18" charset="0"/>
                <a:cs typeface="Times New Roman" panose="02020603050405020304" pitchFamily="18" charset="0"/>
              </a:rPr>
              <a:t> беру </a:t>
            </a:r>
            <a:r>
              <a:rPr lang="ru-RU" dirty="0" err="1">
                <a:latin typeface="Times New Roman" panose="02020603050405020304" pitchFamily="18" charset="0"/>
                <a:cs typeface="Times New Roman" panose="02020603050405020304" pitchFamily="18" charset="0"/>
              </a:rPr>
              <a:t>бойынша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тәжірибелі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сарапшылар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балалар</a:t>
            </a:r>
            <a:r>
              <a:rPr lang="ru-RU" dirty="0">
                <a:latin typeface="Times New Roman" panose="02020603050405020304" pitchFamily="18" charset="0"/>
                <a:cs typeface="Times New Roman" panose="02020603050405020304" pitchFamily="18" charset="0"/>
              </a:rPr>
              <a:t> мен </a:t>
            </a:r>
            <a:r>
              <a:rPr lang="ru-RU" dirty="0" err="1">
                <a:latin typeface="Times New Roman" panose="02020603050405020304" pitchFamily="18" charset="0"/>
                <a:cs typeface="Times New Roman" panose="02020603050405020304" pitchFamily="18" charset="0"/>
              </a:rPr>
              <a:t>жасөспірімдерге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қолжетімді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тілде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жазғаны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маңызды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a:t>
            </a:r>
            <a:r>
              <a:rPr lang="ru-RU" dirty="0">
                <a:latin typeface="Times New Roman" panose="02020603050405020304" pitchFamily="18" charset="0"/>
                <a:cs typeface="Times New Roman" panose="02020603050405020304" pitchFamily="18" charset="0"/>
              </a:rPr>
              <a:t> 4-10 </a:t>
            </a:r>
            <a:r>
              <a:rPr lang="ru-RU" dirty="0" err="1">
                <a:latin typeface="Times New Roman" panose="02020603050405020304" pitchFamily="18" charset="0"/>
                <a:cs typeface="Times New Roman" panose="02020603050405020304" pitchFamily="18" charset="0"/>
              </a:rPr>
              <a:t>жас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аралығындағы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балаларға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ұсынылады</a:t>
            </a:r>
            <a:r>
              <a:rPr lang="ru-RU" dirty="0">
                <a:latin typeface="Times New Roman" panose="02020603050405020304" pitchFamily="18" charset="0"/>
                <a:cs typeface="Times New Roman" panose="02020603050405020304" pitchFamily="18" charset="0"/>
              </a:rPr>
              <a:t>.</a:t>
            </a:r>
            <a:endParaRPr lang="ru-RU"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6959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3954" r="3519" b="10932"/>
          <a:stretch/>
        </p:blipFill>
        <p:spPr>
          <a:xfrm>
            <a:off x="237392" y="351694"/>
            <a:ext cx="1890346" cy="2873325"/>
          </a:xfrm>
          <a:prstGeom prst="rect">
            <a:avLst/>
          </a:prstGeom>
        </p:spPr>
      </p:pic>
      <p:sp>
        <p:nvSpPr>
          <p:cNvPr id="5" name="Прямоугольник 4"/>
          <p:cNvSpPr/>
          <p:nvPr/>
        </p:nvSpPr>
        <p:spPr>
          <a:xfrm>
            <a:off x="2488223" y="633048"/>
            <a:ext cx="9539653" cy="2308324"/>
          </a:xfrm>
          <a:prstGeom prst="rect">
            <a:avLst/>
          </a:prstGeom>
        </p:spPr>
        <p:txBody>
          <a:bodyPr wrap="square">
            <a:spAutoFit/>
          </a:bodyPr>
          <a:lstStyle/>
          <a:p>
            <a:pPr algn="just"/>
            <a:r>
              <a:rPr lang="ru-RU" b="1" dirty="0" smtClean="0">
                <a:latin typeface="Times New Roman" panose="02020603050405020304" pitchFamily="18" charset="0"/>
                <a:cs typeface="Times New Roman" panose="02020603050405020304" pitchFamily="18" charset="0"/>
              </a:rPr>
              <a:t>Кащенко Е.</a:t>
            </a:r>
          </a:p>
          <a:p>
            <a:pPr algn="just"/>
            <a:r>
              <a:rPr lang="kk-KZ" b="1" dirty="0">
                <a:latin typeface="Times New Roman" panose="02020603050405020304" pitchFamily="18" charset="0"/>
                <a:cs typeface="Times New Roman" panose="02020603050405020304" pitchFamily="18" charset="0"/>
              </a:rPr>
              <a:t>Балалар қайдан </a:t>
            </a:r>
            <a:r>
              <a:rPr lang="kk-KZ" b="1" dirty="0" smtClean="0">
                <a:latin typeface="Times New Roman" panose="02020603050405020304" pitchFamily="18" charset="0"/>
                <a:cs typeface="Times New Roman" panose="02020603050405020304" pitchFamily="18" charset="0"/>
              </a:rPr>
              <a:t>келеді</a:t>
            </a:r>
            <a:endParaRPr lang="ru-RU" b="1" dirty="0">
              <a:latin typeface="Times New Roman" panose="02020603050405020304" pitchFamily="18" charset="0"/>
              <a:cs typeface="Times New Roman" panose="02020603050405020304" pitchFamily="18" charset="0"/>
            </a:endParaRPr>
          </a:p>
          <a:p>
            <a:pPr algn="just"/>
            <a:r>
              <a:rPr lang="kk-KZ" dirty="0">
                <a:latin typeface="Times New Roman" panose="02020603050405020304" pitchFamily="18" charset="0"/>
                <a:cs typeface="Times New Roman" panose="02020603050405020304" pitchFamily="18" charset="0"/>
              </a:rPr>
              <a:t>Балалар психологы Евгений Кащенконың кітабын балаларға да, ата-аналарға да оқыған дұрыс. Автор алғы сөзінде неліктен лаңкестер туралы ертегілердің өзекті еместігін түсіндіреді. Ал кітаптың өзінде жүктілік пен туу, жыныстық қатынас пен контрацепция, жетілу мен махаббат туралы егжей-тегжейлі және ұқыпты баяндайды. </a:t>
            </a:r>
            <a:endParaRPr lang="ru-RU" dirty="0">
              <a:latin typeface="Times New Roman" panose="02020603050405020304" pitchFamily="18" charset="0"/>
              <a:cs typeface="Times New Roman" panose="02020603050405020304" pitchFamily="18" charset="0"/>
            </a:endParaRPr>
          </a:p>
          <a:p>
            <a:pPr algn="just"/>
            <a:r>
              <a:rPr lang="kk-KZ" dirty="0">
                <a:latin typeface="Times New Roman" panose="02020603050405020304" pitchFamily="18" charset="0"/>
                <a:cs typeface="Times New Roman" panose="02020603050405020304" pitchFamily="18" charset="0"/>
              </a:rPr>
              <a:t>Психологтар 5-9 жастағы балаларға кітапты оқуды бастауды ұсынады.</a:t>
            </a:r>
            <a:endParaRPr lang="ru-RU" dirty="0">
              <a:latin typeface="Times New Roman" panose="02020603050405020304" pitchFamily="18" charset="0"/>
              <a:cs typeface="Times New Roman" panose="02020603050405020304" pitchFamily="18" charset="0"/>
            </a:endParaRPr>
          </a:p>
          <a:p>
            <a:r>
              <a:rPr lang="kk-KZ" dirty="0"/>
              <a:t> </a:t>
            </a:r>
            <a:endParaRPr lang="ru-RU" dirty="0"/>
          </a:p>
        </p:txBody>
      </p:sp>
      <p:pic>
        <p:nvPicPr>
          <p:cNvPr id="6" name="Рисунок 5"/>
          <p:cNvPicPr>
            <a:picLocks noChangeAspect="1"/>
          </p:cNvPicPr>
          <p:nvPr/>
        </p:nvPicPr>
        <p:blipFill>
          <a:blip r:embed="rId3"/>
          <a:stretch>
            <a:fillRect/>
          </a:stretch>
        </p:blipFill>
        <p:spPr>
          <a:xfrm>
            <a:off x="237392" y="3809894"/>
            <a:ext cx="2176461" cy="2438611"/>
          </a:xfrm>
          <a:prstGeom prst="rect">
            <a:avLst/>
          </a:prstGeom>
        </p:spPr>
      </p:pic>
      <p:sp>
        <p:nvSpPr>
          <p:cNvPr id="7" name="Прямоугольник 6"/>
          <p:cNvSpPr/>
          <p:nvPr/>
        </p:nvSpPr>
        <p:spPr>
          <a:xfrm>
            <a:off x="2623037" y="4013536"/>
            <a:ext cx="9270024" cy="2128147"/>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Харрис Р.</a:t>
            </a:r>
          </a:p>
          <a:p>
            <a:r>
              <a:rPr lang="ru-RU" b="1" dirty="0" smtClean="0">
                <a:latin typeface="Times New Roman" panose="02020603050405020304" pitchFamily="18" charset="0"/>
                <a:cs typeface="Times New Roman" panose="02020603050405020304" pitchFamily="18" charset="0"/>
              </a:rPr>
              <a:t>Осы </a:t>
            </a:r>
            <a:r>
              <a:rPr lang="ru-RU" b="1" dirty="0" err="1" smtClean="0">
                <a:latin typeface="Times New Roman" panose="02020603050405020304" pitchFamily="18" charset="0"/>
                <a:cs typeface="Times New Roman" panose="02020603050405020304" pitchFamily="18" charset="0"/>
              </a:rPr>
              <a:t>туралы</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айтайық</a:t>
            </a:r>
            <a:endParaRPr lang="ru-RU" b="1" dirty="0" smtClean="0">
              <a:latin typeface="Times New Roman" panose="02020603050405020304" pitchFamily="18" charset="0"/>
              <a:cs typeface="Times New Roman" panose="02020603050405020304" pitchFamily="18" charset="0"/>
            </a:endParaRPr>
          </a:p>
          <a:p>
            <a:pPr algn="just">
              <a:lnSpc>
                <a:spcPct val="107000"/>
              </a:lnSpc>
              <a:spcAft>
                <a:spcPts val="0"/>
              </a:spcAft>
            </a:pPr>
            <a:r>
              <a:rPr lang="kk-KZ" dirty="0">
                <a:latin typeface="Times New Roman" panose="02020603050405020304" pitchFamily="18" charset="0"/>
                <a:ea typeface="Calibri" panose="020F0502020204030204" pitchFamily="34" charset="0"/>
                <a:cs typeface="Times New Roman" panose="02020603050405020304" pitchFamily="18" charset="0"/>
              </a:rPr>
              <a:t>Педагог пен ана Роби Харрис кітабы - балаларға ғылыми фактілерді қалай айтудың тамаша үлгісі. Автор күрделі ақпаратты қызықты оқиғалар мен жарқын иллюстрацияларға енгізе алды. Бала жүктілік, босану, отбасы, дене және тіпті гендерлік стереотиптер туралы түрлі сұрақтарға жауап табады. Ал ата-аналар балалармен осындай сөйлескенде ұялуды тоқтату туралы кеңес береді</a:t>
            </a:r>
            <a:r>
              <a:rPr lang="kk-KZ"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4513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b="10458"/>
          <a:stretch/>
        </p:blipFill>
        <p:spPr>
          <a:xfrm>
            <a:off x="112283" y="316330"/>
            <a:ext cx="2230390" cy="2875277"/>
          </a:xfrm>
          <a:prstGeom prst="rect">
            <a:avLst/>
          </a:prstGeom>
        </p:spPr>
      </p:pic>
      <p:sp>
        <p:nvSpPr>
          <p:cNvPr id="5" name="Прямоугольник 4"/>
          <p:cNvSpPr/>
          <p:nvPr/>
        </p:nvSpPr>
        <p:spPr>
          <a:xfrm>
            <a:off x="2778369" y="562516"/>
            <a:ext cx="9038493" cy="2128147"/>
          </a:xfrm>
          <a:prstGeom prst="rect">
            <a:avLst/>
          </a:prstGeom>
        </p:spPr>
        <p:txBody>
          <a:bodyPr wrap="square">
            <a:spAutoFit/>
          </a:bodyPr>
          <a:lstStyle/>
          <a:p>
            <a:r>
              <a:rPr lang="ru-RU" b="1" dirty="0" err="1" smtClean="0">
                <a:latin typeface="Times New Roman" panose="02020603050405020304" pitchFamily="18" charset="0"/>
                <a:cs typeface="Times New Roman" panose="02020603050405020304" pitchFamily="18" charset="0"/>
              </a:rPr>
              <a:t>Бэйли</a:t>
            </a:r>
            <a:r>
              <a:rPr lang="ru-RU" b="1" dirty="0" smtClean="0">
                <a:latin typeface="Times New Roman" panose="02020603050405020304" pitchFamily="18" charset="0"/>
                <a:cs typeface="Times New Roman" panose="02020603050405020304" pitchFamily="18" charset="0"/>
              </a:rPr>
              <a:t> Д.</a:t>
            </a:r>
          </a:p>
          <a:p>
            <a:r>
              <a:rPr lang="kk-KZ" b="1" dirty="0" smtClean="0">
                <a:latin typeface="Times New Roman" panose="02020603050405020304" pitchFamily="18" charset="0"/>
                <a:cs typeface="Times New Roman" panose="02020603050405020304" pitchFamily="18" charset="0"/>
              </a:rPr>
              <a:t>Денем өзгеріп жатыр</a:t>
            </a:r>
            <a:endParaRPr lang="ru-RU" b="1" dirty="0" smtClean="0">
              <a:latin typeface="Times New Roman" panose="02020603050405020304" pitchFamily="18" charset="0"/>
              <a:cs typeface="Times New Roman" panose="02020603050405020304" pitchFamily="18" charset="0"/>
            </a:endParaRPr>
          </a:p>
          <a:p>
            <a:pPr algn="just">
              <a:lnSpc>
                <a:spcPct val="107000"/>
              </a:lnSpc>
              <a:spcAft>
                <a:spcPts val="0"/>
              </a:spcAft>
            </a:pPr>
            <a:r>
              <a:rPr lang="kk-KZ" dirty="0">
                <a:latin typeface="Times New Roman" panose="02020603050405020304" pitchFamily="18" charset="0"/>
                <a:ea typeface="Calibri" panose="020F0502020204030204" pitchFamily="34" charset="0"/>
                <a:cs typeface="Times New Roman" panose="02020603050405020304" pitchFamily="18" charset="0"/>
              </a:rPr>
              <a:t>Джерри Бэйлидің кітабы жасөспірімдерге денеге қатысты маңызды нәрселерді айтып береді. Етеккір мен эрекция дегеніміз не, неге секс керек, гигиенаны қалай дұрыс сақтау керек - автор осы сұрақтарға нәзік әрі түсінікті жауап бере алды. Сондай-ақ, ол маңызды психологиялық аспектілерге қатысты. Мысалы, неге салауатты қарым-қатынастың ашықтық пен адалдықсыз мүмкін еместігін түсіндіреді</a:t>
            </a:r>
            <a:r>
              <a:rPr lang="kk-KZ"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rotWithShape="1">
          <a:blip r:embed="rId3"/>
          <a:srcRect b="9954"/>
          <a:stretch/>
        </p:blipFill>
        <p:spPr>
          <a:xfrm>
            <a:off x="196262" y="3604845"/>
            <a:ext cx="2146411" cy="3051881"/>
          </a:xfrm>
          <a:prstGeom prst="rect">
            <a:avLst/>
          </a:prstGeom>
        </p:spPr>
      </p:pic>
      <p:sp>
        <p:nvSpPr>
          <p:cNvPr id="7" name="Прямоугольник 6"/>
          <p:cNvSpPr/>
          <p:nvPr/>
        </p:nvSpPr>
        <p:spPr>
          <a:xfrm>
            <a:off x="2866292" y="3604845"/>
            <a:ext cx="8950569" cy="2585323"/>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Ибрагим М.</a:t>
            </a:r>
          </a:p>
          <a:p>
            <a:r>
              <a:rPr lang="ru-RU" b="1" dirty="0" err="1" smtClean="0">
                <a:latin typeface="Times New Roman" panose="02020603050405020304" pitchFamily="18" charset="0"/>
                <a:cs typeface="Times New Roman" panose="02020603050405020304" pitchFamily="18" charset="0"/>
              </a:rPr>
              <a:t>Сенің</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жеке</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денең</a:t>
            </a:r>
            <a:endParaRPr lang="ru-RU" b="1" dirty="0" smtClean="0">
              <a:latin typeface="Times New Roman" panose="02020603050405020304" pitchFamily="18" charset="0"/>
              <a:cs typeface="Times New Roman" panose="02020603050405020304" pitchFamily="18" charset="0"/>
            </a:endParaRPr>
          </a:p>
          <a:p>
            <a:pPr algn="just"/>
            <a:r>
              <a:rPr lang="ru-RU" dirty="0" err="1">
                <a:latin typeface="Times New Roman" panose="02020603050405020304" pitchFamily="18" charset="0"/>
                <a:cs typeface="Times New Roman" panose="02020603050405020304" pitchFamily="18" charset="0"/>
              </a:rPr>
              <a:t>Сіздердің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алдарыңызда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әйел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денесі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көңілді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пайдалы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прогрессивті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тұр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Спортшы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Марава</a:t>
            </a:r>
            <a:r>
              <a:rPr lang="ru-RU" dirty="0">
                <a:latin typeface="Times New Roman" panose="02020603050405020304" pitchFamily="18" charset="0"/>
                <a:cs typeface="Times New Roman" panose="02020603050405020304" pitchFamily="18" charset="0"/>
              </a:rPr>
              <a:t> Ибрагим оны медицина </a:t>
            </a:r>
            <a:r>
              <a:rPr lang="ru-RU" dirty="0" err="1">
                <a:latin typeface="Times New Roman" panose="02020603050405020304" pitchFamily="18" charset="0"/>
                <a:cs typeface="Times New Roman" panose="02020603050405020304" pitchFamily="18" charset="0"/>
              </a:rPr>
              <a:t>ғылымдарының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докторымен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бірге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жазды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Жәрдемақы</a:t>
            </a:r>
            <a:r>
              <a:rPr lang="ru-RU" dirty="0">
                <a:latin typeface="Times New Roman" panose="02020603050405020304" pitchFamily="18" charset="0"/>
                <a:cs typeface="Times New Roman" panose="02020603050405020304" pitchFamily="18" charset="0"/>
              </a:rPr>
              <a:t> 50 </a:t>
            </a:r>
            <a:r>
              <a:rPr lang="ru-RU" dirty="0" err="1">
                <a:latin typeface="Times New Roman" panose="02020603050405020304" pitchFamily="18" charset="0"/>
                <a:cs typeface="Times New Roman" panose="02020603050405020304" pitchFamily="18" charset="0"/>
              </a:rPr>
              <a:t>кіші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бөлімге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бөлінген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әрқайсысы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маңызды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бөлімдерге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арналған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етеккір</a:t>
            </a:r>
            <a:r>
              <a:rPr lang="ru-RU" dirty="0">
                <a:latin typeface="Times New Roman" panose="02020603050405020304" pitchFamily="18" charset="0"/>
                <a:cs typeface="Times New Roman" panose="02020603050405020304" pitchFamily="18" charset="0"/>
              </a:rPr>
              <a:t>, гигиена, </a:t>
            </a:r>
            <a:r>
              <a:rPr lang="ru-RU" dirty="0" err="1">
                <a:latin typeface="Times New Roman" panose="02020603050405020304" pitchFamily="18" charset="0"/>
                <a:cs typeface="Times New Roman" panose="02020603050405020304" pitchFamily="18" charset="0"/>
              </a:rPr>
              <a:t>тері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проблемалары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тіпті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өкшенің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зияны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Марава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қателесу</a:t>
            </a:r>
            <a:r>
              <a:rPr lang="ru-RU" dirty="0">
                <a:latin typeface="Times New Roman" panose="02020603050405020304" pitchFamily="18" charset="0"/>
                <a:cs typeface="Times New Roman" panose="02020603050405020304" pitchFamily="18" charset="0"/>
              </a:rPr>
              <a:t> мен </a:t>
            </a:r>
            <a:r>
              <a:rPr lang="ru-RU" dirty="0" err="1">
                <a:latin typeface="Times New Roman" panose="02020603050405020304" pitchFamily="18" charset="0"/>
                <a:cs typeface="Times New Roman" panose="02020603050405020304" pitchFamily="18" charset="0"/>
              </a:rPr>
              <a:t>өзгерудің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қалыпты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екенін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көрсету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үшін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өміріндегі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ыңғайсыз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сәттерді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әзілмен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айтады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Сондай-ақ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қудалау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тақырыбына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қатысты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қыздарға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бірін-бірі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қолдау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үндемеу</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үшін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маңызды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екенін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еске</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салады</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9921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b="10065"/>
          <a:stretch/>
        </p:blipFill>
        <p:spPr>
          <a:xfrm>
            <a:off x="214745" y="237393"/>
            <a:ext cx="1956955" cy="2634590"/>
          </a:xfrm>
          <a:prstGeom prst="rect">
            <a:avLst/>
          </a:prstGeom>
        </p:spPr>
      </p:pic>
      <p:sp>
        <p:nvSpPr>
          <p:cNvPr id="5" name="Прямоугольник 4"/>
          <p:cNvSpPr/>
          <p:nvPr/>
        </p:nvSpPr>
        <p:spPr>
          <a:xfrm>
            <a:off x="2564513" y="415932"/>
            <a:ext cx="8827476" cy="2031325"/>
          </a:xfrm>
          <a:prstGeom prst="rect">
            <a:avLst/>
          </a:prstGeom>
        </p:spPr>
        <p:txBody>
          <a:bodyPr wrap="square">
            <a:spAutoFit/>
          </a:bodyPr>
          <a:lstStyle/>
          <a:p>
            <a:r>
              <a:rPr lang="ru-RU" b="1" dirty="0" err="1" smtClean="0">
                <a:latin typeface="Times New Roman" panose="02020603050405020304" pitchFamily="18" charset="0"/>
                <a:cs typeface="Times New Roman" panose="02020603050405020304" pitchFamily="18" charset="0"/>
              </a:rPr>
              <a:t>Тоднем</a:t>
            </a:r>
            <a:r>
              <a:rPr lang="ru-RU" b="1" dirty="0" smtClean="0">
                <a:latin typeface="Times New Roman" panose="02020603050405020304" pitchFamily="18" charset="0"/>
                <a:cs typeface="Times New Roman" panose="02020603050405020304" pitchFamily="18" charset="0"/>
              </a:rPr>
              <a:t> С.</a:t>
            </a:r>
          </a:p>
          <a:p>
            <a:r>
              <a:rPr lang="kk-KZ" b="1" dirty="0" smtClean="0">
                <a:latin typeface="Times New Roman" panose="02020603050405020304" pitchFamily="18" charset="0"/>
                <a:cs typeface="Times New Roman" panose="02020603050405020304" pitchFamily="18" charset="0"/>
              </a:rPr>
              <a:t>Ұлдар қалай қалыптасқан</a:t>
            </a:r>
            <a:endParaRPr lang="ru-RU" b="1" dirty="0" smtClean="0">
              <a:latin typeface="Times New Roman" panose="02020603050405020304" pitchFamily="18" charset="0"/>
              <a:cs typeface="Times New Roman" panose="02020603050405020304" pitchFamily="18" charset="0"/>
            </a:endParaRPr>
          </a:p>
          <a:p>
            <a:pPr algn="just"/>
            <a:r>
              <a:rPr lang="ru-RU" dirty="0" err="1">
                <a:latin typeface="Times New Roman" panose="02020603050405020304" pitchFamily="18" charset="0"/>
                <a:cs typeface="Times New Roman" panose="02020603050405020304" pitchFamily="18" charset="0"/>
              </a:rPr>
              <a:t>Жыныстық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жетілу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бойынша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тағы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тамаша</a:t>
            </a:r>
            <a:r>
              <a:rPr lang="ru-RU" dirty="0">
                <a:latin typeface="Times New Roman" panose="02020603050405020304" pitchFamily="18" charset="0"/>
                <a:cs typeface="Times New Roman" panose="02020603050405020304" pitchFamily="18" charset="0"/>
              </a:rPr>
              <a:t> гид, </a:t>
            </a:r>
            <a:r>
              <a:rPr lang="ru-RU" dirty="0" err="1">
                <a:latin typeface="Times New Roman" panose="02020603050405020304" pitchFamily="18" charset="0"/>
                <a:cs typeface="Times New Roman" panose="02020603050405020304" pitchFamily="18" charset="0"/>
              </a:rPr>
              <a:t>бірақ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ұлдар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үшін</a:t>
            </a:r>
            <a:r>
              <a:rPr lang="ru-RU" dirty="0">
                <a:latin typeface="Times New Roman" panose="02020603050405020304" pitchFamily="18" charset="0"/>
                <a:cs typeface="Times New Roman" panose="02020603050405020304" pitchFamily="18" charset="0"/>
              </a:rPr>
              <a:t>. Автор Скотт </a:t>
            </a:r>
            <a:r>
              <a:rPr lang="ru-RU" dirty="0" err="1">
                <a:latin typeface="Times New Roman" panose="02020603050405020304" pitchFamily="18" charset="0"/>
                <a:cs typeface="Times New Roman" panose="02020603050405020304" pitchFamily="18" charset="0"/>
              </a:rPr>
              <a:t>Тоднем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гигиенаны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сақтау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қырыну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дауыстың</a:t>
            </a:r>
            <a:r>
              <a:rPr lang="ru-RU" dirty="0">
                <a:latin typeface="Times New Roman" panose="02020603050405020304" pitchFamily="18" charset="0"/>
                <a:cs typeface="Times New Roman" panose="02020603050405020304" pitchFamily="18" charset="0"/>
              </a:rPr>
              <a:t> неге </a:t>
            </a:r>
            <a:r>
              <a:rPr lang="ru-RU" dirty="0" err="1">
                <a:latin typeface="Times New Roman" panose="02020603050405020304" pitchFamily="18" charset="0"/>
                <a:cs typeface="Times New Roman" panose="02020603050405020304" pitchFamily="18" charset="0"/>
              </a:rPr>
              <a:t>бұзылатыны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гормондардың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ағзаға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әсер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ететіні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қарапайым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көңілді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әңгімелейді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Жекелеген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бөлімдер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жаңа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эмоциялар</a:t>
            </a:r>
            <a:r>
              <a:rPr lang="ru-RU" dirty="0">
                <a:latin typeface="Times New Roman" panose="02020603050405020304" pitchFamily="18" charset="0"/>
                <a:cs typeface="Times New Roman" panose="02020603050405020304" pitchFamily="18" charset="0"/>
              </a:rPr>
              <a:t> мен </a:t>
            </a:r>
            <a:r>
              <a:rPr lang="ru-RU" dirty="0" err="1">
                <a:latin typeface="Times New Roman" panose="02020603050405020304" pitchFamily="18" charset="0"/>
                <a:cs typeface="Times New Roman" panose="02020603050405020304" pitchFamily="18" charset="0"/>
              </a:rPr>
              <a:t>көңіл-күйдің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өзгеруіне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арналған</a:t>
            </a:r>
            <a:r>
              <a:rPr lang="ru-RU" dirty="0">
                <a:latin typeface="Times New Roman" panose="02020603050405020304" pitchFamily="18" charset="0"/>
                <a:cs typeface="Times New Roman" panose="02020603050405020304" pitchFamily="18" charset="0"/>
              </a:rPr>
              <a:t>. Ал </a:t>
            </a:r>
            <a:r>
              <a:rPr lang="ru-RU" dirty="0" err="1">
                <a:latin typeface="Times New Roman" panose="02020603050405020304" pitchFamily="18" charset="0"/>
                <a:cs typeface="Times New Roman" panose="02020603050405020304" pitchFamily="18" charset="0"/>
              </a:rPr>
              <a:t>оқулықтың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соңында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ұлдарды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терминдердің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сөздігі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күтіп</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тұр</a:t>
            </a:r>
            <a:endParaRPr lang="ru-RU"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214745" y="3600396"/>
            <a:ext cx="2349768" cy="2558456"/>
          </a:xfrm>
          <a:prstGeom prst="rect">
            <a:avLst/>
          </a:prstGeom>
        </p:spPr>
      </p:pic>
      <p:sp>
        <p:nvSpPr>
          <p:cNvPr id="7" name="Прямоугольник 6"/>
          <p:cNvSpPr/>
          <p:nvPr/>
        </p:nvSpPr>
        <p:spPr>
          <a:xfrm>
            <a:off x="2731477" y="3788982"/>
            <a:ext cx="8660512" cy="2308324"/>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Харрис Р.</a:t>
            </a:r>
          </a:p>
          <a:p>
            <a:r>
              <a:rPr lang="ru-RU" b="1" dirty="0" err="1">
                <a:latin typeface="Times New Roman" panose="02020603050405020304" pitchFamily="18" charset="0"/>
                <a:cs typeface="Times New Roman" panose="02020603050405020304" pitchFamily="18" charset="0"/>
              </a:rPr>
              <a:t>Қарым-қатынас</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туралы</a:t>
            </a:r>
            <a:r>
              <a:rPr lang="ru-RU" b="1" dirty="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сөйлесейік</a:t>
            </a:r>
            <a:endParaRPr lang="ru-RU" b="1" dirty="0" smtClean="0">
              <a:latin typeface="Times New Roman" panose="02020603050405020304" pitchFamily="18" charset="0"/>
              <a:cs typeface="Times New Roman" panose="02020603050405020304" pitchFamily="18" charset="0"/>
            </a:endParaRPr>
          </a:p>
          <a:p>
            <a:pPr algn="just"/>
            <a:r>
              <a:rPr lang="ru-RU" dirty="0" err="1">
                <a:latin typeface="Times New Roman" panose="02020603050405020304" pitchFamily="18" charset="0"/>
                <a:cs typeface="Times New Roman" panose="02020603050405020304" pitchFamily="18" charset="0"/>
              </a:rPr>
              <a:t>Бұл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Роби</a:t>
            </a:r>
            <a:r>
              <a:rPr lang="ru-RU" dirty="0">
                <a:latin typeface="Times New Roman" panose="02020603050405020304" pitchFamily="18" charset="0"/>
                <a:cs typeface="Times New Roman" panose="02020603050405020304" pitchFamily="18" charset="0"/>
              </a:rPr>
              <a:t> Харрис </a:t>
            </a:r>
            <a:r>
              <a:rPr lang="ru-RU" dirty="0" err="1">
                <a:latin typeface="Times New Roman" panose="02020603050405020304" pitchFamily="18" charset="0"/>
                <a:cs typeface="Times New Roman" panose="02020603050405020304" pitchFamily="18" charset="0"/>
              </a:rPr>
              <a:t>кітабы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балалар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үшін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жарамайды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бірақ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жасөспірімдер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үшін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тамаша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нұсқау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Жыныстық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жет</a:t>
            </a:r>
            <a:r>
              <a:rPr lang="en-US" dirty="0" err="1">
                <a:latin typeface="Times New Roman" panose="02020603050405020304" pitchFamily="18" charset="0"/>
                <a:cs typeface="Times New Roman" panose="02020603050405020304" pitchFamily="18" charset="0"/>
              </a:rPr>
              <a:t>i</a:t>
            </a:r>
            <a:r>
              <a:rPr lang="ru-RU" dirty="0" err="1">
                <a:latin typeface="Times New Roman" panose="02020603050405020304" pitchFamily="18" charset="0"/>
                <a:cs typeface="Times New Roman" panose="02020603050405020304" pitchFamily="18" charset="0"/>
              </a:rPr>
              <a:t>лу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мәселелер</a:t>
            </a:r>
            <a:r>
              <a:rPr lang="en-US" dirty="0" err="1">
                <a:latin typeface="Times New Roman" panose="02020603050405020304" pitchFamily="18" charset="0"/>
                <a:cs typeface="Times New Roman" panose="02020603050405020304" pitchFamily="18" charset="0"/>
              </a:rPr>
              <a:t>i</a:t>
            </a:r>
            <a:r>
              <a:rPr lang="ru-RU" dirty="0" err="1">
                <a:latin typeface="Times New Roman" panose="02020603050405020304" pitchFamily="18" charset="0"/>
                <a:cs typeface="Times New Roman" panose="02020603050405020304" pitchFamily="18" charset="0"/>
              </a:rPr>
              <a:t>нен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басқа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өзект</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аса </a:t>
            </a:r>
            <a:r>
              <a:rPr lang="ru-RU" dirty="0" err="1">
                <a:latin typeface="Times New Roman" panose="02020603050405020304" pitchFamily="18" charset="0"/>
                <a:cs typeface="Times New Roman" panose="02020603050405020304" pitchFamily="18" charset="0"/>
              </a:rPr>
              <a:t>маңызды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тақырыптарға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жыныстық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зорлық-зомбылық</a:t>
            </a:r>
            <a:r>
              <a:rPr lang="ru-RU" dirty="0">
                <a:latin typeface="Times New Roman" panose="02020603050405020304" pitchFamily="18" charset="0"/>
                <a:cs typeface="Times New Roman" panose="02020603050405020304" pitchFamily="18" charset="0"/>
              </a:rPr>
              <a:t>, ЖҚТБ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АҚТҚ, контрацепция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аборт, </a:t>
            </a:r>
            <a:r>
              <a:rPr lang="ru-RU" dirty="0" err="1">
                <a:latin typeface="Times New Roman" panose="02020603050405020304" pitchFamily="18" charset="0"/>
                <a:cs typeface="Times New Roman" panose="02020603050405020304" pitchFamily="18" charset="0"/>
              </a:rPr>
              <a:t>интернеттег</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м</a:t>
            </a:r>
            <a:r>
              <a:rPr lang="en-US" dirty="0" err="1">
                <a:latin typeface="Times New Roman" panose="02020603050405020304" pitchFamily="18" charset="0"/>
                <a:cs typeface="Times New Roman" panose="02020603050405020304" pitchFamily="18" charset="0"/>
              </a:rPr>
              <a:t>i</a:t>
            </a:r>
            <a:r>
              <a:rPr lang="ru-RU" dirty="0" err="1">
                <a:latin typeface="Times New Roman" panose="02020603050405020304" pitchFamily="18" charset="0"/>
                <a:cs typeface="Times New Roman" panose="02020603050405020304" pitchFamily="18" charset="0"/>
              </a:rPr>
              <a:t>нез-құлық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порнографияға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зиян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келт</a:t>
            </a:r>
            <a:r>
              <a:rPr lang="en-US" dirty="0" err="1">
                <a:latin typeface="Times New Roman" panose="02020603050405020304" pitchFamily="18" charset="0"/>
                <a:cs typeface="Times New Roman" panose="02020603050405020304" pitchFamily="18" charset="0"/>
              </a:rPr>
              <a:t>i</a:t>
            </a:r>
            <a:r>
              <a:rPr lang="ru-RU" dirty="0" err="1">
                <a:latin typeface="Times New Roman" panose="02020603050405020304" pitchFamily="18" charset="0"/>
                <a:cs typeface="Times New Roman" panose="02020603050405020304" pitchFamily="18" charset="0"/>
              </a:rPr>
              <a:t>ру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мәселелер</a:t>
            </a:r>
            <a:r>
              <a:rPr lang="en-US" dirty="0" err="1">
                <a:latin typeface="Times New Roman" panose="02020603050405020304" pitchFamily="18" charset="0"/>
                <a:cs typeface="Times New Roman" panose="02020603050405020304" pitchFamily="18" charset="0"/>
              </a:rPr>
              <a:t>i</a:t>
            </a:r>
            <a:r>
              <a:rPr lang="ru-RU" dirty="0">
                <a:latin typeface="Times New Roman" panose="02020603050405020304" pitchFamily="18" charset="0"/>
                <a:cs typeface="Times New Roman" panose="02020603050405020304" pitchFamily="18" charset="0"/>
              </a:rPr>
              <a:t>не </a:t>
            </a:r>
            <a:r>
              <a:rPr lang="ru-RU" dirty="0" err="1">
                <a:latin typeface="Times New Roman" panose="02020603050405020304" pitchFamily="18" charset="0"/>
                <a:cs typeface="Times New Roman" panose="02020603050405020304" pitchFamily="18" charset="0"/>
              </a:rPr>
              <a:t>қатысты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үлкен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жыныстық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қатынас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сөйлескісі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келетін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бірақ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қайдан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бастау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керектігін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білмейтін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ата-аналарға</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пайдалы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болады</a:t>
            </a:r>
            <a:r>
              <a:rPr 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0526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b="9317"/>
          <a:stretch/>
        </p:blipFill>
        <p:spPr>
          <a:xfrm>
            <a:off x="267061" y="287584"/>
            <a:ext cx="1781548" cy="2551015"/>
          </a:xfrm>
          <a:prstGeom prst="rect">
            <a:avLst/>
          </a:prstGeom>
        </p:spPr>
      </p:pic>
      <p:sp>
        <p:nvSpPr>
          <p:cNvPr id="5" name="Прямоугольник 4"/>
          <p:cNvSpPr/>
          <p:nvPr/>
        </p:nvSpPr>
        <p:spPr>
          <a:xfrm>
            <a:off x="2286001" y="408929"/>
            <a:ext cx="9557238" cy="2308324"/>
          </a:xfrm>
          <a:prstGeom prst="rect">
            <a:avLst/>
          </a:prstGeom>
        </p:spPr>
        <p:txBody>
          <a:bodyPr wrap="square">
            <a:spAutoFit/>
          </a:bodyPr>
          <a:lstStyle/>
          <a:p>
            <a:r>
              <a:rPr lang="ru-RU" b="1" dirty="0" err="1" smtClean="0">
                <a:latin typeface="Times New Roman" panose="02020603050405020304" pitchFamily="18" charset="0"/>
                <a:cs typeface="Times New Roman" panose="02020603050405020304" pitchFamily="18" charset="0"/>
              </a:rPr>
              <a:t>Макавинта</a:t>
            </a:r>
            <a:r>
              <a:rPr lang="ru-RU" b="1" dirty="0" smtClean="0">
                <a:latin typeface="Times New Roman" panose="02020603050405020304" pitchFamily="18" charset="0"/>
                <a:cs typeface="Times New Roman" panose="02020603050405020304" pitchFamily="18" charset="0"/>
              </a:rPr>
              <a:t> К.</a:t>
            </a:r>
          </a:p>
          <a:p>
            <a:r>
              <a:rPr lang="ru-RU" b="1" dirty="0" err="1">
                <a:latin typeface="Times New Roman" panose="02020603050405020304" pitchFamily="18" charset="0"/>
                <a:cs typeface="Times New Roman" panose="02020603050405020304" pitchFamily="18" charset="0"/>
              </a:rPr>
              <a:t>Сенің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маңызың</a:t>
            </a:r>
            <a:r>
              <a:rPr lang="ru-RU" b="1" dirty="0">
                <a:latin typeface="Times New Roman" panose="02020603050405020304" pitchFamily="18" charset="0"/>
                <a:cs typeface="Times New Roman" panose="02020603050405020304" pitchFamily="18" charset="0"/>
              </a:rPr>
              <a:t> бар! </a:t>
            </a:r>
            <a:r>
              <a:rPr lang="ru-RU" b="1" dirty="0" err="1">
                <a:latin typeface="Times New Roman" panose="02020603050405020304" pitchFamily="18" charset="0"/>
                <a:cs typeface="Times New Roman" panose="02020603050405020304" pitchFamily="18" charset="0"/>
              </a:rPr>
              <a:t>Қыз</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қалай</a:t>
            </a:r>
            <a:r>
              <a:rPr lang="ru-RU" b="1" dirty="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жеке</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шекараны</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қалыптастырады</a:t>
            </a:r>
            <a:endParaRPr lang="ru-RU" b="1"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Журналист </a:t>
            </a:r>
            <a:r>
              <a:rPr lang="ru-RU" dirty="0" err="1">
                <a:latin typeface="Times New Roman" panose="02020603050405020304" pitchFamily="18" charset="0"/>
                <a:cs typeface="Times New Roman" panose="02020603050405020304" pitchFamily="18" charset="0"/>
              </a:rPr>
              <a:t>Кортни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Макавинта</a:t>
            </a:r>
            <a:r>
              <a:rPr lang="ru-RU" dirty="0">
                <a:latin typeface="Times New Roman" panose="02020603050405020304" pitchFamily="18" charset="0"/>
                <a:cs typeface="Times New Roman" panose="02020603050405020304" pitchFamily="18" charset="0"/>
              </a:rPr>
              <a:t> мен </a:t>
            </a:r>
            <a:r>
              <a:rPr lang="ru-RU" dirty="0" err="1">
                <a:latin typeface="Times New Roman" panose="02020603050405020304" pitchFamily="18" charset="0"/>
                <a:cs typeface="Times New Roman" panose="02020603050405020304" pitchFamily="18" charset="0"/>
              </a:rPr>
              <a:t>белсенді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Андреа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Вандер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Плайм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кітабын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қыздарға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арнады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Шекараны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салып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айтуға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Бейбітшілік</a:t>
            </a:r>
            <a:r>
              <a:rPr lang="ru-RU" dirty="0">
                <a:latin typeface="Times New Roman" panose="02020603050405020304" pitchFamily="18" charset="0"/>
                <a:cs typeface="Times New Roman" panose="02020603050405020304" pitchFamily="18" charset="0"/>
              </a:rPr>
              <a:t> пен </a:t>
            </a:r>
            <a:r>
              <a:rPr lang="ru-RU" dirty="0" err="1">
                <a:latin typeface="Times New Roman" panose="02020603050405020304" pitchFamily="18" charset="0"/>
                <a:cs typeface="Times New Roman" panose="02020603050405020304" pitchFamily="18" charset="0"/>
              </a:rPr>
              <a:t>зорлық-зомбылықты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жеңуге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Денеңізді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сүйуге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өзіңізді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мінсіз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мүмкіндік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бересіз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Оқулықтың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мақсаты</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тұлға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өзін-өзі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бағалау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достық</a:t>
            </a:r>
            <a:r>
              <a:rPr lang="ru-RU" dirty="0">
                <a:latin typeface="Times New Roman" panose="02020603050405020304" pitchFamily="18" charset="0"/>
                <a:cs typeface="Times New Roman" panose="02020603050405020304" pitchFamily="18" charset="0"/>
              </a:rPr>
              <a:t>, секс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феминизм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маңызды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сұрақтарға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жауап</a:t>
            </a:r>
            <a:r>
              <a:rPr lang="ru-RU" dirty="0">
                <a:latin typeface="Times New Roman" panose="02020603050405020304" pitchFamily="18" charset="0"/>
                <a:cs typeface="Times New Roman" panose="02020603050405020304" pitchFamily="18" charset="0"/>
              </a:rPr>
              <a:t> беру. </a:t>
            </a:r>
            <a:r>
              <a:rPr lang="ru-RU" dirty="0" err="1">
                <a:latin typeface="Times New Roman" panose="02020603050405020304" pitchFamily="18" charset="0"/>
                <a:cs typeface="Times New Roman" panose="02020603050405020304" pitchFamily="18" charset="0"/>
              </a:rPr>
              <a:t>Ең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бастысы</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оқырмандарға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өзіне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деген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құрметке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қол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жеткізуге</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көмектесу</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328607" y="3459454"/>
            <a:ext cx="1895342" cy="2710657"/>
          </a:xfrm>
          <a:prstGeom prst="rect">
            <a:avLst/>
          </a:prstGeom>
        </p:spPr>
      </p:pic>
      <p:sp>
        <p:nvSpPr>
          <p:cNvPr id="7" name="Прямоугольник 6"/>
          <p:cNvSpPr/>
          <p:nvPr/>
        </p:nvSpPr>
        <p:spPr>
          <a:xfrm>
            <a:off x="2382716" y="3584788"/>
            <a:ext cx="9363808" cy="2585323"/>
          </a:xfrm>
          <a:prstGeom prst="rect">
            <a:avLst/>
          </a:prstGeom>
        </p:spPr>
        <p:txBody>
          <a:bodyPr wrap="square">
            <a:spAutoFit/>
          </a:bodyPr>
          <a:lstStyle/>
          <a:p>
            <a:pPr algn="just"/>
            <a:r>
              <a:rPr lang="ru-RU" b="1" dirty="0" err="1" smtClean="0">
                <a:latin typeface="Times New Roman" panose="02020603050405020304" pitchFamily="18" charset="0"/>
                <a:cs typeface="Times New Roman" panose="02020603050405020304" pitchFamily="18" charset="0"/>
              </a:rPr>
              <a:t>Бадденберг</a:t>
            </a:r>
            <a:r>
              <a:rPr lang="ru-RU" b="1" dirty="0" smtClean="0">
                <a:latin typeface="Times New Roman" panose="02020603050405020304" pitchFamily="18" charset="0"/>
                <a:cs typeface="Times New Roman" panose="02020603050405020304" pitchFamily="18" charset="0"/>
              </a:rPr>
              <a:t> Л., Монтгомери А.</a:t>
            </a:r>
          </a:p>
          <a:p>
            <a:pPr algn="just"/>
            <a:r>
              <a:rPr lang="ru-RU" b="1" dirty="0" err="1">
                <a:latin typeface="Times New Roman" panose="02020603050405020304" pitchFamily="18" charset="0"/>
                <a:cs typeface="Times New Roman" panose="02020603050405020304" pitchFamily="18" charset="0"/>
              </a:rPr>
              <a:t>Кездесейік</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Сізге</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ұнайтын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адаммен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бақытты</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қарым-қатынас</a:t>
            </a:r>
            <a:r>
              <a:rPr lang="ru-RU" b="1" dirty="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орнату</a:t>
            </a:r>
            <a:endParaRPr lang="ru-RU" b="1" dirty="0" smtClean="0">
              <a:latin typeface="Times New Roman" panose="02020603050405020304" pitchFamily="18" charset="0"/>
              <a:cs typeface="Times New Roman" panose="02020603050405020304" pitchFamily="18" charset="0"/>
            </a:endParaRPr>
          </a:p>
          <a:p>
            <a:pPr algn="just"/>
            <a:r>
              <a:rPr lang="ru-RU" dirty="0" err="1">
                <a:latin typeface="Times New Roman" panose="02020603050405020304" pitchFamily="18" charset="0"/>
                <a:cs typeface="Times New Roman" panose="02020603050405020304" pitchFamily="18" charset="0"/>
              </a:rPr>
              <a:t>Егер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балаңызға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біреу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ұнаса</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істеу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керек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Алаңдамаңыз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сезімін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бірге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талқылаңыз</a:t>
            </a:r>
            <a:r>
              <a:rPr lang="ru-RU" dirty="0">
                <a:latin typeface="Times New Roman" panose="02020603050405020304" pitchFamily="18" charset="0"/>
                <a:cs typeface="Times New Roman" panose="02020603050405020304" pitchFamily="18" charset="0"/>
              </a:rPr>
              <a:t>. Ал </a:t>
            </a:r>
            <a:r>
              <a:rPr lang="ru-RU" dirty="0" err="1">
                <a:latin typeface="Times New Roman" panose="02020603050405020304" pitchFamily="18" charset="0"/>
                <a:cs typeface="Times New Roman" panose="02020603050405020304" pitchFamily="18" charset="0"/>
              </a:rPr>
              <a:t>бұл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салауатты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қарым-қатынастың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ерекшеліктерін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анықтауға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көмектеседі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жасөспірімнің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басқа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адаммен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қарым-қатынас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жасағанда</a:t>
            </a:r>
            <a:r>
              <a:rPr lang="ru-RU" dirty="0">
                <a:latin typeface="Times New Roman" panose="02020603050405020304" pitchFamily="18" charset="0"/>
                <a:cs typeface="Times New Roman" panose="02020603050405020304" pitchFamily="18" charset="0"/>
              </a:rPr>
              <a:t> неге </a:t>
            </a:r>
            <a:r>
              <a:rPr lang="ru-RU" dirty="0" err="1">
                <a:latin typeface="Times New Roman" panose="02020603050405020304" pitchFamily="18" charset="0"/>
                <a:cs typeface="Times New Roman" panose="02020603050405020304" pitchFamily="18" charset="0"/>
              </a:rPr>
              <a:t>назар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аудару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керектігін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агрессияны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шектен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тыс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бақылауды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керектігін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айтады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тілектерін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айтуға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шекара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құруға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серіктесін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құрметтеуге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үйретеді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Сондай-ақ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әрбір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тарауда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Виртуалды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әлемде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деген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бөлім</a:t>
            </a:r>
            <a:r>
              <a:rPr lang="ru-RU" dirty="0">
                <a:latin typeface="Times New Roman" panose="02020603050405020304" pitchFamily="18" charset="0"/>
                <a:cs typeface="Times New Roman" panose="02020603050405020304" pitchFamily="18" charset="0"/>
              </a:rPr>
              <a:t> бар, </a:t>
            </a:r>
            <a:r>
              <a:rPr lang="ru-RU" dirty="0" err="1">
                <a:latin typeface="Times New Roman" panose="02020603050405020304" pitchFamily="18" charset="0"/>
                <a:cs typeface="Times New Roman" panose="02020603050405020304" pitchFamily="18" charset="0"/>
              </a:rPr>
              <a:t>ол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интернетте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ұқыпты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қарым-қатынас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жасау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керектігін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әлеуметтік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желілерде</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істемеу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керектігін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түсіндіреді</a:t>
            </a:r>
            <a:r>
              <a:rPr 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4358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31494" t="8210" r="31698" b="7692"/>
          <a:stretch/>
        </p:blipFill>
        <p:spPr>
          <a:xfrm>
            <a:off x="184638" y="395310"/>
            <a:ext cx="1995854" cy="2782514"/>
          </a:xfrm>
          <a:prstGeom prst="rect">
            <a:avLst/>
          </a:prstGeom>
        </p:spPr>
      </p:pic>
      <p:sp>
        <p:nvSpPr>
          <p:cNvPr id="5" name="Прямоугольник 4"/>
          <p:cNvSpPr/>
          <p:nvPr/>
        </p:nvSpPr>
        <p:spPr>
          <a:xfrm>
            <a:off x="2303586" y="289801"/>
            <a:ext cx="9557238" cy="2862322"/>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Анита Найк</a:t>
            </a:r>
          </a:p>
          <a:p>
            <a:r>
              <a:rPr lang="ru-RU" b="1" dirty="0" smtClean="0">
                <a:latin typeface="Times New Roman" panose="02020603050405020304" pitchFamily="18" charset="0"/>
                <a:cs typeface="Times New Roman" panose="02020603050405020304" pitchFamily="18" charset="0"/>
              </a:rPr>
              <a:t>«</a:t>
            </a:r>
            <a:r>
              <a:rPr lang="ru-RU" b="1" dirty="0" err="1" smtClean="0">
                <a:latin typeface="Times New Roman" panose="02020603050405020304" pitchFamily="18" charset="0"/>
                <a:cs typeface="Times New Roman" panose="02020603050405020304" pitchFamily="18" charset="0"/>
              </a:rPr>
              <a:t>Қыздар</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қалай</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есейеді</a:t>
            </a:r>
            <a:r>
              <a:rPr lang="ru-RU" b="1" dirty="0" smtClean="0">
                <a:latin typeface="Times New Roman" panose="02020603050405020304" pitchFamily="18" charset="0"/>
                <a:cs typeface="Times New Roman" panose="02020603050405020304" pitchFamily="18" charset="0"/>
              </a:rPr>
              <a:t>»</a:t>
            </a:r>
          </a:p>
          <a:p>
            <a:pPr algn="just"/>
            <a:r>
              <a:rPr lang="ru-RU" dirty="0" err="1">
                <a:latin typeface="Times New Roman" panose="02020603050405020304" pitchFamily="18" charset="0"/>
                <a:cs typeface="Times New Roman" panose="02020603050405020304" pitchFamily="18" charset="0"/>
              </a:rPr>
              <a:t>Қыздарда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өсу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ұлдарға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қарағанда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ерте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басталады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Өсу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қарқыны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шамамен</a:t>
            </a:r>
            <a:r>
              <a:rPr lang="ru-RU" dirty="0">
                <a:latin typeface="Times New Roman" panose="02020603050405020304" pitchFamily="18" charset="0"/>
                <a:cs typeface="Times New Roman" panose="02020603050405020304" pitchFamily="18" charset="0"/>
              </a:rPr>
              <a:t> он </a:t>
            </a:r>
            <a:r>
              <a:rPr lang="ru-RU" dirty="0" err="1">
                <a:latin typeface="Times New Roman" panose="02020603050405020304" pitchFamily="18" charset="0"/>
                <a:cs typeface="Times New Roman" panose="02020603050405020304" pitchFamily="18" charset="0"/>
              </a:rPr>
              <a:t>жылға</a:t>
            </a:r>
            <a:r>
              <a:rPr lang="ru-RU" dirty="0">
                <a:latin typeface="Times New Roman" panose="02020603050405020304" pitchFamily="18" charset="0"/>
                <a:cs typeface="Times New Roman" panose="02020603050405020304" pitchFamily="18" charset="0"/>
              </a:rPr>
              <a:t>, ал </a:t>
            </a:r>
            <a:r>
              <a:rPr lang="ru-RU" dirty="0" err="1">
                <a:latin typeface="Times New Roman" panose="02020603050405020304" pitchFamily="18" charset="0"/>
                <a:cs typeface="Times New Roman" panose="02020603050405020304" pitchFamily="18" charset="0"/>
              </a:rPr>
              <a:t>ұлдарда</a:t>
            </a:r>
            <a:r>
              <a:rPr lang="ru-RU" dirty="0">
                <a:latin typeface="Times New Roman" panose="02020603050405020304" pitchFamily="18" charset="0"/>
                <a:cs typeface="Times New Roman" panose="02020603050405020304" pitchFamily="18" charset="0"/>
              </a:rPr>
              <a:t> он </a:t>
            </a:r>
            <a:r>
              <a:rPr lang="ru-RU" dirty="0" err="1">
                <a:latin typeface="Times New Roman" panose="02020603050405020304" pitchFamily="18" charset="0"/>
                <a:cs typeface="Times New Roman" panose="02020603050405020304" pitchFamily="18" charset="0"/>
              </a:rPr>
              <a:t>екіге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жетеді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Сондықтан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бойы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алғашқылары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екіншісінен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сәл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ересек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көрінеді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бұрынғыдан</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қолдау</a:t>
            </a:r>
            <a:r>
              <a:rPr lang="ru-RU" dirty="0">
                <a:latin typeface="Times New Roman" panose="02020603050405020304" pitchFamily="18" charset="0"/>
                <a:cs typeface="Times New Roman" panose="02020603050405020304" pitchFamily="18" charset="0"/>
              </a:rPr>
              <a:t> мен </a:t>
            </a:r>
            <a:r>
              <a:rPr lang="ru-RU" dirty="0" err="1">
                <a:latin typeface="Times New Roman" panose="02020603050405020304" pitchFamily="18" charset="0"/>
                <a:cs typeface="Times New Roman" panose="02020603050405020304" pitchFamily="18" charset="0"/>
              </a:rPr>
              <a:t>адалдыққа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мұқтаж</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Бұл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алғашқы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бюстгальтерді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таңдауға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кеңес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беретін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немесе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денеде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шаш</a:t>
            </a:r>
            <a:r>
              <a:rPr lang="ru-RU" dirty="0">
                <a:latin typeface="Times New Roman" panose="02020603050405020304" pitchFamily="18" charset="0"/>
                <a:cs typeface="Times New Roman" panose="02020603050405020304" pitchFamily="18" charset="0"/>
              </a:rPr>
              <a:t> неге </a:t>
            </a:r>
            <a:r>
              <a:rPr lang="ru-RU" dirty="0" err="1">
                <a:latin typeface="Times New Roman" panose="02020603050405020304" pitchFamily="18" charset="0"/>
                <a:cs typeface="Times New Roman" panose="02020603050405020304" pitchFamily="18" charset="0"/>
              </a:rPr>
              <a:t>кенеттен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өскенін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түсіндіретін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нәзік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досымен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нағыз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сенімді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әңгіме</a:t>
            </a:r>
            <a:r>
              <a:rPr lang="ru-RU" dirty="0">
                <a:latin typeface="Times New Roman" panose="02020603050405020304" pitchFamily="18" charset="0"/>
                <a:cs typeface="Times New Roman" panose="02020603050405020304" pitchFamily="18" charset="0"/>
              </a:rPr>
              <a:t>. Автор осы </a:t>
            </a:r>
            <a:r>
              <a:rPr lang="ru-RU" dirty="0" err="1">
                <a:latin typeface="Times New Roman" panose="02020603050405020304" pitchFamily="18" charset="0"/>
                <a:cs typeface="Times New Roman" panose="02020603050405020304" pitchFamily="18" charset="0"/>
              </a:rPr>
              <a:t>жаста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қыздардың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көңіл-күйі</a:t>
            </a:r>
            <a:r>
              <a:rPr lang="ru-RU" dirty="0">
                <a:latin typeface="Times New Roman" panose="02020603050405020304" pitchFamily="18" charset="0"/>
                <a:cs typeface="Times New Roman" panose="02020603050405020304" pitchFamily="18" charset="0"/>
              </a:rPr>
              <a:t> неге </a:t>
            </a:r>
            <a:r>
              <a:rPr lang="ru-RU" dirty="0" err="1">
                <a:latin typeface="Times New Roman" panose="02020603050405020304" pitchFamily="18" charset="0"/>
                <a:cs typeface="Times New Roman" panose="02020603050405020304" pitchFamily="18" charset="0"/>
              </a:rPr>
              <a:t>жиі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бұзылатынын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өзіне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деген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сенімділікті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болатынын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қыздар</a:t>
            </a:r>
            <a:r>
              <a:rPr lang="ru-RU" dirty="0">
                <a:latin typeface="Times New Roman" panose="02020603050405020304" pitchFamily="18" charset="0"/>
                <a:cs typeface="Times New Roman" panose="02020603050405020304" pitchFamily="18" charset="0"/>
              </a:rPr>
              <a:t> мен </a:t>
            </a:r>
            <a:r>
              <a:rPr lang="ru-RU" dirty="0" err="1">
                <a:latin typeface="Times New Roman" panose="02020603050405020304" pitchFamily="18" charset="0"/>
                <a:cs typeface="Times New Roman" panose="02020603050405020304" pitchFamily="18" charset="0"/>
              </a:rPr>
              <a:t>ұлдардың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өзгеретінін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айтады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Сондай-ақ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жеке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шекаралар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эмоциялық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дауылдарды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жоғалтпай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аман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керектігі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бәрін</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түсіндіреді</a:t>
            </a:r>
            <a:r>
              <a:rPr lang="ru-RU" dirty="0" smtClean="0">
                <a:latin typeface="Times New Roman" panose="02020603050405020304" pitchFamily="18" charset="0"/>
                <a:cs typeface="Times New Roman" panose="02020603050405020304" pitchFamily="18" charset="0"/>
              </a:rPr>
              <a:t>. </a:t>
            </a:r>
            <a:endParaRPr lang="ru-RU" dirty="0"/>
          </a:p>
        </p:txBody>
      </p:sp>
      <p:pic>
        <p:nvPicPr>
          <p:cNvPr id="7" name="Рисунок 6"/>
          <p:cNvPicPr>
            <a:picLocks noChangeAspect="1"/>
          </p:cNvPicPr>
          <p:nvPr/>
        </p:nvPicPr>
        <p:blipFill>
          <a:blip r:embed="rId3"/>
          <a:stretch>
            <a:fillRect/>
          </a:stretch>
        </p:blipFill>
        <p:spPr>
          <a:xfrm>
            <a:off x="184639" y="3460740"/>
            <a:ext cx="1995854" cy="2709817"/>
          </a:xfrm>
          <a:prstGeom prst="rect">
            <a:avLst/>
          </a:prstGeom>
        </p:spPr>
      </p:pic>
      <p:sp>
        <p:nvSpPr>
          <p:cNvPr id="8" name="Прямоугольник 7"/>
          <p:cNvSpPr/>
          <p:nvPr/>
        </p:nvSpPr>
        <p:spPr>
          <a:xfrm>
            <a:off x="2303586" y="3652609"/>
            <a:ext cx="9469314" cy="2585323"/>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Фил </a:t>
            </a:r>
            <a:r>
              <a:rPr lang="ru-RU" b="1" dirty="0" err="1" smtClean="0">
                <a:latin typeface="Times New Roman" panose="02020603050405020304" pitchFamily="18" charset="0"/>
                <a:cs typeface="Times New Roman" panose="02020603050405020304" pitchFamily="18" charset="0"/>
              </a:rPr>
              <a:t>Уилкинсон</a:t>
            </a:r>
            <a:r>
              <a:rPr lang="ru-RU" b="1" dirty="0" smtClean="0">
                <a:latin typeface="Times New Roman" panose="02020603050405020304" pitchFamily="18" charset="0"/>
                <a:cs typeface="Times New Roman" panose="02020603050405020304" pitchFamily="18" charset="0"/>
              </a:rPr>
              <a:t> </a:t>
            </a:r>
          </a:p>
          <a:p>
            <a:pPr algn="just"/>
            <a:r>
              <a:rPr lang="ru-RU" b="1" dirty="0" smtClean="0">
                <a:latin typeface="Times New Roman" panose="02020603050405020304" pitchFamily="18" charset="0"/>
                <a:cs typeface="Times New Roman" panose="02020603050405020304" pitchFamily="18" charset="0"/>
              </a:rPr>
              <a:t>«</a:t>
            </a:r>
            <a:r>
              <a:rPr lang="ru-RU" b="1" dirty="0" err="1" smtClean="0">
                <a:latin typeface="Times New Roman" panose="02020603050405020304" pitchFamily="18" charset="0"/>
                <a:cs typeface="Times New Roman" panose="02020603050405020304" pitchFamily="18" charset="0"/>
              </a:rPr>
              <a:t>Ұлдар</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қалай</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есейеді</a:t>
            </a:r>
            <a:r>
              <a:rPr lang="ru-RU" b="1" dirty="0" smtClean="0">
                <a:latin typeface="Times New Roman" panose="02020603050405020304" pitchFamily="18" charset="0"/>
                <a:cs typeface="Times New Roman" panose="02020603050405020304" pitchFamily="18" charset="0"/>
              </a:rPr>
              <a:t>»</a:t>
            </a:r>
            <a:endParaRPr lang="ru-RU" b="1" dirty="0">
              <a:latin typeface="Times New Roman" panose="02020603050405020304" pitchFamily="18" charset="0"/>
              <a:cs typeface="Times New Roman" panose="02020603050405020304" pitchFamily="18" charset="0"/>
            </a:endParaRPr>
          </a:p>
          <a:p>
            <a:pPr algn="just"/>
            <a:r>
              <a:rPr lang="ru-RU" dirty="0" err="1">
                <a:latin typeface="Times New Roman" panose="02020603050405020304" pitchFamily="18" charset="0"/>
                <a:cs typeface="Times New Roman" panose="02020603050405020304" pitchFamily="18" charset="0"/>
              </a:rPr>
              <a:t>Бұл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жасөспірімдерге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арналған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нағыз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пубертат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бойынша</a:t>
            </a:r>
            <a:r>
              <a:rPr lang="ru-RU" dirty="0">
                <a:latin typeface="Times New Roman" panose="02020603050405020304" pitchFamily="18" charset="0"/>
                <a:cs typeface="Times New Roman" panose="02020603050405020304" pitchFamily="18" charset="0"/>
              </a:rPr>
              <a:t> гид». </a:t>
            </a:r>
            <a:r>
              <a:rPr lang="ru-RU" dirty="0" err="1">
                <a:latin typeface="Times New Roman" panose="02020603050405020304" pitchFamily="18" charset="0"/>
                <a:cs typeface="Times New Roman" panose="02020603050405020304" pitchFamily="18" charset="0"/>
              </a:rPr>
              <a:t>Ұлдар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қыздарға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қарағанда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сәл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кеш</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өседі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бірақ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олар</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көптеген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физикалық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эмоционалдық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өзгерістерге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ұшырайды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бұл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оларды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әлсіз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алаңдатарлық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етеді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Бұл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кітаптан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ұлдар</a:t>
            </a:r>
            <a:r>
              <a:rPr lang="ru-RU" dirty="0">
                <a:latin typeface="Times New Roman" panose="02020603050405020304" pitchFamily="18" charset="0"/>
                <a:cs typeface="Times New Roman" panose="02020603050405020304" pitchFamily="18" charset="0"/>
              </a:rPr>
              <a:t> неге </a:t>
            </a:r>
            <a:r>
              <a:rPr lang="ru-RU" dirty="0" err="1">
                <a:latin typeface="Times New Roman" panose="02020603050405020304" pitchFamily="18" charset="0"/>
                <a:cs typeface="Times New Roman" panose="02020603050405020304" pitchFamily="18" charset="0"/>
              </a:rPr>
              <a:t>көңіл-күйі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жиі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өзгеретінін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жаттығуларының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олардың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көңіл-күйіне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әсер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ететінін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өздеріне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қамқорлық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жасайтынын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жыныстық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қатынасты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қауіпсіз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үшін</a:t>
            </a:r>
            <a:r>
              <a:rPr lang="ru-RU" dirty="0">
                <a:latin typeface="Times New Roman" panose="02020603050405020304" pitchFamily="18" charset="0"/>
                <a:cs typeface="Times New Roman" panose="02020603050405020304" pitchFamily="18" charset="0"/>
              </a:rPr>
              <a:t> неге </a:t>
            </a:r>
            <a:r>
              <a:rPr lang="ru-RU" dirty="0" err="1">
                <a:latin typeface="Times New Roman" panose="02020603050405020304" pitchFamily="18" charset="0"/>
                <a:cs typeface="Times New Roman" panose="02020603050405020304" pitchFamily="18" charset="0"/>
              </a:rPr>
              <a:t>қамқорлық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жасау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керектігін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біледі</a:t>
            </a:r>
            <a:r>
              <a:rPr lang="ru-RU" dirty="0">
                <a:latin typeface="Times New Roman" panose="02020603050405020304" pitchFamily="18" charset="0"/>
                <a:cs typeface="Times New Roman" panose="02020603050405020304" pitchFamily="18" charset="0"/>
              </a:rPr>
              <a:t>. Бонус: </a:t>
            </a:r>
            <a:r>
              <a:rPr lang="ru-RU" dirty="0" err="1">
                <a:latin typeface="Times New Roman" panose="02020603050405020304" pitchFamily="18" charset="0"/>
                <a:cs typeface="Times New Roman" panose="02020603050405020304" pitchFamily="18" charset="0"/>
              </a:rPr>
              <a:t>кітапта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саңылаулар</a:t>
            </a:r>
            <a:r>
              <a:rPr lang="ru-RU" dirty="0">
                <a:latin typeface="Times New Roman" panose="02020603050405020304" pitchFamily="18" charset="0"/>
                <a:cs typeface="Times New Roman" panose="02020603050405020304" pitchFamily="18" charset="0"/>
              </a:rPr>
              <a:t> мен </a:t>
            </a:r>
            <a:r>
              <a:rPr lang="ru-RU" dirty="0" err="1">
                <a:latin typeface="Times New Roman" panose="02020603050405020304" pitchFamily="18" charset="0"/>
                <a:cs typeface="Times New Roman" panose="02020603050405020304" pitchFamily="18" charset="0"/>
              </a:rPr>
              <a:t>терден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арылу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қырыну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өзіне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деген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сенімге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ие</a:t>
            </a:r>
            <a:r>
              <a:rPr lang="ru-RU" dirty="0">
                <a:latin typeface="Times New Roman" panose="02020603050405020304" pitchFamily="18" charset="0"/>
                <a:cs typeface="Times New Roman" panose="02020603050405020304" pitchFamily="18" charset="0"/>
              </a:rPr>
              <a:t> болу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кеңестер</a:t>
            </a:r>
            <a:r>
              <a:rPr lang="ru-RU" dirty="0">
                <a:latin typeface="Times New Roman" panose="02020603050405020304" pitchFamily="18" charset="0"/>
                <a:cs typeface="Times New Roman" panose="02020603050405020304" pitchFamily="18" charset="0"/>
              </a:rPr>
              <a:t> де бар</a:t>
            </a:r>
            <a:r>
              <a:rPr 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6279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mel.fm/i/0/0KRNWE6iWt/590.jpg"/>
          <p:cNvPicPr>
            <a:picLocks noChangeAspect="1" noChangeArrowheads="1"/>
          </p:cNvPicPr>
          <p:nvPr/>
        </p:nvPicPr>
        <p:blipFill rotWithShape="1">
          <a:blip r:embed="rId2">
            <a:extLst>
              <a:ext uri="{28A0092B-C50C-407E-A947-70E740481C1C}">
                <a14:useLocalDpi xmlns:a14="http://schemas.microsoft.com/office/drawing/2010/main" val="0"/>
              </a:ext>
            </a:extLst>
          </a:blip>
          <a:srcRect l="31495" t="7497" r="31425" b="7119"/>
          <a:stretch/>
        </p:blipFill>
        <p:spPr bwMode="auto">
          <a:xfrm>
            <a:off x="334108" y="430823"/>
            <a:ext cx="1890346" cy="265605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61846" y="430823"/>
            <a:ext cx="9442939" cy="2308324"/>
          </a:xfrm>
          <a:prstGeom prst="rect">
            <a:avLst/>
          </a:prstGeom>
        </p:spPr>
        <p:txBody>
          <a:bodyPr wrap="square">
            <a:spAutoFit/>
          </a:bodyPr>
          <a:lstStyle/>
          <a:p>
            <a:r>
              <a:rPr lang="ru-RU" b="1" dirty="0" err="1" smtClean="0">
                <a:latin typeface="Times New Roman" panose="02020603050405020304" pitchFamily="18" charset="0"/>
                <a:cs typeface="Times New Roman" panose="02020603050405020304" pitchFamily="18" charset="0"/>
              </a:rPr>
              <a:t>Джастин</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Хэнкок</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Фуша</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Макэри</a:t>
            </a:r>
            <a:r>
              <a:rPr lang="ru-RU" b="1" dirty="0" smtClean="0">
                <a:latin typeface="Times New Roman" panose="02020603050405020304" pitchFamily="18" charset="0"/>
                <a:cs typeface="Times New Roman" panose="02020603050405020304" pitchFamily="18" charset="0"/>
              </a:rPr>
              <a:t> и Ксения </a:t>
            </a:r>
            <a:r>
              <a:rPr lang="ru-RU" b="1" dirty="0" err="1" smtClean="0">
                <a:latin typeface="Times New Roman" panose="02020603050405020304" pitchFamily="18" charset="0"/>
                <a:cs typeface="Times New Roman" panose="02020603050405020304" pitchFamily="18" charset="0"/>
              </a:rPr>
              <a:t>Чистопольская</a:t>
            </a:r>
            <a:endParaRPr lang="ru-RU" b="1" dirty="0" smtClean="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«ЖОҚ — </a:t>
            </a:r>
            <a:r>
              <a:rPr lang="ru-RU" b="1" dirty="0" err="1" smtClean="0">
                <a:latin typeface="Times New Roman" panose="02020603050405020304" pitchFamily="18" charset="0"/>
                <a:cs typeface="Times New Roman" panose="02020603050405020304" pitchFamily="18" charset="0"/>
              </a:rPr>
              <a:t>әрқашан</a:t>
            </a:r>
            <a:r>
              <a:rPr lang="ru-RU" b="1" dirty="0" smtClean="0">
                <a:latin typeface="Times New Roman" panose="02020603050405020304" pitchFamily="18" charset="0"/>
                <a:cs typeface="Times New Roman" panose="02020603050405020304" pitchFamily="18" charset="0"/>
              </a:rPr>
              <a:t> ЖОҚ»</a:t>
            </a:r>
          </a:p>
          <a:p>
            <a:pPr algn="just"/>
            <a:r>
              <a:rPr lang="ru-RU" dirty="0" err="1">
                <a:latin typeface="Times New Roman" panose="02020603050405020304" pitchFamily="18" charset="0"/>
                <a:cs typeface="Times New Roman" panose="02020603050405020304" pitchFamily="18" charset="0"/>
              </a:rPr>
              <a:t>Басқа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адамдардың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біздің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шекарамызды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бұзуға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тырысуынан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жақсы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нәрсе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жоқ</a:t>
            </a:r>
            <a:r>
              <a:rPr lang="ru-RU" dirty="0">
                <a:latin typeface="Times New Roman" panose="02020603050405020304" pitchFamily="18" charset="0"/>
                <a:cs typeface="Times New Roman" panose="02020603050405020304" pitchFamily="18" charset="0"/>
              </a:rPr>
              <a:t>. Бас </a:t>
            </a:r>
            <a:r>
              <a:rPr lang="ru-RU" dirty="0" err="1">
                <a:latin typeface="Times New Roman" panose="02020603050405020304" pitchFamily="18" charset="0"/>
                <a:cs typeface="Times New Roman" panose="02020603050405020304" pitchFamily="18" charset="0"/>
              </a:rPr>
              <a:t>тарту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бізді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жағымсыз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жағдайға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душар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етсе</a:t>
            </a:r>
            <a:r>
              <a:rPr lang="ru-RU" dirty="0">
                <a:latin typeface="Times New Roman" panose="02020603050405020304" pitchFamily="18" charset="0"/>
                <a:cs typeface="Times New Roman" panose="02020603050405020304" pitchFamily="18" charset="0"/>
              </a:rPr>
              <a:t> де, </a:t>
            </a:r>
            <a:r>
              <a:rPr lang="ru-RU" dirty="0" err="1">
                <a:latin typeface="Times New Roman" panose="02020603050405020304" pitchFamily="18" charset="0"/>
                <a:cs typeface="Times New Roman" panose="02020603050405020304" pitchFamily="18" charset="0"/>
              </a:rPr>
              <a:t>бізге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ұнамайтын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нәрсеге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батыл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айтуды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үйрену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маңызды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Басылым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авторлары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пәрменді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құрал</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келісім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қағидатын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ұсынады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Бұл</a:t>
            </a:r>
            <a:r>
              <a:rPr lang="ru-RU" dirty="0">
                <a:latin typeface="Times New Roman" panose="02020603050405020304" pitchFamily="18" charset="0"/>
                <a:cs typeface="Times New Roman" panose="02020603050405020304" pitchFamily="18" charset="0"/>
              </a:rPr>
              <a:t> тек «</a:t>
            </a:r>
            <a:r>
              <a:rPr lang="ru-RU" dirty="0" err="1">
                <a:latin typeface="Times New Roman" panose="02020603050405020304" pitchFamily="18" charset="0"/>
                <a:cs typeface="Times New Roman" panose="02020603050405020304" pitchFamily="18" charset="0"/>
              </a:rPr>
              <a:t>иә</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немесе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жауап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білу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ғана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емес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сонымен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қатар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бетінше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шешім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қабылдай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білу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мәнінде</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қалайтынын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түсіну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өмірдің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түрлі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салаларында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жаһандық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жеке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салаларында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басқалармен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келісімге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қол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жеткізу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қабілеті</a:t>
            </a:r>
            <a:r>
              <a:rPr 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3"/>
          <a:srcRect l="31800" t="7691" r="31746" b="7950"/>
          <a:stretch/>
        </p:blipFill>
        <p:spPr>
          <a:xfrm>
            <a:off x="334108" y="3648806"/>
            <a:ext cx="1905392" cy="2690447"/>
          </a:xfrm>
          <a:prstGeom prst="rect">
            <a:avLst/>
          </a:prstGeom>
        </p:spPr>
      </p:pic>
      <p:sp>
        <p:nvSpPr>
          <p:cNvPr id="7" name="Прямоугольник 6"/>
          <p:cNvSpPr/>
          <p:nvPr/>
        </p:nvSpPr>
        <p:spPr>
          <a:xfrm>
            <a:off x="2461846" y="3140418"/>
            <a:ext cx="9442939" cy="3416320"/>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Лидия </a:t>
            </a:r>
            <a:r>
              <a:rPr lang="ru-RU" b="1" dirty="0" err="1" smtClean="0">
                <a:latin typeface="Times New Roman" panose="02020603050405020304" pitchFamily="18" charset="0"/>
                <a:cs typeface="Times New Roman" panose="02020603050405020304" pitchFamily="18" charset="0"/>
              </a:rPr>
              <a:t>Пархитько</a:t>
            </a:r>
            <a:endParaRPr lang="ru-RU" b="1" dirty="0" smtClean="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a:t>
            </a:r>
            <a:r>
              <a:rPr lang="ru-RU" b="1" dirty="0" err="1" smtClean="0">
                <a:latin typeface="Times New Roman" panose="02020603050405020304" pitchFamily="18" charset="0"/>
                <a:cs typeface="Times New Roman" panose="02020603050405020304" pitchFamily="18" charset="0"/>
              </a:rPr>
              <a:t>Жыныстық</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қатынас</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туралы</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балалармен</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қалай</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сөйлесу</a:t>
            </a:r>
            <a:r>
              <a:rPr lang="ru-RU" b="1" dirty="0" smtClean="0">
                <a:latin typeface="Times New Roman" panose="02020603050405020304" pitchFamily="18" charset="0"/>
                <a:cs typeface="Times New Roman" panose="02020603050405020304" pitchFamily="18" charset="0"/>
              </a:rPr>
              <a:t>»</a:t>
            </a:r>
          </a:p>
          <a:p>
            <a:pPr algn="just"/>
            <a:r>
              <a:rPr lang="ru-RU" dirty="0" err="1">
                <a:latin typeface="Times New Roman" panose="02020603050405020304" pitchFamily="18" charset="0"/>
                <a:cs typeface="Times New Roman" panose="02020603050405020304" pitchFamily="18" charset="0"/>
              </a:rPr>
              <a:t>Бұл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тақырыптарды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ыңғайсыз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немесе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ұят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есептей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отырып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қаншалықты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жиі</a:t>
            </a:r>
            <a:r>
              <a:rPr lang="ru-RU" dirty="0">
                <a:latin typeface="Times New Roman" panose="02020603050405020304" pitchFamily="18" charset="0"/>
                <a:cs typeface="Times New Roman" panose="02020603050405020304" pitchFamily="18" charset="0"/>
              </a:rPr>
              <a:t> секс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бітімі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әңгімелесуден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аулақ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боламыз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Кейде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заттарды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дененің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бөліктерін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атымызбен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атаудан</a:t>
            </a:r>
            <a:r>
              <a:rPr lang="ru-RU" dirty="0">
                <a:latin typeface="Times New Roman" panose="02020603050405020304" pitchFamily="18" charset="0"/>
                <a:cs typeface="Times New Roman" panose="02020603050405020304" pitchFamily="18" charset="0"/>
              </a:rPr>
              <a:t> да </a:t>
            </a:r>
            <a:r>
              <a:rPr lang="ru-RU" dirty="0" err="1">
                <a:latin typeface="Times New Roman" panose="02020603050405020304" pitchFamily="18" charset="0"/>
                <a:cs typeface="Times New Roman" panose="02020603050405020304" pitchFamily="18" charset="0"/>
              </a:rPr>
              <a:t>қорқамыз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Алайда</a:t>
            </a:r>
            <a:r>
              <a:rPr lang="ru-RU" dirty="0">
                <a:latin typeface="Times New Roman" panose="02020603050405020304" pitchFamily="18" charset="0"/>
                <a:cs typeface="Times New Roman" panose="02020603050405020304" pitchFamily="18" charset="0"/>
              </a:rPr>
              <a:t>, бала </a:t>
            </a:r>
            <a:r>
              <a:rPr lang="ru-RU" dirty="0" err="1">
                <a:latin typeface="Times New Roman" panose="02020603050405020304" pitchFamily="18" charset="0"/>
                <a:cs typeface="Times New Roman" panose="02020603050405020304" pitchFamily="18" charset="0"/>
              </a:rPr>
              <a:t>үйлесімді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дамуы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қабылдауды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үйренуі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өзінің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басқалардың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сезімдеріне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ұқыпты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қарауы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үшін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оған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өмірдің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түрлі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жақтары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шынайы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ақпарат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алу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қажет</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algn="just"/>
            <a:r>
              <a:rPr lang="ru-RU" dirty="0" err="1" smtClean="0">
                <a:latin typeface="Times New Roman" panose="02020603050405020304" pitchFamily="18" charset="0"/>
                <a:cs typeface="Times New Roman" panose="02020603050405020304" pitchFamily="18" charset="0"/>
              </a:rPr>
              <a:t>Оған</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сондай-ақ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жақындарымен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ашық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сөйлесу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олармен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мазалайтын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нәрсені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талқылау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мүмкіндігі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қажет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Бұл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балаларыңызбен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жыныстық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тәрбиеге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қатысты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барлық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мәселелер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тыныш</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сөйлесуге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үйретеді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Сонымен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қатар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қысылудан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бас </a:t>
            </a:r>
            <a:r>
              <a:rPr lang="ru-RU" dirty="0" err="1">
                <a:latin typeface="Times New Roman" panose="02020603050405020304" pitchFamily="18" charset="0"/>
                <a:cs typeface="Times New Roman" panose="02020603050405020304" pitchFamily="18" charset="0"/>
              </a:rPr>
              <a:t>тартудан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қашу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үшін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денеге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салауатты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қарым-қатынасты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үйрету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керектігін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айтып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береді</a:t>
            </a:r>
            <a:r>
              <a:rPr lang="ru-RU" dirty="0">
                <a:latin typeface="Times New Roman" panose="02020603050405020304" pitchFamily="18" charset="0"/>
                <a:cs typeface="Times New Roman" panose="02020603050405020304" pitchFamily="18" charset="0"/>
              </a:rPr>
              <a:t>.</a:t>
            </a:r>
          </a:p>
          <a:p>
            <a:pPr algn="just"/>
            <a:r>
              <a:rPr lang="ru-RU" dirty="0" err="1">
                <a:latin typeface="Times New Roman" panose="02020603050405020304" pitchFamily="18" charset="0"/>
                <a:cs typeface="Times New Roman" panose="02020603050405020304" pitchFamily="18" charset="0"/>
              </a:rPr>
              <a:t>біз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өзіміз</a:t>
            </a:r>
            <a:r>
              <a:rPr lang="ru-RU" dirty="0">
                <a:latin typeface="Times New Roman" panose="02020603050405020304" pitchFamily="18" charset="0"/>
                <a:cs typeface="Times New Roman" panose="02020603050405020304" pitchFamily="18" charset="0"/>
              </a:rPr>
              <a:t> де </a:t>
            </a:r>
            <a:r>
              <a:rPr lang="ru-RU" dirty="0" err="1">
                <a:latin typeface="Times New Roman" panose="02020603050405020304" pitchFamily="18" charset="0"/>
                <a:cs typeface="Times New Roman" panose="02020603050405020304" pitchFamily="18" charset="0"/>
              </a:rPr>
              <a:t>кейде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бастан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кешіп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жүрміз</a:t>
            </a:r>
            <a:r>
              <a:rPr 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29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31487" t="8205" r="31590" b="7948"/>
          <a:stretch/>
        </p:blipFill>
        <p:spPr>
          <a:xfrm>
            <a:off x="465993" y="545124"/>
            <a:ext cx="1925516" cy="2667981"/>
          </a:xfrm>
          <a:prstGeom prst="rect">
            <a:avLst/>
          </a:prstGeom>
        </p:spPr>
      </p:pic>
      <p:sp>
        <p:nvSpPr>
          <p:cNvPr id="5" name="Прямоугольник 4"/>
          <p:cNvSpPr/>
          <p:nvPr/>
        </p:nvSpPr>
        <p:spPr>
          <a:xfrm>
            <a:off x="2576147" y="290147"/>
            <a:ext cx="9346222" cy="3416320"/>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Лена Климова</a:t>
            </a:r>
          </a:p>
          <a:p>
            <a:r>
              <a:rPr lang="ru-RU" b="1" dirty="0" smtClean="0">
                <a:latin typeface="Times New Roman" panose="02020603050405020304" pitchFamily="18" charset="0"/>
                <a:cs typeface="Times New Roman" panose="02020603050405020304" pitchFamily="18" charset="0"/>
              </a:rPr>
              <a:t>«</a:t>
            </a:r>
            <a:r>
              <a:rPr lang="ru-RU" b="1" dirty="0" err="1" smtClean="0">
                <a:latin typeface="Times New Roman" panose="02020603050405020304" pitchFamily="18" charset="0"/>
                <a:cs typeface="Times New Roman" panose="02020603050405020304" pitchFamily="18" charset="0"/>
              </a:rPr>
              <a:t>Нағыз</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қыз</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Кітап</a:t>
            </a:r>
            <a:r>
              <a:rPr lang="ru-RU" b="1" dirty="0" smtClean="0">
                <a:latin typeface="Times New Roman" panose="02020603050405020304" pitchFamily="18" charset="0"/>
                <a:cs typeface="Times New Roman" panose="02020603050405020304" pitchFamily="18" charset="0"/>
              </a:rPr>
              <a:t> сен </a:t>
            </a:r>
            <a:r>
              <a:rPr lang="ru-RU" b="1" dirty="0" err="1" smtClean="0">
                <a:latin typeface="Times New Roman" panose="02020603050405020304" pitchFamily="18" charset="0"/>
                <a:cs typeface="Times New Roman" panose="02020603050405020304" pitchFamily="18" charset="0"/>
              </a:rPr>
              <a:t>туралы</a:t>
            </a:r>
            <a:r>
              <a:rPr lang="ru-RU" b="1" dirty="0" smtClean="0">
                <a:latin typeface="Times New Roman" panose="02020603050405020304" pitchFamily="18" charset="0"/>
                <a:cs typeface="Times New Roman" panose="02020603050405020304" pitchFamily="18" charset="0"/>
              </a:rPr>
              <a:t>»</a:t>
            </a:r>
            <a:endParaRPr lang="ru-RU" b="1" dirty="0">
              <a:latin typeface="Times New Roman" panose="02020603050405020304" pitchFamily="18" charset="0"/>
              <a:cs typeface="Times New Roman" panose="02020603050405020304" pitchFamily="18" charset="0"/>
            </a:endParaRPr>
          </a:p>
          <a:p>
            <a:pPr algn="just"/>
            <a:r>
              <a:rPr lang="ru-RU" dirty="0" err="1">
                <a:latin typeface="Times New Roman" panose="02020603050405020304" pitchFamily="18" charset="0"/>
                <a:cs typeface="Times New Roman" panose="02020603050405020304" pitchFamily="18" charset="0"/>
              </a:rPr>
              <a:t>Жасөспірімдермен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жұмыс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істеген</a:t>
            </a:r>
            <a:r>
              <a:rPr lang="ru-RU" dirty="0">
                <a:latin typeface="Times New Roman" panose="02020603050405020304" pitchFamily="18" charset="0"/>
                <a:cs typeface="Times New Roman" panose="02020603050405020304" pitchFamily="18" charset="0"/>
              </a:rPr>
              <a:t> автор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редактор Лена Климова </a:t>
            </a:r>
            <a:r>
              <a:rPr lang="ru-RU" dirty="0" err="1">
                <a:latin typeface="Times New Roman" panose="02020603050405020304" pitchFamily="18" charset="0"/>
                <a:cs typeface="Times New Roman" panose="02020603050405020304" pitchFamily="18" charset="0"/>
              </a:rPr>
              <a:t>бұл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жазды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себебі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авторлары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қыздармен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маңызды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тақырыптарда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құрметпен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теңдей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сөйлесетін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балама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таппады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Ленаның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оқырмандарына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былай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дейді</a:t>
            </a:r>
            <a:r>
              <a:rPr lang="ru-RU" dirty="0">
                <a:latin typeface="Times New Roman" panose="02020603050405020304" pitchFamily="18" charset="0"/>
                <a:cs typeface="Times New Roman" panose="02020603050405020304" pitchFamily="18" charset="0"/>
              </a:rPr>
              <a:t>: "Мен </a:t>
            </a:r>
            <a:r>
              <a:rPr lang="ru-RU" dirty="0" err="1">
                <a:latin typeface="Times New Roman" panose="02020603050405020304" pitchFamily="18" charset="0"/>
                <a:cs typeface="Times New Roman" panose="02020603050405020304" pitchFamily="18" charset="0"/>
              </a:rPr>
              <a:t>сені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құрметтеймін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сені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сезіммен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сүйіспеншілікпен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қараймын</a:t>
            </a:r>
            <a:r>
              <a:rPr lang="ru-RU" dirty="0">
                <a:latin typeface="Times New Roman" panose="02020603050405020304" pitchFamily="18" charset="0"/>
                <a:cs typeface="Times New Roman" panose="02020603050405020304" pitchFamily="18" charset="0"/>
              </a:rPr>
              <a:t>. Мен </a:t>
            </a:r>
            <a:r>
              <a:rPr lang="ru-RU" dirty="0" err="1">
                <a:latin typeface="Times New Roman" panose="02020603050405020304" pitchFamily="18" charset="0"/>
                <a:cs typeface="Times New Roman" panose="02020603050405020304" pitchFamily="18" charset="0"/>
              </a:rPr>
              <a:t>саған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білгенімді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айтамын</a:t>
            </a:r>
            <a:r>
              <a:rPr lang="ru-RU" dirty="0">
                <a:latin typeface="Times New Roman" panose="02020603050405020304" pitchFamily="18" charset="0"/>
                <a:cs typeface="Times New Roman" panose="02020603050405020304" pitchFamily="18" charset="0"/>
              </a:rPr>
              <a:t>, ал сен не </a:t>
            </a:r>
            <a:r>
              <a:rPr lang="ru-RU" dirty="0" err="1">
                <a:latin typeface="Times New Roman" panose="02020603050405020304" pitchFamily="18" charset="0"/>
                <a:cs typeface="Times New Roman" panose="02020603050405020304" pitchFamily="18" charset="0"/>
              </a:rPr>
              <a:t>істеу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керектігін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шешесің</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Кітап</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өтпелі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бойынша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тамаша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көрсеткіш</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көптеген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сұрақтарға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жауап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береді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Мысалы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менің</a:t>
            </a:r>
            <a:r>
              <a:rPr lang="ru-RU" dirty="0">
                <a:latin typeface="Times New Roman" panose="02020603050405020304" pitchFamily="18" charset="0"/>
                <a:cs typeface="Times New Roman" panose="02020603050405020304" pitchFamily="18" charset="0"/>
              </a:rPr>
              <a:t> денем мен </a:t>
            </a:r>
            <a:r>
              <a:rPr lang="ru-RU" dirty="0" err="1">
                <a:latin typeface="Times New Roman" panose="02020603050405020304" pitchFamily="18" charset="0"/>
                <a:cs typeface="Times New Roman" panose="02020603050405020304" pitchFamily="18" charset="0"/>
              </a:rPr>
              <a:t>миымда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қандай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өзгерістер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Қауіпсіз</a:t>
            </a:r>
            <a:r>
              <a:rPr lang="ru-RU" dirty="0">
                <a:latin typeface="Times New Roman" panose="02020603050405020304" pitchFamily="18" charset="0"/>
                <a:cs typeface="Times New Roman" panose="02020603050405020304" pitchFamily="18" charset="0"/>
              </a:rPr>
              <a:t> секс </a:t>
            </a:r>
            <a:r>
              <a:rPr lang="ru-RU" dirty="0" err="1">
                <a:latin typeface="Times New Roman" panose="02020603050405020304" pitchFamily="18" charset="0"/>
                <a:cs typeface="Times New Roman" panose="02020603050405020304" pitchFamily="18" charset="0"/>
              </a:rPr>
              <a:t>дегеніміз</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Әйелдердің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репродуктивті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жүйесі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жұмыс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істейді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қарым-қатынасты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қарым-қатынастан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ажыратуға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Егер</a:t>
            </a:r>
            <a:r>
              <a:rPr lang="ru-RU" dirty="0">
                <a:latin typeface="Times New Roman" panose="02020603050405020304" pitchFamily="18" charset="0"/>
                <a:cs typeface="Times New Roman" panose="02020603050405020304" pitchFamily="18" charset="0"/>
              </a:rPr>
              <a:t> мен </a:t>
            </a:r>
            <a:r>
              <a:rPr lang="ru-RU" dirty="0" err="1">
                <a:latin typeface="Times New Roman" panose="02020603050405020304" pitchFamily="18" charset="0"/>
                <a:cs typeface="Times New Roman" panose="02020603050405020304" pitchFamily="18" charset="0"/>
              </a:rPr>
              <a:t>буллингке</a:t>
            </a:r>
            <a:r>
              <a:rPr lang="ru-RU" dirty="0">
                <a:latin typeface="Times New Roman" panose="02020603050405020304" pitchFamily="18" charset="0"/>
                <a:cs typeface="Times New Roman" panose="02020603050405020304" pitchFamily="18" charset="0"/>
              </a:rPr>
              <a:t> тап </a:t>
            </a:r>
            <a:r>
              <a:rPr lang="ru-RU" dirty="0" err="1">
                <a:latin typeface="Times New Roman" panose="02020603050405020304" pitchFamily="18" charset="0"/>
                <a:cs typeface="Times New Roman" panose="02020603050405020304" pitchFamily="18" charset="0"/>
              </a:rPr>
              <a:t>болсам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ұстау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керек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Басылымда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нақты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нұсқаулар</a:t>
            </a:r>
            <a:r>
              <a:rPr lang="ru-RU" dirty="0">
                <a:latin typeface="Times New Roman" panose="02020603050405020304" pitchFamily="18" charset="0"/>
                <a:cs typeface="Times New Roman" panose="02020603050405020304" pitchFamily="18" charset="0"/>
              </a:rPr>
              <a:t> мен </a:t>
            </a:r>
            <a:r>
              <a:rPr lang="ru-RU" dirty="0" err="1">
                <a:latin typeface="Times New Roman" panose="02020603050405020304" pitchFamily="18" charset="0"/>
                <a:cs typeface="Times New Roman" panose="02020603050405020304" pitchFamily="18" charset="0"/>
              </a:rPr>
              <a:t>нақты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нұсқаулар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жоқ</a:t>
            </a:r>
            <a:r>
              <a:rPr lang="ru-RU" dirty="0">
                <a:latin typeface="Times New Roman" panose="02020603050405020304" pitchFamily="18" charset="0"/>
                <a:cs typeface="Times New Roman" panose="02020603050405020304" pitchFamily="18" charset="0"/>
              </a:rPr>
              <a:t>, тек </a:t>
            </a:r>
            <a:r>
              <a:rPr lang="ru-RU" dirty="0" err="1">
                <a:latin typeface="Times New Roman" panose="02020603050405020304" pitchFamily="18" charset="0"/>
                <a:cs typeface="Times New Roman" panose="02020603050405020304" pitchFamily="18" charset="0"/>
              </a:rPr>
              <a:t>автордың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тәжірибесіне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негізделген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адал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ойлары</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ғана</a:t>
            </a:r>
            <a:r>
              <a:rPr 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300400" y="3644812"/>
            <a:ext cx="2091109" cy="2944623"/>
          </a:xfrm>
          <a:prstGeom prst="rect">
            <a:avLst/>
          </a:prstGeom>
        </p:spPr>
      </p:pic>
      <p:sp>
        <p:nvSpPr>
          <p:cNvPr id="7" name="Прямоугольник 6"/>
          <p:cNvSpPr/>
          <p:nvPr/>
        </p:nvSpPr>
        <p:spPr>
          <a:xfrm>
            <a:off x="2576147" y="3685962"/>
            <a:ext cx="9231922" cy="2862322"/>
          </a:xfrm>
          <a:prstGeom prst="rect">
            <a:avLst/>
          </a:prstGeom>
        </p:spPr>
        <p:txBody>
          <a:bodyPr wrap="square">
            <a:spAutoFit/>
          </a:bodyPr>
          <a:lstStyle/>
          <a:p>
            <a:r>
              <a:rPr lang="ru-RU" b="1" dirty="0" err="1" smtClean="0">
                <a:latin typeface="Times New Roman" panose="02020603050405020304" pitchFamily="18" charset="0"/>
                <a:cs typeface="Times New Roman" panose="02020603050405020304" pitchFamily="18" charset="0"/>
              </a:rPr>
              <a:t>Элиз</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Тьебо</a:t>
            </a:r>
            <a:endParaRPr lang="ru-RU" b="1" dirty="0" smtClean="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a:t>
            </a:r>
            <a:r>
              <a:rPr lang="ru-RU" b="1" dirty="0" err="1" smtClean="0">
                <a:latin typeface="Times New Roman" panose="02020603050405020304" pitchFamily="18" charset="0"/>
                <a:cs typeface="Times New Roman" panose="02020603050405020304" pitchFamily="18" charset="0"/>
              </a:rPr>
              <a:t>Етеккір</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сенің</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жеке</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оқиғаң</a:t>
            </a:r>
            <a:r>
              <a:rPr lang="ru-RU" b="1" dirty="0" smtClean="0">
                <a:latin typeface="Times New Roman" panose="02020603050405020304" pitchFamily="18" charset="0"/>
                <a:cs typeface="Times New Roman" panose="02020603050405020304" pitchFamily="18" charset="0"/>
              </a:rPr>
              <a:t>!»</a:t>
            </a:r>
            <a:endParaRPr lang="ru-RU" b="1"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Писательница </a:t>
            </a:r>
            <a:r>
              <a:rPr lang="ru-RU" dirty="0" err="1" smtClean="0">
                <a:latin typeface="Times New Roman" panose="02020603050405020304" pitchFamily="18" charset="0"/>
                <a:cs typeface="Times New Roman" panose="02020603050405020304" pitchFamily="18" charset="0"/>
              </a:rPr>
              <a:t>Элиз</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Тьебо</a:t>
            </a:r>
            <a:r>
              <a:rPr lang="ru-RU" dirty="0" smtClean="0">
                <a:latin typeface="Times New Roman" panose="02020603050405020304" pitchFamily="18" charset="0"/>
                <a:cs typeface="Times New Roman" panose="02020603050405020304" pitchFamily="18" charset="0"/>
              </a:rPr>
              <a:t> росла в семье, где не было запретных тем, где все открыто говорили о чем угодно. Став взрослой, она решила писать книги, которые снимут табу с неудобных </a:t>
            </a:r>
            <a:r>
              <a:rPr lang="ru-RU" dirty="0" err="1" smtClean="0">
                <a:latin typeface="Times New Roman" panose="02020603050405020304" pitchFamily="18" charset="0"/>
                <a:cs typeface="Times New Roman" panose="02020603050405020304" pitchFamily="18" charset="0"/>
              </a:rPr>
              <a:t>вопросов.Это</a:t>
            </a:r>
            <a:r>
              <a:rPr lang="ru-RU" dirty="0" smtClean="0">
                <a:latin typeface="Times New Roman" panose="02020603050405020304" pitchFamily="18" charset="0"/>
                <a:cs typeface="Times New Roman" panose="02020603050405020304" pitchFamily="18" charset="0"/>
              </a:rPr>
              <a:t> одна из таких книг. Она подробно и откровенно рассказывает о месячных и дает ответы на вопросы, волнующие каждую девочку. Что происходит с моим телом, когда начинаются менструации? А это больно? Какие средства гигиены лучше использовать? Существует ли ПМС? И почему тема месячных до сих пор замалчивается во многих семьях? Об этом и многом другом автор говорит деликатно и с юмором, а заодно помогает девочкам понять, что запретных тем не существует.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223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31799" t="7437" r="31903" b="8204"/>
          <a:stretch/>
        </p:blipFill>
        <p:spPr>
          <a:xfrm>
            <a:off x="474785" y="400899"/>
            <a:ext cx="1806715" cy="2562109"/>
          </a:xfrm>
          <a:prstGeom prst="rect">
            <a:avLst/>
          </a:prstGeom>
        </p:spPr>
      </p:pic>
      <p:sp>
        <p:nvSpPr>
          <p:cNvPr id="5" name="Прямоугольник 4"/>
          <p:cNvSpPr/>
          <p:nvPr/>
        </p:nvSpPr>
        <p:spPr>
          <a:xfrm>
            <a:off x="2672862" y="527791"/>
            <a:ext cx="9135207" cy="2308324"/>
          </a:xfrm>
          <a:prstGeom prst="rect">
            <a:avLst/>
          </a:prstGeom>
        </p:spPr>
        <p:txBody>
          <a:bodyPr wrap="square">
            <a:spAutoFit/>
          </a:bodyPr>
          <a:lstStyle/>
          <a:p>
            <a:pPr algn="just"/>
            <a:r>
              <a:rPr lang="ru-RU" b="1" dirty="0" smtClean="0">
                <a:latin typeface="Times New Roman" panose="02020603050405020304" pitchFamily="18" charset="0"/>
                <a:cs typeface="Times New Roman" panose="02020603050405020304" pitchFamily="18" charset="0"/>
              </a:rPr>
              <a:t>Лия </a:t>
            </a:r>
            <a:r>
              <a:rPr lang="ru-RU" b="1" dirty="0" err="1" smtClean="0">
                <a:latin typeface="Times New Roman" panose="02020603050405020304" pitchFamily="18" charset="0"/>
                <a:cs typeface="Times New Roman" panose="02020603050405020304" pitchFamily="18" charset="0"/>
              </a:rPr>
              <a:t>Шарова</a:t>
            </a:r>
            <a:endParaRPr lang="ru-RU" b="1" dirty="0" smtClean="0">
              <a:latin typeface="Times New Roman" panose="02020603050405020304" pitchFamily="18" charset="0"/>
              <a:cs typeface="Times New Roman" panose="02020603050405020304" pitchFamily="18" charset="0"/>
              <a:hlinkClick r:id="rId3"/>
            </a:endParaRPr>
          </a:p>
          <a:p>
            <a:pPr algn="just"/>
            <a:r>
              <a:rPr lang="ru-RU" b="1" dirty="0" smtClean="0">
                <a:latin typeface="Times New Roman" panose="02020603050405020304" pitchFamily="18" charset="0"/>
                <a:cs typeface="Times New Roman" panose="02020603050405020304" pitchFamily="18" charset="0"/>
              </a:rPr>
              <a:t>«Мен </a:t>
            </a:r>
            <a:r>
              <a:rPr lang="ru-RU" b="1" dirty="0" err="1" smtClean="0">
                <a:latin typeface="Times New Roman" panose="02020603050405020304" pitchFamily="18" charset="0"/>
                <a:cs typeface="Times New Roman" panose="02020603050405020304" pitchFamily="18" charset="0"/>
              </a:rPr>
              <a:t>жасөспіріммін</a:t>
            </a:r>
            <a:r>
              <a:rPr lang="ru-RU" b="1" dirty="0">
                <a:latin typeface="Times New Roman" panose="02020603050405020304" pitchFamily="18" charset="0"/>
                <a:cs typeface="Times New Roman" panose="02020603050405020304" pitchFamily="18" charset="0"/>
              </a:rPr>
              <a:t>. </a:t>
            </a:r>
            <a:r>
              <a:rPr lang="ru-RU" b="1" dirty="0" smtClean="0">
                <a:latin typeface="Times New Roman" panose="02020603050405020304" pitchFamily="18" charset="0"/>
                <a:cs typeface="Times New Roman" panose="02020603050405020304" pitchFamily="18" charset="0"/>
              </a:rPr>
              <a:t>Аман </a:t>
            </a:r>
            <a:r>
              <a:rPr lang="ru-RU" b="1" dirty="0" err="1">
                <a:latin typeface="Times New Roman" panose="02020603050405020304" pitchFamily="18" charset="0"/>
                <a:cs typeface="Times New Roman" panose="02020603050405020304" pitchFamily="18" charset="0"/>
              </a:rPr>
              <a:t>қалудың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қысқаша</a:t>
            </a:r>
            <a:r>
              <a:rPr lang="ru-RU" b="1" dirty="0">
                <a:latin typeface="Times New Roman" panose="02020603050405020304" pitchFamily="18" charset="0"/>
                <a:cs typeface="Times New Roman" panose="02020603050405020304" pitchFamily="18" charset="0"/>
              </a:rPr>
              <a:t> </a:t>
            </a:r>
            <a:r>
              <a:rPr lang="ru-RU" b="1" dirty="0" smtClean="0">
                <a:latin typeface="Times New Roman" panose="02020603050405020304" pitchFamily="18" charset="0"/>
                <a:cs typeface="Times New Roman" panose="02020603050405020304" pitchFamily="18" charset="0"/>
              </a:rPr>
              <a:t>курсы»</a:t>
            </a:r>
          </a:p>
          <a:p>
            <a:pPr algn="just"/>
            <a:r>
              <a:rPr lang="ru-RU" dirty="0">
                <a:latin typeface="Times New Roman" panose="02020603050405020304" pitchFamily="18" charset="0"/>
                <a:cs typeface="Times New Roman" panose="02020603050405020304" pitchFamily="18" charset="0"/>
              </a:rPr>
              <a:t>Лия </a:t>
            </a:r>
            <a:r>
              <a:rPr lang="ru-RU" dirty="0" err="1">
                <a:latin typeface="Times New Roman" panose="02020603050405020304" pitchFamily="18" charset="0"/>
                <a:cs typeface="Times New Roman" panose="02020603050405020304" pitchFamily="18" charset="0"/>
              </a:rPr>
              <a:t>Шарова</a:t>
            </a:r>
            <a:r>
              <a:rPr lang="ru-RU" dirty="0">
                <a:latin typeface="Times New Roman" panose="02020603050405020304" pitchFamily="18" charset="0"/>
                <a:cs typeface="Times New Roman" panose="02020603050405020304" pitchFamily="18" charset="0"/>
              </a:rPr>
              <a:t> - «Стоп Угроза» </a:t>
            </a:r>
            <a:r>
              <a:rPr lang="ru-RU" dirty="0" err="1">
                <a:latin typeface="Times New Roman" panose="02020603050405020304" pitchFamily="18" charset="0"/>
                <a:cs typeface="Times New Roman" panose="02020603050405020304" pitchFamily="18" charset="0"/>
              </a:rPr>
              <a:t>балалар</a:t>
            </a:r>
            <a:r>
              <a:rPr lang="ru-RU" dirty="0">
                <a:latin typeface="Times New Roman" panose="02020603050405020304" pitchFamily="18" charset="0"/>
                <a:cs typeface="Times New Roman" panose="02020603050405020304" pitchFamily="18" charset="0"/>
              </a:rPr>
              <a:t> мен </a:t>
            </a:r>
            <a:r>
              <a:rPr lang="ru-RU" dirty="0" err="1">
                <a:latin typeface="Times New Roman" panose="02020603050405020304" pitchFamily="18" charset="0"/>
                <a:cs typeface="Times New Roman" panose="02020603050405020304" pitchFamily="18" charset="0"/>
              </a:rPr>
              <a:t>олардың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ата-аналарына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арналған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қауіпсіздік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мектептерінің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халықаралық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желісінің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жетекшісі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Өзінің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кітабында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жасөспіріммен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талқылау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үшін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маңызды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көптеген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тақырыптарды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көтереді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бірінші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махаббат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азаптау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салауатты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салауатты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қатынастар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желідегі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офлайндағы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қауіпсіздік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Кітаптың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қыздарға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арналған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жеке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тарауы</a:t>
            </a:r>
            <a:r>
              <a:rPr lang="ru-RU" dirty="0">
                <a:latin typeface="Times New Roman" panose="02020603050405020304" pitchFamily="18" charset="0"/>
                <a:cs typeface="Times New Roman" panose="02020603050405020304" pitchFamily="18" charset="0"/>
              </a:rPr>
              <a:t> бар, </a:t>
            </a:r>
            <a:r>
              <a:rPr lang="ru-RU" dirty="0" err="1">
                <a:latin typeface="Times New Roman" panose="02020603050405020304" pitchFamily="18" charset="0"/>
                <a:cs typeface="Times New Roman" panose="02020603050405020304" pitchFamily="18" charset="0"/>
              </a:rPr>
              <a:t>ол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өзін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зорлаудан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қорғау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зорлау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қаупін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азайту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жолдарын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түсіндіреді</a:t>
            </a:r>
            <a:r>
              <a:rPr lang="ru-RU" dirty="0">
                <a:latin typeface="Times New Roman" panose="02020603050405020304" pitchFamily="18" charset="0"/>
                <a:cs typeface="Times New Roman" panose="02020603050405020304" pitchFamily="18" charset="0"/>
              </a:rPr>
              <a:t>.</a:t>
            </a:r>
          </a:p>
        </p:txBody>
      </p:sp>
      <p:pic>
        <p:nvPicPr>
          <p:cNvPr id="7" name="Рисунок 6"/>
          <p:cNvPicPr>
            <a:picLocks noChangeAspect="1"/>
          </p:cNvPicPr>
          <p:nvPr/>
        </p:nvPicPr>
        <p:blipFill>
          <a:blip r:embed="rId4"/>
          <a:stretch>
            <a:fillRect/>
          </a:stretch>
        </p:blipFill>
        <p:spPr>
          <a:xfrm>
            <a:off x="474785" y="3702167"/>
            <a:ext cx="1806715" cy="2963012"/>
          </a:xfrm>
          <a:prstGeom prst="rect">
            <a:avLst/>
          </a:prstGeom>
        </p:spPr>
      </p:pic>
      <p:sp>
        <p:nvSpPr>
          <p:cNvPr id="8" name="Прямоугольник 7"/>
          <p:cNvSpPr/>
          <p:nvPr/>
        </p:nvSpPr>
        <p:spPr>
          <a:xfrm>
            <a:off x="2672862" y="4103065"/>
            <a:ext cx="9012115" cy="2031325"/>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Дженнифер </a:t>
            </a:r>
            <a:r>
              <a:rPr lang="ru-RU" b="1" dirty="0" err="1" smtClean="0">
                <a:latin typeface="Times New Roman" panose="02020603050405020304" pitchFamily="18" charset="0"/>
                <a:cs typeface="Times New Roman" panose="02020603050405020304" pitchFamily="18" charset="0"/>
              </a:rPr>
              <a:t>Ланг</a:t>
            </a:r>
            <a:endParaRPr lang="ru-RU" b="1" dirty="0" smtClean="0">
              <a:latin typeface="Times New Roman" panose="02020603050405020304" pitchFamily="18" charset="0"/>
              <a:cs typeface="Times New Roman" panose="02020603050405020304" pitchFamily="18" charset="0"/>
              <a:hlinkClick r:id="rId5"/>
            </a:endParaRPr>
          </a:p>
          <a:p>
            <a:r>
              <a:rPr lang="ru-RU" b="1" dirty="0" smtClean="0">
                <a:latin typeface="Times New Roman" panose="02020603050405020304" pitchFamily="18" charset="0"/>
                <a:cs typeface="Times New Roman" panose="02020603050405020304" pitchFamily="18" charset="0"/>
              </a:rPr>
              <a:t>«</a:t>
            </a:r>
            <a:r>
              <a:rPr lang="ru-RU" b="1" dirty="0" err="1" smtClean="0">
                <a:latin typeface="Times New Roman" panose="02020603050405020304" pitchFamily="18" charset="0"/>
                <a:cs typeface="Times New Roman" panose="02020603050405020304" pitchFamily="18" charset="0"/>
              </a:rPr>
              <a:t>Тәуекелсіз</a:t>
            </a:r>
            <a:r>
              <a:rPr lang="ru-RU" b="1" dirty="0" smtClean="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жыныстық</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қатынас</a:t>
            </a:r>
            <a:r>
              <a:rPr lang="ru-RU" b="1" dirty="0" smtClean="0">
                <a:latin typeface="Times New Roman" panose="02020603050405020304" pitchFamily="18" charset="0"/>
                <a:cs typeface="Times New Roman" panose="02020603050405020304" pitchFamily="18" charset="0"/>
              </a:rPr>
              <a:t>»</a:t>
            </a:r>
          </a:p>
          <a:p>
            <a:pPr algn="just"/>
            <a:r>
              <a:rPr lang="ru-RU" dirty="0" err="1">
                <a:latin typeface="Times New Roman" panose="02020603050405020304" pitchFamily="18" charset="0"/>
                <a:cs typeface="Times New Roman" panose="02020603050405020304" pitchFamily="18" charset="0"/>
              </a:rPr>
              <a:t>Бұл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кітапты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жастар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арасындағы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жыныстық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зорлық-зомбылыққа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қарсы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күрескер</a:t>
            </a:r>
            <a:r>
              <a:rPr lang="ru-RU" dirty="0">
                <a:latin typeface="Times New Roman" panose="02020603050405020304" pitchFamily="18" charset="0"/>
                <a:cs typeface="Times New Roman" panose="02020603050405020304" pitchFamily="18" charset="0"/>
              </a:rPr>
              <a:t>, гинеколог Дженнифер </a:t>
            </a:r>
            <a:r>
              <a:rPr lang="ru-RU" dirty="0" err="1">
                <a:latin typeface="Times New Roman" panose="02020603050405020304" pitchFamily="18" charset="0"/>
                <a:cs typeface="Times New Roman" panose="02020603050405020304" pitchFamily="18" charset="0"/>
              </a:rPr>
              <a:t>Ланг</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жазған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Ол</a:t>
            </a:r>
            <a:r>
              <a:rPr lang="ru-RU" dirty="0">
                <a:latin typeface="Times New Roman" panose="02020603050405020304" pitchFamily="18" charset="0"/>
                <a:cs typeface="Times New Roman" panose="02020603050405020304" pitchFamily="18" charset="0"/>
              </a:rPr>
              <a:t> секс </a:t>
            </a:r>
            <a:r>
              <a:rPr lang="ru-RU" dirty="0" err="1">
                <a:latin typeface="Times New Roman" panose="02020603050405020304" pitchFamily="18" charset="0"/>
                <a:cs typeface="Times New Roman" panose="02020603050405020304" pitchFamily="18" charset="0"/>
              </a:rPr>
              <a:t>туралы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аңыздарды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таратады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жасөспірімдер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кешендерін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еңсеруге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қарым-қатынаста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жеке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шекараларды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құруға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көмектеседі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Иә</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кітапта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жасөспірімдер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ата-аналарымен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ғана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емес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құрдастарымен</a:t>
            </a:r>
            <a:r>
              <a:rPr lang="ru-RU" dirty="0">
                <a:latin typeface="Times New Roman" panose="02020603050405020304" pitchFamily="18" charset="0"/>
                <a:cs typeface="Times New Roman" panose="02020603050405020304" pitchFamily="18" charset="0"/>
              </a:rPr>
              <a:t> де </a:t>
            </a:r>
            <a:r>
              <a:rPr lang="ru-RU" dirty="0" err="1">
                <a:latin typeface="Times New Roman" panose="02020603050405020304" pitchFamily="18" charset="0"/>
                <a:cs typeface="Times New Roman" panose="02020603050405020304" pitchFamily="18" charset="0"/>
              </a:rPr>
              <a:t>сөйлесуден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тартынатын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тақырыптар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көтеріледі</a:t>
            </a:r>
            <a:r>
              <a:rPr lang="ru-RU"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7158488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2059</Words>
  <Application>Microsoft Office PowerPoint</Application>
  <PresentationFormat>Широкоэкранный</PresentationFormat>
  <Paragraphs>85</Paragraphs>
  <Slides>13</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13</vt:i4>
      </vt:variant>
    </vt:vector>
  </HeadingPairs>
  <TitlesOfParts>
    <vt:vector size="18"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31</cp:revision>
  <dcterms:created xsi:type="dcterms:W3CDTF">2024-04-08T04:42:23Z</dcterms:created>
  <dcterms:modified xsi:type="dcterms:W3CDTF">2024-04-09T11:17:54Z</dcterms:modified>
</cp:coreProperties>
</file>