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470" r:id="rId2"/>
    <p:sldId id="471" r:id="rId3"/>
    <p:sldId id="279" r:id="rId4"/>
    <p:sldId id="522" r:id="rId5"/>
    <p:sldId id="523" r:id="rId6"/>
    <p:sldId id="524" r:id="rId7"/>
    <p:sldId id="492" r:id="rId8"/>
    <p:sldId id="27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3922" autoAdjust="0"/>
  </p:normalViewPr>
  <p:slideViewPr>
    <p:cSldViewPr>
      <p:cViewPr>
        <p:scale>
          <a:sx n="70" d="100"/>
          <a:sy n="70" d="100"/>
        </p:scale>
        <p:origin x="-1344" y="-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75BD99-17AB-45DE-BF5B-21E69A38E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6B10F61-C8C2-4CFA-A80B-8F966DF60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F219BA2-6EA9-4117-9D9D-DF1F04C8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E2123D1-72E9-447E-8CF2-BEBBC7051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B6CEAA0-2640-4654-9DE2-C71D2A59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32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CCA2EE-340E-4BC2-B045-5559CF54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D8DD8C-8C92-4ADA-AEFD-F2F607329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8FA0067-DFE8-4586-BBC2-4007413D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5017F7A-01E9-41A3-B6F9-D4AE7442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A037F90-C6FB-4A0A-A588-F5B8A3E6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2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775FA2-AD4A-4D21-BAFE-79999508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0DE6DDA-511A-4EC2-826E-2A97F56D91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E84EAA4-9A55-4602-BB5C-DEC85F3E2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CF1B79C-BDD1-42E3-BD7E-C418F7427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C5585E6-F863-43B9-A7CC-A8D8A856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5308610-C0CD-43B2-8384-7726E003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054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806E9C-7DD6-4D89-9E49-CCCA67A07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494F38-9B84-4779-88FA-A093A9284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670A8D5-E71E-4FC6-A899-44478D3DB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0C0321F-0382-4FAD-98D3-27420B52B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B109BB3-8278-4334-B477-1A2F02E79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7A6EB80-69D1-45E0-AEDD-A537F263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18A625B8-8BED-4821-874A-33F13935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5FF6C1CD-C9E9-48B4-85DB-6A0D81E5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065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B4A8CC-FFA3-446D-8513-0C06A953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F4670BB-E6DD-4C1C-9A92-7C6AB0E2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D4E5B68-44F3-4B41-8E8C-1B87DD430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BC5B350-4505-4A31-B3C4-FD65007D7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772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784C86C-822B-40C8-ABF6-5F2E6529A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E161B5F-059D-4603-95BA-25F8AAA7E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4520802-30F1-44DF-8CB6-D377182FF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994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25D3FC-DE13-4C7C-A2AB-CDC36FE9C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62DDFD-D724-4764-8F63-4CDA7D25E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14FACB8-B7D1-45BB-BCC8-2BAA3730A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83EB474-C57B-4460-A80F-F7F7481D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AA0E1D5-6A1A-4F7C-8298-7CDDA70F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BD64352-98F4-4463-9A43-DAB7B8C8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407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292653-F00E-4B0F-99D8-F58702BD8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869DC4C-581E-4A63-8EB7-78CBBC250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D18DFBF-6C91-470B-BDBF-AF6FF5B77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6B36F99-CD76-4360-85AA-BDB4732C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C2753AC-8FA4-495C-BB5A-DD26CB1F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05FC5C9-5238-4284-95D8-28C12137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05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86CE049-BBED-43E6-9471-D323FFDFC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524F019-8181-418B-9784-23CF77542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DB06BBB-199D-4972-ABF7-9CE882A0E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EED62B3-69CD-4EC0-B9C3-D330BE838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5A5581C-B40E-48A6-A69D-33D4C4EA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674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B1412BD8-1800-4154-BF84-0C972632E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BF64695-A62C-480E-A4EB-8A2306FC8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E70A3E2-4416-495F-9FD6-D301346B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CAC1021-24DE-44A1-B75A-25AB8CC4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0FD36B5-A790-40FA-B261-31E23D8D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6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81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11ABB4-84E6-4957-916D-CC332F6B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C7823A-AB17-46E4-B7FA-475AC7D0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36528C9-5884-4B4D-B36C-1A614FA1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0526-881B-4EFB-A2B1-E2EC6E67364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3A9552C-5650-405C-942C-79F245E3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7EA733B-55B7-42F8-B642-7A4DC9DAF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403C-4EB7-40BC-9395-955F62C492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40E1113-501F-42FF-A817-B71D295CCD2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939F007F-2479-4E1B-962F-B6FEF354E7FF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4FBB389D-F645-4EF0-A313-F1760EDDD65D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2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E8DDD8ED-37DB-433B-9BE3-ED56AB186990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="" xmlns:a16="http://schemas.microsoft.com/office/drawing/2014/main" id="{8A9AC1B6-7038-462A-A7C2-D0F29619BF17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2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E463789D-0C7C-454D-BFD9-1DE51E4C5BFC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2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84D431FD-AB15-4701-9AC6-CDB8CE4C764C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="" xmlns:a16="http://schemas.microsoft.com/office/drawing/2014/main" id="{E7D3F83A-004E-403A-8F03-CC8948CF9F67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18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4B881EB-1784-473B-8081-FDC8508B7613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B119E31C-4778-49B4-88E9-494EF71DCCA4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AB8690DA-5449-464D-80A9-DCC9C148D31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2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315118C4-713A-4AB9-B08B-BD62864C2E6A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="" xmlns:a16="http://schemas.microsoft.com/office/drawing/2014/main" id="{A0898C5B-FFF0-4624-824E-84E4C17CBB1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7BCAD506-BA00-4E33-B68C-E5911E34BEAB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2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501341E1-EFB0-48B5-8780-45599BABAF41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="" xmlns:a16="http://schemas.microsoft.com/office/drawing/2014/main" id="{DE8C835F-D205-4D6A-8A82-F0DFE38F02A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038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66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8" y="365125"/>
            <a:ext cx="5257801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18D8509-D379-49B3-A4FE-EDBEE064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0FB3E60-2F82-4C12-95B3-7ACC1B0E5862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8" name="Рисунок 2">
            <a:extLst>
              <a:ext uri="{FF2B5EF4-FFF2-40B4-BE49-F238E27FC236}">
                <a16:creationId xmlns="" xmlns:a16="http://schemas.microsoft.com/office/drawing/2014/main" id="{17DD4B55-CA6E-4B68-97C9-646C6EC1FB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50" y="-575"/>
            <a:ext cx="5186362" cy="6858575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5207212" y="36075"/>
            <a:ext cx="2844750" cy="274500"/>
            <a:chOff x="5228062" y="49500"/>
            <a:chExt cx="2844750" cy="274500"/>
          </a:xfrm>
          <a:solidFill>
            <a:schemeClr val="accent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=""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accent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=""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=""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0" y="2033588"/>
            <a:ext cx="5186363" cy="4049712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  <a:lvl2pPr>
              <a:defRPr b="0">
                <a:solidFill>
                  <a:schemeClr val="accent2"/>
                </a:solidFill>
              </a:defRPr>
            </a:lvl2pPr>
            <a:lvl3pPr>
              <a:defRPr b="0">
                <a:solidFill>
                  <a:schemeClr val="accent2"/>
                </a:solidFill>
              </a:defRPr>
            </a:lvl3pPr>
            <a:lvl4pPr>
              <a:defRPr b="0">
                <a:solidFill>
                  <a:schemeClr val="accent2"/>
                </a:solidFill>
              </a:defRPr>
            </a:lvl4pPr>
            <a:lvl5pPr>
              <a:defRPr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9933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4756F5F-238C-4EA5-953D-83BC7A40E2A5}"/>
              </a:ext>
            </a:extLst>
          </p:cNvPr>
          <p:cNvSpPr/>
          <p:nvPr userDrawn="1"/>
        </p:nvSpPr>
        <p:spPr>
          <a:xfrm>
            <a:off x="0" y="1674000"/>
            <a:ext cx="12192000" cy="135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="" xmlns:a16="http://schemas.microsoft.com/office/drawing/2014/main" id="{4A24F890-6633-4AD3-9C24-3D0B92AF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E2BC0BA3-1E1F-4BDD-8E19-DB8F68551C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294063"/>
            <a:ext cx="10515600" cy="29702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="" xmlns:a16="http://schemas.microsoft.com/office/drawing/2014/main" id="{4560B685-5836-4067-85B7-2D3D4F5E09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89138"/>
            <a:ext cx="10515600" cy="8096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0280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>
            <a:off x="8031000" y="447747"/>
            <a:ext cx="3735000" cy="596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8502" y="3654002"/>
            <a:ext cx="6525000" cy="260999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=""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=""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6435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8583EE-252E-41FE-AB7A-07D44653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6B07D8-45F5-432E-B708-DF9A6257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F326451-6A92-4D65-AD0B-856528E6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BB1D946-D98C-4347-BAE3-CA1AC606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5B3555D-832A-49FA-A417-C87C45C2F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94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563856-D66D-44B8-8569-D9ACB42E3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790A5AD-7C0F-4C90-97EE-17018A6D2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DC517B4-0AEF-484D-A4C7-3B3F2A71A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5E21-EC16-4FB2-B00B-6D2CEE013F9A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C0E6D4-8D6A-47A6-9A1A-6801E7FBB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3DBEAA2-0AD4-4523-8AB9-89C7AC541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hlinkClick r:id="rId20"/>
            <a:extLst>
              <a:ext uri="{FF2B5EF4-FFF2-40B4-BE49-F238E27FC236}">
                <a16:creationId xmlns="" xmlns:a16="http://schemas.microsoft.com/office/drawing/2014/main" id="{A3DF6E02-8AFD-430E-83E7-3B976B38D7C2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1" r:id="rId4"/>
    <p:sldLayoutId id="2147483666" r:id="rId5"/>
    <p:sldLayoutId id="2147483662" r:id="rId6"/>
    <p:sldLayoutId id="2147483663" r:id="rId7"/>
    <p:sldLayoutId id="2147483664" r:id="rId8"/>
    <p:sldLayoutId id="2147483650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7408" y="1484784"/>
            <a:ext cx="10801200" cy="36004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Итоговая аттестации  обучающихся  9,11 классов </a:t>
            </a:r>
            <a:b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20</a:t>
            </a:r>
            <a:r>
              <a:rPr lang="kk-K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kk-KZ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учебном году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188641"/>
            <a:ext cx="10801200" cy="8640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АЛГОРИТМ</a:t>
            </a:r>
            <a:b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подготовки к итоговой аттестации  учащихся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360" y="1196752"/>
            <a:ext cx="11377264" cy="4680520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атериалы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экзаменационных работ для обучающихся 9 ,11 класса готовятся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управлениями образования</a:t>
            </a:r>
            <a:r>
              <a:rPr lang="kk-K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Содержание итоговой аттестации и ожидаемые результаты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регламентируются спецификацией в разрезе каждого предмета и языка обучения.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Руководители организаций образования несут ответственность за сохранность и конфиденциальность материалов экзаменационных работ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kk-K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Сроки п</a:t>
            </a:r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роведения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итоговой аттестации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обучающихся 9,11кл в организациях образования осуществляются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согласно приказу МОН РК №125 от  18.03.2008 г. с изменениями на 05.08.2023 г.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2400" dirty="0" smtClean="0"/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6C918D1-2D94-40F1-8E9F-D2107DB63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0" y="1449000"/>
            <a:ext cx="11430000" cy="435133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sz="3200" dirty="0" smtClean="0"/>
              <a:t>1) письменный экзамен по казахскому языку/русскому языку (по языку обучения) в форме эссе, для обучающихся школ с углубленным изучением предметов гуманитарного цикла - письменная работа (статья, рассказ, эссе);</a:t>
            </a:r>
          </a:p>
          <a:p>
            <a:pPr marL="0" indent="0" fontAlgn="base">
              <a:buNone/>
            </a:pPr>
            <a:endParaRPr lang="ru-RU" sz="3200" dirty="0" smtClean="0"/>
          </a:p>
          <a:p>
            <a:pPr fontAlgn="base"/>
            <a:r>
              <a:rPr lang="ru-RU" sz="3200" dirty="0"/>
              <a:t>2</a:t>
            </a:r>
            <a:r>
              <a:rPr lang="ru-RU" sz="3200" dirty="0" smtClean="0"/>
              <a:t>) письменный экзамен по казахскому языку и литературе в классах с русским языком обучения и письменный экзамен по русскому языку и литературе в классах с казахским языком обучения</a:t>
            </a:r>
            <a:r>
              <a:rPr lang="kk-KZ" sz="3200" dirty="0" smtClean="0"/>
              <a:t>;</a:t>
            </a:r>
          </a:p>
          <a:p>
            <a:pPr fontAlgn="base"/>
            <a:r>
              <a:rPr lang="ru-RU" sz="3200" dirty="0" smtClean="0"/>
              <a:t>3)письменный экзамен по выбору – литература (по языку обучения)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ОСНОВАНИЕ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dirty="0" smtClean="0"/>
              <a:t>приказ Министра образования и науки Республики Казахстан от 18 марта 2008 года № 125 «Об утверждении Типовых правил проведения  текущего контроля успеваемости, промежуточной и итоговой аттестации обучающихся для организаций среднего, технического и профессионального, послесреднего образования»  с изменениями и дополнениями по состоянию  на 05.08.2023 г.</a:t>
            </a:r>
            <a:endParaRPr lang="x-none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FFD7006-81D9-4CD3-BE22-01E9C88F79E4}"/>
              </a:ext>
            </a:extLst>
          </p:cNvPr>
          <p:cNvSpPr txBox="1"/>
          <p:nvPr/>
        </p:nvSpPr>
        <p:spPr>
          <a:xfrm>
            <a:off x="191344" y="260648"/>
            <a:ext cx="9180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ФОРМАТ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итогов</a:t>
            </a:r>
            <a:r>
              <a:rPr lang="ru-RU" sz="2400" b="1" i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ых выпускных экзаменов  для 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обучающихся  9 </a:t>
            </a:r>
            <a:r>
              <a:rPr lang="ru-RU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i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2023-2024</a:t>
            </a:r>
            <a:r>
              <a:rPr lang="ru-RU" sz="2400" b="0" i="0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0" i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г.</a:t>
            </a:r>
            <a:endParaRPr lang="x-none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4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ФОРМАТ государственных выпускных экзаменов для   </a:t>
            </a:r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обучающихся 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ru-RU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2023-2024</a:t>
            </a:r>
            <a:r>
              <a:rPr lang="ru-RU" b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dirty="0"/>
              <a:t>1) письменный экзамен по казахскому языку/русскому языку (по языку обучения</a:t>
            </a:r>
            <a:r>
              <a:rPr lang="ru-RU" dirty="0" smtClean="0"/>
              <a:t>)</a:t>
            </a:r>
            <a:endParaRPr lang="ru-RU" dirty="0"/>
          </a:p>
          <a:p>
            <a:pPr fontAlgn="base"/>
            <a:r>
              <a:rPr lang="ru-RU" dirty="0"/>
              <a:t>2) письменный экзамен по казахскому языку и литературе в классах с </a:t>
            </a:r>
            <a:r>
              <a:rPr lang="ru-RU" dirty="0" smtClean="0"/>
              <a:t>русским </a:t>
            </a:r>
            <a:r>
              <a:rPr lang="ru-RU" dirty="0"/>
              <a:t>языком обучения и письменный экзамен по русскому языку и литературе в классах с казахским языком обучения</a:t>
            </a:r>
            <a:r>
              <a:rPr lang="kk-KZ" dirty="0"/>
              <a:t>;</a:t>
            </a:r>
          </a:p>
          <a:p>
            <a:pPr fontAlgn="base"/>
            <a:r>
              <a:rPr lang="ru-RU" dirty="0"/>
              <a:t>3)письменный экзамен по выбору – литература (по языку обучения)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ОСНОВАНИЕ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dirty="0"/>
              <a:t>приказ Министра образования и науки Республики Казахстан от 18 марта 2008 года № 125 «Об утверждении Типовых правил проведения  текущего контроля успеваемости, промежуточной и итоговой аттестации обучающихся для организаций среднего, технического и профессионального, послесреднего образования»  с изменениями и дополнениями по состоянию  на 05.08.2023 г.</a:t>
            </a:r>
            <a:endParaRPr lang="x-none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75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Нормативные сроки итоговых выпускных экзаменов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Приказ МОН РК «Об определении сроков начала и  завершения учебного 2023-2024 </a:t>
            </a:r>
            <a:r>
              <a:rPr lang="ru-RU" sz="1800" dirty="0" err="1" smtClean="0"/>
              <a:t>уч.г</a:t>
            </a:r>
            <a:r>
              <a:rPr lang="ru-RU" sz="1800" dirty="0" smtClean="0"/>
              <a:t>., а также сроков проведения итоговой аттестации обучающихся в организациях среднего образования» №304 от 04.10.2023 г. </a:t>
            </a:r>
          </a:p>
          <a:p>
            <a:r>
              <a:rPr lang="ru-RU" sz="1800" b="1" dirty="0" smtClean="0"/>
              <a:t>9 </a:t>
            </a:r>
            <a:r>
              <a:rPr lang="ru-RU" sz="1800" b="1" dirty="0" err="1" smtClean="0"/>
              <a:t>кл</a:t>
            </a:r>
            <a:r>
              <a:rPr lang="ru-RU" sz="1800" b="1" dirty="0" smtClean="0"/>
              <a:t>. </a:t>
            </a:r>
          </a:p>
          <a:p>
            <a:pPr marL="0" indent="0">
              <a:buNone/>
            </a:pPr>
            <a:r>
              <a:rPr lang="ru-RU" sz="1800" dirty="0" smtClean="0"/>
              <a:t>   Письменный экзамен по русскому языку в школах с русским яз. обучения в формате эссе – 29 мая 2024 г. Пакеты с темами  эссе  вскрываются за 15 минут до начала экзамена.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- </a:t>
            </a:r>
            <a:r>
              <a:rPr lang="ru-RU" sz="1800" dirty="0" smtClean="0"/>
              <a:t>Письменный экзамен по русскому языку и литературе в </a:t>
            </a:r>
            <a:r>
              <a:rPr lang="ru-RU" sz="1800" dirty="0" err="1" smtClean="0"/>
              <a:t>каз</a:t>
            </a:r>
            <a:r>
              <a:rPr lang="ru-RU" sz="1800" dirty="0" smtClean="0"/>
              <a:t>. </a:t>
            </a:r>
            <a:r>
              <a:rPr lang="ru-RU" sz="1800" dirty="0" err="1"/>
              <a:t>к</a:t>
            </a:r>
            <a:r>
              <a:rPr lang="ru-RU" sz="1800" dirty="0" err="1" smtClean="0"/>
              <a:t>л</a:t>
            </a:r>
            <a:r>
              <a:rPr lang="ru-RU" sz="1800" dirty="0" smtClean="0"/>
              <a:t>.  (работа с текстом)– 6 июня 2024 г.</a:t>
            </a:r>
          </a:p>
          <a:p>
            <a:pPr marL="0" indent="0">
              <a:buNone/>
            </a:pPr>
            <a:r>
              <a:rPr lang="ru-RU" sz="1800" dirty="0" smtClean="0"/>
              <a:t>    </a:t>
            </a:r>
            <a:r>
              <a:rPr lang="ru-RU" sz="1800" b="1" dirty="0" smtClean="0"/>
              <a:t>11 </a:t>
            </a:r>
            <a:r>
              <a:rPr lang="ru-RU" sz="1800" b="1" dirty="0" err="1" smtClean="0"/>
              <a:t>кл</a:t>
            </a:r>
            <a:r>
              <a:rPr lang="ru-RU" sz="1800" b="1" dirty="0" smtClean="0"/>
              <a:t>.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Письменный экзамен </a:t>
            </a:r>
            <a:r>
              <a:rPr lang="ru-RU" sz="1800" dirty="0"/>
              <a:t>по русскому языку – </a:t>
            </a:r>
            <a:r>
              <a:rPr lang="ru-RU" sz="1800" dirty="0" smtClean="0"/>
              <a:t>28 мая 2024 г.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   </a:t>
            </a:r>
            <a:r>
              <a:rPr lang="ru-RU" sz="1800" dirty="0" smtClean="0"/>
              <a:t> Письменный экзамен </a:t>
            </a:r>
            <a:r>
              <a:rPr lang="ru-RU" sz="1800" dirty="0"/>
              <a:t>по русскому языку и литературе в </a:t>
            </a:r>
            <a:r>
              <a:rPr lang="ru-RU" sz="1800" dirty="0" err="1"/>
              <a:t>каз</a:t>
            </a:r>
            <a:r>
              <a:rPr lang="ru-RU" sz="1800" dirty="0"/>
              <a:t>. </a:t>
            </a:r>
            <a:r>
              <a:rPr lang="ru-RU" sz="1800" dirty="0" err="1" smtClean="0"/>
              <a:t>кл</a:t>
            </a:r>
            <a:r>
              <a:rPr lang="ru-RU" sz="1800" dirty="0" smtClean="0"/>
              <a:t>. -7 июня 2024 г.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Эссе в 9 </a:t>
            </a:r>
            <a:r>
              <a:rPr lang="ru-RU" sz="1800" dirty="0" err="1" smtClean="0"/>
              <a:t>кл</a:t>
            </a:r>
            <a:r>
              <a:rPr lang="ru-RU" sz="1800" dirty="0" smtClean="0"/>
              <a:t>. оценивается двумя оценками, при проверке ошибки подчеркиваются. В эссе за курс общего среднего образования количество ошибок указывается отдельно.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9847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выполнения письменной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9 классе на письменную работа  отводится – 2 астрономических часа</a:t>
            </a:r>
          </a:p>
          <a:p>
            <a:r>
              <a:rPr lang="ru-RU" dirty="0" smtClean="0"/>
              <a:t>В 11 классе на письменный экзамен по языку отводится 3 астрономических часа.</a:t>
            </a:r>
            <a:endParaRPr lang="ru-RU" dirty="0"/>
          </a:p>
          <a:p>
            <a:r>
              <a:rPr lang="ru-RU" dirty="0" smtClean="0"/>
              <a:t>Письменные экзаменационные экзамены начинаются в 10.00 час.</a:t>
            </a:r>
          </a:p>
          <a:p>
            <a:r>
              <a:rPr lang="ru-RU" dirty="0" smtClean="0"/>
              <a:t>Спецификации письменных экзаменов разрабатывает АО НИШ.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32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55440" y="332657"/>
            <a:ext cx="10371584" cy="10801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Шкала перевода баллов экзамена обучающихся 9,11 классов в  экзаменационную оценку </a:t>
            </a:r>
            <a:br>
              <a:rPr lang="ru-RU" dirty="0" smtClean="0"/>
            </a:br>
            <a:r>
              <a:rPr lang="ru-RU" dirty="0" smtClean="0"/>
              <a:t>приложение 4 к Типовым правилам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706350"/>
              </p:ext>
            </p:extLst>
          </p:nvPr>
        </p:nvGraphicFramePr>
        <p:xfrm>
          <a:off x="1487488" y="2636912"/>
          <a:ext cx="7560840" cy="3170472"/>
        </p:xfrm>
        <a:graphic>
          <a:graphicData uri="http://schemas.openxmlformats.org/drawingml/2006/table">
            <a:tbl>
              <a:tblPr/>
              <a:tblGrid>
                <a:gridCol w="987044"/>
                <a:gridCol w="3013258"/>
                <a:gridCol w="3560538"/>
              </a:tblGrid>
              <a:tr h="27405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оценка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Баллы для предметов,</a:t>
                      </a:r>
                      <a:r>
                        <a:rPr lang="ru-RU" sz="1800" baseline="0" dirty="0" smtClean="0">
                          <a:latin typeface="Arial" pitchFamily="34" charset="0"/>
                          <a:cs typeface="Arial" pitchFamily="34" charset="0"/>
                        </a:rPr>
                        <a:t> где максимальный балл</a:t>
                      </a:r>
                    </a:p>
                    <a:p>
                      <a:r>
                        <a:rPr lang="ru-RU" sz="1800" baseline="0" dirty="0" smtClean="0">
                          <a:latin typeface="Arial" pitchFamily="34" charset="0"/>
                          <a:cs typeface="Arial" pitchFamily="34" charset="0"/>
                        </a:rPr>
                        <a:t>                              30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Баллы для предметов,</a:t>
                      </a:r>
                      <a:r>
                        <a:rPr lang="ru-RU" sz="1800" baseline="0" dirty="0" smtClean="0">
                          <a:latin typeface="Arial" pitchFamily="34" charset="0"/>
                          <a:cs typeface="Arial" pitchFamily="34" charset="0"/>
                        </a:rPr>
                        <a:t> где максимальный балл -40</a:t>
                      </a:r>
                    </a:p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0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«2»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 – </a:t>
                      </a:r>
                      <a:r>
                        <a:rPr lang="ru-RU" sz="1800" b="0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0-15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0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«3»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12-19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16-25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0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«4»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20-25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26-33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«5»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26-30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34-40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407368" y="1735941"/>
            <a:ext cx="1847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1786BC2-7745-46C9-BE2D-D7499E825837}"/>
              </a:ext>
            </a:extLst>
          </p:cNvPr>
          <p:cNvSpPr/>
          <p:nvPr/>
        </p:nvSpPr>
        <p:spPr>
          <a:xfrm>
            <a:off x="0" y="0"/>
            <a:ext cx="546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/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4800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2F58937A-61E5-41F4-90FD-004A63F6C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764704"/>
            <a:ext cx="5612404" cy="532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19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Офтальмологи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A80D9"/>
      </a:accent1>
      <a:accent2>
        <a:srgbClr val="2393D9"/>
      </a:accent2>
      <a:accent3>
        <a:srgbClr val="6BBEF2"/>
      </a:accent3>
      <a:accent4>
        <a:srgbClr val="88D4F2"/>
      </a:accent4>
      <a:accent5>
        <a:srgbClr val="C5F0FC"/>
      </a:accent5>
      <a:accent6>
        <a:srgbClr val="F2F2F2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481</Words>
  <Application>Microsoft Office PowerPoint</Application>
  <PresentationFormat>Произвольный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Итоговая аттестации  обучающихся  9,11 классов  в 2023-2024 учебном году  </vt:lpstr>
      <vt:lpstr>АЛГОРИТМ подготовки к итоговой аттестации  учащихся</vt:lpstr>
      <vt:lpstr>Презентация PowerPoint</vt:lpstr>
      <vt:lpstr>ФОРМАТ государственных выпускных экзаменов для   обучающихся  11 кл. 2023-2024  г.</vt:lpstr>
      <vt:lpstr> Нормативные сроки итоговых выпускных экзаменов</vt:lpstr>
      <vt:lpstr>Время выполнения письменной работы</vt:lpstr>
      <vt:lpstr> Шкала перевода баллов экзамена обучающихся 9,11 классов в  экзаменационную оценку  приложение 4 к Типовым правилам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Пользователь</cp:lastModifiedBy>
  <cp:revision>249</cp:revision>
  <dcterms:created xsi:type="dcterms:W3CDTF">2020-08-15T11:04:58Z</dcterms:created>
  <dcterms:modified xsi:type="dcterms:W3CDTF">2024-04-24T04:29:30Z</dcterms:modified>
</cp:coreProperties>
</file>