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67" r:id="rId3"/>
    <p:sldId id="268" r:id="rId4"/>
    <p:sldId id="278" r:id="rId5"/>
    <p:sldId id="279" r:id="rId6"/>
    <p:sldId id="297" r:id="rId7"/>
    <p:sldId id="281" r:id="rId8"/>
    <p:sldId id="280" r:id="rId9"/>
    <p:sldId id="282" r:id="rId10"/>
    <p:sldId id="283" r:id="rId11"/>
    <p:sldId id="284" r:id="rId12"/>
    <p:sldId id="285" r:id="rId13"/>
    <p:sldId id="286" r:id="rId14"/>
    <p:sldId id="287" r:id="rId15"/>
    <p:sldId id="291" r:id="rId16"/>
    <p:sldId id="293" r:id="rId17"/>
    <p:sldId id="288" r:id="rId18"/>
    <p:sldId id="292" r:id="rId19"/>
    <p:sldId id="294" r:id="rId20"/>
    <p:sldId id="289" r:id="rId21"/>
    <p:sldId id="299" r:id="rId22"/>
    <p:sldId id="300" r:id="rId23"/>
    <p:sldId id="296" r:id="rId24"/>
  </p:sldIdLst>
  <p:sldSz cx="12192000" cy="6858000"/>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2-орташа мәнер - 1-екпін">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02" y="3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Үстіңгі деректеме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k-KZ"/>
          </a:p>
        </p:txBody>
      </p:sp>
      <p:sp>
        <p:nvSpPr>
          <p:cNvPr id="3" name="Күн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88715D-A714-4722-8CE9-015D43E179C0}" type="datetimeFigureOut">
              <a:rPr lang="kk-KZ" smtClean="0"/>
              <a:t>08.04.2024</a:t>
            </a:fld>
            <a:endParaRPr lang="kk-KZ"/>
          </a:p>
        </p:txBody>
      </p:sp>
      <p:sp>
        <p:nvSpPr>
          <p:cNvPr id="4" name="Слайд суреті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k-KZ"/>
          </a:p>
        </p:txBody>
      </p:sp>
      <p:sp>
        <p:nvSpPr>
          <p:cNvPr id="5" name="Жазбала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6" name="Төменгі деректеме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k-KZ"/>
          </a:p>
        </p:txBody>
      </p:sp>
      <p:sp>
        <p:nvSpPr>
          <p:cNvPr id="7" name="Слайд нөмірі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C1DA6-3D07-4FFF-93EE-954937EABAEC}" type="slidenum">
              <a:rPr lang="kk-KZ" smtClean="0"/>
              <a:t>‹#›</a:t>
            </a:fld>
            <a:endParaRPr lang="kk-KZ"/>
          </a:p>
        </p:txBody>
      </p:sp>
    </p:spTree>
    <p:extLst>
      <p:ext uri="{BB962C8B-B14F-4D97-AF65-F5344CB8AC3E}">
        <p14:creationId xmlns:p14="http://schemas.microsoft.com/office/powerpoint/2010/main" val="724522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67179" y="5154613"/>
            <a:ext cx="5342154" cy="421709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27000" y="1339850"/>
            <a:ext cx="6423025" cy="3613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5950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ақырып слайды">
    <p:spTree>
      <p:nvGrpSpPr>
        <p:cNvPr id="1" name=""/>
        <p:cNvGrpSpPr/>
        <p:nvPr/>
      </p:nvGrpSpPr>
      <p:grpSpPr>
        <a:xfrm>
          <a:off x="0" y="0"/>
          <a:ext cx="0" cy="0"/>
          <a:chOff x="0" y="0"/>
          <a:chExt cx="0" cy="0"/>
        </a:xfrm>
      </p:grpSpPr>
      <p:sp>
        <p:nvSpPr>
          <p:cNvPr id="2" name="Тақырып 1"/>
          <p:cNvSpPr>
            <a:spLocks noGrp="1"/>
          </p:cNvSpPr>
          <p:nvPr>
            <p:ph type="ctrTitle"/>
          </p:nvPr>
        </p:nvSpPr>
        <p:spPr>
          <a:xfrm>
            <a:off x="1524000" y="1122363"/>
            <a:ext cx="9144000" cy="2387600"/>
          </a:xfrm>
        </p:spPr>
        <p:txBody>
          <a:bodyPr anchor="b"/>
          <a:lstStyle>
            <a:lvl1pPr algn="ctr">
              <a:defRPr sz="6000"/>
            </a:lvl1pPr>
          </a:lstStyle>
          <a:p>
            <a:r>
              <a:rPr lang="kk-KZ"/>
              <a:t>Тақырып үлгісі</a:t>
            </a:r>
          </a:p>
        </p:txBody>
      </p:sp>
      <p:sp>
        <p:nvSpPr>
          <p:cNvPr id="3" name="Тақырыпша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k-KZ"/>
              <a:t>Тақырыпша үлгісін өңдеу үшін нұқыңыз</a:t>
            </a:r>
          </a:p>
        </p:txBody>
      </p:sp>
      <p:sp>
        <p:nvSpPr>
          <p:cNvPr id="4" name="Күн 3"/>
          <p:cNvSpPr>
            <a:spLocks noGrp="1"/>
          </p:cNvSpPr>
          <p:nvPr>
            <p:ph type="dt" sz="half" idx="10"/>
          </p:nvPr>
        </p:nvSpPr>
        <p:spPr/>
        <p:txBody>
          <a:bodyPr/>
          <a:lstStyle/>
          <a:p>
            <a:fld id="{AC454A18-402B-4DB2-BDB6-E9F45DB82962}" type="datetimeFigureOut">
              <a:rPr lang="kk-KZ" smtClean="0"/>
              <a:t>08.04.2024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5892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Тақырып және тік мәті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Тік мәтін 2"/>
          <p:cNvSpPr>
            <a:spLocks noGrp="1"/>
          </p:cNvSpPr>
          <p:nvPr>
            <p:ph type="body" orient="vert" idx="1"/>
          </p:nvPr>
        </p:nvSpPr>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08.04.2024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8326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Тік тақырып пен мәтін">
    <p:spTree>
      <p:nvGrpSpPr>
        <p:cNvPr id="1" name=""/>
        <p:cNvGrpSpPr/>
        <p:nvPr/>
      </p:nvGrpSpPr>
      <p:grpSpPr>
        <a:xfrm>
          <a:off x="0" y="0"/>
          <a:ext cx="0" cy="0"/>
          <a:chOff x="0" y="0"/>
          <a:chExt cx="0" cy="0"/>
        </a:xfrm>
      </p:grpSpPr>
      <p:sp>
        <p:nvSpPr>
          <p:cNvPr id="2" name="Тік тақырып 1"/>
          <p:cNvSpPr>
            <a:spLocks noGrp="1"/>
          </p:cNvSpPr>
          <p:nvPr>
            <p:ph type="title" orient="vert"/>
          </p:nvPr>
        </p:nvSpPr>
        <p:spPr>
          <a:xfrm>
            <a:off x="8724900" y="365125"/>
            <a:ext cx="2628900" cy="5811838"/>
          </a:xfrm>
        </p:spPr>
        <p:txBody>
          <a:bodyPr vert="eaVert"/>
          <a:lstStyle/>
          <a:p>
            <a:r>
              <a:rPr lang="kk-KZ"/>
              <a:t>Тақырып үлгісі</a:t>
            </a:r>
          </a:p>
        </p:txBody>
      </p:sp>
      <p:sp>
        <p:nvSpPr>
          <p:cNvPr id="3" name="Тік мәтін 2"/>
          <p:cNvSpPr>
            <a:spLocks noGrp="1"/>
          </p:cNvSpPr>
          <p:nvPr>
            <p:ph type="body" orient="vert" idx="1"/>
          </p:nvPr>
        </p:nvSpPr>
        <p:spPr>
          <a:xfrm>
            <a:off x="838200" y="365125"/>
            <a:ext cx="7734300" cy="5811838"/>
          </a:xfrm>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08.04.2024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20361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72950D-D05D-4CCF-89FE-BA5DE6929EA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KZ"/>
          </a:p>
        </p:txBody>
      </p:sp>
      <p:sp>
        <p:nvSpPr>
          <p:cNvPr id="3" name="Подзаголовок 2">
            <a:extLst>
              <a:ext uri="{FF2B5EF4-FFF2-40B4-BE49-F238E27FC236}">
                <a16:creationId xmlns:a16="http://schemas.microsoft.com/office/drawing/2014/main" id="{A28A92AF-44F1-4D2F-9CF9-0D6B425198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KZ"/>
          </a:p>
        </p:txBody>
      </p:sp>
      <p:sp>
        <p:nvSpPr>
          <p:cNvPr id="4" name="Дата 3">
            <a:extLst>
              <a:ext uri="{FF2B5EF4-FFF2-40B4-BE49-F238E27FC236}">
                <a16:creationId xmlns:a16="http://schemas.microsoft.com/office/drawing/2014/main" id="{015FDA45-988E-41E9-8E29-30BDD645B546}"/>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657AA134-2EC4-4E42-BAD6-EE6708D035E1}"/>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53A3BA8F-1A89-4833-9369-93E4205126E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80445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1D99C6-3B3F-4F88-BD7C-2E1089AD328D}"/>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67829377-7732-4E23-93C6-29B4233E87C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C8D93FA8-B29C-4F37-BA68-39A1980B1AD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27BA64C3-4F7C-4573-868E-78939D94D82F}"/>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516F5A7F-10C7-4396-B4BC-72C52E4E49C3}"/>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855479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83E10-2EC5-49FA-A977-3358FA7EAA0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KZ"/>
          </a:p>
        </p:txBody>
      </p:sp>
      <p:sp>
        <p:nvSpPr>
          <p:cNvPr id="3" name="Текст 2">
            <a:extLst>
              <a:ext uri="{FF2B5EF4-FFF2-40B4-BE49-F238E27FC236}">
                <a16:creationId xmlns:a16="http://schemas.microsoft.com/office/drawing/2014/main" id="{3FDEEC67-6B72-458F-9B3D-F32C7F1D11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DEEFF38-E77E-418C-AE31-538BD8A3D488}"/>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7D4546AD-11C9-41EF-A5EA-118EA4540295}"/>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6B293F11-8A95-40C5-A985-A092DAB5EB21}"/>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555075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6825DF-9B48-4D74-9A5B-B0CF78A2B394}"/>
              </a:ext>
            </a:extLst>
          </p:cNvPr>
          <p:cNvSpPr>
            <a:spLocks noGrp="1"/>
          </p:cNvSpPr>
          <p:nvPr>
            <p:ph type="title"/>
          </p:nvPr>
        </p:nvSpPr>
        <p:spPr/>
        <p:txBody>
          <a:bodyPr/>
          <a:lstStyle/>
          <a:p>
            <a:r>
              <a:rPr lang="ru-RU"/>
              <a:t>Образец заголовка</a:t>
            </a:r>
            <a:endParaRPr lang="ru-KZ"/>
          </a:p>
        </p:txBody>
      </p:sp>
      <p:sp>
        <p:nvSpPr>
          <p:cNvPr id="3" name="Объект 2">
            <a:extLst>
              <a:ext uri="{FF2B5EF4-FFF2-40B4-BE49-F238E27FC236}">
                <a16:creationId xmlns:a16="http://schemas.microsoft.com/office/drawing/2014/main" id="{78271E5F-BED4-488D-BD17-2E40050EE89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Объект 3">
            <a:extLst>
              <a:ext uri="{FF2B5EF4-FFF2-40B4-BE49-F238E27FC236}">
                <a16:creationId xmlns:a16="http://schemas.microsoft.com/office/drawing/2014/main" id="{BB83DE7E-C1F7-4BFB-841F-22E6B2E7D79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Дата 4">
            <a:extLst>
              <a:ext uri="{FF2B5EF4-FFF2-40B4-BE49-F238E27FC236}">
                <a16:creationId xmlns:a16="http://schemas.microsoft.com/office/drawing/2014/main" id="{1A38C6D6-B2E5-4BF0-9E84-B48D8EDBB98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31C34150-FB9F-41EA-B849-A8CC87ABF91F}"/>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1CB610C5-B0AE-4B5C-BAFB-A0AD80A7E9A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696479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3059E1-C4A3-4DAD-B141-9D4C4DE0D8E8}"/>
              </a:ext>
            </a:extLst>
          </p:cNvPr>
          <p:cNvSpPr>
            <a:spLocks noGrp="1"/>
          </p:cNvSpPr>
          <p:nvPr>
            <p:ph type="title"/>
          </p:nvPr>
        </p:nvSpPr>
        <p:spPr>
          <a:xfrm>
            <a:off x="839788" y="365125"/>
            <a:ext cx="10515600" cy="1325563"/>
          </a:xfrm>
        </p:spPr>
        <p:txBody>
          <a:bodyPr/>
          <a:lstStyle/>
          <a:p>
            <a:r>
              <a:rPr lang="ru-RU"/>
              <a:t>Образец заголовка</a:t>
            </a:r>
            <a:endParaRPr lang="ru-KZ"/>
          </a:p>
        </p:txBody>
      </p:sp>
      <p:sp>
        <p:nvSpPr>
          <p:cNvPr id="3" name="Текст 2">
            <a:extLst>
              <a:ext uri="{FF2B5EF4-FFF2-40B4-BE49-F238E27FC236}">
                <a16:creationId xmlns:a16="http://schemas.microsoft.com/office/drawing/2014/main" id="{15D24EF6-C33B-42FA-A379-B02B92492F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BA899A37-231D-408C-BA3F-C7105937682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5" name="Текст 4">
            <a:extLst>
              <a:ext uri="{FF2B5EF4-FFF2-40B4-BE49-F238E27FC236}">
                <a16:creationId xmlns:a16="http://schemas.microsoft.com/office/drawing/2014/main" id="{C4F848C2-7A64-4508-B441-E220C20E3B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54501ED3-E2A7-4A89-A639-9C84DFACD2B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7" name="Дата 6">
            <a:extLst>
              <a:ext uri="{FF2B5EF4-FFF2-40B4-BE49-F238E27FC236}">
                <a16:creationId xmlns:a16="http://schemas.microsoft.com/office/drawing/2014/main" id="{C230C413-5EA3-422C-AD9D-265A0DE40A4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8" name="Нижний колонтитул 7">
            <a:extLst>
              <a:ext uri="{FF2B5EF4-FFF2-40B4-BE49-F238E27FC236}">
                <a16:creationId xmlns:a16="http://schemas.microsoft.com/office/drawing/2014/main" id="{4D4839DF-D0D0-4867-8247-9BA32332FA35}"/>
              </a:ext>
            </a:extLst>
          </p:cNvPr>
          <p:cNvSpPr>
            <a:spLocks noGrp="1"/>
          </p:cNvSpPr>
          <p:nvPr>
            <p:ph type="ftr" sz="quarter" idx="11"/>
          </p:nvPr>
        </p:nvSpPr>
        <p:spPr/>
        <p:txBody>
          <a:bodyPr/>
          <a:lstStyle/>
          <a:p>
            <a:endParaRPr lang="ru-KZ">
              <a:solidFill>
                <a:prstClr val="black">
                  <a:tint val="75000"/>
                </a:prstClr>
              </a:solidFill>
            </a:endParaRPr>
          </a:p>
        </p:txBody>
      </p:sp>
      <p:sp>
        <p:nvSpPr>
          <p:cNvPr id="9" name="Номер слайда 8">
            <a:extLst>
              <a:ext uri="{FF2B5EF4-FFF2-40B4-BE49-F238E27FC236}">
                <a16:creationId xmlns:a16="http://schemas.microsoft.com/office/drawing/2014/main" id="{52749BBF-CD30-4DB6-B4B8-6BFA7BD95D4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47298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A9EBC0-7090-452E-9F70-88554AE9A795}"/>
              </a:ext>
            </a:extLst>
          </p:cNvPr>
          <p:cNvSpPr>
            <a:spLocks noGrp="1"/>
          </p:cNvSpPr>
          <p:nvPr>
            <p:ph type="title"/>
          </p:nvPr>
        </p:nvSpPr>
        <p:spPr/>
        <p:txBody>
          <a:bodyPr/>
          <a:lstStyle/>
          <a:p>
            <a:r>
              <a:rPr lang="ru-RU"/>
              <a:t>Образец заголовка</a:t>
            </a:r>
            <a:endParaRPr lang="ru-KZ"/>
          </a:p>
        </p:txBody>
      </p:sp>
      <p:sp>
        <p:nvSpPr>
          <p:cNvPr id="3" name="Дата 2">
            <a:extLst>
              <a:ext uri="{FF2B5EF4-FFF2-40B4-BE49-F238E27FC236}">
                <a16:creationId xmlns:a16="http://schemas.microsoft.com/office/drawing/2014/main" id="{90E621A8-58BC-4286-988C-14E087DB04C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4" name="Нижний колонтитул 3">
            <a:extLst>
              <a:ext uri="{FF2B5EF4-FFF2-40B4-BE49-F238E27FC236}">
                <a16:creationId xmlns:a16="http://schemas.microsoft.com/office/drawing/2014/main" id="{21749DA6-606C-4B66-8F65-31CB932FB533}"/>
              </a:ext>
            </a:extLst>
          </p:cNvPr>
          <p:cNvSpPr>
            <a:spLocks noGrp="1"/>
          </p:cNvSpPr>
          <p:nvPr>
            <p:ph type="ftr" sz="quarter" idx="11"/>
          </p:nvPr>
        </p:nvSpPr>
        <p:spPr/>
        <p:txBody>
          <a:bodyPr/>
          <a:lstStyle/>
          <a:p>
            <a:endParaRPr lang="ru-KZ">
              <a:solidFill>
                <a:prstClr val="black">
                  <a:tint val="75000"/>
                </a:prstClr>
              </a:solidFill>
            </a:endParaRPr>
          </a:p>
        </p:txBody>
      </p:sp>
      <p:sp>
        <p:nvSpPr>
          <p:cNvPr id="5" name="Номер слайда 4">
            <a:extLst>
              <a:ext uri="{FF2B5EF4-FFF2-40B4-BE49-F238E27FC236}">
                <a16:creationId xmlns:a16="http://schemas.microsoft.com/office/drawing/2014/main" id="{8F69D6BA-18B2-41A5-AB34-D296D2802F4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172758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773B67C2-A75D-4B67-B43E-264B16314690}"/>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3" name="Нижний колонтитул 2">
            <a:extLst>
              <a:ext uri="{FF2B5EF4-FFF2-40B4-BE49-F238E27FC236}">
                <a16:creationId xmlns:a16="http://schemas.microsoft.com/office/drawing/2014/main" id="{970C82BC-D5B8-4726-ABBF-D1F29334AFD1}"/>
              </a:ext>
            </a:extLst>
          </p:cNvPr>
          <p:cNvSpPr>
            <a:spLocks noGrp="1"/>
          </p:cNvSpPr>
          <p:nvPr>
            <p:ph type="ftr" sz="quarter" idx="11"/>
          </p:nvPr>
        </p:nvSpPr>
        <p:spPr/>
        <p:txBody>
          <a:bodyPr/>
          <a:lstStyle/>
          <a:p>
            <a:endParaRPr lang="ru-KZ">
              <a:solidFill>
                <a:prstClr val="black">
                  <a:tint val="75000"/>
                </a:prstClr>
              </a:solidFill>
            </a:endParaRPr>
          </a:p>
        </p:txBody>
      </p:sp>
      <p:sp>
        <p:nvSpPr>
          <p:cNvPr id="4" name="Номер слайда 3">
            <a:extLst>
              <a:ext uri="{FF2B5EF4-FFF2-40B4-BE49-F238E27FC236}">
                <a16:creationId xmlns:a16="http://schemas.microsoft.com/office/drawing/2014/main" id="{935D8DC8-FE68-491C-B9D5-7F9826E2E8AC}"/>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551486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5691665-0FEA-49EB-AF08-E61CFEB42D7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Объект 2">
            <a:extLst>
              <a:ext uri="{FF2B5EF4-FFF2-40B4-BE49-F238E27FC236}">
                <a16:creationId xmlns:a16="http://schemas.microsoft.com/office/drawing/2014/main" id="{9ECE130A-E35F-4930-AA0C-1F6192E06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Текст 3">
            <a:extLst>
              <a:ext uri="{FF2B5EF4-FFF2-40B4-BE49-F238E27FC236}">
                <a16:creationId xmlns:a16="http://schemas.microsoft.com/office/drawing/2014/main" id="{6A888636-7763-46C7-A694-ECB7EF8EF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EB199C7-75B6-4E10-9A6A-ABE3C7B689ED}"/>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988285D8-B3BD-4F17-BE39-5B66F7DCCE3E}"/>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50BA314A-17B5-4309-ADDE-AA4A8BF186EA}"/>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379730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Тақырып және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idx="1"/>
          </p:nvPr>
        </p:nvSpPr>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08.04.2024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343672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617A33-F10E-40A1-80D5-840B33C3F4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KZ"/>
          </a:p>
        </p:txBody>
      </p:sp>
      <p:sp>
        <p:nvSpPr>
          <p:cNvPr id="3" name="Рисунок 2">
            <a:extLst>
              <a:ext uri="{FF2B5EF4-FFF2-40B4-BE49-F238E27FC236}">
                <a16:creationId xmlns:a16="http://schemas.microsoft.com/office/drawing/2014/main" id="{594D36A2-B2AB-4129-AE56-6740F8ED7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KZ"/>
          </a:p>
        </p:txBody>
      </p:sp>
      <p:sp>
        <p:nvSpPr>
          <p:cNvPr id="4" name="Текст 3">
            <a:extLst>
              <a:ext uri="{FF2B5EF4-FFF2-40B4-BE49-F238E27FC236}">
                <a16:creationId xmlns:a16="http://schemas.microsoft.com/office/drawing/2014/main" id="{3CBD4DFC-3074-48FB-BD1B-D1A9303A9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2126761A-EC0F-4779-86B6-58D742E9A70F}"/>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6" name="Нижний колонтитул 5">
            <a:extLst>
              <a:ext uri="{FF2B5EF4-FFF2-40B4-BE49-F238E27FC236}">
                <a16:creationId xmlns:a16="http://schemas.microsoft.com/office/drawing/2014/main" id="{B065E9A7-C4E1-4F78-B1C7-3854D8CCBE42}"/>
              </a:ext>
            </a:extLst>
          </p:cNvPr>
          <p:cNvSpPr>
            <a:spLocks noGrp="1"/>
          </p:cNvSpPr>
          <p:nvPr>
            <p:ph type="ftr" sz="quarter" idx="11"/>
          </p:nvPr>
        </p:nvSpPr>
        <p:spPr/>
        <p:txBody>
          <a:bodyPr/>
          <a:lstStyle/>
          <a:p>
            <a:endParaRPr lang="ru-KZ">
              <a:solidFill>
                <a:prstClr val="black">
                  <a:tint val="75000"/>
                </a:prstClr>
              </a:solidFill>
            </a:endParaRPr>
          </a:p>
        </p:txBody>
      </p:sp>
      <p:sp>
        <p:nvSpPr>
          <p:cNvPr id="7" name="Номер слайда 6">
            <a:extLst>
              <a:ext uri="{FF2B5EF4-FFF2-40B4-BE49-F238E27FC236}">
                <a16:creationId xmlns:a16="http://schemas.microsoft.com/office/drawing/2014/main" id="{72117F7A-0F1C-49F5-8CDA-4CAD722C5307}"/>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798457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3339D2-5144-4DD4-80F0-B93514916834}"/>
              </a:ext>
            </a:extLst>
          </p:cNvPr>
          <p:cNvSpPr>
            <a:spLocks noGrp="1"/>
          </p:cNvSpPr>
          <p:nvPr>
            <p:ph type="title"/>
          </p:nvPr>
        </p:nvSpPr>
        <p:spPr/>
        <p:txBody>
          <a:bodyPr/>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AEC975F1-9FF2-4435-B394-175194CA3BD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21936A6D-F9B9-48ED-A36D-C64C28397804}"/>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65C306AC-557E-4BB4-9A3D-15706208E584}"/>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E08EA65F-4296-45CF-AFA3-888B9759AB90}"/>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392696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799F305-6CC3-49D2-8C3F-1236F4FD001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KZ"/>
          </a:p>
        </p:txBody>
      </p:sp>
      <p:sp>
        <p:nvSpPr>
          <p:cNvPr id="3" name="Вертикальный текст 2">
            <a:extLst>
              <a:ext uri="{FF2B5EF4-FFF2-40B4-BE49-F238E27FC236}">
                <a16:creationId xmlns:a16="http://schemas.microsoft.com/office/drawing/2014/main" id="{74E1B2A0-E3DA-421D-A82D-63E0FBC31E6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396F718E-0AAE-4FDB-A938-57EBD83CAE4B}"/>
              </a:ext>
            </a:extLst>
          </p:cNvPr>
          <p:cNvSpPr>
            <a:spLocks noGrp="1"/>
          </p:cNvSpPr>
          <p:nvPr>
            <p:ph type="dt" sz="half" idx="10"/>
          </p:nvPr>
        </p:nvSpPr>
        <p:spPr/>
        <p:txBody>
          <a:body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5BD619CF-49A4-4DD7-95CA-B8BFF37F6AED}"/>
              </a:ext>
            </a:extLst>
          </p:cNvPr>
          <p:cNvSpPr>
            <a:spLocks noGrp="1"/>
          </p:cNvSpPr>
          <p:nvPr>
            <p:ph type="ftr" sz="quarter" idx="11"/>
          </p:nvPr>
        </p:nvSpPr>
        <p:spPr/>
        <p:txBody>
          <a:body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4BB4DC43-EA47-4850-AB4F-FC36EA0FF082}"/>
              </a:ext>
            </a:extLst>
          </p:cNvPr>
          <p:cNvSpPr>
            <a:spLocks noGrp="1"/>
          </p:cNvSpPr>
          <p:nvPr>
            <p:ph type="sldNum" sz="quarter" idx="12"/>
          </p:nvPr>
        </p:nvSpPr>
        <p:spPr/>
        <p:txBody>
          <a:body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14579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Бөлім тақырыбы">
    <p:spTree>
      <p:nvGrpSpPr>
        <p:cNvPr id="1" name=""/>
        <p:cNvGrpSpPr/>
        <p:nvPr/>
      </p:nvGrpSpPr>
      <p:grpSpPr>
        <a:xfrm>
          <a:off x="0" y="0"/>
          <a:ext cx="0" cy="0"/>
          <a:chOff x="0" y="0"/>
          <a:chExt cx="0" cy="0"/>
        </a:xfrm>
      </p:grpSpPr>
      <p:sp>
        <p:nvSpPr>
          <p:cNvPr id="2" name="Тақырып 1"/>
          <p:cNvSpPr>
            <a:spLocks noGrp="1"/>
          </p:cNvSpPr>
          <p:nvPr>
            <p:ph type="title"/>
          </p:nvPr>
        </p:nvSpPr>
        <p:spPr>
          <a:xfrm>
            <a:off x="831850" y="1709738"/>
            <a:ext cx="10515600" cy="2852737"/>
          </a:xfrm>
        </p:spPr>
        <p:txBody>
          <a:bodyPr anchor="b"/>
          <a:lstStyle>
            <a:lvl1pPr>
              <a:defRPr sz="6000"/>
            </a:lvl1pPr>
          </a:lstStyle>
          <a:p>
            <a:r>
              <a:rPr lang="kk-KZ"/>
              <a:t>Тақырып үлгісі</a:t>
            </a:r>
          </a:p>
        </p:txBody>
      </p:sp>
      <p:sp>
        <p:nvSpPr>
          <p:cNvPr id="3" name="Мәтін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k-KZ"/>
              <a:t>Мәтін үлгісі</a:t>
            </a:r>
          </a:p>
        </p:txBody>
      </p:sp>
      <p:sp>
        <p:nvSpPr>
          <p:cNvPr id="4" name="Күн 3"/>
          <p:cNvSpPr>
            <a:spLocks noGrp="1"/>
          </p:cNvSpPr>
          <p:nvPr>
            <p:ph type="dt" sz="half" idx="10"/>
          </p:nvPr>
        </p:nvSpPr>
        <p:spPr/>
        <p:txBody>
          <a:bodyPr/>
          <a:lstStyle/>
          <a:p>
            <a:fld id="{AC454A18-402B-4DB2-BDB6-E9F45DB82962}" type="datetimeFigureOut">
              <a:rPr lang="kk-KZ" smtClean="0"/>
              <a:t>08.04.2024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55095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Екі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sz="half" idx="1"/>
          </p:nvPr>
        </p:nvSpPr>
        <p:spPr>
          <a:xfrm>
            <a:off x="838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азмұн 3"/>
          <p:cNvSpPr>
            <a:spLocks noGrp="1"/>
          </p:cNvSpPr>
          <p:nvPr>
            <p:ph sz="half" idx="2"/>
          </p:nvPr>
        </p:nvSpPr>
        <p:spPr>
          <a:xfrm>
            <a:off x="6172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Күн 4"/>
          <p:cNvSpPr>
            <a:spLocks noGrp="1"/>
          </p:cNvSpPr>
          <p:nvPr>
            <p:ph type="dt" sz="half" idx="10"/>
          </p:nvPr>
        </p:nvSpPr>
        <p:spPr/>
        <p:txBody>
          <a:bodyPr/>
          <a:lstStyle/>
          <a:p>
            <a:fld id="{AC454A18-402B-4DB2-BDB6-E9F45DB82962}" type="datetimeFigureOut">
              <a:rPr lang="kk-KZ" smtClean="0"/>
              <a:t>08.04.2024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5777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алыстыру">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365125"/>
            <a:ext cx="10515600" cy="1325563"/>
          </a:xfrm>
        </p:spPr>
        <p:txBody>
          <a:bodyPr/>
          <a:lstStyle/>
          <a:p>
            <a:r>
              <a:rPr lang="kk-KZ"/>
              <a:t>Тақырып үлгісі</a:t>
            </a:r>
          </a:p>
        </p:txBody>
      </p:sp>
      <p:sp>
        <p:nvSpPr>
          <p:cNvPr id="3" name="Мәтін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4" name="Мазмұн 3"/>
          <p:cNvSpPr>
            <a:spLocks noGrp="1"/>
          </p:cNvSpPr>
          <p:nvPr>
            <p:ph sz="half" idx="2"/>
          </p:nvPr>
        </p:nvSpPr>
        <p:spPr>
          <a:xfrm>
            <a:off x="839788" y="2505075"/>
            <a:ext cx="5157787"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Мәтін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6" name="Мазмұн 5"/>
          <p:cNvSpPr>
            <a:spLocks noGrp="1"/>
          </p:cNvSpPr>
          <p:nvPr>
            <p:ph sz="quarter" idx="4"/>
          </p:nvPr>
        </p:nvSpPr>
        <p:spPr>
          <a:xfrm>
            <a:off x="6172200" y="2505075"/>
            <a:ext cx="5183188"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7" name="Күн 6"/>
          <p:cNvSpPr>
            <a:spLocks noGrp="1"/>
          </p:cNvSpPr>
          <p:nvPr>
            <p:ph type="dt" sz="half" idx="10"/>
          </p:nvPr>
        </p:nvSpPr>
        <p:spPr/>
        <p:txBody>
          <a:bodyPr/>
          <a:lstStyle/>
          <a:p>
            <a:fld id="{AC454A18-402B-4DB2-BDB6-E9F45DB82962}" type="datetimeFigureOut">
              <a:rPr lang="kk-KZ" smtClean="0"/>
              <a:t>08.04.2024</a:t>
            </a:fld>
            <a:endParaRPr lang="kk-KZ"/>
          </a:p>
        </p:txBody>
      </p:sp>
      <p:sp>
        <p:nvSpPr>
          <p:cNvPr id="8" name="Төменгі деректеме 7"/>
          <p:cNvSpPr>
            <a:spLocks noGrp="1"/>
          </p:cNvSpPr>
          <p:nvPr>
            <p:ph type="ftr" sz="quarter" idx="11"/>
          </p:nvPr>
        </p:nvSpPr>
        <p:spPr/>
        <p:txBody>
          <a:bodyPr/>
          <a:lstStyle/>
          <a:p>
            <a:endParaRPr lang="kk-KZ"/>
          </a:p>
        </p:txBody>
      </p:sp>
      <p:sp>
        <p:nvSpPr>
          <p:cNvPr id="9" name="Слайд нөмірі 8"/>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8514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ек тақырып">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Күн 2"/>
          <p:cNvSpPr>
            <a:spLocks noGrp="1"/>
          </p:cNvSpPr>
          <p:nvPr>
            <p:ph type="dt" sz="half" idx="10"/>
          </p:nvPr>
        </p:nvSpPr>
        <p:spPr/>
        <p:txBody>
          <a:bodyPr/>
          <a:lstStyle/>
          <a:p>
            <a:fld id="{AC454A18-402B-4DB2-BDB6-E9F45DB82962}" type="datetimeFigureOut">
              <a:rPr lang="kk-KZ" smtClean="0"/>
              <a:t>08.04.2024</a:t>
            </a:fld>
            <a:endParaRPr lang="kk-KZ"/>
          </a:p>
        </p:txBody>
      </p:sp>
      <p:sp>
        <p:nvSpPr>
          <p:cNvPr id="4" name="Төменгі деректеме 3"/>
          <p:cNvSpPr>
            <a:spLocks noGrp="1"/>
          </p:cNvSpPr>
          <p:nvPr>
            <p:ph type="ftr" sz="quarter" idx="11"/>
          </p:nvPr>
        </p:nvSpPr>
        <p:spPr/>
        <p:txBody>
          <a:bodyPr/>
          <a:lstStyle/>
          <a:p>
            <a:endParaRPr lang="kk-KZ"/>
          </a:p>
        </p:txBody>
      </p:sp>
      <p:sp>
        <p:nvSpPr>
          <p:cNvPr id="5" name="Слайд нөмірі 4"/>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19549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Бос">
    <p:spTree>
      <p:nvGrpSpPr>
        <p:cNvPr id="1" name=""/>
        <p:cNvGrpSpPr/>
        <p:nvPr/>
      </p:nvGrpSpPr>
      <p:grpSpPr>
        <a:xfrm>
          <a:off x="0" y="0"/>
          <a:ext cx="0" cy="0"/>
          <a:chOff x="0" y="0"/>
          <a:chExt cx="0" cy="0"/>
        </a:xfrm>
      </p:grpSpPr>
      <p:sp>
        <p:nvSpPr>
          <p:cNvPr id="2" name="Күн 1"/>
          <p:cNvSpPr>
            <a:spLocks noGrp="1"/>
          </p:cNvSpPr>
          <p:nvPr>
            <p:ph type="dt" sz="half" idx="10"/>
          </p:nvPr>
        </p:nvSpPr>
        <p:spPr/>
        <p:txBody>
          <a:bodyPr/>
          <a:lstStyle/>
          <a:p>
            <a:fld id="{AC454A18-402B-4DB2-BDB6-E9F45DB82962}" type="datetimeFigureOut">
              <a:rPr lang="kk-KZ" smtClean="0"/>
              <a:t>08.04.2024</a:t>
            </a:fld>
            <a:endParaRPr lang="kk-KZ"/>
          </a:p>
        </p:txBody>
      </p:sp>
      <p:sp>
        <p:nvSpPr>
          <p:cNvPr id="3" name="Төменгі деректеме 2"/>
          <p:cNvSpPr>
            <a:spLocks noGrp="1"/>
          </p:cNvSpPr>
          <p:nvPr>
            <p:ph type="ftr" sz="quarter" idx="11"/>
          </p:nvPr>
        </p:nvSpPr>
        <p:spPr/>
        <p:txBody>
          <a:bodyPr/>
          <a:lstStyle/>
          <a:p>
            <a:endParaRPr lang="kk-KZ"/>
          </a:p>
        </p:txBody>
      </p:sp>
      <p:sp>
        <p:nvSpPr>
          <p:cNvPr id="4" name="Слайд нөмірі 3"/>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63419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Тақырыбы бар нысан">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Мазмұн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08.04.2024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37110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Тақырыбы бар сурет">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Суре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08.04.2024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446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Тақырып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k-KZ"/>
              <a:t>Тақырып үлгісі</a:t>
            </a:r>
          </a:p>
        </p:txBody>
      </p:sp>
      <p:sp>
        <p:nvSpPr>
          <p:cNvPr id="3" name="Мәтін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54A18-402B-4DB2-BDB6-E9F45DB82962}" type="datetimeFigureOut">
              <a:rPr lang="kk-KZ" smtClean="0"/>
              <a:t>08.04.2024</a:t>
            </a:fld>
            <a:endParaRPr lang="kk-KZ"/>
          </a:p>
        </p:txBody>
      </p:sp>
      <p:sp>
        <p:nvSpPr>
          <p:cNvPr id="5" name="Төменгі деректеме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Слайд нөмірі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E361B-97EE-40C2-B7C1-6A54DD14BEDC}" type="slidenum">
              <a:rPr lang="kk-KZ" smtClean="0"/>
              <a:t>‹#›</a:t>
            </a:fld>
            <a:endParaRPr lang="kk-KZ"/>
          </a:p>
        </p:txBody>
      </p:sp>
    </p:spTree>
    <p:extLst>
      <p:ext uri="{BB962C8B-B14F-4D97-AF65-F5344CB8AC3E}">
        <p14:creationId xmlns:p14="http://schemas.microsoft.com/office/powerpoint/2010/main" val="158007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417B71F-4F2E-44FF-90C5-D75B6C456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KZ"/>
          </a:p>
        </p:txBody>
      </p:sp>
      <p:sp>
        <p:nvSpPr>
          <p:cNvPr id="3" name="Текст 2">
            <a:extLst>
              <a:ext uri="{FF2B5EF4-FFF2-40B4-BE49-F238E27FC236}">
                <a16:creationId xmlns:a16="http://schemas.microsoft.com/office/drawing/2014/main" id="{FBAB551A-9234-48B0-BE43-BB64F818C6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KZ"/>
          </a:p>
        </p:txBody>
      </p:sp>
      <p:sp>
        <p:nvSpPr>
          <p:cNvPr id="4" name="Дата 3">
            <a:extLst>
              <a:ext uri="{FF2B5EF4-FFF2-40B4-BE49-F238E27FC236}">
                <a16:creationId xmlns:a16="http://schemas.microsoft.com/office/drawing/2014/main" id="{E3DDA2A3-D746-4072-B8FD-2825CE6EC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B012-863D-416E-9FDD-6ED57577F3D7}" type="datetimeFigureOut">
              <a:rPr lang="ru-KZ" smtClean="0">
                <a:solidFill>
                  <a:prstClr val="black">
                    <a:tint val="75000"/>
                  </a:prstClr>
                </a:solidFill>
              </a:rPr>
              <a:pPr/>
              <a:t>08.04.2024</a:t>
            </a:fld>
            <a:endParaRPr lang="ru-KZ">
              <a:solidFill>
                <a:prstClr val="black">
                  <a:tint val="75000"/>
                </a:prstClr>
              </a:solidFill>
            </a:endParaRPr>
          </a:p>
        </p:txBody>
      </p:sp>
      <p:sp>
        <p:nvSpPr>
          <p:cNvPr id="5" name="Нижний колонтитул 4">
            <a:extLst>
              <a:ext uri="{FF2B5EF4-FFF2-40B4-BE49-F238E27FC236}">
                <a16:creationId xmlns:a16="http://schemas.microsoft.com/office/drawing/2014/main" id="{A0BF23D0-F2BF-4430-AC5F-581A2C686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KZ">
              <a:solidFill>
                <a:prstClr val="black">
                  <a:tint val="75000"/>
                </a:prstClr>
              </a:solidFill>
            </a:endParaRPr>
          </a:p>
        </p:txBody>
      </p:sp>
      <p:sp>
        <p:nvSpPr>
          <p:cNvPr id="6" name="Номер слайда 5">
            <a:extLst>
              <a:ext uri="{FF2B5EF4-FFF2-40B4-BE49-F238E27FC236}">
                <a16:creationId xmlns:a16="http://schemas.microsoft.com/office/drawing/2014/main" id="{B2162917-E2FA-4858-AA88-DD2F5271B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09AA6-336D-4628-A7AB-9439BD4AD797}" type="slidenum">
              <a:rPr lang="ru-KZ" smtClean="0">
                <a:solidFill>
                  <a:prstClr val="black">
                    <a:tint val="75000"/>
                  </a:prstClr>
                </a:solidFill>
              </a:rPr>
              <a:pPr/>
              <a:t>‹#›</a:t>
            </a:fld>
            <a:endParaRPr lang="ru-KZ">
              <a:solidFill>
                <a:prstClr val="black">
                  <a:tint val="75000"/>
                </a:prstClr>
              </a:solidFill>
            </a:endParaRPr>
          </a:p>
        </p:txBody>
      </p:sp>
    </p:spTree>
    <p:extLst>
      <p:ext uri="{BB962C8B-B14F-4D97-AF65-F5344CB8AC3E}">
        <p14:creationId xmlns:p14="http://schemas.microsoft.com/office/powerpoint/2010/main" val="220036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4" name="Google Shape;94;p1"/>
          <p:cNvPicPr preferRelativeResize="0"/>
          <p:nvPr/>
        </p:nvPicPr>
        <p:blipFill rotWithShape="1">
          <a:blip r:embed="rId3">
            <a:alphaModFix/>
          </a:blip>
          <a:srcRect l="239" t="-518" r="12712" b="1459"/>
          <a:stretch/>
        </p:blipFill>
        <p:spPr>
          <a:xfrm>
            <a:off x="0" y="0"/>
            <a:ext cx="12263021" cy="6858000"/>
          </a:xfrm>
          <a:prstGeom prst="rect">
            <a:avLst/>
          </a:prstGeom>
          <a:noFill/>
          <a:ln>
            <a:noFill/>
          </a:ln>
        </p:spPr>
      </p:pic>
      <p:sp>
        <p:nvSpPr>
          <p:cNvPr id="98" name="Google Shape;98;p1"/>
          <p:cNvSpPr txBox="1"/>
          <p:nvPr/>
        </p:nvSpPr>
        <p:spPr>
          <a:xfrm>
            <a:off x="9491400" y="6083239"/>
            <a:ext cx="2549525" cy="339725"/>
          </a:xfrm>
          <a:prstGeom prst="rect">
            <a:avLst/>
          </a:prstGeom>
          <a:noFill/>
          <a:ln>
            <a:noFill/>
          </a:ln>
        </p:spPr>
        <p:txBody>
          <a:bodyPr spcFirstLastPara="1" wrap="square" lIns="91425" tIns="45700" rIns="91425" bIns="45700" anchor="t" anchorCtr="0">
            <a:spAutoFit/>
          </a:bodyPr>
          <a:lstStyle/>
          <a:p>
            <a:pPr algn="ctr">
              <a:buClr>
                <a:srgbClr val="203864"/>
              </a:buClr>
              <a:buSzPts val="1600"/>
              <a:buFont typeface="Arial"/>
              <a:buNone/>
            </a:pPr>
            <a:r>
              <a:rPr lang="kk-KZ" sz="1600" b="1" dirty="0">
                <a:solidFill>
                  <a:srgbClr val="203864"/>
                </a:solidFill>
                <a:latin typeface="Arial"/>
                <a:ea typeface="Arial"/>
                <a:cs typeface="Arial"/>
                <a:sym typeface="Arial"/>
              </a:rPr>
              <a:t>АСТАНА</a:t>
            </a:r>
            <a:r>
              <a:rPr lang="ru-RU" sz="1600" b="1" dirty="0">
                <a:solidFill>
                  <a:srgbClr val="203864"/>
                </a:solidFill>
                <a:latin typeface="Arial"/>
                <a:ea typeface="Arial"/>
                <a:cs typeface="Arial"/>
                <a:sym typeface="Arial"/>
              </a:rPr>
              <a:t>- </a:t>
            </a:r>
            <a:r>
              <a:rPr lang="en-US" sz="1600" b="1" dirty="0">
                <a:solidFill>
                  <a:srgbClr val="203864"/>
                </a:solidFill>
                <a:latin typeface="Arial"/>
                <a:ea typeface="Arial"/>
                <a:cs typeface="Arial"/>
                <a:sym typeface="Arial"/>
              </a:rPr>
              <a:t>202</a:t>
            </a:r>
            <a:r>
              <a:rPr lang="kk-KZ" sz="1600" b="1" dirty="0">
                <a:solidFill>
                  <a:srgbClr val="203864"/>
                </a:solidFill>
                <a:latin typeface="Arial"/>
                <a:ea typeface="Arial"/>
                <a:cs typeface="Arial"/>
                <a:sym typeface="Arial"/>
              </a:rPr>
              <a:t>4</a:t>
            </a:r>
            <a:endParaRPr dirty="0">
              <a:solidFill>
                <a:prstClr val="black"/>
              </a:solidFill>
            </a:endParaRPr>
          </a:p>
        </p:txBody>
      </p:sp>
      <p:sp>
        <p:nvSpPr>
          <p:cNvPr id="2" name="Тікбұрыш 1"/>
          <p:cNvSpPr/>
          <p:nvPr/>
        </p:nvSpPr>
        <p:spPr>
          <a:xfrm>
            <a:off x="966886" y="5218583"/>
            <a:ext cx="6854848" cy="1200329"/>
          </a:xfrm>
          <a:prstGeom prst="rect">
            <a:avLst/>
          </a:prstGeom>
        </p:spPr>
        <p:txBody>
          <a:bodyPr wrap="square">
            <a:spAutoFit/>
          </a:bodyPr>
          <a:lstStyle/>
          <a:p>
            <a:pPr lvl="0" algn="ctr">
              <a:spcBef>
                <a:spcPts val="1000"/>
              </a:spcBef>
              <a:defRPr/>
            </a:pPr>
            <a:r>
              <a:rPr lang="kk-KZ" sz="2400" kern="0" dirty="0">
                <a:solidFill>
                  <a:schemeClr val="bg1"/>
                </a:solidFill>
                <a:latin typeface="Arial" panose="020B0604020202020204" pitchFamily="34" charset="0"/>
                <a:cs typeface="Arial" panose="020B0604020202020204" pitchFamily="34" charset="0"/>
              </a:rPr>
              <a:t>БІЛІМ АЛУШЫЛАРҒА «ҚАЗАҚ ТІЛІ», «ҚАЗАҚ ТІЛІ МЕН ӘДЕБИЕТІ» ПӘНДЕРІНЕН 5-8, 10-СЫНЫПТАРДА ЕМТИХАН ӨТКІЗУ ТӘРТІБІ</a:t>
            </a:r>
          </a:p>
        </p:txBody>
      </p:sp>
      <p:pic>
        <p:nvPicPr>
          <p:cNvPr id="9"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087557" cy="4871168"/>
          </a:xfrm>
          <a:prstGeom prst="rect">
            <a:avLst/>
          </a:prstGeom>
          <a:noFill/>
          <a:ln>
            <a:noFill/>
          </a:ln>
        </p:spPr>
      </p:pic>
      <p:sp>
        <p:nvSpPr>
          <p:cNvPr id="7" name="Тікбұрыш 6"/>
          <p:cNvSpPr/>
          <p:nvPr/>
        </p:nvSpPr>
        <p:spPr>
          <a:xfrm>
            <a:off x="8467937" y="259981"/>
            <a:ext cx="3523942" cy="2354491"/>
          </a:xfrm>
          <a:prstGeom prst="rect">
            <a:avLst/>
          </a:prstGeom>
        </p:spPr>
        <p:txBody>
          <a:bodyPr wrap="square">
            <a:spAutoFit/>
          </a:bodyPr>
          <a:lstStyle/>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ҚАЗАҚСТАН РЕСПУБЛИКАСЫ ОҚУ-АҒАРТУ МИНИСТРЛІГІ</a:t>
            </a:r>
          </a:p>
          <a:p>
            <a:pPr lvl="0" algn="ctr">
              <a:spcBef>
                <a:spcPts val="1000"/>
              </a:spcBef>
              <a:defRPr/>
            </a:pPr>
            <a:endParaRPr lang="ru-RU" sz="20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Ы.АЛТЫНСАРИН АТЫНДАҒЫ ҰЛТТЫҚ БІЛІМ АКАДЕМИЯСЫ</a:t>
            </a:r>
            <a:endParaRPr lang="ru-RU" sz="22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endParaRPr kumimoji="0" lang="ru-RU" sz="2200" b="1" i="0" u="none" strike="noStrike" kern="0" cap="none" spc="0" normalizeH="0" baseline="0" noProof="0" dirty="0">
              <a:ln>
                <a:noFill/>
              </a:ln>
              <a:solidFill>
                <a:schemeClr val="bg1"/>
              </a:solidFill>
              <a:effectLst/>
              <a:uLnTx/>
              <a:uFillTx/>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2277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372006" y="523623"/>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91988716"/>
              </p:ext>
            </p:extLst>
          </p:nvPr>
        </p:nvGraphicFramePr>
        <p:xfrm>
          <a:off x="493923" y="899175"/>
          <a:ext cx="11204153" cy="5656079"/>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оқылым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3. Көркем шығарма</a:t>
                      </a:r>
                    </a:p>
                    <a:p>
                      <a:pPr algn="just" fontAlgn="base">
                        <a:lnSpc>
                          <a:spcPct val="100000"/>
                        </a:lnSpc>
                        <a:spcAft>
                          <a:spcPts val="0"/>
                        </a:spcAft>
                      </a:pP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ларды</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5.3.3.1 фольклорлық және шағын көлемді көркем әдеби шығармаларды түсіну, тақырыбын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6.3.3.1 орта көлемді шығармаларды түсіну, тақырыбы мен негізгі ойды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7.3.3.1 прозалық және поэзиялық шығармалардағы кейіпкердің іс -әрекетіне немесе лирикалық кейіпкердің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образын</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талдау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8.3.3.1 прозалық және поэзиялық шығармалардың композициялық құрылымын анықтау, кейіпкердің іс -әрекетіне немесе лирикалық кейіпкердің образына баға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әдеби шығармада көтерілген әлеуметтік-қоғамдық мәселені талдау және кейіпкерлерді шынайы өмірмен салыстырып бағалау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271506">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 жазылым</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2.Эссе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5.4.2.1 эссе құрылымын сақтай отырып, адамды, табиғатты, белгілі бір оқиғаны сипаттап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6.4.2.1 эссе тақырыбының желісінен шықпай, әрбір абзацты жүйелі құрастырып, қажетті мазмұнын ашып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7.4.2.1 эссе құрылымы мен дамуын сақтап, көтерілген мәселе бойынша келісу-келіспеу себептерін айқын көрсетіп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8.4.2.1 эссе құрылымы мен дамуын сақтап, тақырыпқа байланысты берілген мәселенің оңтайлы шешілу жолдарын ұсыну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10.4.2.1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696725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480184" y="58523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83997929"/>
              </p:ext>
            </p:extLst>
          </p:nvPr>
        </p:nvGraphicFramePr>
        <p:xfrm>
          <a:off x="461371" y="960791"/>
          <a:ext cx="11204153" cy="5462313"/>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441205">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297180">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Тілдік бағдар</a:t>
                      </a:r>
                      <a:endParaRPr kumimoji="0" lang="kk-KZ" altLang="kk-KZ"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fontAlgn="base">
                        <a:lnSpc>
                          <a:spcPct val="100000"/>
                        </a:lnSpc>
                        <a:spcAft>
                          <a:spcPts val="0"/>
                        </a:spcAft>
                      </a:pP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3420557">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1. Сөз таптары</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5.5.1.2 лексикалық мағынасы жағынан заттың түрін, түсін сапасын білдіретін сын есімдерді ажырата білу, жазба, ауызша жұмыстарда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6.5.1.2</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лексикалық мағынасы жағынан заттың сипатын, көлемін, салмағын, аумағын білдіретін сын есімдерді ажырата білу, жазба, ауызша жұмыстарда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7.5.1.2 Салыстырмалы, күшейтпелі, асырмалы</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шырайлардың қызметін білу, жазба, ауызша жұмыстарда қолдану</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8.5.1.1 болжалдық және бөлшектік сан есімдерді жазба, ауызша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8.5.1.2 еліктеу сөздерді ауызша және жазба жұмыстарда орынды</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8.5.1.3 етістіктің шартты рай және бұйрық рай қызметін білу, ауызша және жазба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8.5.1.4 ;</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8. 5. 1. 5.</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10.5.1.1 тәуелдік жалғауды (оңаша және ортақ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тәуелдеу</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және көптік мәнді есімдер мен көптік жалғауларды ажырата танып, дұрыс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10.5.1.2 сын есімнің жасалу жолдарын білу, мәтін құрауда орынды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10.5.1.3;</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10.5.1.4;</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10.5.1.5;</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10.5.1.6;</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10.5.1.7.</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Tree>
    <p:extLst>
      <p:ext uri="{BB962C8B-B14F-4D97-AF65-F5344CB8AC3E}">
        <p14:creationId xmlns:p14="http://schemas.microsoft.com/office/powerpoint/2010/main" val="4042107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МЕН ӘДЕБИЕТІ» ОҚУ ПӘНІ БОЙЫНША РУБРИКА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06109"/>
          </a:xfrm>
          <a:prstGeom prst="rect">
            <a:avLst/>
          </a:prstGeom>
        </p:spPr>
        <p:txBody>
          <a:bodyPr wrap="square">
            <a:spAutoFit/>
          </a:bodyPr>
          <a:lstStyle/>
          <a:p>
            <a:pPr marL="457200" algn="just">
              <a:lnSpc>
                <a:spcPct val="107000"/>
              </a:lnSpc>
              <a:spcAft>
                <a:spcPts val="800"/>
              </a:spcAft>
            </a:pPr>
            <a:r>
              <a:rPr lang="kk-KZ" sz="1400" b="1" spc="10" dirty="0">
                <a:latin typeface="Arial" panose="020B0604020202020204" pitchFamily="34" charset="0"/>
                <a:ea typeface="Calibri" panose="020F0502020204030204" pitchFamily="34" charset="0"/>
                <a:cs typeface="Arial" panose="020B0604020202020204" pitchFamily="34" charset="0"/>
              </a:rPr>
              <a:t>Өзге тілде оқытатын сыныптар   үшін</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94410865"/>
              </p:ext>
            </p:extLst>
          </p:nvPr>
        </p:nvGraphicFramePr>
        <p:xfrm>
          <a:off x="231354" y="1284725"/>
          <a:ext cx="11611777" cy="5272486"/>
        </p:xfrm>
        <a:graphic>
          <a:graphicData uri="http://schemas.openxmlformats.org/drawingml/2006/table">
            <a:tbl>
              <a:tblPr firstRow="1" firstCol="1" bandRow="1">
                <a:tableStyleId>{5C22544A-7EE6-4342-B048-85BDC9FD1C3A}</a:tableStyleId>
              </a:tblPr>
              <a:tblGrid>
                <a:gridCol w="1277957">
                  <a:extLst>
                    <a:ext uri="{9D8B030D-6E8A-4147-A177-3AD203B41FA5}">
                      <a16:colId xmlns:a16="http://schemas.microsoft.com/office/drawing/2014/main" val="2023789961"/>
                    </a:ext>
                  </a:extLst>
                </a:gridCol>
                <a:gridCol w="2891239">
                  <a:extLst>
                    <a:ext uri="{9D8B030D-6E8A-4147-A177-3AD203B41FA5}">
                      <a16:colId xmlns:a16="http://schemas.microsoft.com/office/drawing/2014/main" val="2321351271"/>
                    </a:ext>
                  </a:extLst>
                </a:gridCol>
                <a:gridCol w="3718881">
                  <a:extLst>
                    <a:ext uri="{9D8B030D-6E8A-4147-A177-3AD203B41FA5}">
                      <a16:colId xmlns:a16="http://schemas.microsoft.com/office/drawing/2014/main" val="3641418242"/>
                    </a:ext>
                  </a:extLst>
                </a:gridCol>
                <a:gridCol w="3723700">
                  <a:extLst>
                    <a:ext uri="{9D8B030D-6E8A-4147-A177-3AD203B41FA5}">
                      <a16:colId xmlns:a16="http://schemas.microsoft.com/office/drawing/2014/main" val="3243310799"/>
                    </a:ext>
                  </a:extLst>
                </a:gridCol>
              </a:tblGrid>
              <a:tr h="414644">
                <a:tc>
                  <a:txBody>
                    <a:bodyPr/>
                    <a:lstStyle/>
                    <a:p>
                      <a:pP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65409">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a:t>
                      </a:r>
                    </a:p>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далым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қысқа жауап 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орташа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толық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646197">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Айтылым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қысқа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орташа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ашық сұрақтарға толық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087680">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толық түсінбейді. Шығарма тақырыбын анықтай алмайды.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жалпы мазмұнын түсінеді, тақырыбын анықтауда қателеседі. Өз ойын орташа деңгейде жеткізе алады.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түсінеді, тақырыбын анықтайды.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7000"/>
                        </a:lnSpc>
                        <a:spcAft>
                          <a:spcPts val="0"/>
                        </a:spcAft>
                      </a:pPr>
                      <a:r>
                        <a:rPr lang="kk-KZ"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087680">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сақтамайды, адамды, табиғатты, белгілі бір оқиғаны сипаттауда </a:t>
                      </a:r>
                      <a:r>
                        <a:rPr lang="kk-KZ" sz="1400" dirty="0">
                          <a:effectLst/>
                          <a:latin typeface="Arial" panose="020B0604020202020204" pitchFamily="34" charset="0"/>
                          <a:ea typeface="Times New Roman" panose="02020603050405020304" pitchFamily="18" charset="0"/>
                          <a:cs typeface="Arial" panose="020B0604020202020204" pitchFamily="34" charset="0"/>
                        </a:rPr>
                        <a:t>сөздерді орынсыз қолданады. 4-5 грамматикалық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жазуда 1-2 қателіктер жібереді.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1271616">
                <a:tc>
                  <a:txBody>
                    <a:bodyPr/>
                    <a:lstStyle/>
                    <a:p>
                      <a:pPr marL="71755" marR="71755" algn="ctr">
                        <a:lnSpc>
                          <a:spcPct val="107000"/>
                        </a:lnSpc>
                        <a:spcAft>
                          <a:spcPts val="0"/>
                        </a:spcAft>
                      </a:pPr>
                      <a:r>
                        <a:rPr lang="kk-KZ" sz="1400" b="1" spc="1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Тілдік бағдар:</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4-5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елеусіз 2-3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еркін қолданады.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533805"/>
                  </a:ext>
                </a:extLst>
              </a:tr>
            </a:tbl>
          </a:graphicData>
        </a:graphic>
      </p:graphicFrame>
    </p:spTree>
    <p:extLst>
      <p:ext uri="{BB962C8B-B14F-4D97-AF65-F5344CB8AC3E}">
        <p14:creationId xmlns:p14="http://schemas.microsoft.com/office/powerpoint/2010/main" val="2426069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«ҚАЗАҚ ТІЛІ», «ҚАЗАҚ ТІЛІ МЕН ӘДЕБИЕТІ» ОҚУ ПӘНІ БОЙЫНША ЕМТИХАН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6. Емтихан өткізуді ұйымдастыру мәселелері</a:t>
            </a:r>
            <a:br>
              <a:rPr lang="kk-KZ" sz="1800" b="1" dirty="0">
                <a:latin typeface="Arial" panose="020B0604020202020204" pitchFamily="34" charset="0"/>
                <a:cs typeface="Arial" panose="020B0604020202020204" pitchFamily="34" charset="0"/>
              </a:rPr>
            </a:br>
            <a:br>
              <a:rPr lang="kk-KZ" sz="1800" b="1"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«Қазақ тілі», «Қазақ тілі мен әдебиеті» пәндері бойынша білім алушының оқу үлгерімін бақылауға берілген </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мәтін саны, эссе тақырыптарының саны – 4 нұсқада</a:t>
            </a:r>
            <a:br>
              <a:rPr lang="kk-KZ" sz="1800" dirty="0">
                <a:latin typeface="Arial" panose="020B0604020202020204" pitchFamily="34" charset="0"/>
                <a:cs typeface="Arial" panose="020B0604020202020204" pitchFamily="34" charset="0"/>
              </a:rPr>
            </a:b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                                                                                               Сөз саны кесте бойынша көрсетілген </a:t>
            </a: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81798987"/>
              </p:ext>
            </p:extLst>
          </p:nvPr>
        </p:nvGraphicFramePr>
        <p:xfrm>
          <a:off x="1586913" y="2085698"/>
          <a:ext cx="9363372" cy="1712532"/>
        </p:xfrm>
        <a:graphic>
          <a:graphicData uri="http://schemas.openxmlformats.org/drawingml/2006/table">
            <a:tbl>
              <a:tblPr firstRow="1" firstCol="1" bandRow="1">
                <a:tableStyleId>{5C22544A-7EE6-4342-B048-85BDC9FD1C3A}</a:tableStyleId>
              </a:tblPr>
              <a:tblGrid>
                <a:gridCol w="733722">
                  <a:extLst>
                    <a:ext uri="{9D8B030D-6E8A-4147-A177-3AD203B41FA5}">
                      <a16:colId xmlns:a16="http://schemas.microsoft.com/office/drawing/2014/main" val="2023789961"/>
                    </a:ext>
                  </a:extLst>
                </a:gridCol>
                <a:gridCol w="1485900">
                  <a:extLst>
                    <a:ext uri="{9D8B030D-6E8A-4147-A177-3AD203B41FA5}">
                      <a16:colId xmlns:a16="http://schemas.microsoft.com/office/drawing/2014/main" val="2321351271"/>
                    </a:ext>
                  </a:extLst>
                </a:gridCol>
                <a:gridCol w="3200055">
                  <a:extLst>
                    <a:ext uri="{9D8B030D-6E8A-4147-A177-3AD203B41FA5}">
                      <a16:colId xmlns:a16="http://schemas.microsoft.com/office/drawing/2014/main" val="3641418242"/>
                    </a:ext>
                  </a:extLst>
                </a:gridCol>
                <a:gridCol w="3943695">
                  <a:extLst>
                    <a:ext uri="{9D8B030D-6E8A-4147-A177-3AD203B41FA5}">
                      <a16:colId xmlns:a16="http://schemas.microsoft.com/office/drawing/2014/main" val="3243310799"/>
                    </a:ext>
                  </a:extLst>
                </a:gridCol>
              </a:tblGrid>
              <a:tr h="184789">
                <a:tc>
                  <a:txBody>
                    <a:bodyPr/>
                    <a:lstStyle/>
                    <a:p>
                      <a:pPr algn="just">
                        <a:lnSpc>
                          <a:spcPct val="107000"/>
                        </a:lnSpc>
                        <a:spcAft>
                          <a:spcPts val="80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Сыныбы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 мен әдебиеті)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80-90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90-100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130-140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41935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 (ҚГБ, ЖМБ)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140-150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36533805"/>
                  </a:ext>
                </a:extLst>
              </a:tr>
            </a:tbl>
          </a:graphicData>
        </a:graphic>
      </p:graphicFrame>
      <p:sp>
        <p:nvSpPr>
          <p:cNvPr id="4" name="Тікбұрыш 3">
            <a:extLst>
              <a:ext uri="{FF2B5EF4-FFF2-40B4-BE49-F238E27FC236}">
                <a16:creationId xmlns:a16="http://schemas.microsoft.com/office/drawing/2014/main" id="{A288644C-201C-4A1F-A5A9-357DD1C50434}"/>
              </a:ext>
            </a:extLst>
          </p:cNvPr>
          <p:cNvSpPr/>
          <p:nvPr/>
        </p:nvSpPr>
        <p:spPr>
          <a:xfrm>
            <a:off x="782199" y="4034928"/>
            <a:ext cx="10972800" cy="1595693"/>
          </a:xfrm>
          <a:prstGeom prst="rect">
            <a:avLst/>
          </a:prstGeom>
        </p:spPr>
        <p:txBody>
          <a:bodyPr wrap="square">
            <a:spAutoFit/>
          </a:bodyPr>
          <a:lstStyle/>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7. Эсседегі тапсырмалардың қиындығы</a:t>
            </a:r>
            <a:r>
              <a:rPr lang="kk-KZ" sz="1600" dirty="0">
                <a:latin typeface="Arial" panose="020B0604020202020204" pitchFamily="34" charset="0"/>
                <a:ea typeface="Calibri" panose="020F0502020204030204" pitchFamily="34" charset="0"/>
                <a:cs typeface="Arial" panose="020B0604020202020204" pitchFamily="34" charset="0"/>
              </a:rPr>
              <a:t>: әр сыныптың жас ерекшелігіне сай беріледі</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8.</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b="1" dirty="0">
                <a:latin typeface="Arial" panose="020B0604020202020204" pitchFamily="34" charset="0"/>
                <a:ea typeface="Calibri" panose="020F0502020204030204" pitchFamily="34" charset="0"/>
                <a:cs typeface="Arial" panose="020B0604020202020204" pitchFamily="34" charset="0"/>
              </a:rPr>
              <a:t>Білімді тексеру тапсырмасының формасы:</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тыңдалым</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айтылым</a:t>
            </a:r>
            <a:r>
              <a:rPr lang="kk-KZ" sz="1600" dirty="0">
                <a:latin typeface="Arial" panose="020B0604020202020204" pitchFamily="34" charset="0"/>
                <a:ea typeface="Calibri" panose="020F0502020204030204" pitchFamily="34" charset="0"/>
                <a:cs typeface="Arial" panose="020B0604020202020204" pitchFamily="34" charset="0"/>
              </a:rPr>
              <a:t>) оқылым, жазылым дағдыларын қолданып эссе жазады</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9. Білімді тексеру тапсырмаларын орындау уақыты: </a:t>
            </a:r>
            <a:r>
              <a:rPr lang="kk-KZ" sz="1600" dirty="0">
                <a:latin typeface="Arial" panose="020B0604020202020204" pitchFamily="34" charset="0"/>
                <a:ea typeface="Calibri" panose="020F0502020204030204" pitchFamily="34" charset="0"/>
                <a:cs typeface="Arial" panose="020B0604020202020204" pitchFamily="34" charset="0"/>
              </a:rPr>
              <a:t>орындау уақыты – 180 минутты құрайды (жалпы эссені жазу уақыты берілген тапсырмаларды, оқуға жұмсалатын уақытты ескере есептелген). </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7317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520690" y="689125"/>
            <a:ext cx="5805825" cy="336631"/>
          </a:xfrm>
          <a:prstGeom prst="rect">
            <a:avLst/>
          </a:prstGeom>
        </p:spPr>
        <p:txBody>
          <a:bodyPr wrap="square">
            <a:spAutoFit/>
          </a:bodyPr>
          <a:lstStyle/>
          <a:p>
            <a:pPr marL="457200" algn="just">
              <a:lnSpc>
                <a:spcPct val="107000"/>
              </a:lnSpc>
              <a:spcAft>
                <a:spcPts val="800"/>
              </a:spcAft>
            </a:pPr>
            <a:r>
              <a:rPr lang="kk-KZ" sz="1600" b="1" spc="10" dirty="0">
                <a:latin typeface="Arial" panose="020B0604020202020204" pitchFamily="34" charset="0"/>
                <a:ea typeface="Calibri" panose="020F0502020204030204" pitchFamily="34" charset="0"/>
                <a:cs typeface="Arial" panose="020B0604020202020204" pitchFamily="34" charset="0"/>
              </a:rPr>
              <a:t>оқыту қазақ тілінде жүргізілетін сыныптар   үшін</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631093196"/>
              </p:ext>
            </p:extLst>
          </p:nvPr>
        </p:nvGraphicFramePr>
        <p:xfrm>
          <a:off x="765810" y="1284725"/>
          <a:ext cx="10835640" cy="3905181"/>
        </p:xfrm>
        <a:graphic>
          <a:graphicData uri="http://schemas.openxmlformats.org/drawingml/2006/table">
            <a:tbl>
              <a:tblPr firstRow="1" firstCol="1" bandRow="1">
                <a:tableStyleId>{5C22544A-7EE6-4342-B048-85BDC9FD1C3A}</a:tableStyleId>
              </a:tblPr>
              <a:tblGrid>
                <a:gridCol w="2996261">
                  <a:extLst>
                    <a:ext uri="{9D8B030D-6E8A-4147-A177-3AD203B41FA5}">
                      <a16:colId xmlns:a16="http://schemas.microsoft.com/office/drawing/2014/main" val="2023789961"/>
                    </a:ext>
                  </a:extLst>
                </a:gridCol>
                <a:gridCol w="7839379">
                  <a:extLst>
                    <a:ext uri="{9D8B030D-6E8A-4147-A177-3AD203B41FA5}">
                      <a16:colId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91350">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(3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 </a:t>
                      </a:r>
                    </a:p>
                    <a:p>
                      <a:pPr marL="0" indent="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973045">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3396024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063490" y="689125"/>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қазақ тілінде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762179901"/>
              </p:ext>
            </p:extLst>
          </p:nvPr>
        </p:nvGraphicFramePr>
        <p:xfrm>
          <a:off x="323961" y="1096950"/>
          <a:ext cx="11372850" cy="5258390"/>
        </p:xfrm>
        <a:graphic>
          <a:graphicData uri="http://schemas.openxmlformats.org/drawingml/2006/table">
            <a:tbl>
              <a:tblPr firstRow="1" firstCol="1" bandRow="1">
                <a:tableStyleId>{5C22544A-7EE6-4342-B048-85BDC9FD1C3A}</a:tableStyleId>
              </a:tblPr>
              <a:tblGrid>
                <a:gridCol w="1374492">
                  <a:extLst>
                    <a:ext uri="{9D8B030D-6E8A-4147-A177-3AD203B41FA5}">
                      <a16:colId xmlns:a16="http://schemas.microsoft.com/office/drawing/2014/main" val="2023789961"/>
                    </a:ext>
                  </a:extLst>
                </a:gridCol>
                <a:gridCol w="4005640">
                  <a:extLst>
                    <a:ext uri="{9D8B030D-6E8A-4147-A177-3AD203B41FA5}">
                      <a16:colId xmlns:a16="http://schemas.microsoft.com/office/drawing/2014/main" val="2321351271"/>
                    </a:ext>
                  </a:extLst>
                </a:gridCol>
                <a:gridCol w="1198605">
                  <a:extLst>
                    <a:ext uri="{9D8B030D-6E8A-4147-A177-3AD203B41FA5}">
                      <a16:colId xmlns:a16="http://schemas.microsoft.com/office/drawing/2014/main" val="3641418242"/>
                    </a:ext>
                  </a:extLst>
                </a:gridCol>
                <a:gridCol w="3768811">
                  <a:extLst>
                    <a:ext uri="{9D8B030D-6E8A-4147-A177-3AD203B41FA5}">
                      <a16:colId xmlns:a16="http://schemas.microsoft.com/office/drawing/2014/main" val="3243310799"/>
                    </a:ext>
                  </a:extLst>
                </a:gridCol>
                <a:gridCol w="1025302">
                  <a:extLst>
                    <a:ext uri="{9D8B030D-6E8A-4147-A177-3AD203B41FA5}">
                      <a16:colId xmlns:a16="http://schemas.microsoft.com/office/drawing/2014/main" val="2036251041"/>
                    </a:ext>
                  </a:extLst>
                </a:gridCol>
              </a:tblGrid>
              <a:tr h="500059">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140604">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612548">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 мәтінін орфографиялық және </a:t>
                      </a:r>
                      <a:r>
                        <a:rPr lang="kk-KZ" sz="16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600" dirty="0">
                          <a:effectLst/>
                          <a:latin typeface="Arial" panose="020B0604020202020204" pitchFamily="34" charset="0"/>
                          <a:ea typeface="Calibri" panose="020F0502020204030204" pitchFamily="34" charset="0"/>
                          <a:cs typeface="Arial" panose="020B0604020202020204" pitchFamily="34" charset="0"/>
                        </a:rPr>
                        <a:t>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(1 балл).</a:t>
                      </a:r>
                    </a:p>
                    <a:p>
                      <a:pPr marL="46990"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533564">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мәнмәтін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2543040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қазақ тілінде)</a:t>
            </a:r>
            <a:br>
              <a:rPr lang="kk-KZ" sz="1600" dirty="0">
                <a:latin typeface="Arial" panose="020B0604020202020204" pitchFamily="34" charset="0"/>
                <a:cs typeface="Arial" panose="020B0604020202020204" pitchFamily="34" charset="0"/>
              </a:rPr>
            </a:b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nvPr>
        </p:nvGraphicFramePr>
        <p:xfrm>
          <a:off x="385590" y="1322024"/>
          <a:ext cx="11285443" cy="3964370"/>
        </p:xfrm>
        <a:graphic>
          <a:graphicData uri="http://schemas.openxmlformats.org/drawingml/2006/table">
            <a:tbl>
              <a:tblPr firstRow="1" firstCol="1" bandRow="1">
                <a:tableStyleId>{5C22544A-7EE6-4342-B048-85BDC9FD1C3A}</a:tableStyleId>
              </a:tblPr>
              <a:tblGrid>
                <a:gridCol w="507382">
                  <a:extLst>
                    <a:ext uri="{9D8B030D-6E8A-4147-A177-3AD203B41FA5}">
                      <a16:colId xmlns:a16="http://schemas.microsoft.com/office/drawing/2014/main" val="2023789961"/>
                    </a:ext>
                  </a:extLst>
                </a:gridCol>
                <a:gridCol w="1510252">
                  <a:extLst>
                    <a:ext uri="{9D8B030D-6E8A-4147-A177-3AD203B41FA5}">
                      <a16:colId xmlns:a16="http://schemas.microsoft.com/office/drawing/2014/main" val="2321351271"/>
                    </a:ext>
                  </a:extLst>
                </a:gridCol>
                <a:gridCol w="3748582">
                  <a:extLst>
                    <a:ext uri="{9D8B030D-6E8A-4147-A177-3AD203B41FA5}">
                      <a16:colId xmlns:a16="http://schemas.microsoft.com/office/drawing/2014/main" val="3641418242"/>
                    </a:ext>
                  </a:extLst>
                </a:gridCol>
                <a:gridCol w="1776412">
                  <a:extLst>
                    <a:ext uri="{9D8B030D-6E8A-4147-A177-3AD203B41FA5}">
                      <a16:colId xmlns:a16="http://schemas.microsoft.com/office/drawing/2014/main" val="380568735"/>
                    </a:ext>
                  </a:extLst>
                </a:gridCol>
                <a:gridCol w="3742815">
                  <a:extLst>
                    <a:ext uri="{9D8B030D-6E8A-4147-A177-3AD203B41FA5}">
                      <a16:colId xmlns:a16="http://schemas.microsoft.com/office/drawing/2014/main" val="3243310799"/>
                    </a:ext>
                  </a:extLst>
                </a:gridCol>
              </a:tblGrid>
              <a:tr h="36341">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Оқылым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86361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мазмұны - 2 балл;</a:t>
                      </a:r>
                    </a:p>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422897">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Әдеби тіл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200223">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bl>
          </a:graphicData>
        </a:graphic>
      </p:graphicFrame>
    </p:spTree>
    <p:extLst>
      <p:ext uri="{BB962C8B-B14F-4D97-AF65-F5344CB8AC3E}">
        <p14:creationId xmlns:p14="http://schemas.microsoft.com/office/powerpoint/2010/main" val="1719754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520690" y="689125"/>
            <a:ext cx="58058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                         оқыту өзге тілдегі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022318550"/>
              </p:ext>
            </p:extLst>
          </p:nvPr>
        </p:nvGraphicFramePr>
        <p:xfrm>
          <a:off x="765810" y="1284725"/>
          <a:ext cx="10835640" cy="4730747"/>
        </p:xfrm>
        <a:graphic>
          <a:graphicData uri="http://schemas.openxmlformats.org/drawingml/2006/table">
            <a:tbl>
              <a:tblPr firstRow="1" firstCol="1" bandRow="1">
                <a:tableStyleId>{5C22544A-7EE6-4342-B048-85BDC9FD1C3A}</a:tableStyleId>
              </a:tblPr>
              <a:tblGrid>
                <a:gridCol w="2996261">
                  <a:extLst>
                    <a:ext uri="{9D8B030D-6E8A-4147-A177-3AD203B41FA5}">
                      <a16:colId xmlns:a16="http://schemas.microsoft.com/office/drawing/2014/main" val="2023789961"/>
                    </a:ext>
                  </a:extLst>
                </a:gridCol>
                <a:gridCol w="7839379">
                  <a:extLst>
                    <a:ext uri="{9D8B030D-6E8A-4147-A177-3AD203B41FA5}">
                      <a16:colId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(0,5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Мәтін тыңдап, сұрақтарға жауап береді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91350">
                <a:tc>
                  <a:txBody>
                    <a:bodyPr/>
                    <a:lstStyle/>
                    <a:p>
                      <a:pPr marL="71755" marR="71755" algn="ctr">
                        <a:lnSpc>
                          <a:spcPct val="107000"/>
                        </a:lnSpc>
                        <a:spcAft>
                          <a:spcPts val="0"/>
                        </a:spcAft>
                      </a:pPr>
                      <a:endPar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Айтылым</a:t>
                      </a: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Тыңдаған мәтін бойынша педагогпен диалогқа түседі </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(2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21004647"/>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92132162"/>
                  </a:ext>
                </a:extLst>
              </a:tr>
            </a:tbl>
          </a:graphicData>
        </a:graphic>
      </p:graphicFrame>
    </p:spTree>
    <p:extLst>
      <p:ext uri="{BB962C8B-B14F-4D97-AF65-F5344CB8AC3E}">
        <p14:creationId xmlns:p14="http://schemas.microsoft.com/office/powerpoint/2010/main" val="4275542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5757748" y="558259"/>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өзге тілде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11293828"/>
              </p:ext>
            </p:extLst>
          </p:nvPr>
        </p:nvGraphicFramePr>
        <p:xfrm>
          <a:off x="323961" y="933811"/>
          <a:ext cx="11372850" cy="5626356"/>
        </p:xfrm>
        <a:graphic>
          <a:graphicData uri="http://schemas.openxmlformats.org/drawingml/2006/table">
            <a:tbl>
              <a:tblPr firstRow="1" firstCol="1" bandRow="1">
                <a:tableStyleId>{5C22544A-7EE6-4342-B048-85BDC9FD1C3A}</a:tableStyleId>
              </a:tblPr>
              <a:tblGrid>
                <a:gridCol w="1374492">
                  <a:extLst>
                    <a:ext uri="{9D8B030D-6E8A-4147-A177-3AD203B41FA5}">
                      <a16:colId xmlns:a16="http://schemas.microsoft.com/office/drawing/2014/main" val="2023789961"/>
                    </a:ext>
                  </a:extLst>
                </a:gridCol>
                <a:gridCol w="3738520">
                  <a:extLst>
                    <a:ext uri="{9D8B030D-6E8A-4147-A177-3AD203B41FA5}">
                      <a16:colId xmlns:a16="http://schemas.microsoft.com/office/drawing/2014/main" val="2321351271"/>
                    </a:ext>
                  </a:extLst>
                </a:gridCol>
                <a:gridCol w="1173892">
                  <a:extLst>
                    <a:ext uri="{9D8B030D-6E8A-4147-A177-3AD203B41FA5}">
                      <a16:colId xmlns:a16="http://schemas.microsoft.com/office/drawing/2014/main" val="3641418242"/>
                    </a:ext>
                  </a:extLst>
                </a:gridCol>
                <a:gridCol w="4399005">
                  <a:extLst>
                    <a:ext uri="{9D8B030D-6E8A-4147-A177-3AD203B41FA5}">
                      <a16:colId xmlns:a16="http://schemas.microsoft.com/office/drawing/2014/main" val="3243310799"/>
                    </a:ext>
                  </a:extLst>
                </a:gridCol>
                <a:gridCol w="686941">
                  <a:extLst>
                    <a:ext uri="{9D8B030D-6E8A-4147-A177-3AD203B41FA5}">
                      <a16:colId xmlns:a16="http://schemas.microsoft.com/office/drawing/2014/main" val="2036251041"/>
                    </a:ext>
                  </a:extLst>
                </a:gridCol>
              </a:tblGrid>
              <a:tr h="383533">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297010">
                <a:tc>
                  <a:txBody>
                    <a:bodyPr/>
                    <a:lstStyle/>
                    <a:p>
                      <a:pPr algn="just">
                        <a:lnSpc>
                          <a:spcPct val="107000"/>
                        </a:lnSpc>
                        <a:spcAft>
                          <a:spcPts val="0"/>
                        </a:spcAft>
                      </a:pPr>
                      <a:r>
                        <a:rPr lang="kk-KZ" sz="16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Тыңдалым</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 тыңдап, сұрақтарға жауап 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сұрақтарға жауап 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335589">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Тыңдаған мәтін бойынша диалогқа түседі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жұбымен жұмыс жасайды;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017510">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1176206">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жазылым мәтінін орфографиялық және пунктуациялық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41193838"/>
                  </a:ext>
                </a:extLst>
              </a:tr>
              <a:tr h="1176206">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a:t>
                      </a:r>
                      <a:r>
                        <a:rPr lang="kk-KZ" sz="16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6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62471867"/>
                  </a:ext>
                </a:extLst>
              </a:tr>
            </a:tbl>
          </a:graphicData>
        </a:graphic>
      </p:graphicFrame>
    </p:spTree>
    <p:extLst>
      <p:ext uri="{BB962C8B-B14F-4D97-AF65-F5344CB8AC3E}">
        <p14:creationId xmlns:p14="http://schemas.microsoft.com/office/powerpoint/2010/main" val="29867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өзге тілде)</a:t>
            </a:r>
            <a:br>
              <a:rPr lang="kk-KZ" sz="1600" dirty="0">
                <a:latin typeface="Arial" panose="020B0604020202020204" pitchFamily="34" charset="0"/>
                <a:cs typeface="Arial" panose="020B0604020202020204" pitchFamily="34" charset="0"/>
              </a:rPr>
            </a:br>
            <a:br>
              <a:rPr lang="kk-KZ" dirty="0"/>
            </a:br>
            <a:endParaRPr lang="kk-KZ" sz="2000" dirty="0">
              <a:solidFill>
                <a:schemeClr val="bg1"/>
              </a:solidFill>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62294634"/>
              </p:ext>
            </p:extLst>
          </p:nvPr>
        </p:nvGraphicFramePr>
        <p:xfrm>
          <a:off x="453278" y="1311007"/>
          <a:ext cx="11285443" cy="5084380"/>
        </p:xfrm>
        <a:graphic>
          <a:graphicData uri="http://schemas.openxmlformats.org/drawingml/2006/table">
            <a:tbl>
              <a:tblPr firstRow="1" firstCol="1" bandRow="1">
                <a:tableStyleId>{5C22544A-7EE6-4342-B048-85BDC9FD1C3A}</a:tableStyleId>
              </a:tblPr>
              <a:tblGrid>
                <a:gridCol w="507382">
                  <a:extLst>
                    <a:ext uri="{9D8B030D-6E8A-4147-A177-3AD203B41FA5}">
                      <a16:colId xmlns:a16="http://schemas.microsoft.com/office/drawing/2014/main" val="2023789961"/>
                    </a:ext>
                  </a:extLst>
                </a:gridCol>
                <a:gridCol w="1510252">
                  <a:extLst>
                    <a:ext uri="{9D8B030D-6E8A-4147-A177-3AD203B41FA5}">
                      <a16:colId xmlns:a16="http://schemas.microsoft.com/office/drawing/2014/main" val="2321351271"/>
                    </a:ext>
                  </a:extLst>
                </a:gridCol>
                <a:gridCol w="3748582">
                  <a:extLst>
                    <a:ext uri="{9D8B030D-6E8A-4147-A177-3AD203B41FA5}">
                      <a16:colId xmlns:a16="http://schemas.microsoft.com/office/drawing/2014/main" val="3641418242"/>
                    </a:ext>
                  </a:extLst>
                </a:gridCol>
                <a:gridCol w="1776412">
                  <a:extLst>
                    <a:ext uri="{9D8B030D-6E8A-4147-A177-3AD203B41FA5}">
                      <a16:colId xmlns:a16="http://schemas.microsoft.com/office/drawing/2014/main" val="380568735"/>
                    </a:ext>
                  </a:extLst>
                </a:gridCol>
                <a:gridCol w="3742815">
                  <a:extLst>
                    <a:ext uri="{9D8B030D-6E8A-4147-A177-3AD203B41FA5}">
                      <a16:colId xmlns:a16="http://schemas.microsoft.com/office/drawing/2014/main" val="3243310799"/>
                    </a:ext>
                  </a:extLst>
                </a:gridCol>
              </a:tblGrid>
              <a:tr h="0">
                <a:tc>
                  <a:txBody>
                    <a:bodyPr/>
                    <a:lstStyle/>
                    <a:p>
                      <a:pPr algn="just">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Тыңдалым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58486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Айтылым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422897">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Оқылым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Жазылым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мазмұны-1 балл;</a:t>
                      </a:r>
                    </a:p>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31293669"/>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Әдеби тіл нормалары</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79636229"/>
                  </a:ext>
                </a:extLst>
              </a:tr>
              <a:tr h="200223">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 </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5</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dirty="0">
                          <a:effectLst/>
                          <a:latin typeface="Arial" panose="020B0604020202020204" pitchFamily="34" charset="0"/>
                          <a:ea typeface="Calibri" panose="020F0502020204030204" pitchFamily="34" charset="0"/>
                          <a:cs typeface="Arial" panose="020B0604020202020204" pitchFamily="34" charset="0"/>
                        </a:rPr>
                        <a:t>30</a:t>
                      </a: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45977746"/>
                  </a:ext>
                </a:extLst>
              </a:tr>
            </a:tbl>
          </a:graphicData>
        </a:graphic>
      </p:graphicFrame>
    </p:spTree>
    <p:extLst>
      <p:ext uri="{BB962C8B-B14F-4D97-AF65-F5344CB8AC3E}">
        <p14:creationId xmlns:p14="http://schemas.microsoft.com/office/powerpoint/2010/main" val="78381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Тақырып 7"/>
          <p:cNvSpPr>
            <a:spLocks noGrp="1"/>
          </p:cNvSpPr>
          <p:nvPr>
            <p:ph type="title"/>
          </p:nvPr>
        </p:nvSpPr>
        <p:spPr>
          <a:xfrm>
            <a:off x="1247312" y="0"/>
            <a:ext cx="9632272" cy="585239"/>
          </a:xfrm>
        </p:spPr>
        <p:txBody>
          <a:bodyPr/>
          <a:lstStyle/>
          <a:p>
            <a:pPr algn="ctr"/>
            <a:r>
              <a:rPr lang="ru-RU" sz="1800" b="1"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ЕМТИХАННЫҢ МАҚСАТ, МІНДЕТТЕРІ</a:t>
            </a:r>
            <a:endParaRPr lang="kk-KZ" dirty="0"/>
          </a:p>
        </p:txBody>
      </p:sp>
      <p:sp>
        <p:nvSpPr>
          <p:cNvPr id="11" name="Тікбұрыш 10"/>
          <p:cNvSpPr/>
          <p:nvPr/>
        </p:nvSpPr>
        <p:spPr>
          <a:xfrm>
            <a:off x="7339723" y="1757810"/>
            <a:ext cx="4238532" cy="3416320"/>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Міндеті:</a:t>
            </a:r>
            <a:r>
              <a:rPr lang="kk-KZ" sz="2400" dirty="0">
                <a:latin typeface="Times New Roman" panose="02020603050405020304" pitchFamily="18" charset="0"/>
                <a:cs typeface="Times New Roman" panose="02020603050405020304" pitchFamily="18" charset="0"/>
              </a:rPr>
              <a:t> </a:t>
            </a:r>
          </a:p>
          <a:p>
            <a:pPr marL="342900" indent="-342900" algn="just">
              <a:buFontTx/>
              <a:buChar char="-"/>
            </a:pPr>
            <a:r>
              <a:rPr lang="kk-KZ" sz="2400" dirty="0">
                <a:latin typeface="Times New Roman" panose="02020603050405020304" pitchFamily="18" charset="0"/>
                <a:cs typeface="Times New Roman" panose="02020603050405020304" pitchFamily="18" charset="0"/>
              </a:rPr>
              <a:t>білім алушылардың білім берудің келесі деңгей материалдарын игеру дайындығы</a:t>
            </a:r>
            <a:r>
              <a:rPr lang="ru-RU" sz="2400" dirty="0">
                <a:latin typeface="Times New Roman" panose="02020603050405020304" pitchFamily="18" charset="0"/>
                <a:cs typeface="Times New Roman" panose="02020603050405020304" pitchFamily="18" charset="0"/>
              </a:rPr>
              <a:t>н ба</a:t>
            </a:r>
            <a:r>
              <a:rPr lang="kk-KZ" sz="2400" dirty="0" err="1">
                <a:latin typeface="Times New Roman" panose="02020603050405020304" pitchFamily="18" charset="0"/>
                <a:cs typeface="Times New Roman" panose="02020603050405020304" pitchFamily="18" charset="0"/>
              </a:rPr>
              <a:t>ғалау</a:t>
            </a:r>
            <a:r>
              <a:rPr lang="kk-KZ" sz="2400" dirty="0">
                <a:latin typeface="Times New Roman" panose="02020603050405020304" pitchFamily="18" charset="0"/>
                <a:cs typeface="Times New Roman" panose="02020603050405020304" pitchFamily="18" charset="0"/>
              </a:rPr>
              <a:t>;</a:t>
            </a:r>
          </a:p>
          <a:p>
            <a:pPr marL="342900" indent="-342900" algn="just">
              <a:buFontTx/>
              <a:buChar char="-"/>
            </a:pPr>
            <a:r>
              <a:rPr lang="kk-KZ" sz="2400" dirty="0">
                <a:latin typeface="Times New Roman" panose="02020603050405020304" pitchFamily="18" charset="0"/>
                <a:cs typeface="Times New Roman" panose="02020603050405020304" pitchFamily="18" charset="0"/>
              </a:rPr>
              <a:t>функционалдық сауаттылықтарының қалыптасу деңгейлерін бағалау.</a:t>
            </a:r>
            <a:endPar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Picture 9" descr="D:\Iskendir\Презентации\Восполнение знаний совещание МОН\Элемент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331" y="1859846"/>
            <a:ext cx="2379663"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Тікбұрыш 13"/>
          <p:cNvSpPr/>
          <p:nvPr/>
        </p:nvSpPr>
        <p:spPr>
          <a:xfrm>
            <a:off x="313151" y="1503123"/>
            <a:ext cx="4398315" cy="4308872"/>
          </a:xfrm>
          <a:prstGeom prst="rect">
            <a:avLst/>
          </a:prstGeom>
        </p:spPr>
        <p:txBody>
          <a:bodyPr wrap="square">
            <a:spAutoFit/>
          </a:bodyPr>
          <a:lstStyle/>
          <a:p>
            <a:pPr fontAlgn="base"/>
            <a:r>
              <a:rPr lang="kk-KZ" sz="2400" b="1" dirty="0">
                <a:latin typeface="Times New Roman" panose="02020603050405020304" pitchFamily="18" charset="0"/>
                <a:cs typeface="Times New Roman" panose="02020603050405020304" pitchFamily="18" charset="0"/>
              </a:rPr>
              <a:t>Мақсаты -</a:t>
            </a:r>
            <a:r>
              <a:rPr lang="kk-KZ" sz="2400" dirty="0">
                <a:latin typeface="Times New Roman" panose="02020603050405020304" pitchFamily="18" charset="0"/>
                <a:cs typeface="Times New Roman" panose="02020603050405020304" pitchFamily="18" charset="0"/>
              </a:rPr>
              <a:t> білім алушылардың «Қазақ тілі», «Қазақ тілі мен әдебиеті» пәндері бойынша оқу бағдарламасының көлемін меңгеру деңгейін негізгі орта білім берудің мемлекеттік жалпыға міндетті білім беру стандарты (бұдан әрі – МЖМББС) талаптарына сәйкес бағалау.</a:t>
            </a:r>
            <a:endParaRPr lang="kk-KZ" sz="2400" b="1" dirty="0">
              <a:latin typeface="Times New Roman" panose="02020603050405020304" pitchFamily="18" charset="0"/>
              <a:cs typeface="Times New Roman" panose="02020603050405020304" pitchFamily="18" charset="0"/>
            </a:endParaRPr>
          </a:p>
          <a:p>
            <a:r>
              <a:rPr lang="kk-KZ" b="1" dirty="0"/>
              <a:t> </a:t>
            </a:r>
            <a:endParaRPr lang="kk-KZ" dirty="0"/>
          </a:p>
          <a:p>
            <a:pPr algn="just"/>
            <a:r>
              <a:rPr lang="ru-RU" sz="1600" dirty="0">
                <a:solidFill>
                  <a:srgbClr val="002060"/>
                </a:solidFill>
                <a:ea typeface="Times New Roman" panose="02020603050405020304" pitchFamily="18" charset="0"/>
                <a:cs typeface="Times New Roman" panose="02020603050405020304" pitchFamily="18" charset="0"/>
              </a:rPr>
              <a:t>	</a:t>
            </a:r>
            <a:endParaRPr lang="kk-KZ" sz="1600" dirty="0">
              <a:solidFill>
                <a:srgbClr val="00206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230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 name="Тікбұрыш 1">
            <a:extLst>
              <a:ext uri="{FF2B5EF4-FFF2-40B4-BE49-F238E27FC236}">
                <a16:creationId xmlns:a16="http://schemas.microsoft.com/office/drawing/2014/main" id="{3790BCB0-8528-468C-B233-D63C3B8FC4F1}"/>
              </a:ext>
            </a:extLst>
          </p:cNvPr>
          <p:cNvSpPr/>
          <p:nvPr/>
        </p:nvSpPr>
        <p:spPr>
          <a:xfrm>
            <a:off x="581883" y="983139"/>
            <a:ext cx="11210384" cy="5262979"/>
          </a:xfrm>
          <a:prstGeom prst="rect">
            <a:avLst/>
          </a:prstGeom>
        </p:spPr>
        <p:txBody>
          <a:bodyPr wrap="square">
            <a:spAutoFit/>
          </a:bodyPr>
          <a:lstStyle/>
          <a:p>
            <a:pPr marL="450215" algn="just">
              <a:spcAft>
                <a:spcPts val="0"/>
              </a:spcAft>
              <a:tabLst>
                <a:tab pos="630555" algn="l"/>
              </a:tabLst>
            </a:pPr>
            <a:r>
              <a:rPr lang="kk-KZ" sz="1600" b="1" i="1" dirty="0">
                <a:latin typeface="Arial" panose="020B0604020202020204" pitchFamily="34" charset="0"/>
                <a:ea typeface="Calibri" panose="020F0502020204030204" pitchFamily="34" charset="0"/>
                <a:cs typeface="Arial" panose="020B0604020202020204" pitchFamily="34" charset="0"/>
              </a:rPr>
              <a:t>Педагогтің тапсырмаларды дайындау қадамдары: </a:t>
            </a:r>
          </a:p>
          <a:p>
            <a:pPr marL="450215" algn="just">
              <a:spcAft>
                <a:spcPts val="0"/>
              </a:spcAft>
              <a:tabLst>
                <a:tab pos="630555" algn="l"/>
              </a:tabLst>
            </a:pPr>
            <a:endParaRPr lang="kk-KZ" sz="1600" dirty="0">
              <a:latin typeface="Arial" panose="020B0604020202020204" pitchFamily="34" charset="0"/>
              <a:ea typeface="Calibri" panose="020F0502020204030204" pitchFamily="34" charset="0"/>
              <a:cs typeface="Arial" panose="020B0604020202020204" pitchFamily="34" charset="0"/>
            </a:endParaRPr>
          </a:p>
          <a:p>
            <a:pPr indent="450215" algn="just">
              <a:spcAft>
                <a:spcPts val="0"/>
              </a:spcAft>
            </a:pPr>
            <a:r>
              <a:rPr lang="kk-KZ" sz="1600" dirty="0">
                <a:latin typeface="Arial" panose="020B0604020202020204" pitchFamily="34" charset="0"/>
                <a:ea typeface="Times New Roman" panose="02020603050405020304" pitchFamily="18" charset="0"/>
                <a:cs typeface="Arial" panose="020B0604020202020204" pitchFamily="34" charset="0"/>
              </a:rPr>
              <a:t>Емтихан тапсырмаларын оқыту қазақ тіліндегі сыныптарда оқылым, жазылым дағдылары бойынша, оқыту өзге тілдегі сыныптарда </a:t>
            </a:r>
            <a:r>
              <a:rPr lang="kk-KZ" sz="1600" dirty="0" err="1">
                <a:latin typeface="Arial" panose="020B0604020202020204" pitchFamily="34" charset="0"/>
                <a:ea typeface="Times New Roman" panose="02020603050405020304" pitchFamily="18" charset="0"/>
                <a:cs typeface="Arial" panose="020B0604020202020204" pitchFamily="34" charset="0"/>
              </a:rPr>
              <a:t>тыңдалым</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err="1">
                <a:latin typeface="Arial" panose="020B0604020202020204" pitchFamily="34" charset="0"/>
                <a:ea typeface="Times New Roman" panose="02020603050405020304" pitchFamily="18" charset="0"/>
                <a:cs typeface="Arial" panose="020B0604020202020204" pitchFamily="34" charset="0"/>
              </a:rPr>
              <a:t>айтылым</a:t>
            </a:r>
            <a:r>
              <a:rPr lang="kk-KZ" sz="1600" dirty="0">
                <a:latin typeface="Arial" panose="020B0604020202020204" pitchFamily="34" charset="0"/>
                <a:ea typeface="Times New Roman" panose="02020603050405020304" pitchFamily="18" charset="0"/>
                <a:cs typeface="Arial" panose="020B0604020202020204" pitchFamily="34" charset="0"/>
              </a:rPr>
              <a:t>, оқылым, жазылым дағдыларын қамтып дайындайды:</a:t>
            </a:r>
          </a:p>
          <a:p>
            <a:pPr marL="342900" lvl="0" indent="-342900" algn="just">
              <a:spcAft>
                <a:spcPts val="0"/>
              </a:spcAft>
              <a:buFont typeface="Wingdings" panose="05000000000000000000" pitchFamily="2" charset="2"/>
              <a:buChar char=""/>
            </a:pPr>
            <a:r>
              <a:rPr lang="kk-KZ" sz="1600" dirty="0">
                <a:latin typeface="Arial" panose="020B0604020202020204" pitchFamily="34" charset="0"/>
                <a:ea typeface="Times New Roman" panose="02020603050405020304" pitchFamily="18" charset="0"/>
                <a:cs typeface="Arial" panose="020B0604020202020204" pitchFamily="34" charset="0"/>
              </a:rPr>
              <a:t>алынған дағды бойынша оқу мақсатын таңдайды;</a:t>
            </a:r>
          </a:p>
          <a:p>
            <a:pPr marL="342900" lvl="0" indent="-342900" algn="just">
              <a:spcAft>
                <a:spcPts val="0"/>
              </a:spcAft>
              <a:buFont typeface="Wingdings" panose="05000000000000000000" pitchFamily="2" charset="2"/>
              <a:buChar char=""/>
            </a:pPr>
            <a:r>
              <a:rPr lang="ru-RU" sz="1600" dirty="0" err="1">
                <a:latin typeface="Arial" panose="020B0604020202020204" pitchFamily="34" charset="0"/>
                <a:ea typeface="Times New Roman" panose="02020603050405020304" pitchFamily="18" charset="0"/>
                <a:cs typeface="Arial" panose="020B0604020202020204" pitchFamily="34" charset="0"/>
              </a:rPr>
              <a:t>әртүрлі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дереккөздерден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дайындайды</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ru-RU" sz="1600" dirty="0" err="1">
                <a:latin typeface="Arial" panose="020B0604020202020204" pitchFamily="34" charset="0"/>
                <a:ea typeface="Times New Roman" panose="02020603050405020304" pitchFamily="18" charset="0"/>
                <a:cs typeface="Arial" panose="020B0604020202020204" pitchFamily="34" charset="0"/>
              </a:rPr>
              <a:t>мәтінге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тапсырма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құрастырады</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kk-KZ" sz="1600" dirty="0">
                <a:latin typeface="Arial" panose="020B0604020202020204" pitchFamily="34" charset="0"/>
                <a:ea typeface="Times New Roman" panose="02020603050405020304" pitchFamily="18" charset="0"/>
                <a:cs typeface="Arial" panose="020B0604020202020204" pitchFamily="34" charset="0"/>
              </a:rPr>
              <a:t>дайындалған тапсырмаларға критерий, </a:t>
            </a:r>
            <a:r>
              <a:rPr lang="kk-KZ" sz="1600" dirty="0" err="1">
                <a:latin typeface="Arial" panose="020B0604020202020204" pitchFamily="34" charset="0"/>
                <a:ea typeface="Times New Roman" panose="02020603050405020304" pitchFamily="18" charset="0"/>
                <a:cs typeface="Arial" panose="020B0604020202020204" pitchFamily="34" charset="0"/>
              </a:rPr>
              <a:t>дискриптор</a:t>
            </a:r>
            <a:r>
              <a:rPr lang="kk-KZ" sz="1600" dirty="0">
                <a:latin typeface="Arial" panose="020B0604020202020204" pitchFamily="34" charset="0"/>
                <a:ea typeface="Times New Roman" panose="02020603050405020304" pitchFamily="18" charset="0"/>
                <a:cs typeface="Arial" panose="020B0604020202020204" pitchFamily="34" charset="0"/>
              </a:rPr>
              <a:t> мен рубрика құрастырылады.</a:t>
            </a:r>
          </a:p>
          <a:p>
            <a:pPr lvl="0" algn="just">
              <a:spcAft>
                <a:spcPts val="0"/>
              </a:spcAft>
            </a:pPr>
            <a:r>
              <a:rPr lang="kk-KZ"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Тыңдалым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оқу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мақсатына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сай</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аудиожазба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түрінде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алдын</a:t>
            </a:r>
            <a:r>
              <a:rPr lang="ru-RU" sz="1600" dirty="0">
                <a:latin typeface="Arial" panose="020B0604020202020204" pitchFamily="34" charset="0"/>
                <a:ea typeface="Times New Roman" panose="02020603050405020304" pitchFamily="18" charset="0"/>
                <a:cs typeface="Arial" panose="020B0604020202020204" pitchFamily="34" charset="0"/>
              </a:rPr>
              <a:t>-ала </a:t>
            </a:r>
            <a:r>
              <a:rPr lang="ru-RU" sz="1600" dirty="0" err="1">
                <a:latin typeface="Arial" panose="020B0604020202020204" pitchFamily="34" charset="0"/>
                <a:ea typeface="Times New Roman" panose="02020603050405020304" pitchFamily="18" charset="0"/>
                <a:cs typeface="Arial" panose="020B0604020202020204" pitchFamily="34" charset="0"/>
              </a:rPr>
              <a:t>жазып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компьютерге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жүктеп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қоюы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Емтихан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кезінде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білім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алушы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екі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рет</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тыңдайды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тыңдалымға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арналған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тапсырмаларды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орындайды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сұрақ-жауап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жабық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тапсырмалар</a:t>
            </a:r>
            <a:r>
              <a:rPr lang="ru-RU" sz="1600" dirty="0">
                <a:latin typeface="Arial" panose="020B0604020202020204" pitchFamily="34" charset="0"/>
                <a:ea typeface="Times New Roman" panose="02020603050405020304" pitchFamily="18" charset="0"/>
                <a:cs typeface="Arial" panose="020B0604020202020204" pitchFamily="34" charset="0"/>
              </a:rPr>
              <a:t>, тест </a:t>
            </a:r>
            <a:r>
              <a:rPr lang="ru-RU" sz="1600" dirty="0" err="1">
                <a:latin typeface="Arial" panose="020B0604020202020204" pitchFamily="34" charset="0"/>
                <a:ea typeface="Times New Roman" panose="02020603050405020304" pitchFamily="18" charset="0"/>
                <a:cs typeface="Arial" panose="020B0604020202020204" pitchFamily="34" charset="0"/>
              </a:rPr>
              <a:t>т.б</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b="1" i="1" dirty="0" err="1">
                <a:latin typeface="Arial" panose="020B0604020202020204" pitchFamily="34" charset="0"/>
                <a:ea typeface="Times New Roman" panose="02020603050405020304" pitchFamily="18" charset="0"/>
                <a:cs typeface="Arial" panose="020B0604020202020204" pitchFamily="34" charset="0"/>
              </a:rPr>
              <a:t>Айтылым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білім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алушыға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беріледі</a:t>
            </a:r>
            <a:r>
              <a:rPr lang="ru-RU" sz="1600" dirty="0">
                <a:latin typeface="Arial" panose="020B0604020202020204" pitchFamily="34" charset="0"/>
                <a:ea typeface="Times New Roman" panose="02020603050405020304" pitchFamily="18" charset="0"/>
                <a:cs typeface="Arial" panose="020B0604020202020204" pitchFamily="34" charset="0"/>
              </a:rPr>
              <a:t>  (диалог, монолог, </a:t>
            </a:r>
            <a:r>
              <a:rPr lang="ru-RU" sz="1600" dirty="0" err="1">
                <a:latin typeface="Arial" panose="020B0604020202020204" pitchFamily="34" charset="0"/>
                <a:ea typeface="Times New Roman" panose="02020603050405020304" pitchFamily="18" charset="0"/>
                <a:cs typeface="Arial" panose="020B0604020202020204" pitchFamily="34" charset="0"/>
              </a:rPr>
              <a:t>сұхбат</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т.б</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b="1" i="1" dirty="0" err="1">
                <a:latin typeface="Arial" panose="020B0604020202020204" pitchFamily="34" charset="0"/>
                <a:ea typeface="Times New Roman" panose="02020603050405020304" pitchFamily="18" charset="0"/>
                <a:cs typeface="Arial" panose="020B0604020202020204" pitchFamily="34" charset="0"/>
              </a:rPr>
              <a:t>Оқылым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сұрақ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құрастыру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сәйкестендіру</a:t>
            </a:r>
            <a:r>
              <a:rPr lang="ru-RU" sz="1600" dirty="0">
                <a:latin typeface="Arial" panose="020B0604020202020204" pitchFamily="34" charset="0"/>
                <a:ea typeface="Times New Roman" panose="02020603050405020304" pitchFamily="18" charset="0"/>
                <a:cs typeface="Arial" panose="020B0604020202020204" pitchFamily="34" charset="0"/>
              </a:rPr>
              <a:t>, тест, </a:t>
            </a:r>
            <a:r>
              <a:rPr lang="ru-RU" sz="1600" dirty="0" err="1">
                <a:latin typeface="Arial" panose="020B0604020202020204" pitchFamily="34" charset="0"/>
                <a:ea typeface="Times New Roman" panose="02020603050405020304" pitchFamily="18" charset="0"/>
                <a:cs typeface="Arial" panose="020B0604020202020204" pitchFamily="34" charset="0"/>
              </a:rPr>
              <a:t>кестемен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жұмыс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сөз</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мағынасын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ашу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т.б</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жұмыс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жасайды</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b="1" i="1" dirty="0" err="1">
                <a:latin typeface="Arial" panose="020B0604020202020204" pitchFamily="34" charset="0"/>
                <a:ea typeface="Times New Roman" panose="02020603050405020304" pitchFamily="18" charset="0"/>
                <a:cs typeface="Arial" panose="020B0604020202020204" pitchFamily="34" charset="0"/>
              </a:rPr>
              <a:t>Жазылым</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дағдысы</a:t>
            </a:r>
            <a:r>
              <a:rPr lang="ru-RU" sz="1600" b="1" i="1" dirty="0">
                <a:latin typeface="Arial" panose="020B0604020202020204" pitchFamily="34" charset="0"/>
                <a:ea typeface="Times New Roman" panose="02020603050405020304" pitchFamily="18" charset="0"/>
                <a:cs typeface="Arial" panose="020B0604020202020204" pitchFamily="34" charset="0"/>
              </a:rPr>
              <a:t> </a:t>
            </a:r>
            <a:r>
              <a:rPr lang="ru-RU" sz="1600" b="1" i="1"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b="1"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берілетін</a:t>
            </a:r>
            <a:r>
              <a:rPr lang="ru-RU" sz="1600" dirty="0">
                <a:latin typeface="Arial" panose="020B0604020202020204" pitchFamily="34" charset="0"/>
                <a:ea typeface="Times New Roman" panose="02020603050405020304" pitchFamily="18" charset="0"/>
                <a:cs typeface="Arial" panose="020B0604020202020204" pitchFamily="34" charset="0"/>
              </a:rPr>
              <a:t> эссе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тақырыбы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оқылым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мазмұндық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байланыста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болуы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a:t>
            </a:r>
            <a:endParaRPr lang="kk-KZ" sz="1600" dirty="0">
              <a:latin typeface="Arial" panose="020B0604020202020204" pitchFamily="34" charset="0"/>
              <a:ea typeface="Times New Roman" panose="02020603050405020304" pitchFamily="18" charset="0"/>
              <a:cs typeface="Arial" panose="020B0604020202020204" pitchFamily="34" charset="0"/>
            </a:endParaRPr>
          </a:p>
          <a:p>
            <a:pPr indent="450215" algn="just">
              <a:spcAft>
                <a:spcPts val="0"/>
              </a:spcAft>
            </a:pPr>
            <a:r>
              <a:rPr lang="ru-RU" sz="1600" dirty="0" err="1">
                <a:latin typeface="Arial" panose="020B0604020202020204" pitchFamily="34" charset="0"/>
                <a:ea typeface="Times New Roman" panose="02020603050405020304" pitchFamily="18" charset="0"/>
                <a:cs typeface="Arial" panose="020B0604020202020204" pitchFamily="34" charset="0"/>
              </a:rPr>
              <a:t>Барлық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дағды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бойынша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таңдалатын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үлгілік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оқу</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бағдарламасында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ұзақ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мерзімді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жоспарда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көрсетілген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лексикалық</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тақырыптармен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мазмұндас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болуы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мазмұнында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дінге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саясатқа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қатысты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түсінуге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қабылдауға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қиын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сөздер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болмауы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МЖМББС-</a:t>
            </a:r>
            <a:r>
              <a:rPr lang="ru-RU" sz="1600" dirty="0" err="1">
                <a:latin typeface="Arial" panose="020B0604020202020204" pitchFamily="34" charset="0"/>
                <a:ea typeface="Times New Roman" panose="02020603050405020304" pitchFamily="18" charset="0"/>
                <a:cs typeface="Arial" panose="020B0604020202020204" pitchFamily="34" charset="0"/>
              </a:rPr>
              <a:t>дағы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құндылықтарға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негізделген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тәрбиелік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мәні</a:t>
            </a:r>
            <a:r>
              <a:rPr lang="ru-RU" sz="1600" dirty="0">
                <a:latin typeface="Arial" panose="020B0604020202020204" pitchFamily="34" charset="0"/>
                <a:ea typeface="Times New Roman" panose="02020603050405020304" pitchFamily="18" charset="0"/>
                <a:cs typeface="Arial" panose="020B0604020202020204" pitchFamily="34" charset="0"/>
              </a:rPr>
              <a:t> бар, </a:t>
            </a:r>
            <a:r>
              <a:rPr lang="ru-RU" sz="1600" dirty="0" err="1">
                <a:latin typeface="Arial" panose="020B0604020202020204" pitchFamily="34" charset="0"/>
                <a:ea typeface="Times New Roman" panose="02020603050405020304" pitchFamily="18" charset="0"/>
                <a:cs typeface="Arial" panose="020B0604020202020204" pitchFamily="34" charset="0"/>
              </a:rPr>
              <a:t>білім</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алушыға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қызықты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алынады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Сыныбына</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жас</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ерекшелігіне</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сай</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сөз</a:t>
            </a:r>
            <a:r>
              <a:rPr lang="ru-RU" sz="1600" dirty="0">
                <a:latin typeface="Arial" panose="020B0604020202020204" pitchFamily="34" charset="0"/>
                <a:ea typeface="Times New Roman" panose="02020603050405020304" pitchFamily="18" charset="0"/>
                <a:cs typeface="Arial" panose="020B0604020202020204" pitchFamily="34" charset="0"/>
              </a:rPr>
              <a:t> саны </a:t>
            </a:r>
            <a:r>
              <a:rPr lang="ru-RU" sz="1600" dirty="0" err="1">
                <a:latin typeface="Arial" panose="020B0604020202020204" pitchFamily="34" charset="0"/>
                <a:ea typeface="Times New Roman" panose="02020603050405020304" pitchFamily="18" charset="0"/>
                <a:cs typeface="Arial" panose="020B0604020202020204" pitchFamily="34" charset="0"/>
              </a:rPr>
              <a:t>анық</a:t>
            </a:r>
            <a:r>
              <a:rPr lang="ru-RU" sz="1600" dirty="0">
                <a:latin typeface="Arial" panose="020B0604020202020204" pitchFamily="34" charset="0"/>
                <a:ea typeface="Times New Roman" panose="02020603050405020304" pitchFamily="18" charset="0"/>
                <a:cs typeface="Arial" panose="020B0604020202020204" pitchFamily="34" charset="0"/>
              </a:rPr>
              <a:t> болу </a:t>
            </a:r>
            <a:r>
              <a:rPr lang="ru-RU" sz="1600" dirty="0" err="1">
                <a:latin typeface="Arial" panose="020B0604020202020204" pitchFamily="34" charset="0"/>
                <a:ea typeface="Times New Roman" panose="02020603050405020304" pitchFamily="18" charset="0"/>
                <a:cs typeface="Arial" panose="020B0604020202020204" pitchFamily="34" charset="0"/>
              </a:rPr>
              <a:t>керек</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Мәтін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мазмұны</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мұқият</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тексеріліп</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алынған</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дереккөздер</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көрсетілуі</a:t>
            </a:r>
            <a:r>
              <a:rPr lang="ru-RU" sz="1600" dirty="0">
                <a:latin typeface="Arial" panose="020B0604020202020204" pitchFamily="34" charset="0"/>
                <a:ea typeface="Times New Roman" panose="02020603050405020304" pitchFamily="18" charset="0"/>
                <a:cs typeface="Arial" panose="020B0604020202020204" pitchFamily="34" charset="0"/>
              </a:rPr>
              <a:t> </a:t>
            </a:r>
            <a:r>
              <a:rPr lang="ru-RU" sz="1600" dirty="0" err="1">
                <a:latin typeface="Arial" panose="020B0604020202020204" pitchFamily="34" charset="0"/>
                <a:ea typeface="Times New Roman" panose="02020603050405020304" pitchFamily="18" charset="0"/>
                <a:cs typeface="Arial" panose="020B0604020202020204" pitchFamily="34" charset="0"/>
              </a:rPr>
              <a:t>қажет</a:t>
            </a:r>
            <a:r>
              <a:rPr lang="ru-RU" sz="1600" dirty="0">
                <a:latin typeface="Arial" panose="020B0604020202020204" pitchFamily="34" charset="0"/>
                <a:ea typeface="Times New Roman" panose="02020603050405020304" pitchFamily="18" charset="0"/>
                <a:cs typeface="Arial" panose="020B0604020202020204" pitchFamily="34" charset="0"/>
              </a:rPr>
              <a:t>).  </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5687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 name="Тікбұрыш 1">
            <a:extLst>
              <a:ext uri="{FF2B5EF4-FFF2-40B4-BE49-F238E27FC236}">
                <a16:creationId xmlns:a16="http://schemas.microsoft.com/office/drawing/2014/main" id="{1C7CEE5B-63C8-470C-A752-D3A9902FECF0}"/>
              </a:ext>
            </a:extLst>
          </p:cNvPr>
          <p:cNvSpPr/>
          <p:nvPr/>
        </p:nvSpPr>
        <p:spPr>
          <a:xfrm>
            <a:off x="609600" y="983139"/>
            <a:ext cx="10972800" cy="5324535"/>
          </a:xfrm>
          <a:prstGeom prst="rect">
            <a:avLst/>
          </a:prstGeom>
        </p:spPr>
        <p:txBody>
          <a:bodyPr wrap="square">
            <a:spAutoFit/>
          </a:bodyPr>
          <a:lstStyle/>
          <a:p>
            <a:pPr lvl="0" algn="just">
              <a:spcAft>
                <a:spcPts val="0"/>
              </a:spcAft>
              <a:tabLst>
                <a:tab pos="630555" algn="l"/>
              </a:tabLst>
            </a:pPr>
            <a:r>
              <a:rPr lang="kk-KZ" b="1" i="1" dirty="0">
                <a:latin typeface="Times New Roman" panose="02020603050405020304" pitchFamily="18" charset="0"/>
                <a:ea typeface="Calibri" panose="020F0502020204030204" pitchFamily="34" charset="0"/>
              </a:rPr>
              <a:t>	</a:t>
            </a:r>
            <a:r>
              <a:rPr lang="kk-KZ" sz="2000" b="1" i="1" dirty="0">
                <a:latin typeface="Arial" panose="020B0604020202020204" pitchFamily="34" charset="0"/>
                <a:ea typeface="Calibri" panose="020F0502020204030204" pitchFamily="34" charset="0"/>
                <a:cs typeface="Arial" panose="020B0604020202020204" pitchFamily="34" charset="0"/>
              </a:rPr>
              <a:t>Емтиханды өткізу қадамдары</a:t>
            </a:r>
            <a:r>
              <a:rPr lang="kk-KZ" sz="2000" dirty="0">
                <a:latin typeface="Arial" panose="020B0604020202020204" pitchFamily="34" charset="0"/>
                <a:ea typeface="Calibri" panose="020F0502020204030204" pitchFamily="34" charset="0"/>
                <a:cs typeface="Arial" panose="020B0604020202020204" pitchFamily="34" charset="0"/>
              </a:rPr>
              <a:t>:</a:t>
            </a:r>
          </a:p>
          <a:p>
            <a:pPr lvl="0" algn="just">
              <a:spcAft>
                <a:spcPts val="0"/>
              </a:spcAft>
              <a:tabLst>
                <a:tab pos="630555" algn="l"/>
              </a:tabLst>
            </a:pPr>
            <a:endParaRPr lang="kk-KZ" sz="2000" dirty="0">
              <a:latin typeface="Arial" panose="020B0604020202020204" pitchFamily="34" charset="0"/>
              <a:ea typeface="Calibri" panose="020F0502020204030204" pitchFamily="34" charset="0"/>
              <a:cs typeface="Arial" panose="020B0604020202020204" pitchFamily="34" charset="0"/>
            </a:endParaRPr>
          </a:p>
          <a:p>
            <a:pPr marL="457200" indent="-457200" algn="just">
              <a:spcAft>
                <a:spcPts val="0"/>
              </a:spcAft>
              <a:buAutoNum type="arabicParenR"/>
            </a:pPr>
            <a:r>
              <a:rPr lang="kk-KZ" sz="2000" dirty="0">
                <a:latin typeface="Arial" panose="020B0604020202020204" pitchFamily="34" charset="0"/>
                <a:ea typeface="Calibri" panose="020F0502020204030204" pitchFamily="34" charset="0"/>
                <a:cs typeface="Arial" panose="020B0604020202020204" pitchFamily="34" charset="0"/>
              </a:rPr>
              <a:t>аудио мәтінді тыңдай отырып орындалған тапсырмалардың нәтижесі арқылы білім алушының </a:t>
            </a:r>
            <a:r>
              <a:rPr lang="kk-KZ" sz="2000" dirty="0" err="1">
                <a:latin typeface="Arial" panose="020B0604020202020204" pitchFamily="34" charset="0"/>
                <a:ea typeface="Calibri" panose="020F0502020204030204" pitchFamily="34" charset="0"/>
                <a:cs typeface="Arial" panose="020B0604020202020204" pitchFamily="34" charset="0"/>
              </a:rPr>
              <a:t>тыңдалым</a:t>
            </a:r>
            <a:r>
              <a:rPr lang="kk-KZ" sz="2000" dirty="0">
                <a:latin typeface="Arial" panose="020B0604020202020204" pitchFamily="34" charset="0"/>
                <a:ea typeface="Calibri" panose="020F0502020204030204" pitchFamily="34" charset="0"/>
                <a:cs typeface="Arial" panose="020B0604020202020204" pitchFamily="34" charset="0"/>
              </a:rPr>
              <a:t> дағдысы тексеріледі (өзге тілде оқытатын сыныптар үшін);</a:t>
            </a: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 </a:t>
            </a: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2) </a:t>
            </a:r>
            <a:r>
              <a:rPr lang="kk-KZ" sz="2000" dirty="0" err="1">
                <a:latin typeface="Arial" panose="020B0604020202020204" pitchFamily="34" charset="0"/>
                <a:ea typeface="Calibri" panose="020F0502020204030204" pitchFamily="34" charset="0"/>
                <a:cs typeface="Arial" panose="020B0604020202020204" pitchFamily="34" charset="0"/>
              </a:rPr>
              <a:t>айтылым</a:t>
            </a:r>
            <a:r>
              <a:rPr lang="kk-KZ" sz="2000" dirty="0">
                <a:latin typeface="Arial" panose="020B0604020202020204" pitchFamily="34" charset="0"/>
                <a:ea typeface="Calibri" panose="020F0502020204030204" pitchFamily="34" charset="0"/>
                <a:cs typeface="Arial" panose="020B0604020202020204" pitchFamily="34" charset="0"/>
              </a:rPr>
              <a:t> дағдысы бойынша білім алушыға тапсырмалар беріледі (өзге тілде оқытатын сыныптар үшін);</a:t>
            </a:r>
          </a:p>
          <a:p>
            <a:pPr algn="just">
              <a:spcAft>
                <a:spcPts val="0"/>
              </a:spcAft>
            </a:pPr>
            <a:endParaRPr lang="kk-KZ" sz="20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3) оқылым бойынша білім алушыға дайын мәтін беріледі (қазақ және өзге тілдерде оқытатын); </a:t>
            </a:r>
          </a:p>
          <a:p>
            <a:pPr algn="just">
              <a:spcAft>
                <a:spcPts val="0"/>
              </a:spcAft>
            </a:pPr>
            <a:endParaRPr lang="kk-KZ" sz="20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4) жазылым дағдысы бойынша білім алушы эссе жазады (оқылым бойынша берілетін мәтін мазмұны мен эссе тақырыбы бір-бірімен байланысты болу керек (қазақ және өзге тілдерде оқытатын);</a:t>
            </a:r>
          </a:p>
          <a:p>
            <a:pPr algn="just">
              <a:spcAft>
                <a:spcPts val="0"/>
              </a:spcAft>
            </a:pPr>
            <a:endParaRPr lang="kk-KZ" sz="2000" dirty="0">
              <a:latin typeface="Arial" panose="020B0604020202020204" pitchFamily="34" charset="0"/>
              <a:ea typeface="Calibri" panose="020F0502020204030204" pitchFamily="34" charset="0"/>
              <a:cs typeface="Arial" panose="020B0604020202020204" pitchFamily="34" charset="0"/>
            </a:endParaRPr>
          </a:p>
          <a:p>
            <a:pPr algn="just">
              <a:spcAft>
                <a:spcPts val="0"/>
              </a:spcAft>
            </a:pPr>
            <a:r>
              <a:rPr lang="kk-KZ" sz="2000" dirty="0">
                <a:latin typeface="Arial" panose="020B0604020202020204" pitchFamily="34" charset="0"/>
                <a:ea typeface="Calibri" panose="020F0502020204030204" pitchFamily="34" charset="0"/>
                <a:cs typeface="Arial" panose="020B0604020202020204" pitchFamily="34" charset="0"/>
              </a:rPr>
              <a:t>5) эссе мәтініне грамматикалық талдау (ішінара дайындалған тапсырма бойынша) жасайды.</a:t>
            </a:r>
            <a:endParaRPr lang="kk-KZ"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0612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4" name="Тікбұрыш 3">
            <a:extLst>
              <a:ext uri="{FF2B5EF4-FFF2-40B4-BE49-F238E27FC236}">
                <a16:creationId xmlns:a16="http://schemas.microsoft.com/office/drawing/2014/main" id="{2D7EAB54-55E5-4F3D-A506-0949FBA644A3}"/>
              </a:ext>
            </a:extLst>
          </p:cNvPr>
          <p:cNvSpPr/>
          <p:nvPr/>
        </p:nvSpPr>
        <p:spPr>
          <a:xfrm>
            <a:off x="698500" y="1720840"/>
            <a:ext cx="11023600" cy="4524315"/>
          </a:xfrm>
          <a:prstGeom prst="rect">
            <a:avLst/>
          </a:prstGeom>
        </p:spPr>
        <p:txBody>
          <a:bodyPr wrap="square">
            <a:spAutoFit/>
          </a:bodyPr>
          <a:lstStyle/>
          <a:p>
            <a:pPr indent="270510" algn="just">
              <a:spcAft>
                <a:spcPts val="0"/>
              </a:spcAft>
              <a:tabLst>
                <a:tab pos="630555" algn="l"/>
              </a:tabLst>
            </a:pPr>
            <a:r>
              <a:rPr lang="kk-KZ" sz="2400" dirty="0">
                <a:latin typeface="Arial" panose="020B0604020202020204" pitchFamily="34" charset="0"/>
                <a:ea typeface="Calibri" panose="020F0502020204030204" pitchFamily="34" charset="0"/>
                <a:cs typeface="Arial" panose="020B0604020202020204" pitchFamily="34" charset="0"/>
              </a:rPr>
              <a:t> Күнделікке емтихан бағасын қою кезінде 30 балдық жүйеге ауыстырылады.</a:t>
            </a:r>
          </a:p>
          <a:p>
            <a:pPr indent="270510" algn="just">
              <a:spcAft>
                <a:spcPts val="0"/>
              </a:spcAft>
              <a:tabLst>
                <a:tab pos="630555" algn="l"/>
              </a:tabLst>
            </a:pPr>
            <a:endParaRPr lang="kk-KZ" sz="2400" dirty="0">
              <a:latin typeface="Arial" panose="020B0604020202020204" pitchFamily="34" charset="0"/>
              <a:ea typeface="Calibri" panose="020F0502020204030204" pitchFamily="34" charset="0"/>
              <a:cs typeface="Arial" panose="020B0604020202020204" pitchFamily="34" charset="0"/>
            </a:endParaRPr>
          </a:p>
          <a:p>
            <a:pPr indent="270510" algn="just">
              <a:spcAft>
                <a:spcPts val="0"/>
              </a:spcAft>
              <a:tabLst>
                <a:tab pos="630555" algn="l"/>
              </a:tabLst>
            </a:pPr>
            <a:r>
              <a:rPr lang="kk-KZ" sz="2400" dirty="0">
                <a:latin typeface="Arial" panose="020B0604020202020204" pitchFamily="34" charset="0"/>
                <a:ea typeface="Calibri" panose="020F0502020204030204" pitchFamily="34" charset="0"/>
                <a:cs typeface="Arial" panose="020B0604020202020204" pitchFamily="34" charset="0"/>
              </a:rPr>
              <a:t> Емтихан аяқталғаннан кейін берілген кестелерді толтырады, талдау жасайды. Білім алушылардың білім сапасының көрсеткішін анықтайды. Жаңа оқу жылында білім алушылардың біліміндегі олқылықтарды жою мақсатында жұмыс жасауда емтиханның қорытынды нәтижелері басшылыққа алынады.</a:t>
            </a:r>
          </a:p>
          <a:p>
            <a:pPr indent="270510" algn="just">
              <a:spcAft>
                <a:spcPts val="0"/>
              </a:spcAft>
              <a:tabLst>
                <a:tab pos="630555" algn="l"/>
              </a:tabLst>
            </a:pPr>
            <a:endParaRPr lang="kk-KZ" sz="2400" dirty="0">
              <a:latin typeface="Arial" panose="020B0604020202020204" pitchFamily="34" charset="0"/>
              <a:ea typeface="Calibri" panose="020F0502020204030204" pitchFamily="34" charset="0"/>
              <a:cs typeface="Arial" panose="020B0604020202020204" pitchFamily="34" charset="0"/>
            </a:endParaRPr>
          </a:p>
          <a:p>
            <a:pPr indent="270510" algn="just">
              <a:spcAft>
                <a:spcPts val="0"/>
              </a:spcAft>
              <a:tabLst>
                <a:tab pos="630555" algn="l"/>
              </a:tabLst>
            </a:pPr>
            <a:r>
              <a:rPr lang="kk-KZ" sz="2400">
                <a:latin typeface="Arial" panose="020B0604020202020204" pitchFamily="34" charset="0"/>
                <a:ea typeface="Calibri" panose="020F0502020204030204" pitchFamily="34" charset="0"/>
                <a:cs typeface="Arial" panose="020B0604020202020204" pitchFamily="34" charset="0"/>
              </a:rPr>
              <a:t> </a:t>
            </a:r>
            <a:r>
              <a:rPr lang="kk-KZ" sz="2400" dirty="0">
                <a:latin typeface="Arial" panose="020B0604020202020204" pitchFamily="34" charset="0"/>
                <a:ea typeface="Calibri" panose="020F0502020204030204" pitchFamily="34" charset="0"/>
                <a:cs typeface="Arial" panose="020B0604020202020204" pitchFamily="34" charset="0"/>
              </a:rPr>
              <a:t>Емтиханның аяқталу қорытындысы бойынша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Қазақстан Республикасы</a:t>
            </a:r>
            <a:r>
              <a:rPr lang="kk-KZ" sz="2400" dirty="0">
                <a:latin typeface="Arial" panose="020B0604020202020204" pitchFamily="34" charset="0"/>
                <a:ea typeface="Calibri" panose="020F0502020204030204" pitchFamily="34" charset="0"/>
                <a:cs typeface="Arial" panose="020B0604020202020204" pitchFamily="34" charset="0"/>
              </a:rPr>
              <a:t>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Білім және ғылым министрінің</a:t>
            </a:r>
            <a:r>
              <a:rPr lang="kk-KZ" sz="2400" dirty="0">
                <a:latin typeface="Arial" panose="020B0604020202020204" pitchFamily="34" charset="0"/>
                <a:ea typeface="Calibri" panose="020F0502020204030204" pitchFamily="34" charset="0"/>
                <a:cs typeface="Arial" panose="020B0604020202020204" pitchFamily="34" charset="0"/>
              </a:rPr>
              <a:t>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2008 жылғы 18 наурыздағы</a:t>
            </a:r>
            <a:r>
              <a:rPr lang="kk-KZ" sz="2400" dirty="0">
                <a:latin typeface="Arial" panose="020B0604020202020204" pitchFamily="34" charset="0"/>
                <a:ea typeface="Calibri" panose="020F0502020204030204" pitchFamily="34" charset="0"/>
                <a:cs typeface="Arial" panose="020B0604020202020204" pitchFamily="34" charset="0"/>
              </a:rPr>
              <a:t> </a:t>
            </a:r>
            <a:r>
              <a:rPr lang="kk-KZ" sz="2400" dirty="0">
                <a:solidFill>
                  <a:srgbClr val="000000"/>
                </a:solidFill>
                <a:latin typeface="Arial" panose="020B0604020202020204" pitchFamily="34" charset="0"/>
                <a:ea typeface="Calibri" panose="020F0502020204030204" pitchFamily="34" charset="0"/>
                <a:cs typeface="Arial" panose="020B0604020202020204" pitchFamily="34" charset="0"/>
              </a:rPr>
              <a:t>№ 125 бұйрығының </a:t>
            </a:r>
            <a:r>
              <a:rPr lang="kk-KZ" sz="2400" dirty="0">
                <a:latin typeface="Arial" panose="020B0604020202020204" pitchFamily="34" charset="0"/>
                <a:ea typeface="Calibri" panose="020F0502020204030204" pitchFamily="34" charset="0"/>
                <a:cs typeface="Arial" panose="020B0604020202020204" pitchFamily="34" charset="0"/>
              </a:rPr>
              <a:t>талаптарына сай хаттама толтырылады.</a:t>
            </a:r>
            <a:endParaRPr lang="kk-KZ"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28906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cs typeface="Times New Roman" panose="02020603050405020304" pitchFamily="18" charset="0"/>
              </a:rPr>
              <a:t>ЕМТИХАН ӨТКІЗУ ТАЛАБЫ</a:t>
            </a:r>
            <a:br>
              <a:rPr lang="ru-RU" sz="2000" b="1" dirty="0">
                <a:solidFill>
                  <a:schemeClr val="bg1"/>
                </a:solidFill>
                <a:latin typeface="Calibri" panose="020F0502020204030204" pitchFamily="34" charset="0"/>
                <a:ea typeface="+mn-ea"/>
                <a:cs typeface="Times New Roman" panose="02020603050405020304" pitchFamily="18" charset="0"/>
              </a:rPr>
            </a:br>
            <a:br>
              <a:rPr lang="kk-KZ" sz="2000" dirty="0">
                <a:solidFill>
                  <a:schemeClr val="bg1"/>
                </a:solidFill>
                <a:latin typeface="Calibri" panose="020F0502020204030204"/>
                <a:ea typeface="+mn-ea"/>
                <a:cs typeface="+mn-cs"/>
              </a:rPr>
            </a:br>
            <a:endParaRPr lang="kk-KZ" sz="2000" dirty="0">
              <a:solidFill>
                <a:schemeClr val="bg1"/>
              </a:solidFill>
            </a:endParaRPr>
          </a:p>
        </p:txBody>
      </p:sp>
      <p:grpSp>
        <p:nvGrpSpPr>
          <p:cNvPr id="32" name="Группа 7"/>
          <p:cNvGrpSpPr>
            <a:grpSpLocks/>
          </p:cNvGrpSpPr>
          <p:nvPr/>
        </p:nvGrpSpPr>
        <p:grpSpPr bwMode="auto">
          <a:xfrm>
            <a:off x="241690" y="1600200"/>
            <a:ext cx="401292" cy="492245"/>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221294" y="2385635"/>
            <a:ext cx="403180" cy="460895"/>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212567" y="3689293"/>
            <a:ext cx="403181" cy="460895"/>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1" name="Группа 7"/>
          <p:cNvGrpSpPr>
            <a:grpSpLocks/>
          </p:cNvGrpSpPr>
          <p:nvPr/>
        </p:nvGrpSpPr>
        <p:grpSpPr bwMode="auto">
          <a:xfrm>
            <a:off x="172313" y="4504508"/>
            <a:ext cx="409948" cy="413421"/>
            <a:chOff x="3198813" y="1910844"/>
            <a:chExt cx="335742" cy="331481"/>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19644" y="1910844"/>
              <a:ext cx="314911" cy="2961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a16="http://schemas.microsoft.com/office/drawing/2014/main" id="{70E30AAA-3E1A-4BD0-BB35-FDB4921D8855}"/>
              </a:ext>
            </a:extLst>
          </p:cNvPr>
          <p:cNvSpPr/>
          <p:nvPr/>
        </p:nvSpPr>
        <p:spPr>
          <a:xfrm>
            <a:off x="423510" y="1664186"/>
            <a:ext cx="8239951" cy="428259"/>
          </a:xfrm>
          <a:prstGeom prst="rect">
            <a:avLst/>
          </a:prstGeom>
        </p:spPr>
        <p:txBody>
          <a:bodyPr wrap="square">
            <a:spAutoFit/>
          </a:bodyPr>
          <a:lstStyle/>
          <a:p>
            <a:pPr indent="450215" algn="just">
              <a:lnSpc>
                <a:spcPct val="107000"/>
              </a:lnSpc>
              <a:spcAft>
                <a:spcPts val="800"/>
              </a:spcAft>
            </a:pPr>
            <a:r>
              <a:rPr lang="kk-KZ" sz="2200" dirty="0">
                <a:latin typeface="Arial" panose="020B0604020202020204" pitchFamily="34" charset="0"/>
                <a:ea typeface="Calibri" panose="020F0502020204030204" pitchFamily="34" charset="0"/>
                <a:cs typeface="Arial" panose="020B0604020202020204" pitchFamily="34" charset="0"/>
              </a:rPr>
              <a:t>Емтихан қазақ тілінде өтеді </a:t>
            </a:r>
          </a:p>
        </p:txBody>
      </p:sp>
      <p:sp>
        <p:nvSpPr>
          <p:cNvPr id="3" name="Тікбұрыш 2">
            <a:extLst>
              <a:ext uri="{FF2B5EF4-FFF2-40B4-BE49-F238E27FC236}">
                <a16:creationId xmlns:a16="http://schemas.microsoft.com/office/drawing/2014/main" id="{24B030F0-9C2F-405B-9B56-F187A78F9266}"/>
              </a:ext>
            </a:extLst>
          </p:cNvPr>
          <p:cNvSpPr/>
          <p:nvPr/>
        </p:nvSpPr>
        <p:spPr>
          <a:xfrm>
            <a:off x="861833" y="2385635"/>
            <a:ext cx="10192011" cy="1107996"/>
          </a:xfrm>
          <a:prstGeom prst="rect">
            <a:avLst/>
          </a:prstGeom>
        </p:spPr>
        <p:txBody>
          <a:bodyPr wrap="square">
            <a:spAutoFit/>
          </a:bodyPr>
          <a:lstStyle/>
          <a:p>
            <a:r>
              <a:rPr lang="kk-KZ" sz="2200" dirty="0">
                <a:latin typeface="Arial" panose="020B0604020202020204" pitchFamily="34"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p>
        </p:txBody>
      </p:sp>
      <p:sp>
        <p:nvSpPr>
          <p:cNvPr id="4" name="Тікбұрыш 3">
            <a:extLst>
              <a:ext uri="{FF2B5EF4-FFF2-40B4-BE49-F238E27FC236}">
                <a16:creationId xmlns:a16="http://schemas.microsoft.com/office/drawing/2014/main" id="{392157AF-9AC4-4027-8A21-CF0C87C420FE}"/>
              </a:ext>
            </a:extLst>
          </p:cNvPr>
          <p:cNvSpPr/>
          <p:nvPr/>
        </p:nvSpPr>
        <p:spPr>
          <a:xfrm>
            <a:off x="835815" y="3638869"/>
            <a:ext cx="10993678" cy="769441"/>
          </a:xfrm>
          <a:prstGeom prst="rect">
            <a:avLst/>
          </a:prstGeom>
        </p:spPr>
        <p:txBody>
          <a:bodyPr wrap="square">
            <a:spAutoFit/>
          </a:bodyPr>
          <a:lstStyle/>
          <a:p>
            <a:r>
              <a:rPr lang="kk-KZ" sz="2200" dirty="0">
                <a:latin typeface="Arial" panose="020B0604020202020204" pitchFamily="34" charset="0"/>
                <a:ea typeface="Calibri" panose="020F0502020204030204" pitchFamily="34" charset="0"/>
                <a:cs typeface="Arial" panose="020B0604020202020204" pitchFamily="34" charset="0"/>
              </a:rPr>
              <a:t>Педагогтердің емтихандағы кезекшілік кестесі білім беру ұйымының педагогикалық кеңесімен айқындалады</a:t>
            </a:r>
            <a:endParaRPr lang="kk-KZ" sz="2200" dirty="0">
              <a:latin typeface="Arial" panose="020B0604020202020204" pitchFamily="34" charset="0"/>
              <a:cs typeface="Arial" panose="020B0604020202020204" pitchFamily="34" charset="0"/>
            </a:endParaRPr>
          </a:p>
        </p:txBody>
      </p:sp>
      <p:sp>
        <p:nvSpPr>
          <p:cNvPr id="7" name="Тікбұрыш 6">
            <a:extLst>
              <a:ext uri="{FF2B5EF4-FFF2-40B4-BE49-F238E27FC236}">
                <a16:creationId xmlns:a16="http://schemas.microsoft.com/office/drawing/2014/main" id="{96714547-7F34-47A5-BB14-D6AC9446369C}"/>
              </a:ext>
            </a:extLst>
          </p:cNvPr>
          <p:cNvSpPr/>
          <p:nvPr/>
        </p:nvSpPr>
        <p:spPr>
          <a:xfrm>
            <a:off x="861833" y="4439890"/>
            <a:ext cx="10993678" cy="1200329"/>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Академиялық адалдық қағидаттарын сақтай отырып, емтихан материалдарын педагогтер құрастырады және білім беру ұйымының әкімшілігі бекітеді</a:t>
            </a:r>
            <a:endParaRPr lang="kk-KZ" sz="2400" dirty="0">
              <a:latin typeface="Arial" panose="020B0604020202020204" pitchFamily="34" charset="0"/>
              <a:cs typeface="Arial" panose="020B0604020202020204" pitchFamily="34" charset="0"/>
            </a:endParaRPr>
          </a:p>
        </p:txBody>
      </p:sp>
      <p:grpSp>
        <p:nvGrpSpPr>
          <p:cNvPr id="20" name="Группа 7">
            <a:extLst>
              <a:ext uri="{FF2B5EF4-FFF2-40B4-BE49-F238E27FC236}">
                <a16:creationId xmlns:a16="http://schemas.microsoft.com/office/drawing/2014/main" id="{C21A88F6-7657-43EC-9560-FFA85D0E50ED}"/>
              </a:ext>
            </a:extLst>
          </p:cNvPr>
          <p:cNvGrpSpPr>
            <a:grpSpLocks/>
          </p:cNvGrpSpPr>
          <p:nvPr/>
        </p:nvGrpSpPr>
        <p:grpSpPr bwMode="auto">
          <a:xfrm>
            <a:off x="92926" y="5710573"/>
            <a:ext cx="401292" cy="435854"/>
            <a:chOff x="3198813" y="1891812"/>
            <a:chExt cx="330200" cy="350513"/>
          </a:xfrm>
        </p:grpSpPr>
        <p:sp>
          <p:nvSpPr>
            <p:cNvPr id="21" name="Овал 8">
              <a:extLst>
                <a:ext uri="{FF2B5EF4-FFF2-40B4-BE49-F238E27FC236}">
                  <a16:creationId xmlns:a16="http://schemas.microsoft.com/office/drawing/2014/main" id="{6D36A465-6563-4112-AD33-C2B92928FF29}"/>
                </a:ext>
              </a:extLst>
            </p:cNvPr>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22" name="TextBox 11">
              <a:extLst>
                <a:ext uri="{FF2B5EF4-FFF2-40B4-BE49-F238E27FC236}">
                  <a16:creationId xmlns:a16="http://schemas.microsoft.com/office/drawing/2014/main" id="{6EEA701E-D440-40F2-BC48-922BA5DD0965}"/>
                </a:ext>
              </a:extLst>
            </p:cNvPr>
            <p:cNvSpPr txBox="1">
              <a:spLocks noChangeArrowheads="1"/>
            </p:cNvSpPr>
            <p:nvPr/>
          </p:nvSpPr>
          <p:spPr bwMode="auto">
            <a:xfrm>
              <a:off x="3241504" y="1891812"/>
              <a:ext cx="244409" cy="297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5</a:t>
              </a:r>
            </a:p>
          </p:txBody>
        </p:sp>
      </p:grpSp>
      <p:sp>
        <p:nvSpPr>
          <p:cNvPr id="8" name="Тікбұрыш 7">
            <a:extLst>
              <a:ext uri="{FF2B5EF4-FFF2-40B4-BE49-F238E27FC236}">
                <a16:creationId xmlns:a16="http://schemas.microsoft.com/office/drawing/2014/main" id="{67378D21-95D7-4879-B121-ABBE88821C2B}"/>
              </a:ext>
            </a:extLst>
          </p:cNvPr>
          <p:cNvSpPr/>
          <p:nvPr/>
        </p:nvSpPr>
        <p:spPr>
          <a:xfrm>
            <a:off x="835815" y="5744366"/>
            <a:ext cx="10192011" cy="769441"/>
          </a:xfrm>
          <a:prstGeom prst="rect">
            <a:avLst/>
          </a:prstGeom>
        </p:spPr>
        <p:txBody>
          <a:bodyPr wrap="square">
            <a:spAutoFit/>
          </a:bodyPr>
          <a:lstStyle/>
          <a:p>
            <a:r>
              <a:rPr lang="kk-KZ" sz="2200" dirty="0">
                <a:latin typeface="Arial" panose="020B0604020202020204" pitchFamily="34" charset="0"/>
                <a:ea typeface="Times New Roman" panose="02020603050405020304" pitchFamily="18" charset="0"/>
                <a:cs typeface="Arial" panose="020B0604020202020204" pitchFamily="34" charset="0"/>
              </a:rPr>
              <a:t>Ерекше білім қажет ететін оқушылар үшін педагогтің дайындаған жеке білім бағдарламасы мазмұнына сай  емтихан тапсырмалары құрастырылады</a:t>
            </a:r>
            <a:endParaRPr lang="kk-KZ"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8960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ТАПСЫРМАЛАРЫНЫҢ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71500" y="982873"/>
            <a:ext cx="10258082"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1. Қазақ сыныптары үшін «Қазақ тілі» оқу пәні бойынша:</a:t>
            </a: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әдеби тіл нормаларын сақтау </a:t>
            </a:r>
            <a:endParaRPr lang="kk-KZ" sz="2400" dirty="0">
              <a:latin typeface="Arial" panose="020B0604020202020204" pitchFamily="34" charset="0"/>
              <a:ea typeface="Calibri" panose="020F0502020204030204" pitchFamily="34"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«Қазақ тілі» оқу пәні бойынша рубрика</a:t>
            </a:r>
          </a:p>
        </p:txBody>
      </p:sp>
      <p:sp>
        <p:nvSpPr>
          <p:cNvPr id="2" name="Тікбұрыш 1">
            <a:extLst>
              <a:ext uri="{FF2B5EF4-FFF2-40B4-BE49-F238E27FC236}">
                <a16:creationId xmlns:a16="http://schemas.microsoft.com/office/drawing/2014/main" id="{84A2EFA5-C3DD-437F-A278-705BB5F79596}"/>
              </a:ext>
            </a:extLst>
          </p:cNvPr>
          <p:cNvSpPr/>
          <p:nvPr/>
        </p:nvSpPr>
        <p:spPr>
          <a:xfrm>
            <a:off x="571500" y="3429000"/>
            <a:ext cx="9784553" cy="3046988"/>
          </a:xfrm>
          <a:prstGeom prst="rect">
            <a:avLst/>
          </a:prstGeom>
        </p:spPr>
        <p:txBody>
          <a:bodyPr wrap="square">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2. Өзге тілде оқытатын сыныптар үшін «Қазақ тілі мен әдебиеті» оқу пәні бойынша:</a:t>
            </a: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тыңдалым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айтылым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тілдік бағдар</a:t>
            </a:r>
            <a:endParaRPr lang="kk-KZ" sz="2400" dirty="0">
              <a:latin typeface="Arial" panose="020B0604020202020204" pitchFamily="34" charset="0"/>
              <a:ea typeface="Calibri" panose="020F0502020204030204" pitchFamily="34" charset="0"/>
              <a:cs typeface="Arial" panose="020B0604020202020204" pitchFamily="34" charset="0"/>
            </a:endParaRPr>
          </a:p>
          <a:p>
            <a:pPr lvl="0" indent="450850" algn="just" eaLnBrk="0" fontAlgn="base" hangingPunct="0">
              <a:spcBef>
                <a:spcPct val="0"/>
              </a:spcBef>
              <a:spcAft>
                <a:spcPct val="0"/>
              </a:spcAft>
            </a:pPr>
            <a:r>
              <a:rPr lang="kk-KZ" altLang="kk-KZ" sz="2400" dirty="0">
                <a:latin typeface="Arial" panose="020B0604020202020204" pitchFamily="34" charset="0"/>
                <a:cs typeface="Arial" panose="020B0604020202020204" pitchFamily="34" charset="0"/>
              </a:rPr>
              <a:t>«Қазақ тілі мен әдебиеті» оқу пәні бойынша рубрика</a:t>
            </a:r>
          </a:p>
        </p:txBody>
      </p:sp>
    </p:spTree>
    <p:extLst>
      <p:ext uri="{BB962C8B-B14F-4D97-AF65-F5344CB8AC3E}">
        <p14:creationId xmlns:p14="http://schemas.microsoft.com/office/powerpoint/2010/main" val="3153712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880860" y="689125"/>
            <a:ext cx="4445655" cy="367216"/>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nvPr>
        </p:nvGraphicFramePr>
        <p:xfrm>
          <a:off x="262890" y="1284725"/>
          <a:ext cx="11716802" cy="5261856"/>
        </p:xfrm>
        <a:graphic>
          <a:graphicData uri="http://schemas.openxmlformats.org/drawingml/2006/table">
            <a:tbl>
              <a:tblPr firstRow="1" firstCol="1" bandRow="1">
                <a:tableStyleId>{5C22544A-7EE6-4342-B048-85BDC9FD1C3A}</a:tableStyleId>
              </a:tblPr>
              <a:tblGrid>
                <a:gridCol w="962970">
                  <a:extLst>
                    <a:ext uri="{9D8B030D-6E8A-4147-A177-3AD203B41FA5}">
                      <a16:colId xmlns:a16="http://schemas.microsoft.com/office/drawing/2014/main" val="2023789961"/>
                    </a:ext>
                  </a:extLst>
                </a:gridCol>
                <a:gridCol w="1928820">
                  <a:extLst>
                    <a:ext uri="{9D8B030D-6E8A-4147-A177-3AD203B41FA5}">
                      <a16:colId xmlns:a16="http://schemas.microsoft.com/office/drawing/2014/main" val="2321351271"/>
                    </a:ext>
                  </a:extLst>
                </a:gridCol>
                <a:gridCol w="1760220">
                  <a:extLst>
                    <a:ext uri="{9D8B030D-6E8A-4147-A177-3AD203B41FA5}">
                      <a16:colId xmlns:a16="http://schemas.microsoft.com/office/drawing/2014/main" val="3641418242"/>
                    </a:ext>
                  </a:extLst>
                </a:gridCol>
                <a:gridCol w="1908810">
                  <a:extLst>
                    <a:ext uri="{9D8B030D-6E8A-4147-A177-3AD203B41FA5}">
                      <a16:colId xmlns:a16="http://schemas.microsoft.com/office/drawing/2014/main" val="3243310799"/>
                    </a:ext>
                  </a:extLst>
                </a:gridCol>
                <a:gridCol w="1485900">
                  <a:extLst>
                    <a:ext uri="{9D8B030D-6E8A-4147-A177-3AD203B41FA5}">
                      <a16:colId xmlns:a16="http://schemas.microsoft.com/office/drawing/2014/main" val="2036251041"/>
                    </a:ext>
                  </a:extLst>
                </a:gridCol>
                <a:gridCol w="1703070">
                  <a:extLst>
                    <a:ext uri="{9D8B030D-6E8A-4147-A177-3AD203B41FA5}">
                      <a16:colId xmlns:a16="http://schemas.microsoft.com/office/drawing/2014/main" val="481639520"/>
                    </a:ext>
                  </a:extLst>
                </a:gridCol>
                <a:gridCol w="1967012">
                  <a:extLst>
                    <a:ext uri="{9D8B030D-6E8A-4147-A177-3AD203B41FA5}">
                      <a16:colId xmlns:a16="http://schemas.microsoft.com/office/drawing/2014/main" val="834628115"/>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807151">
                <a:tc>
                  <a:txBody>
                    <a:bodyPr/>
                    <a:lstStyle/>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6.</a:t>
                      </a:r>
                    </a:p>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Оқылым стратегияларын қолдану </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5.2.6.1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жалпы мазмұнын түсіну үшін оқу, нақты ақпаратты табу үшін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6.2.6.1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рөлге бөліп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7.2.6.1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комментарий жасау, іріктеп оқу, зерттеп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8.2.6.1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талдап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245500">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Оқылым стратегияларын қолдану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10.2.6.1 белгілі бір мақсат үшін оқылым стратегияларын жүйелі қолдана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 Мәлімет</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терді өңдей білу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896938" fontAlgn="base">
                        <a:lnSpc>
                          <a:spcPct val="100000"/>
                        </a:lnSpc>
                        <a:spcAft>
                          <a:spcPts val="0"/>
                        </a:spcAft>
                      </a:pPr>
                      <a:r>
                        <a:rPr lang="kk-KZ" sz="1400" spc="10" dirty="0">
                          <a:effectLst/>
                          <a:latin typeface="Arial" panose="020B0604020202020204" pitchFamily="34" charset="0"/>
                          <a:cs typeface="Arial" panose="020B0604020202020204" pitchFamily="34" charset="0"/>
                        </a:rPr>
                        <a:t>10.2.5.1 мәтіндегі негізгі ойды анықтау, көтерілген мәселеге баға беріп, мәліметтер мен пікірлерді өңдей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71500" y="985679"/>
            <a:ext cx="10258082"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2) оқылым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7695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54666988"/>
              </p:ext>
            </p:extLst>
          </p:nvPr>
        </p:nvGraphicFramePr>
        <p:xfrm>
          <a:off x="165253" y="1306187"/>
          <a:ext cx="11777872" cy="4586967"/>
        </p:xfrm>
        <a:graphic>
          <a:graphicData uri="http://schemas.openxmlformats.org/drawingml/2006/table">
            <a:tbl>
              <a:tblPr firstRow="1" firstCol="1" bandRow="1">
                <a:tableStyleId>{5C22544A-7EE6-4342-B048-85BDC9FD1C3A}</a:tableStyleId>
              </a:tblPr>
              <a:tblGrid>
                <a:gridCol w="1024040">
                  <a:extLst>
                    <a:ext uri="{9D8B030D-6E8A-4147-A177-3AD203B41FA5}">
                      <a16:colId xmlns:a16="http://schemas.microsoft.com/office/drawing/2014/main" val="2023789961"/>
                    </a:ext>
                  </a:extLst>
                </a:gridCol>
                <a:gridCol w="2155229">
                  <a:extLst>
                    <a:ext uri="{9D8B030D-6E8A-4147-A177-3AD203B41FA5}">
                      <a16:colId xmlns:a16="http://schemas.microsoft.com/office/drawing/2014/main" val="2321351271"/>
                    </a:ext>
                  </a:extLst>
                </a:gridCol>
                <a:gridCol w="1685466">
                  <a:extLst>
                    <a:ext uri="{9D8B030D-6E8A-4147-A177-3AD203B41FA5}">
                      <a16:colId xmlns:a16="http://schemas.microsoft.com/office/drawing/2014/main" val="3641418242"/>
                    </a:ext>
                  </a:extLst>
                </a:gridCol>
                <a:gridCol w="1855557">
                  <a:extLst>
                    <a:ext uri="{9D8B030D-6E8A-4147-A177-3AD203B41FA5}">
                      <a16:colId xmlns:a16="http://schemas.microsoft.com/office/drawing/2014/main" val="3243310799"/>
                    </a:ext>
                  </a:extLst>
                </a:gridCol>
                <a:gridCol w="1527137">
                  <a:extLst>
                    <a:ext uri="{9D8B030D-6E8A-4147-A177-3AD203B41FA5}">
                      <a16:colId xmlns:a16="http://schemas.microsoft.com/office/drawing/2014/main" val="2036251041"/>
                    </a:ext>
                  </a:extLst>
                </a:gridCol>
                <a:gridCol w="1770826">
                  <a:extLst>
                    <a:ext uri="{9D8B030D-6E8A-4147-A177-3AD203B41FA5}">
                      <a16:colId xmlns:a16="http://schemas.microsoft.com/office/drawing/2014/main" val="481639520"/>
                    </a:ext>
                  </a:extLst>
                </a:gridCol>
                <a:gridCol w="1759617">
                  <a:extLst>
                    <a:ext uri="{9D8B030D-6E8A-4147-A177-3AD203B41FA5}">
                      <a16:colId xmlns:a16="http://schemas.microsoft.com/office/drawing/2014/main" val="834628115"/>
                    </a:ext>
                  </a:extLst>
                </a:gridCol>
              </a:tblGrid>
              <a:tr h="579763">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Эссе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5. 3.4.1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 отырып, өзіне таныс адамды, белгілі бір мекен мен оқиғаны сипаттап не суреттеп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6.3.4.1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тақырыбынан ауытқымай, абзац түрлерін жүйелі құрастырып, көтерілген мәселе бойынша келісу-келіспеу себептерін айқын көрсетіп жазу(«келісу, келіспеу» эссесі)</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тақырыпқа байланысты берілген мәселенің оңтайлы шешілу жолдары немесе себептеріне өз көзқарасын жазу (</a:t>
                      </a:r>
                      <a:r>
                        <a:rPr lang="kk-KZ" sz="1400" dirty="0" err="1">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dirty="0">
                          <a:effectLst/>
                          <a:latin typeface="Arial" panose="020B0604020202020204" pitchFamily="34" charset="0"/>
                          <a:ea typeface="Calibri" panose="020F0502020204030204" pitchFamily="34" charset="0"/>
                          <a:cs typeface="Arial" panose="020B0604020202020204" pitchFamily="34" charset="0"/>
                        </a:rPr>
                        <a:t>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8.3.4.1</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мәселе бойынша ұсынылған шешімнің артықшылығы мен кемшілік тұстарын салыстыру, өз ойын дәлелдеп жазу (аргументативті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10.3.4.1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жазылым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0118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56184017"/>
              </p:ext>
            </p:extLst>
          </p:nvPr>
        </p:nvGraphicFramePr>
        <p:xfrm>
          <a:off x="165253" y="1306187"/>
          <a:ext cx="11777872" cy="5248855"/>
        </p:xfrm>
        <a:graphic>
          <a:graphicData uri="http://schemas.openxmlformats.org/drawingml/2006/table">
            <a:tbl>
              <a:tblPr firstRow="1" firstCol="1" bandRow="1">
                <a:tableStyleId>{5C22544A-7EE6-4342-B048-85BDC9FD1C3A}</a:tableStyleId>
              </a:tblPr>
              <a:tblGrid>
                <a:gridCol w="1024040">
                  <a:extLst>
                    <a:ext uri="{9D8B030D-6E8A-4147-A177-3AD203B41FA5}">
                      <a16:colId xmlns:a16="http://schemas.microsoft.com/office/drawing/2014/main" val="2023789961"/>
                    </a:ext>
                  </a:extLst>
                </a:gridCol>
                <a:gridCol w="2155229">
                  <a:extLst>
                    <a:ext uri="{9D8B030D-6E8A-4147-A177-3AD203B41FA5}">
                      <a16:colId xmlns:a16="http://schemas.microsoft.com/office/drawing/2014/main" val="2321351271"/>
                    </a:ext>
                  </a:extLst>
                </a:gridCol>
                <a:gridCol w="1856128">
                  <a:extLst>
                    <a:ext uri="{9D8B030D-6E8A-4147-A177-3AD203B41FA5}">
                      <a16:colId xmlns:a16="http://schemas.microsoft.com/office/drawing/2014/main" val="3641418242"/>
                    </a:ext>
                  </a:extLst>
                </a:gridCol>
                <a:gridCol w="1885950">
                  <a:extLst>
                    <a:ext uri="{9D8B030D-6E8A-4147-A177-3AD203B41FA5}">
                      <a16:colId xmlns:a16="http://schemas.microsoft.com/office/drawing/2014/main" val="3243310799"/>
                    </a:ext>
                  </a:extLst>
                </a:gridCol>
                <a:gridCol w="1680210">
                  <a:extLst>
                    <a:ext uri="{9D8B030D-6E8A-4147-A177-3AD203B41FA5}">
                      <a16:colId xmlns:a16="http://schemas.microsoft.com/office/drawing/2014/main" val="2036251041"/>
                    </a:ext>
                  </a:extLst>
                </a:gridCol>
                <a:gridCol w="1623060">
                  <a:extLst>
                    <a:ext uri="{9D8B030D-6E8A-4147-A177-3AD203B41FA5}">
                      <a16:colId xmlns:a16="http://schemas.microsoft.com/office/drawing/2014/main" val="481639520"/>
                    </a:ext>
                  </a:extLst>
                </a:gridCol>
                <a:gridCol w="1553255">
                  <a:extLst>
                    <a:ext uri="{9D8B030D-6E8A-4147-A177-3AD203B41FA5}">
                      <a16:colId xmlns:a16="http://schemas.microsoft.com/office/drawing/2014/main" val="834628115"/>
                    </a:ext>
                  </a:extLst>
                </a:gridCol>
              </a:tblGrid>
              <a:tr h="591193">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Грамматикалық норма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5.4.4.1 жұрнақ арқылы жасалған туынды сөздерді және күрделі сөздерді ауызша және жазбаша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5.4.4.2 зат есімдердің мағыналық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4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5.4.4.3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5.4.4.4</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5.4.4.5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6.4.4.1 сөйлемдегі есімдіктің қызметін түсіну, есімдікті зат есім, сын есімнің орнына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6.4.4.2 етістіктің етіс түрлері мен салт-сабақты етістіктердің тіркесімдік мүмкіндігін ауызша және жазбаша тілдесім барысында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6.4.4.3 үстеудің мағыналық түрлерін ажырату, синонимдік қатарларын түрлендіріп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етістіктің есімше, көсемше, тұйық етістік, шақ, рай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7.4.4.2 еліктеуіш сөздердің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мәнмәтіндегі</a:t>
                      </a:r>
                      <a:r>
                        <a:rPr lang="kk-KZ" sz="1400" dirty="0">
                          <a:effectLst/>
                          <a:latin typeface="Arial" panose="020B0604020202020204" pitchFamily="34" charset="0"/>
                          <a:ea typeface="Calibri" panose="020F0502020204030204" pitchFamily="34" charset="0"/>
                          <a:cs typeface="Arial" panose="020B0604020202020204" pitchFamily="34" charset="0"/>
                        </a:rPr>
                        <a:t> қолданысын түсіну.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7.4.4.3 шылау түрлерін ажырата білу, орынды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7.4.4.4;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7.4.4.5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сөз тіркесінің байланысу тәсілдері мен түрлері, есімді, етістікті сөз тіркестерін ажырату,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8.4.4.2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тұрлаулы және тұрлаусыз сөйлем мүшелерінің сөйлем жасаудағы өзіндік орнын, қызметін түсініп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8.4.4.3;</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8.4.4.4</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 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bl>
          </a:graphicData>
        </a:graphic>
      </p:graphicFrame>
      <p:sp>
        <p:nvSpPr>
          <p:cNvPr id="11" name="Rectangle 3">
            <a:extLst>
              <a:ext uri="{FF2B5EF4-FFF2-40B4-BE49-F238E27FC236}">
                <a16:creationId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Әдеби тіл нормаларын сақтау</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797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br>
              <a:rPr lang="kk-KZ" sz="2000" b="1" dirty="0">
                <a:latin typeface="Arial" panose="020B0604020202020204" pitchFamily="34" charset="0"/>
                <a:cs typeface="Arial" panose="020B0604020202020204" pitchFamily="34" charset="0"/>
              </a:rPr>
            </a:b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ОҚУ ПӘНІ БОЙЫНША РУБРИКА </a:t>
            </a:r>
            <a:br>
              <a:rPr lang="kk-KZ" dirty="0"/>
            </a:b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тілінде оқытатын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766321792"/>
              </p:ext>
            </p:extLst>
          </p:nvPr>
        </p:nvGraphicFramePr>
        <p:xfrm>
          <a:off x="231354" y="1440180"/>
          <a:ext cx="11611777" cy="4949604"/>
        </p:xfrm>
        <a:graphic>
          <a:graphicData uri="http://schemas.openxmlformats.org/drawingml/2006/table">
            <a:tbl>
              <a:tblPr firstRow="1" firstCol="1" bandRow="1">
                <a:tableStyleId>{5C22544A-7EE6-4342-B048-85BDC9FD1C3A}</a:tableStyleId>
              </a:tblPr>
              <a:tblGrid>
                <a:gridCol w="1277957">
                  <a:extLst>
                    <a:ext uri="{9D8B030D-6E8A-4147-A177-3AD203B41FA5}">
                      <a16:colId xmlns:a16="http://schemas.microsoft.com/office/drawing/2014/main" val="2023789961"/>
                    </a:ext>
                  </a:extLst>
                </a:gridCol>
                <a:gridCol w="3128790">
                  <a:extLst>
                    <a:ext uri="{9D8B030D-6E8A-4147-A177-3AD203B41FA5}">
                      <a16:colId xmlns:a16="http://schemas.microsoft.com/office/drawing/2014/main" val="2321351271"/>
                    </a:ext>
                  </a:extLst>
                </a:gridCol>
                <a:gridCol w="3481330">
                  <a:extLst>
                    <a:ext uri="{9D8B030D-6E8A-4147-A177-3AD203B41FA5}">
                      <a16:colId xmlns:a16="http://schemas.microsoft.com/office/drawing/2014/main" val="3641418242"/>
                    </a:ext>
                  </a:extLst>
                </a:gridCol>
                <a:gridCol w="3723700">
                  <a:extLst>
                    <a:ext uri="{9D8B030D-6E8A-4147-A177-3AD203B41FA5}">
                      <a16:colId xmlns:a16="http://schemas.microsoft.com/office/drawing/2014/main" val="3243310799"/>
                    </a:ext>
                  </a:extLst>
                </a:gridCol>
              </a:tblGrid>
              <a:tr h="517901">
                <a:tc>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108058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түсіну үшін оқиды, бірақ мәтіндегі нақты ақпаратты таба алмайды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жартылай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1823159">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сақтап жазуда шатастырады,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жазуда тақырыптан ауытқиды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сақтайды, өзіне таныс адамды, белгілі бір мекен мен оқиғаны сипаттап не суреттеп жазуда тақырыпқа қатысты мәлімет толық емес немесе жартылай қарастырылады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толық сақтайды,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52796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Сөйлемді дұрыс құрмайды,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(8-10)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 құрылысы дұрыс болғанымен,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(5-7) жібереді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Сөйлемдер логика-грамматикалық жағынан дұрыс құрылады,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1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4230385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a16="http://schemas.microsoft.com/office/drawing/2014/main" id="{3A262288-3C33-4E19-91E9-F3A12B7BE38B}"/>
              </a:ext>
            </a:extLst>
          </p:cNvPr>
          <p:cNvSpPr/>
          <p:nvPr/>
        </p:nvSpPr>
        <p:spPr>
          <a:xfrm>
            <a:off x="6372006" y="50134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83425389"/>
              </p:ext>
            </p:extLst>
          </p:nvPr>
        </p:nvGraphicFramePr>
        <p:xfrm>
          <a:off x="493923" y="876901"/>
          <a:ext cx="11204153" cy="5956497"/>
        </p:xfrm>
        <a:graphic>
          <a:graphicData uri="http://schemas.openxmlformats.org/drawingml/2006/table">
            <a:tbl>
              <a:tblPr firstRow="1" firstCol="1" bandRow="1">
                <a:tableStyleId>{5C22544A-7EE6-4342-B048-85BDC9FD1C3A}</a:tableStyleId>
              </a:tblPr>
              <a:tblGrid>
                <a:gridCol w="1115518">
                  <a:extLst>
                    <a:ext uri="{9D8B030D-6E8A-4147-A177-3AD203B41FA5}">
                      <a16:colId xmlns:a16="http://schemas.microsoft.com/office/drawing/2014/main" val="2023789961"/>
                    </a:ext>
                  </a:extLst>
                </a:gridCol>
                <a:gridCol w="2145475">
                  <a:extLst>
                    <a:ext uri="{9D8B030D-6E8A-4147-A177-3AD203B41FA5}">
                      <a16:colId xmlns:a16="http://schemas.microsoft.com/office/drawing/2014/main" val="2321351271"/>
                    </a:ext>
                  </a:extLst>
                </a:gridCol>
                <a:gridCol w="2071171">
                  <a:extLst>
                    <a:ext uri="{9D8B030D-6E8A-4147-A177-3AD203B41FA5}">
                      <a16:colId xmlns:a16="http://schemas.microsoft.com/office/drawing/2014/main" val="3641418242"/>
                    </a:ext>
                  </a:extLst>
                </a:gridCol>
                <a:gridCol w="1938969">
                  <a:extLst>
                    <a:ext uri="{9D8B030D-6E8A-4147-A177-3AD203B41FA5}">
                      <a16:colId xmlns:a16="http://schemas.microsoft.com/office/drawing/2014/main" val="3243310799"/>
                    </a:ext>
                  </a:extLst>
                </a:gridCol>
                <a:gridCol w="2071171">
                  <a:extLst>
                    <a:ext uri="{9D8B030D-6E8A-4147-A177-3AD203B41FA5}">
                      <a16:colId xmlns:a16="http://schemas.microsoft.com/office/drawing/2014/main" val="2036251041"/>
                    </a:ext>
                  </a:extLst>
                </a:gridCol>
                <a:gridCol w="1861849">
                  <a:extLst>
                    <a:ext uri="{9D8B030D-6E8A-4147-A177-3AD203B41FA5}">
                      <a16:colId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kumimoji="0" lang="kk-KZ" altLang="kk-KZ" sz="1400"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материал</a:t>
                      </a:r>
                    </a:p>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дары бойынша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defTabSz="711200"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сұрақтарға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шынайы өмірмен байланыстырып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өз пікірін өзгелердің пікірімен салыстыра отырып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деректерді келтіре отырып, дәлелді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dirty="0">
                          <a:effectLst/>
                          <a:latin typeface="Arial" panose="020B0604020202020204" pitchFamily="34" charset="0"/>
                          <a:ea typeface="Calibri" panose="020F0502020204030204" pitchFamily="34" charset="0"/>
                          <a:cs typeface="Arial" panose="020B0604020202020204" pitchFamily="34" charset="0"/>
                        </a:rPr>
                        <a:t>10.1.6.1 көтерілген мәселе бойынша әртүрлі дереккөздерден алынған мәтіндерді тыңдау және салыстыру, өз көзқарасын аргументтер негізінде дәлелдеу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9222881"/>
                  </a:ext>
                </a:extLst>
              </a:tr>
              <a:tr h="317543">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2) </a:t>
                      </a:r>
                      <a:r>
                        <a:rPr lang="kk-KZ"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 Сенімді және еркін жауап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defTabSz="182563" fontAlgn="base">
                        <a:lnSpc>
                          <a:spcPct val="107000"/>
                        </a:lnSpc>
                        <a:spcAft>
                          <a:spcPts val="800"/>
                        </a:spcAft>
                        <a:tabLst>
                          <a:tab pos="1257300" algn="l"/>
                        </a:tabLs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берілген сұрақты дұрыс түсініп, лайықты жауап беру, шағын диалогке қатысу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6.2.5.1 коммуникативтік жағдаят бойынша диалогке қатысушылар өзара түсінісіп, ойларын толықтырып отыру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диалогке қатысушылар коммуникативтік жағдаяттың талаптарына сай «сөйлеуші →тыңдаушы» позицияларын еркін ауыстыру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8.2.5.1 </a:t>
                      </a:r>
                    </a:p>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пікірталасқа қатысушылар берілген тақырып бойынша өз пікірлерін сенімді дәлелдеу және қойылған сұрақтарға еркін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10.2.1.1 </a:t>
                      </a:r>
                    </a:p>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ғылыми-көпшілік және публицистикалық стильдегі мәтіндерден күрделі сөздердің жасалу жолын анықтау, ауызша мәтін құрауда орынды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35938191"/>
                  </a:ext>
                </a:extLst>
              </a:tr>
            </a:tbl>
          </a:graphicData>
        </a:graphic>
      </p:graphicFrame>
    </p:spTree>
    <p:extLst>
      <p:ext uri="{BB962C8B-B14F-4D97-AF65-F5344CB8AC3E}">
        <p14:creationId xmlns:p14="http://schemas.microsoft.com/office/powerpoint/2010/main" val="2336172904"/>
      </p:ext>
    </p:extLst>
  </p:cSld>
  <p:clrMapOvr>
    <a:masterClrMapping/>
  </p:clrMapOvr>
</p:sld>
</file>

<file path=ppt/theme/theme1.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1174</TotalTime>
  <Words>3218</Words>
  <Application>Microsoft Office PowerPoint</Application>
  <PresentationFormat>Кең экран</PresentationFormat>
  <Paragraphs>494</Paragraphs>
  <Slides>22</Slides>
  <Notes>1</Notes>
  <HiddenSlides>0</HiddenSlides>
  <MMClips>0</MMClips>
  <ScaleCrop>false</ScaleCrop>
  <HeadingPairs>
    <vt:vector size="6" baseType="variant">
      <vt:variant>
        <vt:lpstr>Қолданылған қаріптер</vt:lpstr>
      </vt:variant>
      <vt:variant>
        <vt:i4>5</vt:i4>
      </vt:variant>
      <vt:variant>
        <vt:lpstr>Тақырып</vt:lpstr>
      </vt:variant>
      <vt:variant>
        <vt:i4>2</vt:i4>
      </vt:variant>
      <vt:variant>
        <vt:lpstr>Слайд тақырыптары</vt:lpstr>
      </vt:variant>
      <vt:variant>
        <vt:i4>22</vt:i4>
      </vt:variant>
    </vt:vector>
  </HeadingPairs>
  <TitlesOfParts>
    <vt:vector size="29" baseType="lpstr">
      <vt:lpstr>Arial</vt:lpstr>
      <vt:lpstr>Calibri</vt:lpstr>
      <vt:lpstr>Calibri Light</vt:lpstr>
      <vt:lpstr>Times New Roman</vt:lpstr>
      <vt:lpstr>Wingdings</vt:lpstr>
      <vt:lpstr>Office тақырыбы</vt:lpstr>
      <vt:lpstr>Тема Office</vt:lpstr>
      <vt:lpstr>PowerPoint презентациясы</vt:lpstr>
      <vt:lpstr>ЕМТИХАННЫҢ МАҚСАТ, МІНДЕТТЕРІ</vt:lpstr>
      <vt:lpstr>ЕМТИХАН ӨТКІЗУ ТАЛАБЫ  </vt:lpstr>
      <vt:lpstr>ЕМТИХАН ТАПСЫРМАЛАРЫНЫҢ МАЗМҰНЫ </vt:lpstr>
      <vt:lpstr>ЕМТИХАН МАЗМҰНЫ </vt:lpstr>
      <vt:lpstr>ЕМТИХАН МАЗМҰНЫ </vt:lpstr>
      <vt:lpstr>ЕМТИХАН МАЗМҰНЫ </vt:lpstr>
      <vt:lpstr>  «ҚАЗАҚ ТІЛІ» ОҚУ ПӘНІ БОЙЫНША РУБРИКА   </vt:lpstr>
      <vt:lpstr>ЕМТИХАН МАЗМҰНЫ </vt:lpstr>
      <vt:lpstr>ЕМТИХАН МАЗМҰНЫ </vt:lpstr>
      <vt:lpstr>ЕМТИХАН МАЗМҰНЫ </vt:lpstr>
      <vt:lpstr>  «ҚАЗАҚ ТІЛІ МЕН ӘДЕБИЕТІ» ОҚУ ПӘНІ БОЙЫНША РУБРИКА   </vt:lpstr>
      <vt:lpstr>      «ҚАЗАҚ ТІЛІ», «ҚАЗАҚ ТІЛІ МЕН ӘДЕБИЕТІ» ОҚУ ПӘНІ БОЙЫНША ЕМТИХАН   6. Емтихан өткізуді ұйымдастыру мәселелері  «Қазақ тілі», «Қазақ тілі мен әдебиеті» пәндері бойынша білім алушының оқу үлгерімін бақылауға берілген  мәтін саны, эссе тақырыптарының саны – 4 нұсқада                                                                                                 Сөз саны кесте бойынша көрсетілген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қазақ тілінде)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өзге тілде)  </vt:lpstr>
      <vt:lpstr>ЕМТИХАННЫҢ ӨТКІЗІЛУІ БОЙЫНША ЕСКЕРТУЛЕР  </vt:lpstr>
      <vt:lpstr>ЕМТИХАННЫҢ ӨТКІЗІЛУІ БОЙЫНША ЕСКЕРТУЛЕР  </vt:lpstr>
      <vt:lpstr>ЕМТИХАННЫҢ ӨТКІЗІЛУІ БОЙЫНША ЕСКЕРТУЛЕР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көрсетілімі</dc:title>
  <dc:creator>Пользователь</dc:creator>
  <cp:lastModifiedBy>Гульдарига Кенжебаева</cp:lastModifiedBy>
  <cp:revision>94</cp:revision>
  <dcterms:created xsi:type="dcterms:W3CDTF">2022-02-23T14:25:38Z</dcterms:created>
  <dcterms:modified xsi:type="dcterms:W3CDTF">2024-04-08T05:42:54Z</dcterms:modified>
</cp:coreProperties>
</file>