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autoCompressPictures="0">
  <p:sldMasterIdLst>
    <p:sldMasterId id="2147483648" r:id="rId1"/>
  </p:sldMasterIdLst>
  <p:notesMasterIdLst>
    <p:notesMasterId r:id="rId16"/>
  </p:notesMasterIdLst>
  <p:sldIdLst>
    <p:sldId id="273" r:id="rId2"/>
    <p:sldId id="272" r:id="rId3"/>
    <p:sldId id="278" r:id="rId4"/>
    <p:sldId id="305" r:id="rId5"/>
    <p:sldId id="3225" r:id="rId6"/>
    <p:sldId id="318" r:id="rId7"/>
    <p:sldId id="312" r:id="rId8"/>
    <p:sldId id="313" r:id="rId9"/>
    <p:sldId id="303" r:id="rId10"/>
    <p:sldId id="309" r:id="rId11"/>
    <p:sldId id="3236" r:id="rId12"/>
    <p:sldId id="3211" r:id="rId13"/>
    <p:sldId id="3239" r:id="rId14"/>
    <p:sldId id="3220" r:id="rId15"/>
  </p:sldIdLst>
  <p:sldSz cx="12192000" cy="6858000"/>
  <p:notesSz cx="6810375" cy="99425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5BDEDE8-EC27-41D0-BCBC-CD9974C950BE}">
          <p14:sldIdLst>
            <p14:sldId id="273"/>
            <p14:sldId id="272"/>
            <p14:sldId id="278"/>
            <p14:sldId id="305"/>
            <p14:sldId id="3225"/>
            <p14:sldId id="318"/>
            <p14:sldId id="312"/>
            <p14:sldId id="313"/>
            <p14:sldId id="303"/>
            <p14:sldId id="309"/>
            <p14:sldId id="3236"/>
            <p14:sldId id="3211"/>
            <p14:sldId id="3239"/>
            <p14:sldId id="322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444E7F"/>
    <a:srgbClr val="63B3C6"/>
    <a:srgbClr val="FBCC34"/>
    <a:srgbClr val="F1F7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7625" y="0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3862" y="1243012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 panose="020F050202020403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‹#›</a:t>
            </a:fld>
            <a:endParaRPr lang="en-US" sz="1200" b="0" i="0" u="none" strike="noStrike" cap="non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548553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76;g1fa1abc381b_3_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noFill/>
          <a:ln w="9525">
            <a:miter lim="800000"/>
          </a:ln>
        </p:spPr>
      </p:sp>
      <p:sp>
        <p:nvSpPr>
          <p:cNvPr id="7171" name="Google Shape;77;g1fa1abc381b_3_0:notes"/>
          <p:cNvSpPr txBox="1"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 dirty="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172" name="Google Shape;78;g1fa1abc381b_3_0:notes"/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1680" indent="-28448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1730" indent="-22733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598930" indent="-22733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6130" indent="-22733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3330" indent="-22733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0530" indent="-22733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7730" indent="-22733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4930" indent="-22733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32898816-7B2F-4FE8-A5BC-EF6B98F59634}" type="slidenum">
              <a:rPr lang="ru-RU" altLang="ru-RU" sz="12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1</a:t>
            </a:fld>
            <a:endParaRPr lang="ru-RU" altLang="ru-RU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2650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624B7F84-4728-4650-A36C-21B17E57B67B}" type="slidenum">
              <a:rPr lang="ru-RU" altLang="ru-RU" smtClean="0"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2650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624B7F84-4728-4650-A36C-21B17E57B67B}" type="slidenum">
              <a:rPr lang="ru-RU" altLang="ru-RU" smtClean="0"/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2650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EE9F-DE78-498A-8DCE-9318B5BC7568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2650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624B7F84-4728-4650-A36C-21B17E57B67B}" type="slidenum">
              <a:rPr lang="ru-RU" altLang="ru-RU" smtClean="0"/>
              <a:t>13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8;p14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19;p14"/>
          <p:cNvSpPr txBox="1">
            <a:spLocks noGrp="1" noChangeArrowheads="1"/>
          </p:cNvSpPr>
          <p:nvPr>
            <p:ph type="sldNum" idx="10"/>
          </p:nvPr>
        </p:nvSpPr>
        <p:spPr>
          <a:xfrm>
            <a:off x="11409363" y="6332538"/>
            <a:ext cx="731837" cy="525462"/>
          </a:xfrm>
        </p:spPr>
        <p:txBody>
          <a:bodyPr/>
          <a:lstStyle>
            <a:lvl1pPr>
              <a:buSzPts val="1300"/>
              <a:defRPr sz="13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578F15F-6D39-4EBD-A74D-6F1EEB873FA3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6;p13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C3995-3C82-41D0-A041-E21D193C29E0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44DFC-5D0B-44AB-A6C4-AF08DD9176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E73-85D4-4C49-8CC3-1DAAE6062FFC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E2D8-A876-413E-8754-CFD3BEE13D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sldNum" idx="12"/>
          </p:nvPr>
        </p:nvSpPr>
        <p:spPr>
          <a:xfrm>
            <a:off x="11409362" y="6332537"/>
            <a:ext cx="731837" cy="525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 panose="020F0502020204030204"/>
              <a:buNone/>
              <a:defRPr sz="13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 panose="020F0502020204030204"/>
              <a:buNone/>
              <a:defRPr sz="13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 panose="020F0502020204030204"/>
              <a:buNone/>
              <a:defRPr sz="13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 panose="020F0502020204030204"/>
              <a:buNone/>
              <a:defRPr sz="13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 panose="020F0502020204030204"/>
              <a:buNone/>
              <a:defRPr sz="13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 panose="020F0502020204030204"/>
              <a:buNone/>
              <a:defRPr sz="13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 panose="020F0502020204030204"/>
              <a:buNone/>
              <a:defRPr sz="13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 panose="020F0502020204030204"/>
              <a:buNone/>
              <a:defRPr sz="13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 panose="020F0502020204030204"/>
              <a:buNone/>
              <a:defRPr sz="13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>
    <p:push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emf"/><Relationship Id="rId12" Type="http://schemas.openxmlformats.org/officeDocument/2006/relationships/image" Target="../media/image15.jpe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4.jpeg"/><Relationship Id="rId5" Type="http://schemas.openxmlformats.org/officeDocument/2006/relationships/image" Target="../media/image10.png"/><Relationship Id="rId10" Type="http://schemas.openxmlformats.org/officeDocument/2006/relationships/image" Target="../media/image13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v.kz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oogle Shape;80;g1fa1abc381b_3_0"/>
          <p:cNvGrpSpPr/>
          <p:nvPr/>
        </p:nvGrpSpPr>
        <p:grpSpPr bwMode="auto">
          <a:xfrm rot="5400000">
            <a:off x="8034337" y="1560513"/>
            <a:ext cx="1662113" cy="1639888"/>
            <a:chOff x="464266" y="2731227"/>
            <a:chExt cx="969424" cy="933028"/>
          </a:xfrm>
        </p:grpSpPr>
        <p:sp>
          <p:nvSpPr>
            <p:cNvPr id="6166" name="Google Shape;81;g1fa1abc381b_3_0"/>
            <p:cNvSpPr/>
            <p:nvPr/>
          </p:nvSpPr>
          <p:spPr bwMode="auto">
            <a:xfrm>
              <a:off x="464266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7" name="Google Shape;82;g1fa1abc381b_3_0"/>
            <p:cNvSpPr/>
            <p:nvPr/>
          </p:nvSpPr>
          <p:spPr bwMode="auto">
            <a:xfrm>
              <a:off x="949438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8" name="Google Shape;83;g1fa1abc381b_3_0"/>
            <p:cNvSpPr/>
            <p:nvPr/>
          </p:nvSpPr>
          <p:spPr bwMode="auto">
            <a:xfrm>
              <a:off x="464266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9" name="Google Shape;84;g1fa1abc381b_3_0"/>
            <p:cNvSpPr/>
            <p:nvPr/>
          </p:nvSpPr>
          <p:spPr bwMode="auto">
            <a:xfrm>
              <a:off x="949439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</p:grpSp>
      <p:grpSp>
        <p:nvGrpSpPr>
          <p:cNvPr id="6147" name="Google Shape;85;g1fa1abc381b_3_0"/>
          <p:cNvGrpSpPr/>
          <p:nvPr/>
        </p:nvGrpSpPr>
        <p:grpSpPr bwMode="auto">
          <a:xfrm rot="5400000">
            <a:off x="863600" y="1636713"/>
            <a:ext cx="1662113" cy="1639887"/>
            <a:chOff x="464266" y="2731227"/>
            <a:chExt cx="969424" cy="933028"/>
          </a:xfrm>
        </p:grpSpPr>
        <p:sp>
          <p:nvSpPr>
            <p:cNvPr id="6162" name="Google Shape;86;g1fa1abc381b_3_0"/>
            <p:cNvSpPr/>
            <p:nvPr/>
          </p:nvSpPr>
          <p:spPr bwMode="auto">
            <a:xfrm>
              <a:off x="464266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3" name="Google Shape;87;g1fa1abc381b_3_0"/>
            <p:cNvSpPr/>
            <p:nvPr/>
          </p:nvSpPr>
          <p:spPr bwMode="auto">
            <a:xfrm>
              <a:off x="949438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4" name="Google Shape;88;g1fa1abc381b_3_0"/>
            <p:cNvSpPr/>
            <p:nvPr/>
          </p:nvSpPr>
          <p:spPr bwMode="auto">
            <a:xfrm>
              <a:off x="464266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5" name="Google Shape;89;g1fa1abc381b_3_0"/>
            <p:cNvSpPr/>
            <p:nvPr/>
          </p:nvSpPr>
          <p:spPr bwMode="auto">
            <a:xfrm>
              <a:off x="949439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</p:grpSp>
      <p:grpSp>
        <p:nvGrpSpPr>
          <p:cNvPr id="6148" name="Google Shape;90;g1fa1abc381b_3_0"/>
          <p:cNvGrpSpPr/>
          <p:nvPr/>
        </p:nvGrpSpPr>
        <p:grpSpPr bwMode="auto">
          <a:xfrm rot="5400000">
            <a:off x="2505075" y="1636713"/>
            <a:ext cx="1662113" cy="1639887"/>
            <a:chOff x="464266" y="2731227"/>
            <a:chExt cx="969424" cy="933028"/>
          </a:xfrm>
        </p:grpSpPr>
        <p:sp>
          <p:nvSpPr>
            <p:cNvPr id="6158" name="Google Shape;91;g1fa1abc381b_3_0"/>
            <p:cNvSpPr/>
            <p:nvPr/>
          </p:nvSpPr>
          <p:spPr bwMode="auto">
            <a:xfrm>
              <a:off x="464266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59" name="Google Shape;92;g1fa1abc381b_3_0"/>
            <p:cNvSpPr/>
            <p:nvPr/>
          </p:nvSpPr>
          <p:spPr bwMode="auto">
            <a:xfrm>
              <a:off x="949438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0" name="Google Shape;93;g1fa1abc381b_3_0"/>
            <p:cNvSpPr/>
            <p:nvPr/>
          </p:nvSpPr>
          <p:spPr bwMode="auto">
            <a:xfrm>
              <a:off x="464266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61" name="Google Shape;94;g1fa1abc381b_3_0"/>
            <p:cNvSpPr/>
            <p:nvPr/>
          </p:nvSpPr>
          <p:spPr bwMode="auto">
            <a:xfrm>
              <a:off x="949439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</p:grpSp>
      <p:sp>
        <p:nvSpPr>
          <p:cNvPr id="6150" name="Google Shape;96;g1fa1abc381b_3_0"/>
          <p:cNvSpPr>
            <a:spLocks noChangeArrowheads="1"/>
          </p:cNvSpPr>
          <p:nvPr/>
        </p:nvSpPr>
        <p:spPr bwMode="auto">
          <a:xfrm>
            <a:off x="384175" y="561975"/>
            <a:ext cx="11423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1600"/>
            </a:pPr>
            <a:r>
              <a:rPr lang="ru-RU" altLang="ru-RU" sz="1600" b="1" dirty="0">
                <a:solidFill>
                  <a:srgbClr val="FFFFFF"/>
                </a:solidFill>
              </a:rPr>
              <a:t>НАЦИОНАЛЬНЫЙ ИНСТИТУТ ГАРМОНИЧНОГО РАЗВИТИЯ ЧЕЛОВЕКА </a:t>
            </a:r>
            <a:endParaRPr lang="ru-RU" altLang="ru-RU" dirty="0"/>
          </a:p>
        </p:txBody>
      </p:sp>
      <p:sp>
        <p:nvSpPr>
          <p:cNvPr id="6151" name="Google Shape;97;g1fa1abc381b_3_0"/>
          <p:cNvSpPr>
            <a:spLocks noChangeArrowheads="1"/>
          </p:cNvSpPr>
          <p:nvPr/>
        </p:nvSpPr>
        <p:spPr bwMode="auto">
          <a:xfrm>
            <a:off x="5065713" y="6072188"/>
            <a:ext cx="206057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buSzPts val="1100"/>
            </a:pPr>
            <a:r>
              <a:rPr lang="ru-RU" altLang="ru-RU" sz="1100" b="1" dirty="0">
                <a:solidFill>
                  <a:srgbClr val="FFFFFF"/>
                </a:solidFill>
              </a:rPr>
              <a:t>Алматы 2023 год</a:t>
            </a:r>
            <a:endParaRPr lang="ru-RU" altLang="ru-RU" sz="1200" b="1" dirty="0">
              <a:solidFill>
                <a:srgbClr val="FFFFFF"/>
              </a:solidFill>
            </a:endParaRPr>
          </a:p>
        </p:txBody>
      </p:sp>
      <p:grpSp>
        <p:nvGrpSpPr>
          <p:cNvPr id="6152" name="Google Shape;99;g1fa1abc381b_3_0"/>
          <p:cNvGrpSpPr/>
          <p:nvPr/>
        </p:nvGrpSpPr>
        <p:grpSpPr bwMode="auto">
          <a:xfrm rot="5400000">
            <a:off x="9677400" y="1560513"/>
            <a:ext cx="1662113" cy="1639887"/>
            <a:chOff x="464266" y="2731227"/>
            <a:chExt cx="969424" cy="933028"/>
          </a:xfrm>
        </p:grpSpPr>
        <p:sp>
          <p:nvSpPr>
            <p:cNvPr id="6154" name="Google Shape;100;g1fa1abc381b_3_0"/>
            <p:cNvSpPr/>
            <p:nvPr/>
          </p:nvSpPr>
          <p:spPr bwMode="auto">
            <a:xfrm>
              <a:off x="949438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55" name="Google Shape;101;g1fa1abc381b_3_0"/>
            <p:cNvSpPr/>
            <p:nvPr/>
          </p:nvSpPr>
          <p:spPr bwMode="auto">
            <a:xfrm>
              <a:off x="464266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56" name="Google Shape;102;g1fa1abc381b_3_0"/>
            <p:cNvSpPr/>
            <p:nvPr/>
          </p:nvSpPr>
          <p:spPr bwMode="auto">
            <a:xfrm>
              <a:off x="949439" y="318976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  <p:sp>
          <p:nvSpPr>
            <p:cNvPr id="6157" name="Google Shape;103;g1fa1abc381b_3_0"/>
            <p:cNvSpPr/>
            <p:nvPr/>
          </p:nvSpPr>
          <p:spPr bwMode="auto">
            <a:xfrm>
              <a:off x="464266" y="2731227"/>
              <a:ext cx="484251" cy="474488"/>
            </a:xfrm>
            <a:custGeom>
              <a:avLst/>
              <a:gdLst>
                <a:gd name="T0" fmla="*/ 1356 w 781050"/>
                <a:gd name="T1" fmla="*/ 1230 h 781050"/>
                <a:gd name="T2" fmla="*/ 1008 w 781050"/>
                <a:gd name="T3" fmla="*/ 951 h 781050"/>
                <a:gd name="T4" fmla="*/ 737 w 781050"/>
                <a:gd name="T5" fmla="*/ 1211 h 781050"/>
                <a:gd name="T6" fmla="*/ 833 w 781050"/>
                <a:gd name="T7" fmla="*/ 1278 h 781050"/>
                <a:gd name="T8" fmla="*/ 725 w 781050"/>
                <a:gd name="T9" fmla="*/ 728 h 781050"/>
                <a:gd name="T10" fmla="*/ 400 w 781050"/>
                <a:gd name="T11" fmla="*/ 456 h 781050"/>
                <a:gd name="T12" fmla="*/ 642 w 781050"/>
                <a:gd name="T13" fmla="*/ 116 h 781050"/>
                <a:gd name="T14" fmla="*/ 1067 w 781050"/>
                <a:gd name="T15" fmla="*/ 303 h 781050"/>
                <a:gd name="T16" fmla="*/ 1396 w 781050"/>
                <a:gd name="T17" fmla="*/ 696 h 781050"/>
                <a:gd name="T18" fmla="*/ 1496 w 781050"/>
                <a:gd name="T19" fmla="*/ 385 h 781050"/>
                <a:gd name="T20" fmla="*/ 1582 w 781050"/>
                <a:gd name="T21" fmla="*/ 928 h 781050"/>
                <a:gd name="T22" fmla="*/ 1920 w 781050"/>
                <a:gd name="T23" fmla="*/ 1146 h 781050"/>
                <a:gd name="T24" fmla="*/ 2561 w 781050"/>
                <a:gd name="T25" fmla="*/ 1083 h 781050"/>
                <a:gd name="T26" fmla="*/ 2909 w 781050"/>
                <a:gd name="T27" fmla="*/ 805 h 781050"/>
                <a:gd name="T28" fmla="*/ 2583 w 781050"/>
                <a:gd name="T29" fmla="*/ 589 h 781050"/>
                <a:gd name="T30" fmla="*/ 2500 w 781050"/>
                <a:gd name="T31" fmla="*/ 665 h 781050"/>
                <a:gd name="T32" fmla="*/ 3188 w 781050"/>
                <a:gd name="T33" fmla="*/ 579 h 781050"/>
                <a:gd name="T34" fmla="*/ 3527 w 781050"/>
                <a:gd name="T35" fmla="*/ 318 h 781050"/>
                <a:gd name="T36" fmla="*/ 3951 w 781050"/>
                <a:gd name="T37" fmla="*/ 513 h 781050"/>
                <a:gd name="T38" fmla="*/ 3718 w 781050"/>
                <a:gd name="T39" fmla="*/ 852 h 781050"/>
                <a:gd name="T40" fmla="*/ 3228 w 781050"/>
                <a:gd name="T41" fmla="*/ 1115 h 781050"/>
                <a:gd name="T42" fmla="*/ 3616 w 781050"/>
                <a:gd name="T43" fmla="*/ 1196 h 781050"/>
                <a:gd name="T44" fmla="*/ 2936 w 781050"/>
                <a:gd name="T45" fmla="*/ 1264 h 781050"/>
                <a:gd name="T46" fmla="*/ 2665 w 781050"/>
                <a:gd name="T47" fmla="*/ 1533 h 781050"/>
                <a:gd name="T48" fmla="*/ 2743 w 781050"/>
                <a:gd name="T49" fmla="*/ 2046 h 781050"/>
                <a:gd name="T50" fmla="*/ 3092 w 781050"/>
                <a:gd name="T51" fmla="*/ 2325 h 781050"/>
                <a:gd name="T52" fmla="*/ 3363 w 781050"/>
                <a:gd name="T53" fmla="*/ 2064 h 781050"/>
                <a:gd name="T54" fmla="*/ 3267 w 781050"/>
                <a:gd name="T55" fmla="*/ 1997 h 781050"/>
                <a:gd name="T56" fmla="*/ 3374 w 781050"/>
                <a:gd name="T57" fmla="*/ 2547 h 781050"/>
                <a:gd name="T58" fmla="*/ 3700 w 781050"/>
                <a:gd name="T59" fmla="*/ 2818 h 781050"/>
                <a:gd name="T60" fmla="*/ 3456 w 781050"/>
                <a:gd name="T61" fmla="*/ 3158 h 781050"/>
                <a:gd name="T62" fmla="*/ 3032 w 781050"/>
                <a:gd name="T63" fmla="*/ 2972 h 781050"/>
                <a:gd name="T64" fmla="*/ 2703 w 781050"/>
                <a:gd name="T65" fmla="*/ 2579 h 781050"/>
                <a:gd name="T66" fmla="*/ 2603 w 781050"/>
                <a:gd name="T67" fmla="*/ 2890 h 781050"/>
                <a:gd name="T68" fmla="*/ 2517 w 781050"/>
                <a:gd name="T69" fmla="*/ 2346 h 781050"/>
                <a:gd name="T70" fmla="*/ 2180 w 781050"/>
                <a:gd name="T71" fmla="*/ 2129 h 781050"/>
                <a:gd name="T72" fmla="*/ 1538 w 781050"/>
                <a:gd name="T73" fmla="*/ 2191 h 781050"/>
                <a:gd name="T74" fmla="*/ 1190 w 781050"/>
                <a:gd name="T75" fmla="*/ 2469 h 781050"/>
                <a:gd name="T76" fmla="*/ 1516 w 781050"/>
                <a:gd name="T77" fmla="*/ 2686 h 781050"/>
                <a:gd name="T78" fmla="*/ 1599 w 781050"/>
                <a:gd name="T79" fmla="*/ 2610 h 781050"/>
                <a:gd name="T80" fmla="*/ 911 w 781050"/>
                <a:gd name="T81" fmla="*/ 2695 h 781050"/>
                <a:gd name="T82" fmla="*/ 572 w 781050"/>
                <a:gd name="T83" fmla="*/ 2955 h 781050"/>
                <a:gd name="T84" fmla="*/ 146 w 781050"/>
                <a:gd name="T85" fmla="*/ 2763 h 781050"/>
                <a:gd name="T86" fmla="*/ 380 w 781050"/>
                <a:gd name="T87" fmla="*/ 2424 h 781050"/>
                <a:gd name="T88" fmla="*/ 870 w 781050"/>
                <a:gd name="T89" fmla="*/ 2161 h 781050"/>
                <a:gd name="T90" fmla="*/ 482 w 781050"/>
                <a:gd name="T91" fmla="*/ 2081 h 781050"/>
                <a:gd name="T92" fmla="*/ 1163 w 781050"/>
                <a:gd name="T93" fmla="*/ 2012 h 781050"/>
                <a:gd name="T94" fmla="*/ 1434 w 781050"/>
                <a:gd name="T95" fmla="*/ 1743 h 7810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25" tIns="45700" rIns="91425" bIns="45700" anchor="ctr"/>
            <a:lstStyle/>
            <a:p>
              <a:endParaRPr lang="x-none"/>
            </a:p>
          </p:txBody>
        </p:sp>
      </p:grpSp>
      <p:pic>
        <p:nvPicPr>
          <p:cNvPr id="6153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350" y="1374775"/>
            <a:ext cx="2216150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Google Shape;33;p1"/>
          <p:cNvSpPr txBox="1"/>
          <p:nvPr/>
        </p:nvSpPr>
        <p:spPr>
          <a:xfrm>
            <a:off x="1740781" y="3924300"/>
            <a:ext cx="878169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Центр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</a:rPr>
              <a:t> педагогической поддержки родителей</a:t>
            </a:r>
          </a:p>
        </p:txBody>
      </p:sp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70294" y="4467723"/>
            <a:ext cx="11395135" cy="32284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kern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МОНИТОРИНГОВЫХ ИССЛЕДОВАНИЙ  </a:t>
            </a:r>
            <a:endParaRPr lang="ru-RU" kern="0" dirty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" y="126124"/>
            <a:ext cx="12192001" cy="157655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96160" y="387412"/>
            <a:ext cx="10613203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НАУЧНО-МЕТОДИЧЕСКАЯ ПОДДЕРЖКА ДЕЯТЕЛЬНОСТИ ЦЕНТРОВ </a:t>
            </a:r>
            <a:endParaRPr lang="ru-RU" sz="18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Скругленный прямоугольник 30"/>
          <p:cNvSpPr/>
          <p:nvPr/>
        </p:nvSpPr>
        <p:spPr>
          <a:xfrm>
            <a:off x="1028446" y="5156328"/>
            <a:ext cx="4339409" cy="1533528"/>
          </a:xfrm>
          <a:prstGeom prst="roundRect">
            <a:avLst>
              <a:gd name="adj" fmla="val 2799"/>
            </a:avLst>
          </a:prstGeom>
          <a:noFill/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Оценка эффективности деятельности центра: диагностика уровня родительской вовлеченности в образовательный процесс своих детей (входное и выходное анкетирование, глубинные интервью)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0294" y="4947856"/>
            <a:ext cx="2181045" cy="30610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ННПИБД «</a:t>
            </a:r>
            <a:r>
              <a:rPr lang="ru-RU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Ө</a:t>
            </a:r>
            <a:r>
              <a:rPr lang="ru-RU" b="1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РКЕН»</a:t>
            </a:r>
            <a:endParaRPr lang="ru-RU" b="1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30"/>
          <p:cNvSpPr/>
          <p:nvPr/>
        </p:nvSpPr>
        <p:spPr>
          <a:xfrm>
            <a:off x="6868885" y="5132163"/>
            <a:ext cx="4993569" cy="1533528"/>
          </a:xfrm>
          <a:prstGeom prst="roundRect">
            <a:avLst>
              <a:gd name="adj" fmla="val 2799"/>
            </a:avLst>
          </a:prstGeom>
          <a:noFill/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Выявление потребности родителей в освещении определённых проблем (входное анкетирование в начале учебного года)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Выявление уровня удовлетворенности родителей (опрос родителей по завершении курсов)</a:t>
            </a:r>
            <a:endParaRPr lang="ru-RU" sz="14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22298" y="4944387"/>
            <a:ext cx="3591816" cy="32284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effectLst/>
              </a:rPr>
              <a:t>ОРГАНИЗАЦИИ ОБРАЗОВАНИЯ</a:t>
            </a:r>
            <a:endParaRPr lang="ru-RU" sz="12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0294" y="2888247"/>
            <a:ext cx="11395135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РЕГИОНАЛЬНЫЕ УПРАВЛЕНИЯ ОБРАЗОВАНИЯ /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ГОРОДСКИЕ И РАЙОННЫЕ ОТДЕЛЫ ОБРАЗОВАНИЯ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36711" y="1096223"/>
            <a:ext cx="36793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ru-RU" b="1" dirty="0">
                <a:solidFill>
                  <a:srgbClr val="2F5597"/>
                </a:solidFill>
                <a:latin typeface="+mn-lt"/>
                <a:cs typeface="Times New Roman" panose="02020603050405020304" pitchFamily="18" charset="0"/>
                <a:sym typeface="Arial" panose="020B0604020202020204"/>
              </a:rPr>
              <a:t>С СЕНТЯРБЯ БУДУТ ОРГАНИЗОВАНЫ: </a:t>
            </a: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  <a:sym typeface="Arial" panose="020B0604020202020204"/>
              </a:rPr>
              <a:t>22 </a:t>
            </a:r>
            <a:r>
              <a:rPr lang="ru-RU" dirty="0" err="1">
                <a:solidFill>
                  <a:srgbClr val="2F5597"/>
                </a:solidFill>
                <a:sym typeface="Arial" panose="020B0604020202020204"/>
              </a:rPr>
              <a:t>вебинара</a:t>
            </a:r>
            <a:endParaRPr lang="ru-RU" dirty="0">
              <a:solidFill>
                <a:srgbClr val="2F5597"/>
              </a:solidFill>
              <a:sym typeface="Arial" panose="020B0604020202020204"/>
            </a:endParaRP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  <a:sym typeface="Arial" panose="020B0604020202020204"/>
              </a:rPr>
              <a:t>5 семинаров</a:t>
            </a: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  <a:sym typeface="Arial" panose="020B0604020202020204"/>
              </a:rPr>
              <a:t>5 мастер-классов</a:t>
            </a: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  <a:sym typeface="Arial" panose="020B0604020202020204"/>
              </a:rPr>
              <a:t>1 конференция для педагогов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28661" y="1066007"/>
            <a:ext cx="35269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ts val="1400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 panose="020B0604020202020204"/>
              </a:rPr>
              <a:t>БУДУТ РАЗРАБОТАНЫ:</a:t>
            </a:r>
            <a:endParaRPr lang="ru-RU" dirty="0">
              <a:solidFill>
                <a:schemeClr val="tx1"/>
              </a:solidFill>
              <a:sym typeface="Arial" panose="020B0604020202020204"/>
            </a:endParaRP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  <a:sym typeface="Arial" panose="020B0604020202020204"/>
              </a:rPr>
              <a:t>портал</a:t>
            </a: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</a:rPr>
              <a:t>цифровые ресурсы</a:t>
            </a: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</a:rPr>
              <a:t>контент онлайн-школы </a:t>
            </a: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  <a:sym typeface="Arial" panose="020B0604020202020204"/>
              </a:rPr>
              <a:t>видеоматериалы</a:t>
            </a:r>
          </a:p>
          <a:p>
            <a:pPr marL="285750" lvl="0" indent="-285750">
              <a:buClr>
                <a:srgbClr val="00000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2F5597"/>
                </a:solidFill>
                <a:sym typeface="Arial" panose="020B0604020202020204"/>
              </a:rPr>
              <a:t>чек-листы</a:t>
            </a:r>
            <a:endParaRPr lang="x-none" dirty="0">
              <a:solidFill>
                <a:srgbClr val="2F5597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13096" y="986987"/>
            <a:ext cx="419674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 panose="020B0604020202020204"/>
              </a:rPr>
              <a:t> ДЛЯ </a:t>
            </a:r>
            <a:r>
              <a:rPr lang="en-US" b="1" cap="all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 panose="020B0604020202020204"/>
              </a:rPr>
              <a:t>Продвижени</a:t>
            </a:r>
            <a:r>
              <a:rPr lang="ru-RU" b="1" cap="all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 panose="020B0604020202020204"/>
              </a:rPr>
              <a:t>Я</a:t>
            </a:r>
            <a:r>
              <a:rPr lang="en-US" b="1" cap="all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 panose="020B0604020202020204"/>
              </a:rPr>
              <a:t> в СМИ, </a:t>
            </a:r>
            <a:r>
              <a:rPr lang="en-US" b="1" cap="all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 panose="020B0604020202020204"/>
              </a:rPr>
              <a:t>социальных</a:t>
            </a:r>
            <a:r>
              <a:rPr lang="en-US" b="1" cap="all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b="1" cap="all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 panose="020B0604020202020204"/>
              </a:rPr>
              <a:t>сетях</a:t>
            </a:r>
            <a:r>
              <a:rPr lang="ru-RU" b="1" cap="all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  <a:sym typeface="Arial" panose="020B0604020202020204"/>
              </a:rPr>
              <a:t> БУДУТ ОРГАНИЗОВАНЫ:</a:t>
            </a:r>
            <a:endParaRPr lang="en-US" b="1" cap="all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  <a:sym typeface="Arial" panose="020B0604020202020204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F5597"/>
                </a:solidFill>
                <a:sym typeface="Arial" panose="020B0604020202020204"/>
              </a:rPr>
              <a:t>прямые</a:t>
            </a:r>
            <a:r>
              <a:rPr lang="en-US" dirty="0">
                <a:solidFill>
                  <a:srgbClr val="2F5597"/>
                </a:solidFill>
                <a:sym typeface="Arial" panose="020B0604020202020204"/>
              </a:rPr>
              <a:t> </a:t>
            </a:r>
            <a:r>
              <a:rPr lang="en-US" dirty="0" err="1">
                <a:solidFill>
                  <a:srgbClr val="2F5597"/>
                </a:solidFill>
                <a:sym typeface="Arial" panose="020B0604020202020204"/>
              </a:rPr>
              <a:t>эфиры</a:t>
            </a:r>
            <a:r>
              <a:rPr lang="en-US" dirty="0">
                <a:solidFill>
                  <a:srgbClr val="2F5597"/>
                </a:solidFill>
                <a:sym typeface="Arial" panose="020B0604020202020204"/>
              </a:rPr>
              <a:t>  </a:t>
            </a:r>
            <a:endParaRPr lang="ru-RU" dirty="0">
              <a:solidFill>
                <a:srgbClr val="2F5597"/>
              </a:solidFill>
              <a:sym typeface="Arial" panose="020B0604020202020204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F5597"/>
                </a:solidFill>
                <a:sym typeface="Arial" panose="020B0604020202020204"/>
              </a:rPr>
              <a:t>интервью</a:t>
            </a:r>
            <a:endParaRPr lang="ru-RU" dirty="0">
              <a:solidFill>
                <a:srgbClr val="2F5597"/>
              </a:solidFill>
              <a:sym typeface="Arial" panose="020B0604020202020204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F5597"/>
                </a:solidFill>
                <a:sym typeface="Arial" panose="020B0604020202020204"/>
              </a:rPr>
              <a:t>репортажи</a:t>
            </a:r>
            <a:endParaRPr lang="ru-RU" dirty="0">
              <a:solidFill>
                <a:srgbClr val="2F5597"/>
              </a:solidFill>
              <a:sym typeface="Arial" panose="020B0604020202020204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F5597"/>
                </a:solidFill>
                <a:sym typeface="Arial" panose="020B0604020202020204"/>
              </a:rPr>
              <a:t>анонсы</a:t>
            </a:r>
            <a:r>
              <a:rPr lang="en-US" dirty="0">
                <a:solidFill>
                  <a:srgbClr val="2F5597"/>
                </a:solidFill>
                <a:sym typeface="Arial" panose="020B0604020202020204"/>
              </a:rPr>
              <a:t> </a:t>
            </a:r>
            <a:r>
              <a:rPr lang="en-US" dirty="0" err="1">
                <a:solidFill>
                  <a:srgbClr val="2F5597"/>
                </a:solidFill>
                <a:sym typeface="Arial" panose="020B0604020202020204"/>
              </a:rPr>
              <a:t>важных</a:t>
            </a:r>
            <a:r>
              <a:rPr lang="en-US" dirty="0">
                <a:solidFill>
                  <a:srgbClr val="2F5597"/>
                </a:solidFill>
                <a:sym typeface="Arial" panose="020B0604020202020204"/>
              </a:rPr>
              <a:t> </a:t>
            </a:r>
            <a:r>
              <a:rPr lang="en-US" dirty="0" err="1">
                <a:solidFill>
                  <a:srgbClr val="2F5597"/>
                </a:solidFill>
                <a:sym typeface="Arial" panose="020B0604020202020204"/>
              </a:rPr>
              <a:t>событий</a:t>
            </a:r>
            <a:endParaRPr lang="ru-RU" dirty="0">
              <a:solidFill>
                <a:srgbClr val="2F5597"/>
              </a:solidFill>
              <a:sym typeface="Arial" panose="020B0604020202020204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F5597"/>
                </a:solidFill>
                <a:sym typeface="Arial" panose="020B0604020202020204"/>
              </a:rPr>
              <a:t>широкий</a:t>
            </a:r>
            <a:r>
              <a:rPr lang="en-US" dirty="0">
                <a:solidFill>
                  <a:srgbClr val="2F5597"/>
                </a:solidFill>
                <a:sym typeface="Arial" panose="020B0604020202020204"/>
              </a:rPr>
              <a:t> </a:t>
            </a:r>
            <a:r>
              <a:rPr lang="en-US" dirty="0" err="1">
                <a:solidFill>
                  <a:srgbClr val="2F5597"/>
                </a:solidFill>
                <a:sym typeface="Arial" panose="020B0604020202020204"/>
              </a:rPr>
              <a:t>обмен</a:t>
            </a:r>
            <a:r>
              <a:rPr lang="en-US" dirty="0">
                <a:solidFill>
                  <a:srgbClr val="2F5597"/>
                </a:solidFill>
                <a:sym typeface="Arial" panose="020B0604020202020204"/>
              </a:rPr>
              <a:t> </a:t>
            </a:r>
            <a:r>
              <a:rPr lang="en-US" dirty="0" err="1">
                <a:solidFill>
                  <a:srgbClr val="2F5597"/>
                </a:solidFill>
                <a:sym typeface="Arial" panose="020B0604020202020204"/>
              </a:rPr>
              <a:t>мнениями</a:t>
            </a:r>
            <a:endParaRPr lang="en-US" dirty="0">
              <a:solidFill>
                <a:srgbClr val="2F5597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8714" y="3633124"/>
            <a:ext cx="2569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  <a:sym typeface="Arial" panose="020B0604020202020204"/>
              </a:rPr>
              <a:t>ОРГАНИЗАЦИОННАЯ ПОДДЕРЖКА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206101" y="3602908"/>
            <a:ext cx="20492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ИНФОРМАЦИОННАЯ ПОДДЕРЖКА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671927" y="3589217"/>
            <a:ext cx="27976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ВЫЯВЛЕНИЕ, ТРАНСЛЯЦИЯ ЛУЧШЕГО ОПЫТА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11882" y="3561330"/>
            <a:ext cx="33535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ОСУЩЕСТВЛЕНИЕ МОНИТОРИНГА КАЧЕСТВА ОРГАНИЗАЦИИ ДЕЯТЕЛЬНОСТИ</a:t>
            </a:r>
          </a:p>
        </p:txBody>
      </p:sp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2"/>
            <a:ext cx="12194979" cy="6856327"/>
          </a:xfrm>
          <a:prstGeom prst="rect">
            <a:avLst/>
          </a:prstGeom>
        </p:spPr>
      </p:pic>
      <p:sp>
        <p:nvSpPr>
          <p:cNvPr id="19" name="Скругленный прямоугольник 18"/>
          <p:cNvSpPr/>
          <p:nvPr/>
        </p:nvSpPr>
        <p:spPr>
          <a:xfrm>
            <a:off x="9380203" y="4760799"/>
            <a:ext cx="2421968" cy="20971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Слайд think-cell" r:id="rId6" imgW="9525" imgH="9525" progId="TCLayout.ActiveDocument.1">
                  <p:embed/>
                </p:oleObj>
              </mc:Choice>
              <mc:Fallback>
                <p:oleObj name="Слайд think-cell" r:id="rId6" imgW="9525" imgH="9525" progId="TCLayout.ActiveDocument.1">
                  <p:embed/>
                  <p:pic>
                    <p:nvPicPr>
                      <p:cNvPr id="0" name="Picture 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Номер слайда 1"/>
          <p:cNvSpPr>
            <a:spLocks noGrp="1"/>
          </p:cNvSpPr>
          <p:nvPr>
            <p:ph type="sldNum" idx="10"/>
          </p:nvPr>
        </p:nvSpPr>
        <p:spPr>
          <a:xfrm>
            <a:off x="11802171" y="6332537"/>
            <a:ext cx="731837" cy="525462"/>
          </a:xfrm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26943" y="396815"/>
            <a:ext cx="1509623" cy="293298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880339" y="396815"/>
            <a:ext cx="1509623" cy="293298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96995" y="396815"/>
            <a:ext cx="1509623" cy="293298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26943" y="1576737"/>
            <a:ext cx="4879675" cy="882771"/>
          </a:xfrm>
          <a:prstGeom prst="roundRect">
            <a:avLst/>
          </a:prstGeom>
          <a:solidFill>
            <a:srgbClr val="FF6E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26943" y="2703922"/>
            <a:ext cx="4879675" cy="882771"/>
          </a:xfrm>
          <a:prstGeom prst="roundRect">
            <a:avLst/>
          </a:prstGeom>
          <a:solidFill>
            <a:srgbClr val="FF6E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26943" y="3866614"/>
            <a:ext cx="4879675" cy="882771"/>
          </a:xfrm>
          <a:prstGeom prst="roundRect">
            <a:avLst/>
          </a:prstGeom>
          <a:solidFill>
            <a:srgbClr val="FF6E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226943" y="5088604"/>
            <a:ext cx="4879675" cy="882771"/>
          </a:xfrm>
          <a:prstGeom prst="roundRect">
            <a:avLst/>
          </a:prstGeom>
          <a:solidFill>
            <a:srgbClr val="FF6E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380203" y="1104181"/>
            <a:ext cx="2437166" cy="472556"/>
          </a:xfrm>
          <a:prstGeom prst="roundRect">
            <a:avLst/>
          </a:prstGeom>
          <a:solidFill>
            <a:srgbClr val="FF6E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380203" y="3428999"/>
            <a:ext cx="2437166" cy="484975"/>
          </a:xfrm>
          <a:prstGeom prst="roundRect">
            <a:avLst/>
          </a:prstGeom>
          <a:solidFill>
            <a:srgbClr val="FF6E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365005" y="4080839"/>
            <a:ext cx="2437166" cy="484975"/>
          </a:xfrm>
          <a:prstGeom prst="roundRect">
            <a:avLst/>
          </a:prstGeom>
          <a:solidFill>
            <a:srgbClr val="FF6E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6264" y="3177915"/>
            <a:ext cx="1690777" cy="2793459"/>
          </a:xfrm>
          <a:prstGeom prst="roundRect">
            <a:avLst/>
          </a:prstGeom>
          <a:solidFill>
            <a:srgbClr val="FF6E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77041" y="3182253"/>
            <a:ext cx="2311880" cy="2028102"/>
          </a:xfrm>
          <a:prstGeom prst="roundRect">
            <a:avLst/>
          </a:prstGeom>
          <a:solidFill>
            <a:srgbClr val="FF6E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76841" y="3284769"/>
            <a:ext cx="1509623" cy="293298"/>
          </a:xfrm>
          <a:prstGeom prst="roundRect">
            <a:avLst/>
          </a:prstGeom>
          <a:solidFill>
            <a:srgbClr val="390F7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915063" y="3284769"/>
            <a:ext cx="2038295" cy="293298"/>
          </a:xfrm>
          <a:prstGeom prst="round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318" y="86288"/>
            <a:ext cx="3104249" cy="91038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07" y="4745323"/>
            <a:ext cx="1460985" cy="97399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08" y="3680583"/>
            <a:ext cx="1459972" cy="97361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05" y="3656128"/>
            <a:ext cx="2148715" cy="143247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896" y="1709551"/>
            <a:ext cx="2442473" cy="162195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4597881" y="382336"/>
            <a:ext cx="111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О НАС</a:t>
            </a:r>
            <a:endParaRPr lang="ru-RU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222979" y="382335"/>
            <a:ext cx="111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ТЕСТЫ</a:t>
            </a:r>
            <a:endParaRPr lang="ru-RU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7781939" y="396814"/>
            <a:ext cx="1256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КОНТАКТЫ</a:t>
            </a:r>
            <a:endParaRPr lang="ru-RU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9635751" y="1096101"/>
            <a:ext cx="1995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ЗАПИСЬ НА КОНСУЛЬТАЦИЮ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32948" y="1722306"/>
            <a:ext cx="3877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ДЛЯ РОДИТЕЛЕЙ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ДЕТЕЙ ОТ 6-7 ЛЕТ ДО 10-11 ЛЕТ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87409" y="2831270"/>
            <a:ext cx="3877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ДЛЯ РОДИТЕЛЕЙ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ДЕТЕЙ ОТ 10-11 ЛЕТ ДО 14-15 ЛЕТ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787409" y="3989869"/>
            <a:ext cx="3877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ДЛЯ РОДИТЕЛЕЙ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ДЕТЕЙ ОТ 14-15 ЛЕТ ДО 17-18 ЛЕТ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27993" y="5308285"/>
            <a:ext cx="387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ДАНАЛЫҚ МЕКТЕБІ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733741" y="5699751"/>
            <a:ext cx="1846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ЧАТ-БОТ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ДОБРО 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ПОЖАЛОВАТЬ!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68541" y="3290499"/>
            <a:ext cx="1949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ПОЛЕЗНЫЕ РЕСУРСЫ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94241" y="3259993"/>
            <a:ext cx="1459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АНОНСЫ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680817" y="3502209"/>
            <a:ext cx="18757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ВЕБИНАРЫ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692590" y="4092493"/>
            <a:ext cx="1875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СЕТЕВОЕ СООБЩЕСТВО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3517" y="891462"/>
            <a:ext cx="40811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ЦЕНТР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ПЕДАГОГИЧЕСКОЙ ПОДДЕРЖКИ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РОДИТЕЛЕЙ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486" y="4970625"/>
            <a:ext cx="823109" cy="675320"/>
          </a:xfrm>
          <a:prstGeom prst="rect">
            <a:avLst/>
          </a:prstGeom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2"/>
            <a:ext cx="12194979" cy="6856327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6215449" y="3954430"/>
            <a:ext cx="5113636" cy="26034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215448" y="3954428"/>
            <a:ext cx="5113636" cy="469877"/>
          </a:xfrm>
          <a:prstGeom prst="rect">
            <a:avLst/>
          </a:prstGeom>
          <a:solidFill>
            <a:srgbClr val="9F8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972065" y="3954432"/>
            <a:ext cx="5113636" cy="26034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972064" y="3954430"/>
            <a:ext cx="5113636" cy="625808"/>
          </a:xfrm>
          <a:prstGeom prst="rect">
            <a:avLst/>
          </a:prstGeom>
          <a:solidFill>
            <a:srgbClr val="9F8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215449" y="1111789"/>
            <a:ext cx="5113636" cy="26034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6215448" y="1111787"/>
            <a:ext cx="5113636" cy="469877"/>
          </a:xfrm>
          <a:prstGeom prst="rect">
            <a:avLst/>
          </a:prstGeom>
          <a:solidFill>
            <a:srgbClr val="9F8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72065" y="1111789"/>
            <a:ext cx="5113636" cy="26034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972064" y="1111787"/>
            <a:ext cx="5113636" cy="469877"/>
          </a:xfrm>
          <a:prstGeom prst="rect">
            <a:avLst/>
          </a:prstGeom>
          <a:solidFill>
            <a:srgbClr val="9F8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41869" y="164757"/>
            <a:ext cx="4407244" cy="557001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87286" y="1197428"/>
            <a:ext cx="376058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ӘЖЕ ДАНАЛЫҒЫ</a:t>
            </a:r>
          </a:p>
          <a:p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Ертегі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танымның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көзі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(Сказка – источник познания)</a:t>
            </a:r>
          </a:p>
          <a:p>
            <a:pPr>
              <a:spcAft>
                <a:spcPts val="0"/>
              </a:spcAft>
            </a:pP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Ырым-тыйым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әдептілік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негізі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(Народные суеверия  и запреты – основа порядочности)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25484" y="4025621"/>
            <a:ext cx="428367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ea typeface="Calibri" panose="020F0502020204030204" pitchFamily="34" charset="0"/>
              </a:rPr>
              <a:t>ЖЕҢГЕ КЕҢЕСІ</a:t>
            </a:r>
            <a:endParaRPr lang="ru-RU" sz="1400" b="1" dirty="0">
              <a:solidFill>
                <a:schemeClr val="bg1"/>
              </a:solidFill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endParaRPr lang="ru-RU" sz="1200" b="1" dirty="0">
              <a:solidFill>
                <a:srgbClr val="7030A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Қыз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ғұмырдың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құпиялары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(Секреты жизни девушки)</a:t>
            </a:r>
          </a:p>
          <a:p>
            <a:pPr>
              <a:spcAft>
                <a:spcPts val="0"/>
              </a:spcAft>
            </a:pP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Қыздар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білуге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тиіс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...(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тұрмыстық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қажеттіліктер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(Девушки должны знать...(бытовые нужды)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87286" y="4025621"/>
            <a:ext cx="412716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АҒА ҚАМҚОРЛЫҒЫ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endParaRPr lang="ru-RU" sz="1200" b="1" dirty="0">
              <a:solidFill>
                <a:srgbClr val="7030A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Ағасы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бардың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жағасы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бар 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(Старший брат — опора)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Ер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жігітке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жарасар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салауатты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бейнесі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(Здоровый образ, подходящий настоящему мужчине)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07978" y="1217543"/>
            <a:ext cx="4431957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АТА ӨСИЕТІ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Жеті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атасын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білген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ұл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жеті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жұрттың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қамын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жер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(Человек (сын), знающий своих предков  до седьмого колена,  заботится о семерых династиях)</a:t>
            </a:r>
          </a:p>
          <a:p>
            <a:pPr>
              <a:spcAft>
                <a:spcPts val="0"/>
              </a:spcAft>
            </a:pP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Бабалар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дәстүрі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ұрпаққа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өсиет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(Традиция предков – завещание потомкам)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00238" y="226734"/>
            <a:ext cx="27093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ДАНАЛЫҚ </a:t>
            </a:r>
            <a:r>
              <a:rPr lang="en-US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МЕКТЕБІ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68" y="426789"/>
            <a:ext cx="630196" cy="855847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217" y="1995651"/>
            <a:ext cx="1503762" cy="1195505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228" y="1929186"/>
            <a:ext cx="1304993" cy="1361910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516" y="4716260"/>
            <a:ext cx="1489183" cy="1679241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558" y="5294571"/>
            <a:ext cx="2107526" cy="1132126"/>
          </a:xfrm>
          <a:prstGeom prst="rect">
            <a:avLst/>
          </a:prstGeom>
        </p:spPr>
      </p:pic>
      <p:sp>
        <p:nvSpPr>
          <p:cNvPr id="22" name="Номер слайда 1"/>
          <p:cNvSpPr>
            <a:spLocks noGrp="1"/>
          </p:cNvSpPr>
          <p:nvPr>
            <p:ph type="sldNum" idx="10"/>
          </p:nvPr>
        </p:nvSpPr>
        <p:spPr>
          <a:xfrm>
            <a:off x="11409363" y="6332538"/>
            <a:ext cx="731837" cy="525462"/>
          </a:xfrm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chemeClr val="bg1"/>
                </a:solidFill>
              </a:rPr>
              <a:t>5</a:t>
            </a:r>
          </a:p>
        </p:txBody>
      </p:sp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1" y="126124"/>
            <a:ext cx="12192001" cy="157655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96160" y="396648"/>
            <a:ext cx="10613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kern="1200" dirty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DengXian" panose="02010600030101010101" pitchFamily="2" charset="-122"/>
              </a:rPr>
              <a:t>ПРОГНОЗ И КОМПЕНСАЦИЯ РИСКОВ  РЕАЛИЗАЦИИ ПРОЕКТА </a:t>
            </a:r>
            <a:endParaRPr lang="x-none" sz="1600" dirty="0">
              <a:solidFill>
                <a:schemeClr val="accent5">
                  <a:lumMod val="75000"/>
                </a:schemeClr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21" name="文本框 3"/>
          <p:cNvSpPr txBox="1"/>
          <p:nvPr/>
        </p:nvSpPr>
        <p:spPr>
          <a:xfrm rot="10800000">
            <a:off x="392799" y="2914116"/>
            <a:ext cx="461665" cy="309933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ru-RU" sz="1800" b="1" kern="1200" dirty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DengXian" panose="02010600030101010101" pitchFamily="2" charset="-122"/>
              </a:rPr>
              <a:t>КОМПЕНСАЦИЯ РИСКОВ</a:t>
            </a:r>
            <a:endParaRPr lang="x-none" sz="1800" dirty="0">
              <a:solidFill>
                <a:schemeClr val="accent5">
                  <a:lumMod val="75000"/>
                </a:schemeClr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241681" y="1054459"/>
            <a:ext cx="17506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НИЗКАЯ КОМПЕТЕНТНОСТЬ ПЕДАГОГОВ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274315" y="1041491"/>
            <a:ext cx="13669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НИЗКАЯ МОТИВАЦИЯ ПЕДАГОГОВ 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4744" y="1075694"/>
            <a:ext cx="2985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НЕЗАИНТЕРЕСОВАННОСТЬ </a:t>
            </a:r>
          </a:p>
          <a:p>
            <a:pPr algn="ctr"/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 НИЗКАЯ ПОСЕЩАЕМОСТЬ РОДИТЕЛЕЙ</a:t>
            </a:r>
            <a:endParaRPr lang="zh-CN" altLang="en-US" sz="1200" b="1" dirty="0">
              <a:solidFill>
                <a:schemeClr val="accent5">
                  <a:lumMod val="75000"/>
                </a:schemeClr>
              </a:solidFill>
              <a:latin typeface="+mj-lt"/>
              <a:ea typeface="方正兰亭黑简体" panose="02000000000000000000" pitchFamily="2" charset="-12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175890" y="3193200"/>
            <a:ext cx="193026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Просветительская и информационная работа в СМИ, </a:t>
            </a:r>
            <a:r>
              <a:rPr lang="ru-RU" sz="12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соцсетях</a:t>
            </a:r>
            <a:endParaRPr lang="ru-RU" sz="1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Регулярность и стабильность сроков проведения занятий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тематики занятий в соответствии с заказом родительской общественности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</a:t>
            </a:r>
            <a:r>
              <a:rPr lang="en-US" sz="1200" dirty="0">
                <a:solidFill>
                  <a:schemeClr val="tx1"/>
                </a:solidFill>
              </a:rPr>
              <a:t>Проведение занятий в формате онлайн</a:t>
            </a:r>
            <a:endParaRPr lang="ru-RU" sz="1200" dirty="0">
              <a:solidFill>
                <a:schemeClr val="tx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625278" y="1075694"/>
            <a:ext cx="19567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НЕОДНОРОДНЫЙ КОНТИНГЕНТ РОДИТЕЛЕЙ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464272" y="3193200"/>
            <a:ext cx="207630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Наличие </a:t>
            </a:r>
            <a:r>
              <a:rPr lang="ru-RU" sz="12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разноуровневых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заданий и интерактивный формат проведения занятий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Учет региональных особенностей (город, село)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Обмен опыта между родителями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en-US" sz="1200" dirty="0">
                <a:solidFill>
                  <a:schemeClr val="tx1"/>
                </a:solidFill>
              </a:rPr>
              <a:t>Учет </a:t>
            </a:r>
            <a:r>
              <a:rPr lang="ru-RU" sz="12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социокультурной среды </a:t>
            </a:r>
            <a:endParaRPr lang="ru-RU" sz="12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795772" y="1075694"/>
            <a:ext cx="22321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ПРИ ДОПОЛНЕНИИ СОДЕРЖАНИЯ ЗАНЯТИЯ ПЕДАГОГАМИ ШКОЛЫ  (20-30%) ОТКЛОНЕНИЕ ОТ ЦЕЛИ И ЗАДАЧ ПРОЕКТА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828122" y="3193200"/>
            <a:ext cx="203136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обучающих </a:t>
            </a:r>
            <a:r>
              <a:rPr lang="ru-RU" sz="12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вебинаров</a:t>
            </a:r>
            <a:endParaRPr lang="ru-RU" sz="1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</a:t>
            </a:r>
            <a:r>
              <a:rPr lang="ru-RU" sz="12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внутришкольного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контроля за содержанием контента занятий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Создание банка лучших разработок занятий на сайте института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консультаций, ZOOM-конференций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7946262" y="3193200"/>
            <a:ext cx="21756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Повышение квалификации, проведение мастер-классов, выездных семинаров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Посткурсовое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сопровождение педагогов, прошедших курсы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методических рекомендаций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Методического руководства проекта 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0208576" y="3193200"/>
            <a:ext cx="1768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Учет участия в работе Центра при аттестации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Трансляция лучшего опыта, освещение в СМИ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</a:t>
            </a:r>
            <a:r>
              <a:rPr lang="en-US" sz="1200" dirty="0">
                <a:solidFill>
                  <a:schemeClr val="tx1"/>
                </a:solidFill>
              </a:rPr>
              <a:t>П</a:t>
            </a:r>
            <a:r>
              <a:rPr lang="ru-RU" sz="1200" dirty="0" err="1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оощрение</a:t>
            </a:r>
            <a:r>
              <a:rPr lang="ru-RU" sz="12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rgbClr val="00B0F0"/>
                </a:solidFill>
              </a:rPr>
              <a:t>► </a:t>
            </a:r>
            <a:r>
              <a:rPr lang="en-US" sz="1200" dirty="0">
                <a:solidFill>
                  <a:schemeClr val="tx1"/>
                </a:solidFill>
              </a:rPr>
              <a:t>Проведение форумов, фестивалей </a:t>
            </a:r>
            <a:endParaRPr lang="ru-RU" sz="1200" dirty="0">
              <a:solidFill>
                <a:schemeClr val="tx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Стрелка вниз 42"/>
          <p:cNvSpPr/>
          <p:nvPr/>
        </p:nvSpPr>
        <p:spPr>
          <a:xfrm>
            <a:off x="1901537" y="2276461"/>
            <a:ext cx="478970" cy="339138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низ 43"/>
          <p:cNvSpPr/>
          <p:nvPr/>
        </p:nvSpPr>
        <p:spPr>
          <a:xfrm>
            <a:off x="4364182" y="2276461"/>
            <a:ext cx="478970" cy="339138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низ 44"/>
          <p:cNvSpPr/>
          <p:nvPr/>
        </p:nvSpPr>
        <p:spPr>
          <a:xfrm>
            <a:off x="6609114" y="2276461"/>
            <a:ext cx="478970" cy="339138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низ 45"/>
          <p:cNvSpPr/>
          <p:nvPr/>
        </p:nvSpPr>
        <p:spPr>
          <a:xfrm>
            <a:off x="8897590" y="2245104"/>
            <a:ext cx="478970" cy="339138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 вниз 46"/>
          <p:cNvSpPr/>
          <p:nvPr/>
        </p:nvSpPr>
        <p:spPr>
          <a:xfrm>
            <a:off x="10766203" y="2223332"/>
            <a:ext cx="478970" cy="339138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3335644" y="2441047"/>
            <a:ext cx="0" cy="3615947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5741342" y="2441047"/>
            <a:ext cx="0" cy="3615947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7907334" y="2405438"/>
            <a:ext cx="0" cy="3615947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10126103" y="2378761"/>
            <a:ext cx="0" cy="3615947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18748" y="1168008"/>
            <a:ext cx="9845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  <a:latin typeface="+mj-lt"/>
                <a:ea typeface="方正兰亭黑简体" panose="02000000000000000000" pitchFamily="2" charset="-122"/>
              </a:rPr>
              <a:t>РИСКИ</a:t>
            </a:r>
            <a:endParaRPr lang="zh-CN" altLang="en-US" sz="1600" b="1" dirty="0">
              <a:solidFill>
                <a:srgbClr val="FF0000"/>
              </a:solidFill>
              <a:latin typeface="+mj-lt"/>
              <a:ea typeface="方正兰亭黑简体" panose="02000000000000000000" pitchFamily="2" charset="-122"/>
            </a:endParaRPr>
          </a:p>
        </p:txBody>
      </p:sp>
      <p:sp>
        <p:nvSpPr>
          <p:cNvPr id="25" name="Стрелка вниз 24"/>
          <p:cNvSpPr/>
          <p:nvPr/>
        </p:nvSpPr>
        <p:spPr>
          <a:xfrm rot="16200000">
            <a:off x="721838" y="1243075"/>
            <a:ext cx="478970" cy="148842"/>
          </a:xfrm>
          <a:prstGeom prst="downArrow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>
          <a:xfrm>
            <a:off x="648418" y="2694258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Благодарю за внимание!</a:t>
            </a:r>
          </a:p>
        </p:txBody>
      </p:sp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8612271" y="0"/>
            <a:ext cx="3579729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441573" y="877942"/>
            <a:ext cx="3947793" cy="461665"/>
          </a:xfrm>
          <a:prstGeom prst="rect">
            <a:avLst/>
          </a:prstGeom>
          <a:solidFill>
            <a:schemeClr val="bg1"/>
          </a:solidFill>
          <a:ln>
            <a:solidFill>
              <a:srgbClr val="203864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</a:rPr>
              <a:t>Тенденция увеличения женских монородительских семей: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426106" y="2128285"/>
            <a:ext cx="3956822" cy="276999"/>
          </a:xfrm>
          <a:prstGeom prst="rect">
            <a:avLst/>
          </a:prstGeom>
          <a:solidFill>
            <a:schemeClr val="bg1"/>
          </a:solidFill>
          <a:ln>
            <a:solidFill>
              <a:srgbClr val="203864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</a:rPr>
              <a:t>Снижение количества зарегистрированных браков: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441573" y="3384752"/>
            <a:ext cx="3947793" cy="461963"/>
          </a:xfrm>
          <a:prstGeom prst="rect">
            <a:avLst/>
          </a:prstGeom>
          <a:solidFill>
            <a:schemeClr val="bg1"/>
          </a:solidFill>
          <a:ln>
            <a:solidFill>
              <a:srgbClr val="203864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200" dirty="0">
                <a:solidFill>
                  <a:schemeClr val="accent5">
                    <a:lumMod val="75000"/>
                  </a:schemeClr>
                </a:solidFill>
              </a:rPr>
              <a:t>Низкая вовлеченность родителей в воспитание и образование ребенка: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427125" y="4633388"/>
            <a:ext cx="3976688" cy="646112"/>
          </a:xfrm>
          <a:prstGeom prst="rect">
            <a:avLst/>
          </a:prstGeom>
          <a:solidFill>
            <a:schemeClr val="bg1"/>
          </a:solidFill>
          <a:ln>
            <a:solidFill>
              <a:srgbClr val="203864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200" dirty="0">
                <a:solidFill>
                  <a:schemeClr val="accent5">
                    <a:lumMod val="75000"/>
                  </a:schemeClr>
                </a:solidFill>
              </a:rPr>
              <a:t>Недостаточная вовлеченность отцов в процесс воспитания, недостаток отцовского внимания к детям: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1578F15F-6D39-4EBD-A74D-6F1EEB873FA3}" type="slidenum">
              <a:rPr lang="ru-RU" altLang="ru-RU" smtClean="0">
                <a:solidFill>
                  <a:schemeClr val="bg1"/>
                </a:solidFill>
              </a:rPr>
              <a:t>2</a:t>
            </a:fld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8"/>
          <p:cNvSpPr>
            <a:spLocks noChangeArrowheads="1"/>
          </p:cNvSpPr>
          <p:nvPr/>
        </p:nvSpPr>
        <p:spPr bwMode="auto">
          <a:xfrm>
            <a:off x="1155936" y="79937"/>
            <a:ext cx="68021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SzPts val="2400"/>
              <a:buFont typeface="Arial" panose="020B0604020202020204" pitchFamily="34" charset="0"/>
            </a:pPr>
            <a:r>
              <a:rPr lang="ru-RU" altLang="ru-RU" sz="1800" b="1" kern="1200" dirty="0">
                <a:solidFill>
                  <a:schemeClr val="accent1">
                    <a:lumMod val="75000"/>
                  </a:schemeClr>
                </a:solidFill>
                <a:ea typeface="+mn-ea"/>
              </a:rPr>
              <a:t>АКТУАЛЬНОСТЬ РАЗРАБОТКИ</a:t>
            </a:r>
            <a:endParaRPr lang="ru-RU" altLang="ru-RU" sz="1800" b="1" kern="1200" dirty="0">
              <a:solidFill>
                <a:srgbClr val="FF0000"/>
              </a:solidFill>
              <a:ea typeface="+mn-ea"/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235553" y="6380946"/>
            <a:ext cx="74485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altLang="ru-RU" sz="500" i="1" dirty="0"/>
              <a:t>Источники статистических данных:</a:t>
            </a:r>
          </a:p>
          <a:p>
            <a:r>
              <a:rPr lang="ru-RU" altLang="ru-RU" sz="500" i="1" baseline="30000" dirty="0"/>
              <a:t>1</a:t>
            </a:r>
            <a:r>
              <a:rPr lang="ru-RU" altLang="ru-RU" sz="500" i="1" dirty="0"/>
              <a:t>Аналитический отчет «Родители Казахстана: роль в образовании и воспитании детей в </a:t>
            </a:r>
            <a:r>
              <a:rPr lang="ru-RU" altLang="ru-RU" sz="500" i="1" dirty="0" err="1"/>
              <a:t>постпандемию</a:t>
            </a:r>
            <a:r>
              <a:rPr lang="ru-RU" altLang="ru-RU" sz="500" i="1" dirty="0"/>
              <a:t>»: </a:t>
            </a:r>
            <a:r>
              <a:rPr lang="ru-RU" altLang="ru-RU" sz="500" i="1" dirty="0" err="1"/>
              <a:t>Ирсалиев</a:t>
            </a:r>
            <a:r>
              <a:rPr lang="ru-RU" altLang="ru-RU" sz="500" i="1" dirty="0"/>
              <a:t> С.А., </a:t>
            </a:r>
            <a:r>
              <a:rPr lang="ru-RU" altLang="ru-RU" sz="500" i="1" dirty="0" err="1"/>
              <a:t>Камзолдаев</a:t>
            </a:r>
            <a:r>
              <a:rPr lang="ru-RU" altLang="ru-RU" sz="500" i="1" dirty="0"/>
              <a:t> М.Б., </a:t>
            </a:r>
            <a:r>
              <a:rPr lang="ru-RU" altLang="ru-RU" sz="500" i="1" dirty="0" err="1"/>
              <a:t>Абуов</a:t>
            </a:r>
            <a:r>
              <a:rPr lang="ru-RU" altLang="ru-RU" sz="500" i="1" dirty="0"/>
              <a:t> Б.Б., </a:t>
            </a:r>
            <a:r>
              <a:rPr lang="ru-RU" altLang="ru-RU" sz="500" i="1" dirty="0" err="1"/>
              <a:t>Ахметжанова</a:t>
            </a:r>
            <a:r>
              <a:rPr lang="ru-RU" altLang="ru-RU" sz="500" i="1" dirty="0"/>
              <a:t> А.А., </a:t>
            </a:r>
            <a:r>
              <a:rPr lang="ru-RU" altLang="ru-RU" sz="500" i="1" dirty="0" err="1"/>
              <a:t>Сыздыкбаева</a:t>
            </a:r>
            <a:r>
              <a:rPr lang="ru-RU" altLang="ru-RU" sz="500" i="1" dirty="0"/>
              <a:t> Р.С. – г. </a:t>
            </a:r>
            <a:r>
              <a:rPr lang="ru-RU" altLang="ru-RU" sz="500" i="1" dirty="0" err="1"/>
              <a:t>Нур</a:t>
            </a:r>
            <a:r>
              <a:rPr lang="ru-RU" altLang="ru-RU" sz="500" i="1" dirty="0"/>
              <a:t>-Султан: Общественное объединение «Центр анализа и стратегии «Белес», 2022. – 251 с</a:t>
            </a:r>
          </a:p>
          <a:p>
            <a:r>
              <a:rPr lang="ru-RU" altLang="ru-RU" sz="500" i="1" baseline="30000" dirty="0"/>
              <a:t>2</a:t>
            </a:r>
            <a:r>
              <a:rPr lang="ru-RU" altLang="ru-RU" sz="500" i="1" dirty="0"/>
              <a:t>Национальный доклад «Казахстанские семьи-2022»</a:t>
            </a:r>
          </a:p>
          <a:p>
            <a:r>
              <a:rPr lang="ru-RU" altLang="ru-RU" sz="500" i="1" baseline="30000" dirty="0"/>
              <a:t>3</a:t>
            </a:r>
            <a:r>
              <a:rPr lang="ru-RU" altLang="ru-RU" sz="500" i="1" dirty="0"/>
              <a:t>Социологическое исследование КИОР </a:t>
            </a:r>
          </a:p>
        </p:txBody>
      </p:sp>
      <p:sp>
        <p:nvSpPr>
          <p:cNvPr id="5" name="Прямоугольник 16"/>
          <p:cNvSpPr>
            <a:spLocks noChangeArrowheads="1"/>
          </p:cNvSpPr>
          <p:nvPr/>
        </p:nvSpPr>
        <p:spPr bwMode="auto">
          <a:xfrm>
            <a:off x="217880" y="477980"/>
            <a:ext cx="3952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altLang="ru-RU" b="1" i="1" dirty="0">
                <a:solidFill>
                  <a:schemeClr val="accent5">
                    <a:lumMod val="50000"/>
                  </a:schemeClr>
                </a:solidFill>
              </a:rPr>
              <a:t>ТЕКУЩАЯ СИТУАЦИЯ </a:t>
            </a:r>
          </a:p>
        </p:txBody>
      </p:sp>
      <p:sp>
        <p:nvSpPr>
          <p:cNvPr id="6" name="TextBox 9301"/>
          <p:cNvSpPr txBox="1">
            <a:spLocks noChangeArrowheads="1"/>
          </p:cNvSpPr>
          <p:nvPr/>
        </p:nvSpPr>
        <p:spPr bwMode="auto">
          <a:xfrm>
            <a:off x="4389485" y="5354348"/>
            <a:ext cx="4081655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altLang="ru-RU" sz="1100" dirty="0">
                <a:solidFill>
                  <a:schemeClr val="tx1"/>
                </a:solidFill>
              </a:rPr>
              <a:t>Досуг ребенка совместно только с отцом – </a:t>
            </a:r>
            <a:r>
              <a:rPr lang="ru-RU" altLang="ru-RU" sz="1100" b="1" dirty="0">
                <a:solidFill>
                  <a:schemeClr val="accent1">
                    <a:lumMod val="50000"/>
                  </a:schemeClr>
                </a:solidFill>
              </a:rPr>
              <a:t>в 3,4% семьях </a:t>
            </a:r>
            <a:endParaRPr lang="ru-RU" altLang="ru-RU" sz="1100" baseline="30000" dirty="0">
              <a:solidFill>
                <a:schemeClr val="tx1"/>
              </a:solidFill>
            </a:endParaRPr>
          </a:p>
          <a:p>
            <a:pPr>
              <a:defRPr/>
            </a:pPr>
            <a:endParaRPr lang="ru-RU" altLang="ru-RU" sz="900" baseline="30000" dirty="0">
              <a:solidFill>
                <a:schemeClr val="tx1"/>
              </a:solidFill>
            </a:endParaRPr>
          </a:p>
        </p:txBody>
      </p:sp>
      <p:sp>
        <p:nvSpPr>
          <p:cNvPr id="7" name="TextBox 9301"/>
          <p:cNvSpPr txBox="1">
            <a:spLocks noChangeArrowheads="1"/>
          </p:cNvSpPr>
          <p:nvPr/>
        </p:nvSpPr>
        <p:spPr bwMode="auto">
          <a:xfrm>
            <a:off x="4389485" y="2554581"/>
            <a:ext cx="3703637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sz="1100" dirty="0"/>
              <a:t>2021г., 9 месяцев –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105,3 тыс.  </a:t>
            </a:r>
          </a:p>
          <a:p>
            <a:r>
              <a:rPr lang="ru-RU" sz="1100" dirty="0"/>
              <a:t>2022г., 9 месяцев –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98,3 тыс.</a:t>
            </a:r>
          </a:p>
          <a:p>
            <a:r>
              <a:rPr lang="ru-RU" sz="1100" i="1" dirty="0"/>
              <a:t>По данным БНС АСПР РК, </a:t>
            </a:r>
            <a:r>
              <a:rPr lang="en-US" sz="1100" i="1" dirty="0"/>
              <a:t>Ranking</a:t>
            </a:r>
            <a:r>
              <a:rPr lang="ru-RU" sz="1100" i="1" dirty="0"/>
              <a:t>.</a:t>
            </a:r>
            <a:r>
              <a:rPr lang="en-US" sz="1100" i="1" dirty="0"/>
              <a:t>kz</a:t>
            </a:r>
            <a:endParaRPr lang="ru-RU" sz="1100" i="1" dirty="0"/>
          </a:p>
        </p:txBody>
      </p:sp>
      <p:sp>
        <p:nvSpPr>
          <p:cNvPr id="8" name="TextBox 9301"/>
          <p:cNvSpPr txBox="1">
            <a:spLocks noChangeArrowheads="1"/>
          </p:cNvSpPr>
          <p:nvPr/>
        </p:nvSpPr>
        <p:spPr bwMode="auto">
          <a:xfrm>
            <a:off x="217880" y="1392407"/>
            <a:ext cx="3534970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sz="1100" dirty="0"/>
              <a:t>2022г. –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48 239 </a:t>
            </a:r>
            <a:r>
              <a:rPr lang="ru-RU" sz="1100" dirty="0"/>
              <a:t>разводов /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140 25</a:t>
            </a:r>
            <a:r>
              <a:rPr lang="ru-RU" sz="1100" b="1" dirty="0">
                <a:solidFill>
                  <a:schemeClr val="accent5">
                    <a:lumMod val="50000"/>
                  </a:schemeClr>
                </a:solidFill>
              </a:rPr>
              <a:t>6 </a:t>
            </a:r>
            <a:r>
              <a:rPr lang="ru-RU" sz="1100" dirty="0"/>
              <a:t>заключенных браков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(34,4%)</a:t>
            </a:r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100" dirty="0"/>
              <a:t>По данным БНС АСПР РК</a:t>
            </a:r>
          </a:p>
        </p:txBody>
      </p:sp>
      <p:sp>
        <p:nvSpPr>
          <p:cNvPr id="9" name="TextBox 9301"/>
          <p:cNvSpPr txBox="1">
            <a:spLocks noChangeArrowheads="1"/>
          </p:cNvSpPr>
          <p:nvPr/>
        </p:nvSpPr>
        <p:spPr bwMode="auto">
          <a:xfrm>
            <a:off x="246063" y="2650275"/>
            <a:ext cx="3506787" cy="152759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06000"/>
              </a:lnSpc>
              <a:defRPr/>
            </a:pPr>
            <a:r>
              <a:rPr lang="ru-RU" sz="1100" b="1" i="1" dirty="0">
                <a:solidFill>
                  <a:schemeClr val="accent1">
                    <a:lumMod val="50000"/>
                  </a:schemeClr>
                </a:solidFill>
              </a:rPr>
              <a:t>Трудолюбие: </a:t>
            </a:r>
          </a:p>
          <a:p>
            <a:pPr>
              <a:lnSpc>
                <a:spcPct val="106000"/>
              </a:lnSpc>
              <a:defRPr/>
            </a:pPr>
            <a:r>
              <a:rPr lang="ru-RU" sz="1100" dirty="0"/>
              <a:t>2020г. - 64,1%, 2021г. - 61,0%, 2022г. - 33,8% </a:t>
            </a:r>
          </a:p>
          <a:p>
            <a:pPr>
              <a:lnSpc>
                <a:spcPct val="106000"/>
              </a:lnSpc>
              <a:defRPr/>
            </a:pPr>
            <a:r>
              <a:rPr lang="ru-RU" sz="1100" b="1" i="1" dirty="0">
                <a:solidFill>
                  <a:schemeClr val="accent1">
                    <a:lumMod val="50000"/>
                  </a:schemeClr>
                </a:solidFill>
              </a:rPr>
              <a:t>Уважение к старшим:</a:t>
            </a:r>
          </a:p>
          <a:p>
            <a:pPr>
              <a:lnSpc>
                <a:spcPct val="106000"/>
              </a:lnSpc>
              <a:defRPr/>
            </a:pPr>
            <a:r>
              <a:rPr lang="ru-RU" sz="1100" dirty="0"/>
              <a:t>2020г. - 54,9%,  2021г. - 61,3%,  2022г. - 25,3%</a:t>
            </a:r>
          </a:p>
          <a:p>
            <a:pPr>
              <a:lnSpc>
                <a:spcPct val="106000"/>
              </a:lnSpc>
              <a:defRPr/>
            </a:pPr>
            <a:r>
              <a:rPr lang="ru-RU" sz="1100" b="1" i="1" dirty="0">
                <a:solidFill>
                  <a:schemeClr val="accent1">
                    <a:lumMod val="50000"/>
                  </a:schemeClr>
                </a:solidFill>
              </a:rPr>
              <a:t>Любовь к Родине:</a:t>
            </a:r>
          </a:p>
          <a:p>
            <a:pPr>
              <a:lnSpc>
                <a:spcPct val="106000"/>
              </a:lnSpc>
              <a:defRPr/>
            </a:pPr>
            <a:r>
              <a:rPr lang="ru-RU" sz="1100" dirty="0"/>
              <a:t>2020 г. - 16,4%,  2021г. - 16,5%,  2022г. - 7,1% </a:t>
            </a:r>
          </a:p>
          <a:p>
            <a:pPr>
              <a:lnSpc>
                <a:spcPct val="106000"/>
              </a:lnSpc>
              <a:defRPr/>
            </a:pPr>
            <a:r>
              <a:rPr lang="ru-RU" sz="1100" b="1" i="1" dirty="0">
                <a:solidFill>
                  <a:schemeClr val="accent1">
                    <a:lumMod val="50000"/>
                  </a:schemeClr>
                </a:solidFill>
              </a:rPr>
              <a:t>Справедливость:</a:t>
            </a:r>
            <a:r>
              <a:rPr lang="ru-RU" sz="1100" dirty="0"/>
              <a:t> </a:t>
            </a:r>
          </a:p>
          <a:p>
            <a:pPr>
              <a:lnSpc>
                <a:spcPct val="106000"/>
              </a:lnSpc>
              <a:defRPr/>
            </a:pPr>
            <a:r>
              <a:rPr lang="ru-RU" sz="1100" dirty="0"/>
              <a:t>2020г. - 16,2%, 2021г. - 25,9%, 2022г. - 7,1%</a:t>
            </a:r>
            <a:endParaRPr lang="ru-RU" altLang="ru-RU" sz="1200" i="1" dirty="0">
              <a:solidFill>
                <a:srgbClr val="002060"/>
              </a:solidFill>
            </a:endParaRPr>
          </a:p>
        </p:txBody>
      </p:sp>
      <p:sp>
        <p:nvSpPr>
          <p:cNvPr id="10" name="TextBox 9301"/>
          <p:cNvSpPr txBox="1">
            <a:spLocks noChangeArrowheads="1"/>
          </p:cNvSpPr>
          <p:nvPr/>
        </p:nvSpPr>
        <p:spPr bwMode="auto">
          <a:xfrm>
            <a:off x="246063" y="4694374"/>
            <a:ext cx="368501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altLang="ru-RU" sz="1100" dirty="0">
                <a:solidFill>
                  <a:schemeClr val="tx1"/>
                </a:solidFill>
              </a:rPr>
              <a:t>Любовь </a:t>
            </a:r>
            <a:r>
              <a:rPr lang="ru-RU" altLang="ru-RU" sz="1100" dirty="0"/>
              <a:t>– </a:t>
            </a:r>
            <a:r>
              <a:rPr lang="ru-RU" altLang="ru-RU" sz="1100" b="1" dirty="0">
                <a:solidFill>
                  <a:schemeClr val="accent1">
                    <a:lumMod val="50000"/>
                  </a:schemeClr>
                </a:solidFill>
              </a:rPr>
              <a:t>39,5% </a:t>
            </a:r>
          </a:p>
          <a:p>
            <a:pPr>
              <a:defRPr/>
            </a:pPr>
            <a:r>
              <a:rPr lang="ru-RU" altLang="ru-RU" sz="1100" dirty="0">
                <a:solidFill>
                  <a:schemeClr val="tx1"/>
                </a:solidFill>
              </a:rPr>
              <a:t>доверие, сходство во взглядах, взаимопонимание </a:t>
            </a:r>
            <a:r>
              <a:rPr lang="ru-RU" altLang="ru-RU" sz="1100" dirty="0"/>
              <a:t>– </a:t>
            </a:r>
            <a:r>
              <a:rPr lang="ru-RU" altLang="ru-RU" sz="1100" b="1" dirty="0">
                <a:solidFill>
                  <a:schemeClr val="accent1">
                    <a:lumMod val="50000"/>
                  </a:schemeClr>
                </a:solidFill>
              </a:rPr>
              <a:t>25,4%</a:t>
            </a: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4389485" y="3988415"/>
            <a:ext cx="34575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altLang="ru-RU" sz="1100" b="1" dirty="0">
                <a:solidFill>
                  <a:schemeClr val="accent1">
                    <a:lumMod val="50000"/>
                  </a:schemeClr>
                </a:solidFill>
              </a:rPr>
              <a:t>42%</a:t>
            </a:r>
            <a:r>
              <a:rPr lang="ru-RU" altLang="ru-RU" sz="1100" b="1" dirty="0"/>
              <a:t> </a:t>
            </a:r>
            <a:r>
              <a:rPr lang="ru-RU" altLang="ru-RU" sz="1100" dirty="0"/>
              <a:t>родителей не посещают школы вообще </a:t>
            </a:r>
          </a:p>
          <a:p>
            <a:pPr algn="just">
              <a:defRPr/>
            </a:pPr>
            <a:r>
              <a:rPr lang="ru-RU" altLang="ru-RU" sz="1100" b="1" dirty="0">
                <a:solidFill>
                  <a:schemeClr val="accent1">
                    <a:lumMod val="50000"/>
                  </a:schemeClr>
                </a:solidFill>
              </a:rPr>
              <a:t>30%</a:t>
            </a:r>
            <a:r>
              <a:rPr lang="ru-RU" altLang="ru-RU" sz="1100" dirty="0"/>
              <a:t> крайне редко или не интересуются</a:t>
            </a: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4389485" y="1400021"/>
            <a:ext cx="3997325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sz="1100" dirty="0"/>
              <a:t>2009г. –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15,1%</a:t>
            </a:r>
            <a:r>
              <a:rPr lang="ru-RU" sz="1100" dirty="0"/>
              <a:t> семей, состоящих из матери с детьми</a:t>
            </a:r>
          </a:p>
          <a:p>
            <a:r>
              <a:rPr lang="ru-RU" sz="1100" dirty="0"/>
              <a:t>2021г. –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19,5%</a:t>
            </a:r>
            <a:r>
              <a:rPr lang="ru-RU" sz="1100" dirty="0"/>
              <a:t> семей, состоящих из матери с детьми</a:t>
            </a:r>
          </a:p>
          <a:p>
            <a:r>
              <a:rPr lang="ru-RU" sz="1100" i="1" dirty="0"/>
              <a:t>По данным БНС АСПР РК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41034" y="893694"/>
            <a:ext cx="3673898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</a:rPr>
              <a:t>Значительное  количество разводов относительно заключенных браков: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38125" y="2129575"/>
            <a:ext cx="3695520" cy="46037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200" dirty="0">
                <a:solidFill>
                  <a:schemeClr val="accent5">
                    <a:lumMod val="75000"/>
                  </a:schemeClr>
                </a:solidFill>
              </a:rPr>
              <a:t>Снижение уровня ценностей, воспитываемых в детях: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38125" y="4204315"/>
            <a:ext cx="3695520" cy="46196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200" dirty="0">
                <a:solidFill>
                  <a:schemeClr val="accent5">
                    <a:lumMod val="75000"/>
                  </a:schemeClr>
                </a:solidFill>
              </a:rPr>
              <a:t>Утеря эмоционально-психологической близости в семье: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686862" y="880328"/>
            <a:ext cx="346471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ПРОБЛЕМЫ </a:t>
            </a:r>
          </a:p>
          <a:p>
            <a:pPr algn="ctr"/>
            <a:r>
              <a:rPr lang="en-US" i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КАЗАХСТАНСКОЙ СЕМЬИ</a:t>
            </a:r>
          </a:p>
          <a:p>
            <a:pPr algn="ctr"/>
            <a:endParaRPr lang="en-US" b="1" i="1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bg1"/>
                </a:solidFill>
              </a:rPr>
              <a:t>■</a:t>
            </a:r>
            <a:r>
              <a:rPr lang="ru-RU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Снижение ценности института семьи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+mn-lt"/>
              </a:rPr>
              <a:t>■ </a:t>
            </a:r>
            <a:r>
              <a:rPr lang="ru-RU" i="1" dirty="0">
                <a:solidFill>
                  <a:schemeClr val="bg1"/>
                </a:solidFill>
                <a:latin typeface="+mn-lt"/>
              </a:rPr>
              <a:t>Неосознанный подход 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+mn-lt"/>
              </a:rPr>
              <a:t>к планированию семьи 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+mn-lt"/>
              </a:rPr>
              <a:t>и родительству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■ </a:t>
            </a:r>
            <a:r>
              <a:rPr lang="ru-RU" i="1" dirty="0">
                <a:solidFill>
                  <a:schemeClr val="bg1"/>
                </a:solidFill>
              </a:rPr>
              <a:t>Нарушение детско-родительских отношений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■ </a:t>
            </a:r>
            <a:r>
              <a:rPr lang="ru-RU" i="1" dirty="0">
                <a:solidFill>
                  <a:schemeClr val="bg1"/>
                </a:solidFill>
              </a:rPr>
              <a:t>Утрата связи с национальной культурой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■ </a:t>
            </a:r>
            <a:r>
              <a:rPr lang="ru-RU" i="1" dirty="0" err="1">
                <a:solidFill>
                  <a:schemeClr val="bg1"/>
                </a:solidFill>
              </a:rPr>
              <a:t>Девиантное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родительство</a:t>
            </a:r>
            <a:r>
              <a:rPr lang="ru-RU" i="1" dirty="0">
                <a:solidFill>
                  <a:schemeClr val="bg1"/>
                </a:solidFill>
              </a:rPr>
              <a:t> (малообразованность, алкоголизм, наркомания и др.)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35553" y="5323880"/>
            <a:ext cx="3695520" cy="27699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</a:rPr>
              <a:t>Увеличение фактов семейно-бытового насилия: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17880" y="5688582"/>
            <a:ext cx="41716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/>
              <a:t>2021г. – 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61 464 </a:t>
            </a:r>
            <a:r>
              <a:rPr lang="ru-RU" sz="1100" dirty="0"/>
              <a:t>зарегистрированных случая</a:t>
            </a:r>
          </a:p>
          <a:p>
            <a:r>
              <a:rPr lang="ru-RU" sz="1100" dirty="0"/>
              <a:t>2022г., 9 месяцев – более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100 000 </a:t>
            </a:r>
            <a:r>
              <a:rPr lang="ru-RU" sz="1100" dirty="0"/>
              <a:t>зарегистрированных случая </a:t>
            </a:r>
          </a:p>
          <a:p>
            <a:r>
              <a:rPr lang="ru-RU" sz="1100" i="1" dirty="0"/>
              <a:t>По данным  </a:t>
            </a:r>
            <a:r>
              <a:rPr lang="en-US" sz="1100" i="1" dirty="0" err="1"/>
              <a:t>factcheck</a:t>
            </a:r>
            <a:r>
              <a:rPr lang="ru-RU" sz="1100" i="1" dirty="0"/>
              <a:t>.</a:t>
            </a:r>
            <a:r>
              <a:rPr lang="en-US" sz="1100" i="1" dirty="0" err="1"/>
              <a:t>kz</a:t>
            </a:r>
            <a:endParaRPr lang="ru-RU" sz="1100" i="1" dirty="0"/>
          </a:p>
        </p:txBody>
      </p:sp>
      <p:sp>
        <p:nvSpPr>
          <p:cNvPr id="23" name="Стрелка вниз 25"/>
          <p:cNvSpPr/>
          <p:nvPr/>
        </p:nvSpPr>
        <p:spPr>
          <a:xfrm>
            <a:off x="10217946" y="4416150"/>
            <a:ext cx="534838" cy="381114"/>
          </a:xfrm>
          <a:prstGeom prst="downArrow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913054" y="5009099"/>
            <a:ext cx="31446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</a:p>
          <a:p>
            <a:pPr algn="ctr"/>
            <a:endParaRPr lang="ru-RU" sz="1600" i="1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i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Системное психолого-педагогическое просвещение родителей</a:t>
            </a:r>
            <a:endParaRPr lang="ru-RU" sz="1600" i="1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4788" y="6727483"/>
            <a:ext cx="12196788" cy="0"/>
          </a:xfrm>
          <a:prstGeom prst="line">
            <a:avLst/>
          </a:prstGeom>
          <a:ln w="28575">
            <a:solidFill>
              <a:srgbClr val="D49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62399" y="298155"/>
            <a:ext cx="10305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ЦЕНТР  ПЕДАГОГИЧЕСКОЙ ПОДДЕРЖКИ РОДИТЕЛЕЙ 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6103182" y="3669371"/>
            <a:ext cx="0" cy="3058112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13"/>
          <p:cNvSpPr txBox="1">
            <a:spLocks noChangeArrowheads="1"/>
          </p:cNvSpPr>
          <p:nvPr/>
        </p:nvSpPr>
        <p:spPr bwMode="auto">
          <a:xfrm>
            <a:off x="9193213" y="4967288"/>
            <a:ext cx="285591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ru-RU" dirty="0">
                <a:ea typeface="Cambria Math" panose="02040503050406030204" pitchFamily="18" charset="0"/>
              </a:rPr>
              <a:t>широкое социальное партнерство, привлечение квалифицированных экспертов и ресурсных организаций</a:t>
            </a:r>
          </a:p>
        </p:txBody>
      </p:sp>
      <p:sp>
        <p:nvSpPr>
          <p:cNvPr id="42" name="Прямоугольник 18"/>
          <p:cNvSpPr>
            <a:spLocks noChangeArrowheads="1"/>
          </p:cNvSpPr>
          <p:nvPr/>
        </p:nvSpPr>
        <p:spPr bwMode="auto">
          <a:xfrm>
            <a:off x="473617" y="1738531"/>
            <a:ext cx="8008396" cy="10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None/>
            </a:pPr>
            <a:r>
              <a:rPr lang="ru-RU" altLang="ru-RU" sz="18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ЦЕЛЬ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Cambria Math" panose="02040503050406030204" pitchFamily="18" charset="0"/>
              </a:rPr>
              <a:t>: </a:t>
            </a:r>
            <a:r>
              <a:rPr lang="ru-RU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условий для эффективного взаимодействия между государственными организациями среднего образования и родителями в обеспечении благополучия детей</a:t>
            </a:r>
          </a:p>
          <a:p>
            <a:pPr>
              <a:buClrTx/>
              <a:buFontTx/>
              <a:buNone/>
            </a:pPr>
            <a:endParaRPr lang="ru-RU" altLang="ru-RU" dirty="0">
              <a:latin typeface="+mn-lt"/>
              <a:ea typeface="Cambria Math" panose="020405030504060302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73617" y="2685234"/>
            <a:ext cx="111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1800" b="1" dirty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ЗАДАЧИ: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8482013" y="3284538"/>
            <a:ext cx="33243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объединение  усилий социальных партнеров в развитии культуры позитивного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родительства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93738" y="3282950"/>
            <a:ext cx="3429000" cy="142150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333875" y="3282950"/>
            <a:ext cx="3784600" cy="142150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378825" y="3274390"/>
            <a:ext cx="3405188" cy="142150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7258" y="3195514"/>
            <a:ext cx="34047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kern="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системной педагогической поддержки родителей для развития педагогической культуры, психолого-педагогических и социальных компетенций родителей для обеспечения благополучия детей</a:t>
            </a:r>
            <a:endParaRPr lang="ru-RU" dirty="0">
              <a:latin typeface="+mn-lt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462462" y="3313113"/>
            <a:ext cx="35786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kern="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укрепление взаимодействия между организацией образования и семьей в воспитании и развитии детей</a:t>
            </a:r>
            <a:endParaRPr lang="ru-RU" dirty="0">
              <a:latin typeface="+mn-lt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28"/>
          <p:cNvSpPr>
            <a:spLocks noChangeArrowheads="1"/>
          </p:cNvSpPr>
          <p:nvPr/>
        </p:nvSpPr>
        <p:spPr bwMode="auto">
          <a:xfrm>
            <a:off x="241272" y="5024166"/>
            <a:ext cx="29805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ru-RU" sz="18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ПРИНЦИПЫ РЕАЛИЗАЦИИ:</a:t>
            </a:r>
          </a:p>
        </p:txBody>
      </p:sp>
      <p:sp>
        <p:nvSpPr>
          <p:cNvPr id="58" name="Прямоугольник 29"/>
          <p:cNvSpPr>
            <a:spLocks noChangeArrowheads="1"/>
          </p:cNvSpPr>
          <p:nvPr/>
        </p:nvSpPr>
        <p:spPr bwMode="auto">
          <a:xfrm>
            <a:off x="768351" y="5712619"/>
            <a:ext cx="229711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ru-RU" dirty="0">
                <a:ea typeface="Cambria Math" panose="02040503050406030204" pitchFamily="18" charset="0"/>
              </a:rPr>
              <a:t>опора на национальную культуру, ценности и традиции</a:t>
            </a:r>
          </a:p>
        </p:txBody>
      </p:sp>
      <p:sp>
        <p:nvSpPr>
          <p:cNvPr id="60" name="Прямоугольник 30"/>
          <p:cNvSpPr>
            <a:spLocks noChangeArrowheads="1"/>
          </p:cNvSpPr>
          <p:nvPr/>
        </p:nvSpPr>
        <p:spPr bwMode="auto">
          <a:xfrm>
            <a:off x="3402013" y="4999038"/>
            <a:ext cx="33448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ru-RU" dirty="0">
                <a:ea typeface="Cambria Math" panose="02040503050406030204" pitchFamily="18" charset="0"/>
              </a:rPr>
              <a:t>гуманистическая направленность процесса</a:t>
            </a:r>
          </a:p>
        </p:txBody>
      </p:sp>
      <p:sp>
        <p:nvSpPr>
          <p:cNvPr id="61" name="Прямоугольник 31"/>
          <p:cNvSpPr>
            <a:spLocks noChangeArrowheads="1"/>
          </p:cNvSpPr>
          <p:nvPr/>
        </p:nvSpPr>
        <p:spPr bwMode="auto">
          <a:xfrm>
            <a:off x="3398838" y="5827713"/>
            <a:ext cx="3468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ru-RU" dirty="0">
                <a:ea typeface="Cambria Math" panose="02040503050406030204" pitchFamily="18" charset="0"/>
              </a:rPr>
              <a:t>дифференциация и индивидуализация просвещения родителей</a:t>
            </a:r>
          </a:p>
        </p:txBody>
      </p:sp>
      <p:sp>
        <p:nvSpPr>
          <p:cNvPr id="62" name="Прямоугольник 32"/>
          <p:cNvSpPr>
            <a:spLocks noChangeArrowheads="1"/>
          </p:cNvSpPr>
          <p:nvPr/>
        </p:nvSpPr>
        <p:spPr bwMode="auto">
          <a:xfrm>
            <a:off x="7107238" y="4999038"/>
            <a:ext cx="20955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ru-RU" dirty="0">
                <a:latin typeface="+mn-lt"/>
                <a:ea typeface="Cambria Math" panose="02040503050406030204" pitchFamily="18" charset="0"/>
              </a:rPr>
              <a:t>использование достижений современной науки</a:t>
            </a:r>
            <a:endParaRPr lang="en-US" altLang="ru-RU" dirty="0">
              <a:latin typeface="+mn-lt"/>
              <a:ea typeface="Cambria Math" panose="02040503050406030204" pitchFamily="18" charset="0"/>
            </a:endParaRPr>
          </a:p>
          <a:p>
            <a:pPr>
              <a:buClrTx/>
              <a:buFontTx/>
              <a:buNone/>
            </a:pPr>
            <a:r>
              <a:rPr lang="ru-RU" altLang="ru-RU" dirty="0">
                <a:latin typeface="+mn-lt"/>
                <a:ea typeface="Cambria Math" panose="02040503050406030204" pitchFamily="18" charset="0"/>
              </a:rPr>
              <a:t>и практики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3524250" y="5670550"/>
            <a:ext cx="2690813" cy="0"/>
          </a:xfrm>
          <a:prstGeom prst="line">
            <a:avLst/>
          </a:prstGeom>
          <a:ln w="19050">
            <a:solidFill>
              <a:srgbClr val="2A339C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475959" y="5906123"/>
            <a:ext cx="185738" cy="185738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3152775" y="5124450"/>
            <a:ext cx="185738" cy="185738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3152775" y="5895975"/>
            <a:ext cx="185738" cy="185738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7" name="Овал 66"/>
          <p:cNvSpPr/>
          <p:nvPr/>
        </p:nvSpPr>
        <p:spPr>
          <a:xfrm>
            <a:off x="6918325" y="5083175"/>
            <a:ext cx="185738" cy="187325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9018588" y="5046663"/>
            <a:ext cx="187325" cy="18573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013" y="1343541"/>
            <a:ext cx="2804822" cy="14975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12440" y="3307155"/>
            <a:ext cx="30635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ru-RU" u="none" strike="noStrike" dirty="0">
                <a:effectLst/>
                <a:latin typeface="+mn-lt"/>
                <a:ea typeface="Times New Roman" panose="02020603050405020304" pitchFamily="18" charset="0"/>
              </a:rPr>
              <a:t>повышение мотивации у родителей по обеспечению благополучия детей в процессе семейного воспитания.</a:t>
            </a:r>
            <a:r>
              <a:rPr lang="ru-RU" u="none" strike="noStrike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u="none" strike="noStrike" dirty="0">
              <a:effectLst/>
              <a:latin typeface="+mn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6879773" y="924606"/>
            <a:ext cx="5061858" cy="91190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6879772" y="2358917"/>
            <a:ext cx="5061858" cy="102654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-1" y="126124"/>
            <a:ext cx="12192001" cy="157655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96160" y="387412"/>
            <a:ext cx="10613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ЦЕНТР ПЕДАГОГИЧЕСКОЙ ПОДДЕРЖКИ РОДИТЕЛЕЙ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92758" y="1046113"/>
            <a:ext cx="46488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atin typeface="+mj-lt"/>
                <a:cs typeface="Times New Roman" panose="02020603050405020304" pitchFamily="18" charset="0"/>
              </a:rPr>
              <a:t>РЕГУЛЯРНОСТЬ ЗАНЯТИЙ</a:t>
            </a:r>
            <a:r>
              <a:rPr lang="ru-RU" dirty="0">
                <a:latin typeface="+mj-lt"/>
                <a:cs typeface="Times New Roman" panose="02020603050405020304" pitchFamily="18" charset="0"/>
              </a:rPr>
              <a:t> - 2 РАЗА В МЕСЯЦ</a:t>
            </a:r>
          </a:p>
          <a:p>
            <a:pPr lvl="0" algn="ctr"/>
            <a:r>
              <a:rPr lang="en-US" dirty="0">
                <a:latin typeface="+mj-lt"/>
                <a:cs typeface="Times New Roman" panose="02020603050405020304" pitchFamily="18" charset="0"/>
              </a:rPr>
              <a:t>ОФЛАЙН В ШКОЛЕ</a:t>
            </a:r>
          </a:p>
          <a:p>
            <a:pPr lvl="0" algn="ctr"/>
            <a:r>
              <a:rPr lang="en-US" dirty="0">
                <a:latin typeface="+mj-lt"/>
                <a:cs typeface="Times New Roman" panose="02020603050405020304" pitchFamily="18" charset="0"/>
              </a:rPr>
              <a:t>ОНЛАЙН НА ПЛАТФОРМЕ</a:t>
            </a:r>
            <a:endParaRPr lang="x-none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60960" y="2401966"/>
            <a:ext cx="50669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atin typeface="+mj-lt"/>
                <a:cs typeface="Times New Roman" panose="02020603050405020304" pitchFamily="18" charset="0"/>
              </a:rPr>
              <a:t>ВАРИАТИВНОСТЬ-</a:t>
            </a:r>
            <a:r>
              <a:rPr lang="ru-RU" dirty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ru-RU" dirty="0">
                <a:latin typeface="+mj-lt"/>
                <a:cs typeface="Times New Roman" panose="02020603050405020304" pitchFamily="18" charset="0"/>
              </a:rPr>
              <a:t>ПРЕДЛАГАЮТСЯ ЗАНЯТИЯ ДЛЯ РОДИТЕЛЕЙ НА ВЫБОР ПО ВОЗРАСТУ ДЕТЕЙ </a:t>
            </a:r>
          </a:p>
          <a:p>
            <a:pPr lvl="0" algn="ctr"/>
            <a:r>
              <a:rPr lang="ru-RU" dirty="0">
                <a:latin typeface="+mj-lt"/>
                <a:cs typeface="Times New Roman" panose="02020603050405020304" pitchFamily="18" charset="0"/>
              </a:rPr>
              <a:t>6-10 ЛЕТ, 10-15 ЛЕТ, 15-18 ЛЕТ</a:t>
            </a:r>
            <a:endParaRPr lang="x-none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2653" y="935726"/>
            <a:ext cx="5428033" cy="584775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ЦЕЛЕВАЯ АУДИТОРИЯ – РОДИТЕЛИ ДЕТЕЙ </a:t>
            </a:r>
          </a:p>
          <a:p>
            <a:pPr lvl="0" algn="ctr">
              <a:spcAft>
                <a:spcPts val="0"/>
              </a:spcAft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ОТ 6 ДО 18 ЛЕТ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0576" y="1630545"/>
            <a:ext cx="12800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B0F0"/>
                </a:solidFill>
                <a:latin typeface="+mj-lt"/>
                <a:ea typeface="Times New Roman" panose="02020603050405020304" pitchFamily="18" charset="0"/>
              </a:rPr>
              <a:t>31,5</a:t>
            </a:r>
            <a:r>
              <a:rPr lang="ru-RU" sz="1600" dirty="0">
                <a:solidFill>
                  <a:srgbClr val="00B0F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лет </a:t>
            </a:r>
            <a:endParaRPr lang="x-none" sz="1600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70593" y="3187442"/>
            <a:ext cx="32718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+mj-lt"/>
                <a:ea typeface="Times New Roman" panose="02020603050405020304" pitchFamily="18" charset="0"/>
              </a:rPr>
              <a:t>В среднем </a:t>
            </a:r>
            <a:r>
              <a:rPr lang="ru-RU" sz="2000" b="1" dirty="0">
                <a:solidFill>
                  <a:srgbClr val="00B0F0"/>
                </a:solidFill>
                <a:latin typeface="+mj-lt"/>
                <a:ea typeface="Times New Roman" panose="02020603050405020304" pitchFamily="18" charset="0"/>
              </a:rPr>
              <a:t>3</a:t>
            </a:r>
            <a:r>
              <a:rPr lang="ru-RU" sz="1600" dirty="0">
                <a:solidFill>
                  <a:srgbClr val="0070C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ребенка в семье</a:t>
            </a:r>
            <a:endParaRPr lang="ru-RU" sz="1600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2015" y="3738969"/>
            <a:ext cx="320469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05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* Данные указаны за 2021 год </a:t>
            </a:r>
            <a:r>
              <a:rPr lang="en-US" sz="105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hlinkClick r:id="rId3"/>
              </a:rPr>
              <a:t>www.gov.kz</a:t>
            </a:r>
            <a:r>
              <a:rPr lang="ru-RU" sz="105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  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32665" y="2160523"/>
            <a:ext cx="2598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35,4%</a:t>
            </a:r>
            <a:r>
              <a:rPr lang="en-US" sz="2000" b="1" dirty="0">
                <a:solidFill>
                  <a:srgbClr val="00B0F0"/>
                </a:solidFill>
                <a:highlight>
                  <a:srgbClr val="FFFF00"/>
                </a:highlight>
                <a:latin typeface="+mj-lt"/>
              </a:rPr>
              <a:t> </a:t>
            </a:r>
            <a:r>
              <a:rPr lang="ru-RU" sz="1600" dirty="0">
                <a:latin typeface="+mj-lt"/>
                <a:cs typeface="Times New Roman" panose="02020603050405020304" pitchFamily="18" charset="0"/>
              </a:rPr>
              <a:t>с высшим образованием</a:t>
            </a:r>
            <a:endParaRPr lang="x-none" sz="1600" dirty="0">
              <a:latin typeface="+mj-lt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60" y="2715408"/>
            <a:ext cx="1274145" cy="847614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821046" y="2147310"/>
            <a:ext cx="23160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spcAft>
                <a:spcPts val="0"/>
              </a:spcAft>
            </a:pPr>
            <a:r>
              <a:rPr lang="ru-RU" sz="2000" b="1" dirty="0">
                <a:solidFill>
                  <a:srgbClr val="00B0F0"/>
                </a:solidFill>
                <a:latin typeface="+mj-lt"/>
                <a:ea typeface="Times New Roman" panose="02020603050405020304" pitchFamily="18" charset="0"/>
              </a:rPr>
              <a:t>56% 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- живут в городе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432665" y="1628441"/>
            <a:ext cx="2117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spcAft>
                <a:spcPts val="0"/>
              </a:spcAft>
            </a:pPr>
            <a:r>
              <a:rPr lang="ru-RU" sz="2000" b="1" dirty="0">
                <a:solidFill>
                  <a:srgbClr val="00B0F0"/>
                </a:solidFill>
                <a:latin typeface="+mj-lt"/>
                <a:ea typeface="Times New Roman" panose="02020603050405020304" pitchFamily="18" charset="0"/>
              </a:rPr>
              <a:t>44% 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- живут в селе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655616" y="2072095"/>
            <a:ext cx="1933040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55616" y="2605655"/>
            <a:ext cx="1933040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284285" y="2054128"/>
            <a:ext cx="1933040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284285" y="2921180"/>
            <a:ext cx="1933040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трелка вниз 34"/>
          <p:cNvSpPr/>
          <p:nvPr/>
        </p:nvSpPr>
        <p:spPr>
          <a:xfrm>
            <a:off x="9171215" y="1916731"/>
            <a:ext cx="478970" cy="339138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1046862" y="5563116"/>
            <a:ext cx="36848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200" b="1" cap="all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Центре педагогической поддержки родителей</a:t>
            </a:r>
            <a:endParaRPr lang="ru-RU" sz="1200" cap="all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86268" y="4518302"/>
            <a:ext cx="43960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</a:t>
            </a:r>
            <a:r>
              <a:rPr lang="x-none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ПЕДАГОГИЧЕСКОЙ ПОДДЕРЖКИ РОДИТЕЛЕЙ  В ОРГАНИЗАЦИЯХ ОБРАЗОВАНИЯ РЕСПУБЛИКИ КАЗАХСТАН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74695" y="4628637"/>
            <a:ext cx="45872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200" b="1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для педагогов ПО ПРОВЕДЕНИЮ ЗАНЯТИЙ с </a:t>
            </a:r>
            <a:r>
              <a:rPr lang="ru-RU" sz="1200" b="1" cap="all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  <a:endParaRPr lang="ru-RU" sz="1200" b="1" cap="al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900019" y="5290275"/>
            <a:ext cx="4822372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873099" y="6369401"/>
            <a:ext cx="4822372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874695" y="5489885"/>
            <a:ext cx="37524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ВИДЕОЗАНЯТИЯ,</a:t>
            </a:r>
          </a:p>
          <a:p>
            <a:pPr lvl="0"/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ВИДЕОРОЛИКИ</a:t>
            </a:r>
          </a:p>
          <a:p>
            <a:pPr lvl="0"/>
            <a:r>
              <a:rPr lang="en-US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ЧЕК-ЛИСТЫ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376928" y="3954352"/>
            <a:ext cx="3684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1800" b="1" cap="all" baseline="0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ПОДГОТОВЛЕНЫ</a:t>
            </a:r>
            <a:endParaRPr lang="ru-RU" sz="1800" cap="all" baseline="0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6639613" y="5290093"/>
            <a:ext cx="4822372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6612693" y="6369219"/>
            <a:ext cx="4822372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71" y="4637468"/>
            <a:ext cx="413805" cy="413805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15" y="5588796"/>
            <a:ext cx="413805" cy="413805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773" y="4628637"/>
            <a:ext cx="413805" cy="413805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417" y="5579965"/>
            <a:ext cx="413805" cy="413805"/>
          </a:xfrm>
          <a:prstGeom prst="rect">
            <a:avLst/>
          </a:prstGeom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168551" y="1076460"/>
            <a:ext cx="4606730" cy="525607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1578F15F-6D39-4EBD-A74D-6F1EEB873FA3}" type="slidenum">
              <a:rPr lang="ru-RU" altLang="ru-RU" smtClean="0">
                <a:solidFill>
                  <a:schemeClr val="tx1"/>
                </a:solidFill>
              </a:rPr>
              <a:t>5</a:t>
            </a:fld>
            <a:endParaRPr lang="ru-RU" alt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8"/>
          <p:cNvSpPr>
            <a:spLocks noChangeArrowheads="1"/>
          </p:cNvSpPr>
          <p:nvPr/>
        </p:nvSpPr>
        <p:spPr bwMode="auto">
          <a:xfrm>
            <a:off x="329064" y="209334"/>
            <a:ext cx="97724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СОДЕРЖАНИЕ ПРОСВЕЩЕНИЯ РОДИТЕЛЕЙ И ОЖИДАЕМЫЕ РЕЗУЛЬТАТЫ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7713" y="4818578"/>
            <a:ext cx="6096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00B0F0"/>
                </a:solidFill>
              </a:rPr>
              <a:t>●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>офлайн в школе: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семинары-практикумы, тренинги,  воркшопы, деловые игры, дискуссионные занятия;  </a:t>
            </a:r>
          </a:p>
          <a:p>
            <a:pPr algn="just"/>
            <a:r>
              <a:rPr lang="en-US" dirty="0">
                <a:solidFill>
                  <a:srgbClr val="00B0F0"/>
                </a:solidFill>
              </a:rPr>
              <a:t>●</a:t>
            </a:r>
            <a:r>
              <a:rPr lang="ru-RU" dirty="0">
                <a:solidFill>
                  <a:srgbClr val="FFC000"/>
                </a:solidFill>
              </a:rPr>
              <a:t> онлайн на платформе: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видеозанятия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вебинары, онлайн-консультирование родителей педагогическими работниками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ведущими специалистами психолого-педагогической, медицинской и социальной помощи.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09217" y="2879586"/>
            <a:ext cx="394647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● </a:t>
            </a:r>
            <a:r>
              <a:rPr lang="ru-RU" dirty="0">
                <a:solidFill>
                  <a:schemeClr val="bg1"/>
                </a:solidFill>
              </a:rPr>
              <a:t>Улучшение детско-родительских отношений в казахстанских семьях.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rgbClr val="FFC000"/>
                </a:solidFill>
              </a:rPr>
              <a:t>● </a:t>
            </a:r>
            <a:r>
              <a:rPr lang="ru-RU" dirty="0">
                <a:solidFill>
                  <a:schemeClr val="bg1"/>
                </a:solidFill>
              </a:rPr>
              <a:t>Востребованность в родительском сообществе психолого-педагогических знаний и навыков.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rgbClr val="FFC000"/>
                </a:solidFill>
              </a:rPr>
              <a:t>● </a:t>
            </a:r>
            <a:r>
              <a:rPr lang="ru-RU" dirty="0">
                <a:solidFill>
                  <a:schemeClr val="bg1"/>
                </a:solidFill>
              </a:rPr>
              <a:t>Положительная динамика  показателей детского благополучия в единстве физического, когнитивного, эмоционального и социального аспектов.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rgbClr val="FFC000"/>
                </a:solidFill>
              </a:rPr>
              <a:t>● </a:t>
            </a:r>
            <a:r>
              <a:rPr lang="ru-RU" dirty="0">
                <a:solidFill>
                  <a:schemeClr val="bg1"/>
                </a:solidFill>
              </a:rPr>
              <a:t>Консолидация родительской и педагогической общественности в вопросах обеспечения благополучия детей.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724413" y="1251874"/>
            <a:ext cx="3786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ОЖИДАЕМЫЕ  РЕЗУЛЬТАТЫ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7713" y="1076460"/>
            <a:ext cx="6096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программ педагогической поддержки родителей основывается на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национальных ценностях,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теоретических основах благополучия детей,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учитывает возрастные особенности их развития.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Важным аспектом проведения занятий является обращение к национальному наследию, мудрости выдающихся мыслителей казахского народа.</a:t>
            </a: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6491" y="4156263"/>
            <a:ext cx="18437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ФОРМЫ ЗАНЯТИЙ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8099" y="3985402"/>
            <a:ext cx="3864333" cy="649501"/>
          </a:xfrm>
          <a:prstGeom prst="rect">
            <a:avLst/>
          </a:prstGeom>
          <a:noFill/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184" y="1651984"/>
            <a:ext cx="1233578" cy="12113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022" y="3594572"/>
            <a:ext cx="1447777" cy="1040332"/>
          </a:xfrm>
          <a:prstGeom prst="rect">
            <a:avLst/>
          </a:prstGeom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126124"/>
            <a:ext cx="12192001" cy="157655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96160" y="387412"/>
            <a:ext cx="10613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СОДЕРЖАНИЕ ЗАНЯТИЙ ДЛЯ РОДИТЕЛЕЙ ДЕТЕЙ ОТ 6-7 ДО 10-11 ЛЕТ</a:t>
            </a:r>
            <a:endParaRPr lang="ru-RU" sz="1600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0653" y="1363022"/>
            <a:ext cx="38844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Благополучие  ребенка как основа его счастливой жизни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Ответственность родителей за благополучие ребенка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Возрастные и социальные особенности младших школьников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Как создать благоприятный климат в семье</a:t>
            </a:r>
            <a:endParaRPr lang="x-none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Методы семейного воспитания на основе общечеловеческих и национальных ценностей</a:t>
            </a:r>
            <a:endParaRPr lang="x-none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32109" y="818993"/>
            <a:ext cx="3645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Білімдіге дүние жарық 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Радость познания: как помочь ребенку учиться с удовольствием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03681" y="1409457"/>
            <a:ext cx="382564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Важность </a:t>
            </a:r>
            <a:r>
              <a:rPr lang="en-US" sz="1000" dirty="0"/>
              <a:t>адаптации ребенка к школе для развития его личности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Приемы р</a:t>
            </a:r>
            <a:r>
              <a:rPr lang="en-US" sz="1000" dirty="0"/>
              <a:t>азвития памяти, внимания, мышления и коммуникации у ребенка в национальной культуре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Домашние задания: помогать или не помогать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Взаимодействие семьи и школы для повышения мотивации обучения детей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55101" y="1364432"/>
            <a:ext cx="36576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Воспитание волевых качеств и  характера в традициях национальной культуры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Влияние темперамента на учебную деятельность, поведение и общение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Как раскрыть уникальность ребенка в соответсвии с его темпераментом 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Взаимодействие семьи и школы в раскрытии уникальности каждого ребенка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475" y="3422475"/>
            <a:ext cx="38844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Интеллектуальные игры и их влияние на развитие у детей смекалки и эрудиции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Национальные и </a:t>
            </a:r>
            <a:r>
              <a:rPr lang="ru-RU" sz="1000" dirty="0"/>
              <a:t>семейные интеллектуальные игры </a:t>
            </a:r>
            <a:r>
              <a:rPr lang="en-US" sz="1000" dirty="0"/>
              <a:t>для </a:t>
            </a:r>
            <a:r>
              <a:rPr lang="ru-RU" sz="1000" dirty="0"/>
              <a:t>детей и родителей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Взаимодействие семьи и школы по развитию смекалки и эрудиции у ребенка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32107" y="3571867"/>
            <a:ext cx="3725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О влиянии компьютерных игр на психику ребенка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Соблюдение режима пользования интернетом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Как защитить ребенка от игровой зависимости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Альтернатива компьютерным играм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0653" y="814257"/>
            <a:ext cx="388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Отбасы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бақыт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бесігі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>
              <a:spcAft>
                <a:spcPts val="0"/>
              </a:spcAft>
            </a:pP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Проект жизни родителей – счастливый человек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55101" y="800369"/>
            <a:ext cx="3609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Әрбір бала – жарық жұлдыз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Каждый ребенок уникален: как его раскрыть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69709" y="2785939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414178" y="2785939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320088" y="2769109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40653" y="3012129"/>
            <a:ext cx="3639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Баланы жастан...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Как развить смекалку и эрудицию у ребенка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32107" y="3012128"/>
            <a:ext cx="3645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Ойынға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тәуелділікті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қалай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жеңуге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болады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Как преодолеть зависимость детей от компьютерных игр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320088" y="2985603"/>
            <a:ext cx="36755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Сенім арту - жетістік кепілі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Как поддержать ребенка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в сложной ситуации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338016" y="3422475"/>
            <a:ext cx="379072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Сложные ситуации в жизни ребенка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Агрессия, ложь, истерика и другие проявления  ребенка в сложных ситуациях.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Распознавание и понимание состояния ребенка в сложной ситуации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Эффективные способы поддержки  ребенка в сложных ситуациях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Опора на сильные стороны  ребенка в разрешении  ситуации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40653" y="4911719"/>
            <a:ext cx="3885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Әкені көріп ұл өсер, шешені көріп қыз өсер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Воспитание личным примером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27638" y="5328040"/>
            <a:ext cx="38844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Польза совместного времяпрепровождения взрослых и детей в семье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Качества характера родителя, которые важно транслировать в повседневной жизни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Привитие полезных привычек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Держать свое слово и выполнять обещания – важный жизненный принцип родителей</a:t>
            </a:r>
            <a:endParaRPr lang="x-none" sz="1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422299" y="4879968"/>
            <a:ext cx="39059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Тәлімменен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өрілген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біздің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дәстүр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Традиции как основа семейного благополучия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403681" y="5280128"/>
            <a:ext cx="52053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Актуальность семейных традиций.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Семейные традиции и хобби, способствующие  единению семьи.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Обучение основам создания семейных традиций: практические приемы.  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Взаимодействие школы и родителей в соблюдении семейных традиций, проявление взаимного уважения и культивирование школьных традиций. 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Преемственность национальных и семейных традиций.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469709" y="4666837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414178" y="4666837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8480613" y="5177191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7654F56-1892-464B-9AE5-25F2CD04AE81}" type="slidenum">
              <a:rPr lang="ru-RU" altLang="ru-RU" smtClean="0"/>
              <a:t>7</a:t>
            </a:fld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1" y="126124"/>
            <a:ext cx="12192001" cy="157655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96160" y="387412"/>
            <a:ext cx="10613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СОДЕРЖАНИЕ ЗАНЯТИЙ ДЛЯ РОДИТЕЛЕЙ ДЕТЕЙ ОТ 11-12 ДО 14-15 ЛЕТ</a:t>
            </a:r>
            <a:endParaRPr lang="x-none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8258" y="754348"/>
            <a:ext cx="34514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Баланың бас ұстазы – ата-ана. 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Позитивное </a:t>
            </a: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</a:rPr>
              <a:t>родительство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: слушать, слышать, быть услышанным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3966" y="1373784"/>
            <a:ext cx="3929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Возрастные и социальные особенности подростков</a:t>
            </a:r>
            <a:endParaRPr lang="x-none" sz="10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000" dirty="0"/>
              <a:t>Воспитание как позитивное воздействие на подростка</a:t>
            </a:r>
            <a:endParaRPr lang="x-none" sz="10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000" dirty="0"/>
              <a:t>Особенности позитивного </a:t>
            </a:r>
            <a:r>
              <a:rPr lang="ru-RU" sz="1000" dirty="0" err="1"/>
              <a:t>родительства</a:t>
            </a:r>
            <a:endParaRPr lang="ru-RU" sz="10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000" dirty="0"/>
              <a:t>Принципы и правила позитивного </a:t>
            </a:r>
            <a:r>
              <a:rPr lang="ru-RU" sz="1000" dirty="0" err="1"/>
              <a:t>родительства</a:t>
            </a:r>
            <a:r>
              <a:rPr lang="en-US" sz="1000" dirty="0"/>
              <a:t> Национальные истоки позитивного родительства</a:t>
            </a:r>
            <a:endParaRPr lang="x-none" sz="10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000" dirty="0"/>
              <a:t>Удовлетворенность и психологическое благополучие как результат позитивного </a:t>
            </a:r>
            <a:r>
              <a:rPr lang="ru-RU" sz="1000" dirty="0" err="1"/>
              <a:t>родительства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49269" y="736715"/>
            <a:ext cx="35769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Ақыл айтпа, жол көрсет.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Новые условия обучения: как ребенку пройти адаптацию 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37316" y="1373784"/>
            <a:ext cx="38936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000" dirty="0"/>
              <a:t>Физиологическая адаптация подростка, условия повышения его работоспособности</a:t>
            </a:r>
            <a:r>
              <a:rPr lang="en-US" sz="1000" dirty="0"/>
              <a:t> 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Культура национального питания как возможность физиологической адаптации подростка</a:t>
            </a:r>
            <a:endParaRPr lang="x-none" sz="10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000" dirty="0"/>
              <a:t>Социально-психологическая адаптация подростка</a:t>
            </a:r>
            <a:endParaRPr lang="x-none" sz="10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000" dirty="0"/>
              <a:t>Влияние самооценки подростка на процесс адаптации </a:t>
            </a:r>
            <a:endParaRPr lang="x-none" sz="10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000" dirty="0"/>
              <a:t>Развитие коммуникативных навыков подростка в семье</a:t>
            </a:r>
            <a:endParaRPr lang="x-none" sz="10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000" dirty="0"/>
              <a:t>Взаимодействие семьи и школы в успешной социализации подростка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00" y="734184"/>
            <a:ext cx="381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Балаға үйрету: ақылыңды мейірімге орап бер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Как найти ключ к своему ребенку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58710" y="1262314"/>
            <a:ext cx="3759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Мүшел жас. Возрастные кризисы подростка, способы справляться с их проявлениями</a:t>
            </a:r>
            <a:endParaRPr lang="x-none" sz="10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Общие интересы родителей и детей как основа их взаимопонимания</a:t>
            </a:r>
            <a:endParaRPr lang="x-none" sz="10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Как строить общение с подростком. Конструктивные переговоры</a:t>
            </a:r>
            <a:endParaRPr lang="x-none" sz="10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Конфликты с подростком и пути их разрешения</a:t>
            </a:r>
            <a:endParaRPr lang="x-none" sz="10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Умение прощать как условие сохранения эмоционального контакта между родителем и ребенком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8257" y="3182454"/>
            <a:ext cx="28866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Бұлақ көрсең, көзін аш. 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Растим творческую личность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8256" y="3644119"/>
            <a:ext cx="392709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Методы развития творческого мышления подростка  в условиях семьи 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Значение </a:t>
            </a:r>
            <a:r>
              <a:rPr lang="en-US" sz="1000" dirty="0"/>
              <a:t>национальных</a:t>
            </a:r>
            <a:r>
              <a:rPr lang="ru-RU" sz="1000" dirty="0"/>
              <a:t> детских игр в развитии творчества детей в условиях современной семьи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Повышение эффективности творческих занятий с детьми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Взаимодействие семьи и школы по развитию творческой личности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49269" y="3146665"/>
            <a:ext cx="40849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Ақпараттан ақ-қараны ажырату өнері.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Ребенок в интернете:  как найти золотую середину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89274" y="3593125"/>
            <a:ext cx="39892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Ключевые проблемы, последствия и возможности использования подростком интернета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Алгоритм поведения родителей для защиты  подростка от кибербуллинга и опасных источников в интернет-пространстве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Влияние воспитания  на поведение подростка в сети 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Взаимодействие школы и родителей по обеспечению информационной безопасности подростка  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82000" y="3156694"/>
            <a:ext cx="36755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«Әр нәрсенің өлшемі бар...»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Как удержать баланс между «надо» и «хочу»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382000" y="3618359"/>
            <a:ext cx="352312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Потребности и желания подростка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Признаки проблемного поведения подростка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Алгоритм работы с негативными эмоциями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Способы </a:t>
            </a:r>
            <a:r>
              <a:rPr lang="ru-RU" sz="1000" dirty="0" err="1"/>
              <a:t>саморегуляции</a:t>
            </a:r>
            <a:r>
              <a:rPr lang="ru-RU" sz="1000" dirty="0"/>
              <a:t> 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Предотвращение правонарушений среди подростков</a:t>
            </a:r>
            <a:r>
              <a:rPr lang="en-US" sz="1000" dirty="0"/>
              <a:t> 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8256" y="5226522"/>
            <a:ext cx="38458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Жасөспірімдермен қарым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қатынас құпиялары.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Особенности взаимоотношений подростков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88258" y="5699831"/>
            <a:ext cx="45540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Дружба – самое важное в жизни подростка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Как дружат современные дети. Подростковые субкультуры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Конфликты между подростками. </a:t>
            </a:r>
            <a:r>
              <a:rPr lang="ru-RU" sz="1000" dirty="0" err="1"/>
              <a:t>Буллинг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Стратегии родительского поведения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Национальные  ценности  «принятие», «уважение», «открытость» как основа построения взаимоотношений между людьми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42329" y="5191061"/>
            <a:ext cx="38741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</a:rPr>
              <a:t>Отбасы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</a:rPr>
              <a:t>құндылығы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 - </a:t>
            </a: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</a:rPr>
              <a:t>сарқылмас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200" b="1" dirty="0" err="1">
                <a:solidFill>
                  <a:schemeClr val="accent5">
                    <a:lumMod val="75000"/>
                  </a:schemeClr>
                </a:solidFill>
              </a:rPr>
              <a:t>қазына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Ценности как основа семейного счастья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42329" y="5650046"/>
            <a:ext cx="669663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Актуальность применения семейных ценностей 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Гостеприимство как основа семейных ценностей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«Добрые родители - Добрый ребенок»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 err="1"/>
              <a:t>Бабалар</a:t>
            </a:r>
            <a:r>
              <a:rPr lang="ru-RU" sz="1000" dirty="0"/>
              <a:t> </a:t>
            </a:r>
            <a:r>
              <a:rPr lang="ru-RU" sz="1000" dirty="0" err="1"/>
              <a:t>дәстүрі</a:t>
            </a:r>
            <a:r>
              <a:rPr lang="ru-RU" sz="1000" dirty="0"/>
              <a:t> – </a:t>
            </a:r>
            <a:r>
              <a:rPr lang="ru-RU" sz="1000" dirty="0" err="1"/>
              <a:t>ұрпаққа</a:t>
            </a:r>
            <a:r>
              <a:rPr lang="ru-RU" sz="1000" dirty="0"/>
              <a:t> </a:t>
            </a:r>
            <a:r>
              <a:rPr lang="ru-RU" sz="1000" dirty="0" err="1"/>
              <a:t>өсиет</a:t>
            </a:r>
            <a:r>
              <a:rPr lang="ru-RU" sz="1000" dirty="0"/>
              <a:t> – обсуждение и применение традиций передающихся из поколения в поколение как ценностная основа семьи  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Важность взаимодействия школы и родителей в вопросах сохранения национальных ценностей у подростков 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96395" y="2903233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348437" y="2903233"/>
            <a:ext cx="3710834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352959" y="2886403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96395" y="5038326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421407" y="5025179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342464" y="5038326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7654F56-1892-464B-9AE5-25F2CD04AE81}" type="slidenum">
              <a:rPr lang="ru-RU" altLang="ru-RU" smtClean="0"/>
              <a:t>8</a:t>
            </a:fld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1" y="126124"/>
            <a:ext cx="12192001" cy="157655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96160" y="387412"/>
            <a:ext cx="10613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СОДЕРЖАНИЕ ЗАНЯТИЙ ДЛЯ РОДИТЕЛЕЙ ДЕТЕЙ ОТ 15-16 ДО 17-18 ЛЕТ</a:t>
            </a:r>
            <a:endParaRPr lang="x-none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8618" y="775219"/>
            <a:ext cx="38010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Боламын деген баланың бетін қақпа, белін бу...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Личность как результат саморазвития на основе нравственных ценностей 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5963" y="1413049"/>
            <a:ext cx="3892041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100" dirty="0"/>
              <a:t>Возрастные и социальные особенности старшеклассников</a:t>
            </a:r>
            <a:endParaRPr lang="x-none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100" dirty="0"/>
              <a:t>Позитивное </a:t>
            </a:r>
            <a:r>
              <a:rPr lang="ru-RU" sz="1100" dirty="0" err="1"/>
              <a:t>родительство</a:t>
            </a:r>
            <a:r>
              <a:rPr lang="ru-RU" sz="1100" dirty="0"/>
              <a:t> как поддержка желания и способности старшеклассника самостоятельно выстраивать свою жизнь</a:t>
            </a:r>
            <a:endParaRPr lang="x-none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100" dirty="0"/>
              <a:t>Самостоятельная деятельность – главный способ развития личности</a:t>
            </a:r>
            <a:endParaRPr lang="x-none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100" dirty="0"/>
              <a:t>Приемы самовоспитания: </a:t>
            </a:r>
            <a:r>
              <a:rPr lang="en-US" sz="1100" dirty="0"/>
              <a:t>национальная этика и современность</a:t>
            </a:r>
            <a:endParaRPr lang="x-none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78896" y="771889"/>
            <a:ext cx="36749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Көркем мінез – баға жетпес байлық. 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Эмоциональный интеллект 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–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 основа успешной личности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09098" y="1430306"/>
            <a:ext cx="35059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Эмоциональный интеллект и его влияние на качество жизни человека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Структурные компоненты эмоционального интеллекта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Алгоритмы и продуктивные способы поведения в кризисных ситуациях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Культура общения с взрослеющими детьми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Национальные особенности в проявлении эмоций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68396" y="775219"/>
            <a:ext cx="3701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Сен жанбасаң лапылдап...  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Как помочь ребенку найти свое призвание 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68396" y="1414536"/>
            <a:ext cx="391074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Призвание – основа самореализации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Ключ к самореализации – раскрытие особенностей темперамента, способностей, качеств характера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«Подводные камни» на пути самоопределения старшеклассника 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Профессиональное самоопределение – основа счастья и жизненного успеха  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8618" y="3245085"/>
            <a:ext cx="41071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Құмарлыққа бой алдыру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– 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тәуелділік құрдымы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Зоны рисков в развитии старшеклассников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7259" y="3760201"/>
            <a:ext cx="380239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100" dirty="0"/>
              <a:t>Виды зависимости </a:t>
            </a:r>
            <a:endParaRPr lang="x-none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100" dirty="0"/>
              <a:t>Признаки наличия зависимости у старшего школьника</a:t>
            </a:r>
            <a:endParaRPr lang="x-none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100" dirty="0"/>
              <a:t>Меры профилактики зависимого поведения</a:t>
            </a:r>
            <a:endParaRPr lang="x-none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100" dirty="0"/>
              <a:t>Взаимодействие семьи и школы по профилактике зависимости</a:t>
            </a:r>
            <a:endParaRPr lang="x-none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78896" y="3183120"/>
            <a:ext cx="38618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Жақсыдан қашпа, жаманға баспа...</a:t>
            </a: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Социальные сети и интернет-пространство: безопасное поведение старшеклассников  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7717" y="3760201"/>
            <a:ext cx="36114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Интернет-безопасность старшеклассников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Диагностика игровой зависимости у старшеклассников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Социальные сети и интернет зависимое поведение старшеклассников 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Профилактика интернет-зависимости старшеклассников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Взаимодействие семьи и школы по предотвращению зависимости от социальных сетей и интернет-пространства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68396" y="3214364"/>
            <a:ext cx="2484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Күйзелістен шығар жол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Помогаем пережить стресс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109557" y="3712649"/>
            <a:ext cx="39479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Как поддержать свое ресурсное состояние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 Методы выхода из стресса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Эмоциональная регуляция – достижение баланса в стрессовой ситуации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Агрессия, депрессия, суицидальное поведение и другие крайние проявления стресса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Право на ошибку как возможность обретения опыта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Взаимодействие школы и семьи в обеспечении стрессоустойчивости ребенка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7259" y="5407671"/>
            <a:ext cx="34093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Сүйіспеншілік – сыйластық кілті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Любовь  –  ключ к взаимопониманию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9683" y="5775687"/>
            <a:ext cx="42161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Любовь как основа эмоционального равновесия в семье 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Понятие «</a:t>
            </a:r>
            <a:r>
              <a:rPr lang="ru-RU" sz="1000" dirty="0" err="1"/>
              <a:t>Айналайын</a:t>
            </a:r>
            <a:r>
              <a:rPr lang="ru-RU" sz="1000" dirty="0"/>
              <a:t>», всесторонняя поддержка ребенка в семье 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Искренность в выражении эмоций. Эмоциональные манипуляции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Как говорить со старшеклассником на деликатные темы 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64991" y="5379396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Атадан өсиет, анадан қасиет </a:t>
            </a:r>
            <a:endParaRPr lang="x-none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Традиции и ценности семьи: от поколения к поколению</a:t>
            </a:r>
            <a:endParaRPr lang="x-none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47597" y="5754974"/>
            <a:ext cx="70415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Взаимосвязь традиций народа и традиций семьи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Преемственность поколений как передача знаний, ценностей, мироощущения и традиций от старших поколений – младшим 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Роль матери и отца в семье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Особенности развития современного поколения детей, которые необходимо учитывать в семейном воспитании</a:t>
            </a:r>
            <a:endParaRPr lang="x-none" sz="1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Сохранение традиций семьи в изменяющихся условиях  жизни современного общества</a:t>
            </a:r>
            <a:endParaRPr lang="x-none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50183" y="3095619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402225" y="3095619"/>
            <a:ext cx="3280528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140779" y="3081584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50183" y="5297552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140779" y="5284488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402225" y="5284488"/>
            <a:ext cx="3483722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49;g2160f2f9c6f_0_912"/>
          <p:cNvSpPr txBox="1"/>
          <p:nvPr/>
        </p:nvSpPr>
        <p:spPr>
          <a:xfrm>
            <a:off x="8175171" y="6100974"/>
            <a:ext cx="337159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buSzPts val="1800"/>
            </a:pPr>
            <a:r>
              <a:rPr lang="en-US" dirty="0">
                <a:solidFill>
                  <a:srgbClr val="002060"/>
                </a:solidFill>
              </a:rPr>
              <a:t>Работа клуба будет поддерживаться онлайн-школой на портале</a:t>
            </a:r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-1290916" y="3116432"/>
            <a:ext cx="3692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+mn-lt"/>
                <a:ea typeface="Calibri" panose="020F0502020204030204" pitchFamily="34" charset="0"/>
              </a:rPr>
              <a:t>ДАНАЛЫҚ МЕКТЕБІ </a:t>
            </a:r>
            <a:endParaRPr lang="ru-RU" sz="2400" dirty="0">
              <a:latin typeface="+mn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625101" y="1647645"/>
            <a:ext cx="2288686" cy="3032594"/>
          </a:xfrm>
          <a:prstGeom prst="round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круглый стол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конкурс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семинар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встреча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беседы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дискуссии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разговор за дастарханом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76266" y="4050655"/>
            <a:ext cx="20060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АҒА ҚАМҚОРЛЫҒЫ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80081" y="5083299"/>
            <a:ext cx="58079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7.   ҚЫЗ ҒҰМЫРДЫҢ ҚҰПИЯЛАРЫ. СЕКРЕТЫ ИЗ ЖИЗНИ ДЕВУШКИ</a:t>
            </a:r>
          </a:p>
          <a:p>
            <a:r>
              <a:rPr lang="ru-RU" sz="1400" dirty="0"/>
              <a:t>8.   ҚЫЗДАР БІЛУГЕ ТИІС... ДЕВУШКИ ДОЛЖНЫ ЗНАТЬ...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9835" y="906041"/>
            <a:ext cx="20753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Заседания клуба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52701" y="921107"/>
            <a:ext cx="20753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Темы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431128" y="935398"/>
            <a:ext cx="22886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Формы проведения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-1" y="126124"/>
            <a:ext cx="12192001" cy="157655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96160" y="387412"/>
            <a:ext cx="10613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2000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ОРГАНИЗАЦИЯ КЛУБА «ДАНАЛЫҚ МЕКТЕБІ» </a:t>
            </a:r>
            <a:endParaRPr lang="en-U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5171" y="911146"/>
            <a:ext cx="2906486" cy="379293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724309" y="911146"/>
            <a:ext cx="5186923" cy="379293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122228" y="911146"/>
            <a:ext cx="2906486" cy="379293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93335" y="6189125"/>
            <a:ext cx="27683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SzPts val="1800"/>
            </a:pPr>
            <a:r>
              <a:rPr lang="ru-RU" dirty="0">
                <a:solidFill>
                  <a:srgbClr val="002060"/>
                </a:solidFill>
              </a:rPr>
              <a:t>Организаторы клуба: педагоги</a:t>
            </a:r>
            <a:r>
              <a:rPr lang="en-US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027440" y="6147125"/>
            <a:ext cx="3679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1800"/>
            </a:pPr>
            <a:r>
              <a:rPr lang="en-US" dirty="0">
                <a:solidFill>
                  <a:srgbClr val="002060"/>
                </a:solidFill>
              </a:rPr>
              <a:t>Спикеры клуба: представители старшего поколения, эксперты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796160" y="6072481"/>
            <a:ext cx="11050389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504" y="4190776"/>
            <a:ext cx="885898" cy="489463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1259842" y="1810813"/>
            <a:ext cx="2159068" cy="354671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19230" y="1842694"/>
            <a:ext cx="12609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АТА ӨСИЕТІ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95031" y="1420705"/>
            <a:ext cx="583609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  ЖЕТІ АТАСЫН БІЛГЕН ҰЛ, ЖЕТІ ЖҰРТТЫҢ ҚАМЫН ЖЕР </a:t>
            </a:r>
          </a:p>
          <a:p>
            <a:r>
              <a:rPr lang="ru-RU" dirty="0"/>
              <a:t>СЫН ЗНАЮЩИЙ СВОИХ ПРЕДКОВ  ДО СЕДЬМОГО ПОКОЛЕНИЯ,  ЗАБОТИТСЯ О  СЕМЕРЫХ ДИНАСТИЯХ</a:t>
            </a:r>
          </a:p>
          <a:p>
            <a:r>
              <a:rPr lang="ru-RU" dirty="0"/>
              <a:t>2.   БАБАЛАР ДӘСТҮРІ – ҰРПАҚҚА ӨСИЕТ </a:t>
            </a:r>
          </a:p>
          <a:p>
            <a:r>
              <a:rPr lang="ru-RU" dirty="0"/>
              <a:t>ТРАДИЦИЯ ПРЕДКОВ – ЗАВЕЩАНИЕ    ПОТОМКАМ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475017" y="3021420"/>
            <a:ext cx="17465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ӘЖЕ ДАНАЛЫҒЫ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254059" y="4037000"/>
            <a:ext cx="2159068" cy="354671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602538" y="2711781"/>
            <a:ext cx="59617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3.   ЕРТЕГІ – ТАНЫМНЫҢ КӨЗІ</a:t>
            </a:r>
          </a:p>
          <a:p>
            <a:r>
              <a:rPr lang="ru-RU" dirty="0"/>
              <a:t>СКАЗКА – ИСТОЧНИК ПОЗНАНИЯ</a:t>
            </a:r>
          </a:p>
          <a:p>
            <a:r>
              <a:rPr lang="ru-RU" dirty="0"/>
              <a:t>4.   ЫРЫМ-ТЫЙЫМ – ӘДЕПТІЛІК НЕГІЗІ </a:t>
            </a:r>
          </a:p>
          <a:p>
            <a:r>
              <a:rPr lang="ru-RU" dirty="0"/>
              <a:t>НАРОДНЫЕ СУЕВЕРИЯ  И ЗАПРЕТЫ – ОСНОВА ПОРЯДОЧНОСТИ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595032" y="1434092"/>
            <a:ext cx="5836096" cy="1178405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583024" y="2720261"/>
            <a:ext cx="5848104" cy="954107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229983" y="3007195"/>
            <a:ext cx="2159068" cy="354671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554269" y="5158237"/>
            <a:ext cx="15263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ЖЕҢГЕ КЕҢЕСІ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259842" y="5137493"/>
            <a:ext cx="2159068" cy="354671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581671" y="3842981"/>
            <a:ext cx="5849457" cy="1053559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561119" y="386607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5.   АҒАСЫ БАРДЫҢ – ЖАҒАСЫ БАР </a:t>
            </a:r>
          </a:p>
          <a:p>
            <a:r>
              <a:rPr lang="ru-RU" dirty="0"/>
              <a:t>СТАРШИЙ БРАТ — ОПОРА МЛАДШЕГО</a:t>
            </a:r>
          </a:p>
          <a:p>
            <a:r>
              <a:rPr lang="ru-RU" dirty="0"/>
              <a:t>6.   ЕР ЖІГІТКЕ ЖАРАСАР САЛАУАТТЫ БЕЙНЕСІ </a:t>
            </a:r>
          </a:p>
          <a:p>
            <a:r>
              <a:rPr lang="ru-RU" dirty="0"/>
              <a:t>ЗДОРОВЫЙ ОБРАЗ ЖИЗНИ, ПОДХОДИТ НАСТОЯЩЕМУ МУЖЧИНЕ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580081" y="5021931"/>
            <a:ext cx="5849457" cy="838580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sh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2384</Words>
  <Application>Microsoft Office PowerPoint</Application>
  <PresentationFormat>Произвольный</PresentationFormat>
  <Paragraphs>421</Paragraphs>
  <Slides>14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2_Тема Office</vt:lpstr>
      <vt:lpstr>Слайд think-cell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Азат Тиштыбаев</dc:creator>
  <cp:lastModifiedBy>Пользователь</cp:lastModifiedBy>
  <cp:revision>253</cp:revision>
  <cp:lastPrinted>2023-06-21T03:05:00Z</cp:lastPrinted>
  <dcterms:created xsi:type="dcterms:W3CDTF">2023-09-04T00:52:00Z</dcterms:created>
  <dcterms:modified xsi:type="dcterms:W3CDTF">2024-05-15T11:44:34Z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78421BB7D939414CA420373017837C54</vt:lpwstr>
  </property>
  <property fmtid="{D5CDD505-2E9C-101B-9397-08002B2CF9AE}" pid="3" name="KSOProductBuildVer">
    <vt:lpwstr>1033-11.2.0.11225</vt:lpwstr>
  </property>
</Properties>
</file>