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6"/>
  </p:notesMasterIdLst>
  <p:sldIdLst>
    <p:sldId id="273" r:id="rId2"/>
    <p:sldId id="272" r:id="rId3"/>
    <p:sldId id="278" r:id="rId4"/>
    <p:sldId id="305" r:id="rId5"/>
    <p:sldId id="3225" r:id="rId6"/>
    <p:sldId id="318" r:id="rId7"/>
    <p:sldId id="312" r:id="rId8"/>
    <p:sldId id="313" r:id="rId9"/>
    <p:sldId id="303" r:id="rId10"/>
    <p:sldId id="309" r:id="rId11"/>
    <p:sldId id="3236" r:id="rId12"/>
    <p:sldId id="3211" r:id="rId13"/>
    <p:sldId id="3239" r:id="rId14"/>
    <p:sldId id="3220" r:id="rId15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BDEDE8-EC27-41D0-BCBC-CD9974C950BE}">
          <p14:sldIdLst>
            <p14:sldId id="273"/>
            <p14:sldId id="272"/>
            <p14:sldId id="278"/>
            <p14:sldId id="305"/>
            <p14:sldId id="3225"/>
            <p14:sldId id="318"/>
            <p14:sldId id="312"/>
            <p14:sldId id="313"/>
            <p14:sldId id="303"/>
            <p14:sldId id="309"/>
            <p14:sldId id="3236"/>
            <p14:sldId id="3211"/>
            <p14:sldId id="3239"/>
            <p14:sldId id="32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44E7F"/>
    <a:srgbClr val="63B3C6"/>
    <a:srgbClr val="FBCC34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485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6;g1fa1abc381b_3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noFill/>
          <a:ln w="9525">
            <a:miter lim="800000"/>
          </a:ln>
        </p:spPr>
      </p:sp>
      <p:sp>
        <p:nvSpPr>
          <p:cNvPr id="7171" name="Google Shape;77;g1fa1abc381b_3_0:notes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Google Shape;78;g1fa1abc381b_3_0:notes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1680" indent="-28448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1730" indent="-22733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8930" indent="-22733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6130" indent="-22733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330" indent="-2273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530" indent="-2273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730" indent="-2273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930" indent="-2273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2898816-7B2F-4FE8-A5BC-EF6B98F59634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EE9F-DE78-498A-8DCE-9318B5BC756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/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3995-3C82-41D0-A041-E21D193C29E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DFC-5D0B-44AB-A6C4-AF08DD917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 panose="020F0502020204030204"/>
              <a:buNone/>
              <a:defRPr sz="13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emf"/><Relationship Id="rId12" Type="http://schemas.openxmlformats.org/officeDocument/2006/relationships/image" Target="../media/image1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k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oogle Shape;80;g1fa1abc381b_3_0"/>
          <p:cNvGrpSpPr/>
          <p:nvPr/>
        </p:nvGrpSpPr>
        <p:grpSpPr bwMode="auto">
          <a:xfrm rot="5400000">
            <a:off x="8034337" y="1560513"/>
            <a:ext cx="1662113" cy="1639888"/>
            <a:chOff x="464266" y="2731227"/>
            <a:chExt cx="969424" cy="933028"/>
          </a:xfrm>
        </p:grpSpPr>
        <p:sp>
          <p:nvSpPr>
            <p:cNvPr id="6166" name="Google Shape;81;g1fa1abc381b_3_0"/>
            <p:cNvSpPr/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7" name="Google Shape;82;g1fa1abc381b_3_0"/>
            <p:cNvSpPr/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8" name="Google Shape;83;g1fa1abc381b_3_0"/>
            <p:cNvSpPr/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9" name="Google Shape;84;g1fa1abc381b_3_0"/>
            <p:cNvSpPr/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7" name="Google Shape;85;g1fa1abc381b_3_0"/>
          <p:cNvGrpSpPr/>
          <p:nvPr/>
        </p:nvGrpSpPr>
        <p:grpSpPr bwMode="auto">
          <a:xfrm rot="5400000">
            <a:off x="863600" y="1636713"/>
            <a:ext cx="1662113" cy="1639887"/>
            <a:chOff x="464266" y="2731227"/>
            <a:chExt cx="969424" cy="933028"/>
          </a:xfrm>
        </p:grpSpPr>
        <p:sp>
          <p:nvSpPr>
            <p:cNvPr id="6162" name="Google Shape;86;g1fa1abc381b_3_0"/>
            <p:cNvSpPr/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3" name="Google Shape;87;g1fa1abc381b_3_0"/>
            <p:cNvSpPr/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4" name="Google Shape;88;g1fa1abc381b_3_0"/>
            <p:cNvSpPr/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5" name="Google Shape;89;g1fa1abc381b_3_0"/>
            <p:cNvSpPr/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8" name="Google Shape;90;g1fa1abc381b_3_0"/>
          <p:cNvGrpSpPr/>
          <p:nvPr/>
        </p:nvGrpSpPr>
        <p:grpSpPr bwMode="auto">
          <a:xfrm rot="5400000">
            <a:off x="2505075" y="1636713"/>
            <a:ext cx="1662113" cy="1639887"/>
            <a:chOff x="464266" y="2731227"/>
            <a:chExt cx="969424" cy="933028"/>
          </a:xfrm>
        </p:grpSpPr>
        <p:sp>
          <p:nvSpPr>
            <p:cNvPr id="6158" name="Google Shape;91;g1fa1abc381b_3_0"/>
            <p:cNvSpPr/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9" name="Google Shape;92;g1fa1abc381b_3_0"/>
            <p:cNvSpPr/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0" name="Google Shape;93;g1fa1abc381b_3_0"/>
            <p:cNvSpPr/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1" name="Google Shape;94;g1fa1abc381b_3_0"/>
            <p:cNvSpPr/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sp>
        <p:nvSpPr>
          <p:cNvPr id="6150" name="Google Shape;96;g1fa1abc381b_3_0"/>
          <p:cNvSpPr>
            <a:spLocks noChangeArrowheads="1"/>
          </p:cNvSpPr>
          <p:nvPr/>
        </p:nvSpPr>
        <p:spPr bwMode="auto"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600"/>
            </a:pPr>
            <a:r>
              <a:rPr lang="ru-RU" altLang="ru-RU" sz="1600" b="1" dirty="0">
                <a:solidFill>
                  <a:srgbClr val="FFFFFF"/>
                </a:solidFill>
              </a:rPr>
              <a:t>НАЦИОНАЛЬНЫЙ ИНСТИТУТ ГАРМОНИЧНОГО РАЗВИТИЯ ЧЕЛОВЕКА </a:t>
            </a:r>
            <a:endParaRPr lang="ru-RU" altLang="ru-RU" dirty="0"/>
          </a:p>
        </p:txBody>
      </p:sp>
      <p:sp>
        <p:nvSpPr>
          <p:cNvPr id="6151" name="Google Shape;97;g1fa1abc381b_3_0"/>
          <p:cNvSpPr>
            <a:spLocks noChangeArrowheads="1"/>
          </p:cNvSpPr>
          <p:nvPr/>
        </p:nvSpPr>
        <p:spPr bwMode="auto">
          <a:xfrm>
            <a:off x="5065713" y="6072188"/>
            <a:ext cx="2060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SzPts val="1100"/>
            </a:pPr>
            <a:r>
              <a:rPr lang="ru-RU" altLang="ru-RU" sz="1100" b="1" dirty="0">
                <a:solidFill>
                  <a:srgbClr val="FFFFFF"/>
                </a:solidFill>
              </a:rPr>
              <a:t>Алматы 2023 год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grpSp>
        <p:nvGrpSpPr>
          <p:cNvPr id="6152" name="Google Shape;99;g1fa1abc381b_3_0"/>
          <p:cNvGrpSpPr/>
          <p:nvPr/>
        </p:nvGrpSpPr>
        <p:grpSpPr bwMode="auto">
          <a:xfrm rot="5400000">
            <a:off x="9677400" y="1560513"/>
            <a:ext cx="1662113" cy="1639887"/>
            <a:chOff x="464266" y="2731227"/>
            <a:chExt cx="969424" cy="933028"/>
          </a:xfrm>
        </p:grpSpPr>
        <p:sp>
          <p:nvSpPr>
            <p:cNvPr id="6154" name="Google Shape;100;g1fa1abc381b_3_0"/>
            <p:cNvSpPr/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5" name="Google Shape;101;g1fa1abc381b_3_0"/>
            <p:cNvSpPr/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6" name="Google Shape;102;g1fa1abc381b_3_0"/>
            <p:cNvSpPr/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7" name="Google Shape;103;g1fa1abc381b_3_0"/>
            <p:cNvSpPr/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pic>
        <p:nvPicPr>
          <p:cNvPr id="615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374775"/>
            <a:ext cx="22161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3;p1"/>
          <p:cNvSpPr txBox="1"/>
          <p:nvPr/>
        </p:nvSpPr>
        <p:spPr>
          <a:xfrm>
            <a:off x="1740781" y="3924300"/>
            <a:ext cx="878169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 педагогической поддержки родителей</a:t>
            </a: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0294" y="4467723"/>
            <a:ext cx="11395135" cy="3228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МОНИТОРИНГОВЫХ ИССЛЕДОВАНИЙ  </a:t>
            </a:r>
            <a:endParaRPr lang="ru-RU" kern="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87412"/>
            <a:ext cx="1061320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НАУЧНО-МЕТОДИЧЕСКАЯ ПОДДЕРЖКА ДЕЯТЕЛЬНОСТИ ЦЕНТРОВ 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30"/>
          <p:cNvSpPr/>
          <p:nvPr/>
        </p:nvSpPr>
        <p:spPr>
          <a:xfrm>
            <a:off x="1028446" y="5156328"/>
            <a:ext cx="433940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Оценка эффективности деятельности центра: диагностика уровня родительской вовлеченности в образовательный процесс своих детей (входное и выходное анкетирование, глубинные интервью)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94" y="4947856"/>
            <a:ext cx="2181045" cy="3061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ННПИБД «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Ө</a:t>
            </a: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РКЕН»</a:t>
            </a:r>
            <a:endParaRPr lang="ru-RU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30"/>
          <p:cNvSpPr/>
          <p:nvPr/>
        </p:nvSpPr>
        <p:spPr>
          <a:xfrm>
            <a:off x="6868885" y="5132163"/>
            <a:ext cx="499356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потребности родителей в освещении определённых проблем (входное анкетирование в начале учебного года)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уровня удовлетворенности родителей (опрос родителей по завершении курсов)</a:t>
            </a:r>
            <a:endParaRPr lang="ru-RU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298" y="4944387"/>
            <a:ext cx="3591816" cy="3228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</a:rPr>
              <a:t>ОРГАНИЗАЦИИ ОБРАЗОВАНИЯ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294" y="2888247"/>
            <a:ext cx="11395135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РЕГИОНАЛЬНЫЕ УПРАВЛЕНИЯ ОБРАЗОВАНИЯ /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ГОРОДСКИЕ И РАЙОННЫЕ ОТДЕЛЫ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6711" y="1096223"/>
            <a:ext cx="3679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b="1" dirty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 panose="020B0604020202020204"/>
              </a:rPr>
              <a:t>С СЕНТЯРБЯ БУДУТ ОРГАНИЗОВАНЫ: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 panose="020B0604020202020204"/>
              </a:rPr>
              <a:t>22 </a:t>
            </a:r>
            <a:r>
              <a:rPr lang="ru-RU" dirty="0" err="1">
                <a:solidFill>
                  <a:srgbClr val="2F5597"/>
                </a:solidFill>
                <a:sym typeface="Arial" panose="020B0604020202020204"/>
              </a:rPr>
              <a:t>вебинара</a:t>
            </a:r>
            <a:endParaRPr lang="ru-RU" dirty="0">
              <a:solidFill>
                <a:srgbClr val="2F5597"/>
              </a:solidFill>
              <a:sym typeface="Arial" panose="020B0604020202020204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 panose="020B0604020202020204"/>
              </a:rPr>
              <a:t>5 семинаров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 panose="020B0604020202020204"/>
              </a:rPr>
              <a:t>5 мастер-классов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 panose="020B0604020202020204"/>
              </a:rPr>
              <a:t>1 конференция для педагогов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28661" y="1066007"/>
            <a:ext cx="3526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БУДУТ РАЗРАБОТАНЫ:</a:t>
            </a:r>
            <a:endParaRPr lang="ru-RU" dirty="0">
              <a:solidFill>
                <a:schemeClr val="tx1"/>
              </a:solidFill>
              <a:sym typeface="Arial" panose="020B0604020202020204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 panose="020B0604020202020204"/>
              </a:rPr>
              <a:t>портал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цифровые ресурсы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контент онлайн-школы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 panose="020B0604020202020204"/>
              </a:rPr>
              <a:t>видеоматериалы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 panose="020B0604020202020204"/>
              </a:rPr>
              <a:t>чек-листы</a:t>
            </a:r>
            <a:endParaRPr lang="x-none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13096" y="986987"/>
            <a:ext cx="41967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 ДЛЯ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Продвижени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Я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 в СМИ,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социальных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сетях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 panose="020B0604020202020204"/>
              </a:rPr>
              <a:t> БУДУТ ОРГАНИЗОВАНЫ:</a:t>
            </a:r>
            <a:endParaRPr lang="en-US" b="1" cap="al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прямые</a:t>
            </a:r>
            <a:r>
              <a:rPr lang="en-US" dirty="0">
                <a:solidFill>
                  <a:srgbClr val="2F5597"/>
                </a:solidFill>
                <a:sym typeface="Arial" panose="020B0604020202020204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эфиры</a:t>
            </a:r>
            <a:r>
              <a:rPr lang="en-US" dirty="0">
                <a:solidFill>
                  <a:srgbClr val="2F5597"/>
                </a:solidFill>
                <a:sym typeface="Arial" panose="020B0604020202020204"/>
              </a:rPr>
              <a:t>  </a:t>
            </a:r>
            <a:endParaRPr lang="ru-RU" dirty="0">
              <a:solidFill>
                <a:srgbClr val="2F5597"/>
              </a:solidFill>
              <a:sym typeface="Arial" panose="020B0604020202020204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интервью</a:t>
            </a:r>
            <a:endParaRPr lang="ru-RU" dirty="0">
              <a:solidFill>
                <a:srgbClr val="2F5597"/>
              </a:solidFill>
              <a:sym typeface="Arial" panose="020B0604020202020204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репортажи</a:t>
            </a:r>
            <a:endParaRPr lang="ru-RU" dirty="0">
              <a:solidFill>
                <a:srgbClr val="2F5597"/>
              </a:solidFill>
              <a:sym typeface="Arial" panose="020B0604020202020204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анонсы</a:t>
            </a:r>
            <a:r>
              <a:rPr lang="en-US" dirty="0">
                <a:solidFill>
                  <a:srgbClr val="2F5597"/>
                </a:solidFill>
                <a:sym typeface="Arial" panose="020B0604020202020204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важных</a:t>
            </a:r>
            <a:r>
              <a:rPr lang="en-US" dirty="0">
                <a:solidFill>
                  <a:srgbClr val="2F5597"/>
                </a:solidFill>
                <a:sym typeface="Arial" panose="020B0604020202020204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событий</a:t>
            </a:r>
            <a:endParaRPr lang="ru-RU" dirty="0">
              <a:solidFill>
                <a:srgbClr val="2F5597"/>
              </a:solidFill>
              <a:sym typeface="Arial" panose="020B0604020202020204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широкий</a:t>
            </a:r>
            <a:r>
              <a:rPr lang="en-US" dirty="0">
                <a:solidFill>
                  <a:srgbClr val="2F5597"/>
                </a:solidFill>
                <a:sym typeface="Arial" panose="020B0604020202020204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обмен</a:t>
            </a:r>
            <a:r>
              <a:rPr lang="en-US" dirty="0">
                <a:solidFill>
                  <a:srgbClr val="2F5597"/>
                </a:solidFill>
                <a:sym typeface="Arial" panose="020B0604020202020204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 panose="020B0604020202020204"/>
              </a:rPr>
              <a:t>мнениями</a:t>
            </a:r>
            <a:endParaRPr lang="en-US" dirty="0">
              <a:solidFill>
                <a:srgbClr val="2F559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8714" y="3633124"/>
            <a:ext cx="2569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Arial" panose="020B0604020202020204"/>
              </a:rPr>
              <a:t>ОРГАНИЗАЦИОННАЯ ПОДДЕРЖКА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6101" y="3602908"/>
            <a:ext cx="20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ПОДДЕРЖКА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71927" y="3589217"/>
            <a:ext cx="279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ВЫЯВЛЕНИЕ, ТРАНСЛЯЦИЯ ЛУЧШЕГО ОПЫТА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11882" y="3561330"/>
            <a:ext cx="3353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ОСУЩЕСТВЛЕНИЕ МОНИТОРИНГА КАЧЕСТВА ОРГАНИЗАЦИИ ДЕЯТЕЛЬНОСТИ</a:t>
            </a: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380203" y="4760799"/>
            <a:ext cx="2421968" cy="20971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6" imgW="9525" imgH="9525" progId="TCLayout.ActiveDocument.1">
                  <p:embed/>
                </p:oleObj>
              </mc:Choice>
              <mc:Fallback>
                <p:oleObj name="Слайд think-cell" r:id="rId6" imgW="9525" imgH="9525" progId="TCLayout.ActiveDocument.1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idx="10"/>
          </p:nvPr>
        </p:nvSpPr>
        <p:spPr>
          <a:xfrm>
            <a:off x="11802171" y="6332537"/>
            <a:ext cx="731837" cy="525462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6943" y="396815"/>
            <a:ext cx="1509623" cy="29329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80339" y="396815"/>
            <a:ext cx="1509623" cy="29329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995" y="396815"/>
            <a:ext cx="1509623" cy="29329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26943" y="1576737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26943" y="2703922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26943" y="3866614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26943" y="5088604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80203" y="1104181"/>
            <a:ext cx="2437166" cy="472556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80203" y="3428999"/>
            <a:ext cx="2437166" cy="484975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65005" y="4080839"/>
            <a:ext cx="2437166" cy="484975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264" y="3177915"/>
            <a:ext cx="1690777" cy="2793459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77041" y="3182253"/>
            <a:ext cx="2311880" cy="2028102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841" y="3284769"/>
            <a:ext cx="1509623" cy="293298"/>
          </a:xfrm>
          <a:prstGeom prst="roundRect">
            <a:avLst/>
          </a:prstGeom>
          <a:solidFill>
            <a:srgbClr val="390F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15063" y="3284769"/>
            <a:ext cx="2038295" cy="29329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318" y="86288"/>
            <a:ext cx="3104249" cy="9103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4745323"/>
            <a:ext cx="1460985" cy="9739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8" y="3680583"/>
            <a:ext cx="1459972" cy="97361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5" y="3656128"/>
            <a:ext cx="2148715" cy="1432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96" y="1709551"/>
            <a:ext cx="2442473" cy="16219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4597881" y="382336"/>
            <a:ext cx="111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О НАС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22979" y="382335"/>
            <a:ext cx="111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ТЕСТЫ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1939" y="396814"/>
            <a:ext cx="125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КОНТАКТЫ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635751" y="1096101"/>
            <a:ext cx="199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ЗАПИСЬ НА КОНСУЛЬТАЦИЮ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2948" y="1722306"/>
            <a:ext cx="387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ДЛЯ РОДИТЕЛЕЙ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ДЕТЕЙ ОТ 6-7 ЛЕТ ДО 10-11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7409" y="2831270"/>
            <a:ext cx="387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ДЛЯ РОДИТЕЛЕЙ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ДЕТЕЙ ОТ 10-11 ЛЕТ ДО 14-15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7409" y="3989869"/>
            <a:ext cx="387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ДЛЯ РОДИТЕЛЕЙ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ДЕТЕЙ ОТ 14-15 ЛЕТ ДО 17-18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7993" y="5308285"/>
            <a:ext cx="387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ДАНАЛЫҚ МЕКТЕБІ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33741" y="5699751"/>
            <a:ext cx="184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ЧАТ-БОТ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ДОБРО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ПОЖАЛОВАТЬ!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8541" y="3290499"/>
            <a:ext cx="194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ПОЛЕЗНЫЕ РЕСУРСЫ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241" y="3259993"/>
            <a:ext cx="145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АНОНСЫ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80817" y="3502209"/>
            <a:ext cx="1875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ВЕБИНАРЫ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92590" y="4092493"/>
            <a:ext cx="187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СЕТЕВОЕ СООБЩЕСТВО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517" y="891462"/>
            <a:ext cx="4081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ЦЕНТР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ПЕДАГОГИЧЕСКОЙ ПОДДЕРЖКИ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РОДИТЕЛЕЙ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486" y="4970625"/>
            <a:ext cx="823109" cy="67532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215449" y="3954430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215448" y="3954428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72065" y="3954432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72064" y="3954430"/>
            <a:ext cx="5113636" cy="625808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15449" y="1111789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15448" y="1111787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2065" y="1111789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72064" y="1111787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1869" y="164757"/>
            <a:ext cx="4407244" cy="5570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87286" y="1197428"/>
            <a:ext cx="37605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ӘЖЕ ДАНАЛЫҒЫ</a:t>
            </a:r>
          </a:p>
          <a:p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танымның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(Сказка – источник познания)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Ырым-тыйым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әдептілік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(Народные суеверия  и запреты – основа порядочности)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5484" y="4025621"/>
            <a:ext cx="42836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</a:rPr>
              <a:t>ЖЕҢГЕ КЕҢЕСІ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ғұмырдың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құпиялары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(Секреты жизни девушки)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Қыздар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білуге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...(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тұрмыстық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қажеттіліктер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(Девушки должны знать...(бытовые нужды)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7286" y="4025621"/>
            <a:ext cx="41271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АҒА ҚАМҚОРЛЫҒЫ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Ағасы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бардың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жағасы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(Старший брат — опора)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жігітке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жарасар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салауатты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бейнесі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(Здоровый образ, подходящий настоящему мужчине)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978" y="1217543"/>
            <a:ext cx="443195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АТА ӨСИЕТІ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атасын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білген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жұрттың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қамын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(Человек (сын), знающий своих предков  до седьмого колена,  заботится о семерых династиях)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Бабалар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дәстүрі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ұрпаққа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өсиет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(Традиция предков – завещание потомкам)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238" y="226734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ДАНАЛЫҚ 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8" y="426789"/>
            <a:ext cx="630196" cy="8558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17" y="1995651"/>
            <a:ext cx="1503762" cy="11955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28" y="1929186"/>
            <a:ext cx="1304993" cy="136191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16" y="4716260"/>
            <a:ext cx="1489183" cy="16792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58" y="5294571"/>
            <a:ext cx="2107526" cy="1132126"/>
          </a:xfrm>
          <a:prstGeom prst="rect">
            <a:avLst/>
          </a:prstGeom>
        </p:spPr>
      </p:pic>
      <p:sp>
        <p:nvSpPr>
          <p:cNvPr id="22" name="Номер слайда 1"/>
          <p:cNvSpPr>
            <a:spLocks noGrp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96648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12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DengXian" panose="02010600030101010101" pitchFamily="2" charset="-122"/>
              </a:rPr>
              <a:t>ПРОГНОЗ И КОМПЕНСАЦИЯ РИСКОВ  РЕАЛИЗАЦИИ ПРОЕКТА </a:t>
            </a:r>
            <a:endParaRPr lang="x-none" sz="16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1" name="文本框 3"/>
          <p:cNvSpPr txBox="1"/>
          <p:nvPr/>
        </p:nvSpPr>
        <p:spPr>
          <a:xfrm rot="10800000">
            <a:off x="392799" y="2914116"/>
            <a:ext cx="461665" cy="30993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ru-RU" sz="1800" b="1" kern="12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DengXian" panose="02010600030101010101" pitchFamily="2" charset="-122"/>
              </a:rPr>
              <a:t>КОМПЕНСАЦИЯ РИСКОВ</a:t>
            </a:r>
            <a:endParaRPr lang="x-none" sz="18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1681" y="1054459"/>
            <a:ext cx="1750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НИЗКАЯ КОМПЕТЕНТНОСТЬ ПЕДАГОГОВ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74315" y="1041491"/>
            <a:ext cx="1366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НИЗКАЯ МОТИВАЦИЯ ПЕДАГОГОВ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4744" y="1075694"/>
            <a:ext cx="298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НЕЗАИНТЕРЕСОВАННОСТЬ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НИЗКАЯ ПОСЕЩАЕМОСТЬ РОДИТЕЛЕЙ</a:t>
            </a:r>
            <a:endParaRPr lang="zh-CN" altLang="en-US" sz="1200" b="1" dirty="0">
              <a:solidFill>
                <a:schemeClr val="accent5">
                  <a:lumMod val="75000"/>
                </a:schemeClr>
              </a:solidFill>
              <a:latin typeface="+mj-lt"/>
              <a:ea typeface="方正兰亭黑简体" panose="02000000000000000000" pitchFamily="2" charset="-12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75890" y="3193200"/>
            <a:ext cx="19302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Просветительская и информационная работа в СМИ, 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соцсетях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Регулярность и стабильность сроков проведения занятий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тематики занятий в соответствии с заказом родительской общественности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</a:t>
            </a:r>
            <a:r>
              <a:rPr lang="en-US" sz="1200" dirty="0">
                <a:solidFill>
                  <a:schemeClr val="tx1"/>
                </a:solidFill>
              </a:rPr>
              <a:t>Проведение занятий в формате онлайн</a:t>
            </a:r>
            <a:endParaRPr lang="ru-RU" sz="1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25278" y="1075694"/>
            <a:ext cx="1956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НЕОДНОРОДНЫЙ КОНТИНГЕНТ РОДИТЕЛЕЙ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64272" y="3193200"/>
            <a:ext cx="20763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разноуровневых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заданий и интерактивный формат проведения занятий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Учет региональных особенностей (город, село)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Обмен опыта между родителями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en-US" sz="1200" dirty="0">
                <a:solidFill>
                  <a:schemeClr val="tx1"/>
                </a:solidFill>
              </a:rPr>
              <a:t>Учет </a:t>
            </a:r>
            <a:r>
              <a:rPr lang="ru-RU" sz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социокультурной среды </a:t>
            </a:r>
            <a:endParaRPr lang="ru-RU" sz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5772" y="1075694"/>
            <a:ext cx="2232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ДОПОЛНЕНИИ СОДЕРЖАНИЯ ЗАНЯТИЯ ПЕДАГОГАМИ ШКОЛЫ  (20-30%) ОТКЛОНЕНИЕ ОТ ЦЕЛИ И ЗАДАЧ ПРОЕКТА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28122" y="3193200"/>
            <a:ext cx="20313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обучающих 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контроля за содержанием контента занятий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банка лучших разработок занятий на сайте института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консультаций, ZOOM-конференций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946262" y="3193200"/>
            <a:ext cx="2175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квалификации, проведение мастер-классов, выездных семинаров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Посткурсовое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сопровождение педагогов, прошедших курсы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методических рекомендаций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Методического руководства проекта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208576" y="3193200"/>
            <a:ext cx="176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Учет участия в работе Центра при аттестации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Трансляция лучшего опыта, освещение в СМИ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</a:t>
            </a:r>
            <a:r>
              <a:rPr lang="en-US" sz="1200" dirty="0">
                <a:solidFill>
                  <a:schemeClr val="tx1"/>
                </a:solidFill>
              </a:rPr>
              <a:t>П</a:t>
            </a:r>
            <a:r>
              <a:rPr lang="ru-RU" sz="1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оощрение</a:t>
            </a:r>
            <a:r>
              <a:rPr lang="ru-RU" sz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</a:rPr>
              <a:t>► </a:t>
            </a:r>
            <a:r>
              <a:rPr lang="en-US" sz="1200" dirty="0">
                <a:solidFill>
                  <a:schemeClr val="tx1"/>
                </a:solidFill>
              </a:rPr>
              <a:t>Проведение форумов, фестивалей </a:t>
            </a:r>
            <a:endParaRPr lang="ru-RU" sz="1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1901537" y="2276461"/>
            <a:ext cx="478970" cy="3391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364182" y="2276461"/>
            <a:ext cx="478970" cy="3391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6609114" y="2276461"/>
            <a:ext cx="478970" cy="3391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8897590" y="2245104"/>
            <a:ext cx="478970" cy="3391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10766203" y="2223332"/>
            <a:ext cx="478970" cy="3391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335644" y="2441047"/>
            <a:ext cx="0" cy="361594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741342" y="2441047"/>
            <a:ext cx="0" cy="361594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907334" y="2405438"/>
            <a:ext cx="0" cy="361594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126103" y="2378761"/>
            <a:ext cx="0" cy="361594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8748" y="1168008"/>
            <a:ext cx="984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+mj-lt"/>
                <a:ea typeface="方正兰亭黑简体" panose="02000000000000000000" pitchFamily="2" charset="-122"/>
              </a:rPr>
              <a:t>РИСКИ</a:t>
            </a:r>
            <a:endParaRPr lang="zh-CN" altLang="en-US" sz="1600" b="1" dirty="0">
              <a:solidFill>
                <a:srgbClr val="FF0000"/>
              </a:solidFill>
              <a:latin typeface="+mj-lt"/>
              <a:ea typeface="方正兰亭黑简体" panose="02000000000000000000" pitchFamily="2" charset="-122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721838" y="1243075"/>
            <a:ext cx="478970" cy="148842"/>
          </a:xfrm>
          <a:prstGeom prst="down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648418" y="269425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612271" y="0"/>
            <a:ext cx="357972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41573" y="877942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Тенденция увеличения женских монородительских семей: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6106" y="2128285"/>
            <a:ext cx="3956822" cy="276999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Снижение количества зарегистрированных браков: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41573" y="3384752"/>
            <a:ext cx="3947793" cy="461963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Низкая вовлеченность родителей в воспитание и образование ребенка: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7125" y="4633388"/>
            <a:ext cx="3976688" cy="646112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Недостаточная вовлеченность отцов в процесс воспитания, недостаток отцовского внимания к детям: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bg1"/>
                </a:solidFill>
              </a:rPr>
              <a:t>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1155936" y="79937"/>
            <a:ext cx="6802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</a:pPr>
            <a:r>
              <a:rPr lang="ru-RU" altLang="ru-RU" sz="1800" b="1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АКТУАЛЬНОСТЬ РАЗРАБОТКИ</a:t>
            </a:r>
            <a:endParaRPr lang="ru-RU" altLang="ru-RU" sz="18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35553" y="6380946"/>
            <a:ext cx="74485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500" i="1" dirty="0"/>
              <a:t>Источники статистических данных:</a:t>
            </a:r>
          </a:p>
          <a:p>
            <a:r>
              <a:rPr lang="ru-RU" altLang="ru-RU" sz="500" i="1" baseline="30000" dirty="0"/>
              <a:t>1</a:t>
            </a:r>
            <a:r>
              <a:rPr lang="ru-RU" altLang="ru-RU" sz="500" i="1" dirty="0"/>
              <a:t>Аналитический отчет «Родители Казахстана: роль в образовании и воспитании детей в </a:t>
            </a:r>
            <a:r>
              <a:rPr lang="ru-RU" altLang="ru-RU" sz="500" i="1" dirty="0" err="1"/>
              <a:t>постпандемию</a:t>
            </a:r>
            <a:r>
              <a:rPr lang="ru-RU" altLang="ru-RU" sz="500" i="1" dirty="0"/>
              <a:t>»: </a:t>
            </a:r>
            <a:r>
              <a:rPr lang="ru-RU" altLang="ru-RU" sz="500" i="1" dirty="0" err="1"/>
              <a:t>Ирсалиев</a:t>
            </a:r>
            <a:r>
              <a:rPr lang="ru-RU" altLang="ru-RU" sz="500" i="1" dirty="0"/>
              <a:t> С.А., </a:t>
            </a:r>
            <a:r>
              <a:rPr lang="ru-RU" altLang="ru-RU" sz="500" i="1" dirty="0" err="1"/>
              <a:t>Камзолдаев</a:t>
            </a:r>
            <a:r>
              <a:rPr lang="ru-RU" altLang="ru-RU" sz="500" i="1" dirty="0"/>
              <a:t> М.Б., </a:t>
            </a:r>
            <a:r>
              <a:rPr lang="ru-RU" altLang="ru-RU" sz="500" i="1" dirty="0" err="1"/>
              <a:t>Абуов</a:t>
            </a:r>
            <a:r>
              <a:rPr lang="ru-RU" altLang="ru-RU" sz="500" i="1" dirty="0"/>
              <a:t> Б.Б., </a:t>
            </a:r>
            <a:r>
              <a:rPr lang="ru-RU" altLang="ru-RU" sz="500" i="1" dirty="0" err="1"/>
              <a:t>Ахметжанова</a:t>
            </a:r>
            <a:r>
              <a:rPr lang="ru-RU" altLang="ru-RU" sz="500" i="1" dirty="0"/>
              <a:t> А.А., </a:t>
            </a:r>
            <a:r>
              <a:rPr lang="ru-RU" altLang="ru-RU" sz="500" i="1" dirty="0" err="1"/>
              <a:t>Сыздыкбаева</a:t>
            </a:r>
            <a:r>
              <a:rPr lang="ru-RU" altLang="ru-RU" sz="500" i="1" dirty="0"/>
              <a:t> Р.С. – г. </a:t>
            </a:r>
            <a:r>
              <a:rPr lang="ru-RU" altLang="ru-RU" sz="500" i="1" dirty="0" err="1"/>
              <a:t>Нур</a:t>
            </a:r>
            <a:r>
              <a:rPr lang="ru-RU" altLang="ru-RU" sz="500" i="1" dirty="0"/>
              <a:t>-Султан: Общественное объединение «Центр анализа и стратегии «Белес», 2022. – 251 с</a:t>
            </a:r>
          </a:p>
          <a:p>
            <a:r>
              <a:rPr lang="ru-RU" altLang="ru-RU" sz="500" i="1" baseline="30000" dirty="0"/>
              <a:t>2</a:t>
            </a:r>
            <a:r>
              <a:rPr lang="ru-RU" altLang="ru-RU" sz="500" i="1" dirty="0"/>
              <a:t>Национальный доклад «Казахстанские семьи-2022»</a:t>
            </a:r>
          </a:p>
          <a:p>
            <a:r>
              <a:rPr lang="ru-RU" altLang="ru-RU" sz="500" i="1" baseline="30000" dirty="0"/>
              <a:t>3</a:t>
            </a:r>
            <a:r>
              <a:rPr lang="ru-RU" altLang="ru-RU" sz="500" i="1" dirty="0"/>
              <a:t>Социологическое исследование КИОР </a:t>
            </a:r>
          </a:p>
        </p:txBody>
      </p:sp>
      <p:sp>
        <p:nvSpPr>
          <p:cNvPr id="5" name="Прямоугольник 16"/>
          <p:cNvSpPr>
            <a:spLocks noChangeArrowheads="1"/>
          </p:cNvSpPr>
          <p:nvPr/>
        </p:nvSpPr>
        <p:spPr bwMode="auto">
          <a:xfrm>
            <a:off x="217880" y="47798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</a:rPr>
              <a:t>ТЕКУЩАЯ СИТУАЦИЯ </a:t>
            </a:r>
          </a:p>
        </p:txBody>
      </p:sp>
      <p:sp>
        <p:nvSpPr>
          <p:cNvPr id="6" name="TextBox 9301"/>
          <p:cNvSpPr txBox="1">
            <a:spLocks noChangeArrowheads="1"/>
          </p:cNvSpPr>
          <p:nvPr/>
        </p:nvSpPr>
        <p:spPr bwMode="auto">
          <a:xfrm>
            <a:off x="4389485" y="5354348"/>
            <a:ext cx="408165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Досуг ребенка совместно только с отцом 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в 3,4% семьях </a:t>
            </a:r>
            <a:endParaRPr lang="ru-RU" altLang="ru-RU" sz="1100" baseline="300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altLang="ru-RU" sz="90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9301"/>
          <p:cNvSpPr txBox="1">
            <a:spLocks noChangeArrowheads="1"/>
          </p:cNvSpPr>
          <p:nvPr/>
        </p:nvSpPr>
        <p:spPr bwMode="auto">
          <a:xfrm>
            <a:off x="4389485" y="2554581"/>
            <a:ext cx="37036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2021г.,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105,3 тыс.  </a:t>
            </a:r>
          </a:p>
          <a:p>
            <a:r>
              <a:rPr lang="ru-RU" sz="1100" dirty="0"/>
              <a:t>2022г.,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98,3 тыс.</a:t>
            </a:r>
          </a:p>
          <a:p>
            <a:r>
              <a:rPr lang="ru-RU" sz="1100" i="1" dirty="0"/>
              <a:t>По данным БНС АСПР РК, </a:t>
            </a:r>
            <a:r>
              <a:rPr lang="en-US" sz="1100" i="1" dirty="0"/>
              <a:t>Ranking</a:t>
            </a:r>
            <a:r>
              <a:rPr lang="ru-RU" sz="1100" i="1" dirty="0"/>
              <a:t>.</a:t>
            </a:r>
            <a:r>
              <a:rPr lang="en-US" sz="1100" i="1" dirty="0"/>
              <a:t>kz</a:t>
            </a:r>
            <a:endParaRPr lang="ru-RU" sz="1100" i="1" dirty="0"/>
          </a:p>
        </p:txBody>
      </p:sp>
      <p:sp>
        <p:nvSpPr>
          <p:cNvPr id="8" name="TextBox 9301"/>
          <p:cNvSpPr txBox="1">
            <a:spLocks noChangeArrowheads="1"/>
          </p:cNvSpPr>
          <p:nvPr/>
        </p:nvSpPr>
        <p:spPr bwMode="auto">
          <a:xfrm>
            <a:off x="217880" y="1392407"/>
            <a:ext cx="3534970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2022г.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48 239 </a:t>
            </a:r>
            <a:r>
              <a:rPr lang="ru-RU" sz="1100" dirty="0"/>
              <a:t>разводов /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140 25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ru-RU" sz="1100" dirty="0"/>
              <a:t>заключенных браков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(34,4%)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dirty="0"/>
              <a:t>По данным БНС АСПР РК</a:t>
            </a:r>
          </a:p>
        </p:txBody>
      </p:sp>
      <p:sp>
        <p:nvSpPr>
          <p:cNvPr id="9" name="TextBox 9301"/>
          <p:cNvSpPr txBox="1">
            <a:spLocks noChangeArrowheads="1"/>
          </p:cNvSpPr>
          <p:nvPr/>
        </p:nvSpPr>
        <p:spPr bwMode="auto">
          <a:xfrm>
            <a:off x="246063" y="2650275"/>
            <a:ext cx="3506787" cy="1527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Трудолюбие: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- 64,1%, 2021г. - 61,0%, 2022г. - 33,8%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Уважение к старшим: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- 54,9%,  2021г. - 61,3%,  2022г. - 25,3%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Любовь к Родине: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 г. - 16,4%,  2021г. - 16,5%,  2022г. - 7,1%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Справедливость:</a:t>
            </a:r>
            <a:r>
              <a:rPr lang="ru-RU" sz="1100" dirty="0"/>
              <a:t>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- 16,2%, 2021г. - 25,9%, 2022г. - 7,1%</a:t>
            </a:r>
            <a:endParaRPr lang="ru-RU" altLang="ru-RU" sz="1200" i="1" dirty="0">
              <a:solidFill>
                <a:srgbClr val="002060"/>
              </a:solidFill>
            </a:endParaRPr>
          </a:p>
        </p:txBody>
      </p:sp>
      <p:sp>
        <p:nvSpPr>
          <p:cNvPr id="10" name="TextBox 9301"/>
          <p:cNvSpPr txBox="1">
            <a:spLocks noChangeArrowheads="1"/>
          </p:cNvSpPr>
          <p:nvPr/>
        </p:nvSpPr>
        <p:spPr bwMode="auto">
          <a:xfrm>
            <a:off x="246063" y="4694374"/>
            <a:ext cx="368501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Любовь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39,5% </a:t>
            </a:r>
          </a:p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доверие, сходство во взглядах, взаимопонимание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25,4%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389485" y="3988415"/>
            <a:ext cx="3457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42%</a:t>
            </a:r>
            <a:r>
              <a:rPr lang="ru-RU" altLang="ru-RU" sz="1100" b="1" dirty="0"/>
              <a:t> </a:t>
            </a:r>
            <a:r>
              <a:rPr lang="ru-RU" altLang="ru-RU" sz="1100" dirty="0"/>
              <a:t>родителей не посещают школы вообще </a:t>
            </a:r>
          </a:p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ru-RU" altLang="ru-RU" sz="1100" dirty="0"/>
              <a:t> крайне редко или не интересуются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389485" y="1400021"/>
            <a:ext cx="39973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2009г.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15,1%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dirty="0"/>
              <a:t>2021г.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19,5%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i="1" dirty="0"/>
              <a:t>По данным БНС АСПР РК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1034" y="893694"/>
            <a:ext cx="36738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Значительное  количество разводов относительно заключенных браков: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8125" y="2129575"/>
            <a:ext cx="3695520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Снижение уровня ценностей, воспитываемых в детях: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8125" y="4204315"/>
            <a:ext cx="3695520" cy="4619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Утеря эмоционально-психологической близости в семье: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86862" y="880328"/>
            <a:ext cx="34647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КАЗАХСТАНСКОЙ СЕМЬИ</a:t>
            </a:r>
          </a:p>
          <a:p>
            <a:pPr algn="ctr"/>
            <a:endParaRPr lang="en-US" b="1" i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ценности института семьи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n-lt"/>
              </a:rPr>
              <a:t>■ 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Неосознанный подход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к планированию семьи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и родительству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Нарушение детско-родительских отношений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Утрата связи с национальной культурой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 err="1">
                <a:solidFill>
                  <a:schemeClr val="bg1"/>
                </a:solidFill>
              </a:rPr>
              <a:t>Девиантное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родительство</a:t>
            </a:r>
            <a:r>
              <a:rPr lang="ru-RU" i="1" dirty="0">
                <a:solidFill>
                  <a:schemeClr val="bg1"/>
                </a:solidFill>
              </a:rPr>
              <a:t> (малообразованность, алкоголизм, наркомания и др.)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5553" y="5323880"/>
            <a:ext cx="369552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Увеличение фактов семейно-бытового насилия: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7880" y="5688582"/>
            <a:ext cx="4171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2021г. – 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61 464 </a:t>
            </a:r>
            <a:r>
              <a:rPr lang="ru-RU" sz="1100" dirty="0"/>
              <a:t>зарегистрированных случая</a:t>
            </a:r>
          </a:p>
          <a:p>
            <a:r>
              <a:rPr lang="ru-RU" sz="1100" dirty="0"/>
              <a:t>2022г., 9 месяцев – более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100 000 </a:t>
            </a:r>
            <a:r>
              <a:rPr lang="ru-RU" sz="1100" dirty="0"/>
              <a:t>зарегистрированных случая </a:t>
            </a:r>
          </a:p>
          <a:p>
            <a:r>
              <a:rPr lang="ru-RU" sz="1100" i="1" dirty="0"/>
              <a:t>По данным  </a:t>
            </a:r>
            <a:r>
              <a:rPr lang="en-US" sz="1100" i="1" dirty="0" err="1"/>
              <a:t>factcheck</a:t>
            </a:r>
            <a:r>
              <a:rPr lang="ru-RU" sz="1100" i="1" dirty="0"/>
              <a:t>.</a:t>
            </a:r>
            <a:r>
              <a:rPr lang="en-US" sz="1100" i="1" dirty="0" err="1"/>
              <a:t>kz</a:t>
            </a:r>
            <a:endParaRPr lang="ru-RU" sz="1100" i="1" dirty="0"/>
          </a:p>
        </p:txBody>
      </p:sp>
      <p:sp>
        <p:nvSpPr>
          <p:cNvPr id="23" name="Стрелка вниз 25"/>
          <p:cNvSpPr/>
          <p:nvPr/>
        </p:nvSpPr>
        <p:spPr>
          <a:xfrm>
            <a:off x="10217946" y="4416150"/>
            <a:ext cx="534838" cy="381114"/>
          </a:xfrm>
          <a:prstGeom prst="downArrow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13054" y="5009099"/>
            <a:ext cx="314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algn="ctr"/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Системное психолого-педагогическое просвещение родителей</a:t>
            </a:r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4788" y="6727483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2399" y="298155"/>
            <a:ext cx="1030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ЦЕНТР  ПЕДАГОГИЧЕСКОЙ ПОДДЕРЖКИ РОДИТЕЛЕЙ 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103182" y="3669371"/>
            <a:ext cx="0" cy="305811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9193213" y="4967288"/>
            <a:ext cx="2855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широкое социальное партнерство, привлечение квалифицированных экспертов и ресурсных организаций</a:t>
            </a:r>
          </a:p>
        </p:txBody>
      </p:sp>
      <p:sp>
        <p:nvSpPr>
          <p:cNvPr id="42" name="Прямоугольник 18"/>
          <p:cNvSpPr>
            <a:spLocks noChangeArrowheads="1"/>
          </p:cNvSpPr>
          <p:nvPr/>
        </p:nvSpPr>
        <p:spPr bwMode="auto">
          <a:xfrm>
            <a:off x="473617" y="1738531"/>
            <a:ext cx="8008396" cy="10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ЦЕЛЬ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: 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условий для эффективного взаимодействия между государственными организациями среднего образования и родителями в обеспечении благополучия детей</a:t>
            </a:r>
          </a:p>
          <a:p>
            <a:pPr>
              <a:buClrTx/>
              <a:buFontTx/>
              <a:buNone/>
            </a:pPr>
            <a:endParaRPr lang="ru-RU" altLang="ru-RU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3617" y="2685234"/>
            <a:ext cx="111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482013" y="3284538"/>
            <a:ext cx="3324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объединение  усилий социальных партнеров в развитии культуры позитивного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3738" y="3282950"/>
            <a:ext cx="34290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33875" y="3282950"/>
            <a:ext cx="37846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78825" y="3274390"/>
            <a:ext cx="3405188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58" y="3195514"/>
            <a:ext cx="3404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системной педагогической поддержки родителей для развития педагогической культуры, психолого-педагогических и социальных компетенций родителей для обеспечения благополучия детей</a:t>
            </a:r>
            <a:endParaRPr lang="ru-RU" dirty="0"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62462" y="3313113"/>
            <a:ext cx="3578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взаимодействия между организацией образования и семьей в воспитании и развитии детей</a:t>
            </a:r>
            <a:endParaRPr lang="ru-RU" dirty="0"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28"/>
          <p:cNvSpPr>
            <a:spLocks noChangeArrowheads="1"/>
          </p:cNvSpPr>
          <p:nvPr/>
        </p:nvSpPr>
        <p:spPr bwMode="auto">
          <a:xfrm>
            <a:off x="241272" y="5024166"/>
            <a:ext cx="2980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ПРИНЦИПЫ РЕАЛИЗАЦИИ:</a:t>
            </a:r>
          </a:p>
        </p:txBody>
      </p:sp>
      <p:sp>
        <p:nvSpPr>
          <p:cNvPr id="58" name="Прямоугольник 29"/>
          <p:cNvSpPr>
            <a:spLocks noChangeArrowheads="1"/>
          </p:cNvSpPr>
          <p:nvPr/>
        </p:nvSpPr>
        <p:spPr bwMode="auto">
          <a:xfrm>
            <a:off x="768351" y="5712619"/>
            <a:ext cx="229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опора на национальную культуру, ценности и традиции</a:t>
            </a:r>
          </a:p>
        </p:txBody>
      </p:sp>
      <p:sp>
        <p:nvSpPr>
          <p:cNvPr id="60" name="Прямоугольник 30"/>
          <p:cNvSpPr>
            <a:spLocks noChangeArrowheads="1"/>
          </p:cNvSpPr>
          <p:nvPr/>
        </p:nvSpPr>
        <p:spPr bwMode="auto">
          <a:xfrm>
            <a:off x="3402013" y="4999038"/>
            <a:ext cx="334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гуманистическая направленность процесса</a:t>
            </a:r>
          </a:p>
        </p:txBody>
      </p:sp>
      <p:sp>
        <p:nvSpPr>
          <p:cNvPr id="61" name="Прямоугольник 31"/>
          <p:cNvSpPr>
            <a:spLocks noChangeArrowheads="1"/>
          </p:cNvSpPr>
          <p:nvPr/>
        </p:nvSpPr>
        <p:spPr bwMode="auto">
          <a:xfrm>
            <a:off x="3398838" y="5827713"/>
            <a:ext cx="346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дифференциация и индивидуализация просвещения родителей</a:t>
            </a:r>
          </a:p>
        </p:txBody>
      </p:sp>
      <p:sp>
        <p:nvSpPr>
          <p:cNvPr id="62" name="Прямоугольник 32"/>
          <p:cNvSpPr>
            <a:spLocks noChangeArrowheads="1"/>
          </p:cNvSpPr>
          <p:nvPr/>
        </p:nvSpPr>
        <p:spPr bwMode="auto">
          <a:xfrm>
            <a:off x="7107238" y="4999038"/>
            <a:ext cx="2095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использование достижений современной науки</a:t>
            </a:r>
            <a:endParaRPr lang="en-US" altLang="ru-RU" dirty="0">
              <a:latin typeface="+mn-lt"/>
              <a:ea typeface="Cambria Math" panose="020405030504060302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 практики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524250" y="5670550"/>
            <a:ext cx="2690813" cy="0"/>
          </a:xfrm>
          <a:prstGeom prst="line">
            <a:avLst/>
          </a:prstGeom>
          <a:ln w="19050">
            <a:solidFill>
              <a:srgbClr val="2A339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75959" y="5906123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152775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152775" y="589597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918325" y="5083175"/>
            <a:ext cx="185738" cy="187325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9018588" y="5046663"/>
            <a:ext cx="187325" cy="18573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343541"/>
            <a:ext cx="2804822" cy="1497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2440" y="3307155"/>
            <a:ext cx="3063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u="none" strike="noStrike" dirty="0">
                <a:effectLst/>
                <a:latin typeface="+mn-lt"/>
                <a:ea typeface="Times New Roman" panose="02020603050405020304" pitchFamily="18" charset="0"/>
              </a:rPr>
              <a:t>повышение мотивации у родителей по обеспечению благополучия детей в процессе семейного воспитания.</a:t>
            </a:r>
            <a:r>
              <a:rPr lang="ru-RU" u="none" strike="noStrike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u="none" strike="noStrike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6879773" y="924606"/>
            <a:ext cx="5061858" cy="91190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79772" y="2358917"/>
            <a:ext cx="5061858" cy="102654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ЦЕНТР ПЕДАГОГИЧЕСКОЙ ПОДДЕРЖКИ РОДИТЕЛЕЙ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92758" y="1046113"/>
            <a:ext cx="46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РЕГУЛЯРНОСТЬ ЗАНЯТИЙ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- 2 РАЗА В МЕСЯЦ</a:t>
            </a:r>
          </a:p>
          <a:p>
            <a:pPr lvl="0" algn="ctr"/>
            <a:r>
              <a:rPr lang="en-US" dirty="0">
                <a:latin typeface="+mj-lt"/>
                <a:cs typeface="Times New Roman" panose="02020603050405020304" pitchFamily="18" charset="0"/>
              </a:rPr>
              <a:t>ОФЛАЙН В ШКОЛЕ</a:t>
            </a:r>
          </a:p>
          <a:p>
            <a:pPr lvl="0" algn="ctr"/>
            <a:r>
              <a:rPr lang="en-US" dirty="0">
                <a:latin typeface="+mj-lt"/>
                <a:cs typeface="Times New Roman" panose="02020603050405020304" pitchFamily="18" charset="0"/>
              </a:rPr>
              <a:t>ОНЛАЙН НА ПЛАТФОРМЕ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0960" y="2401966"/>
            <a:ext cx="5066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ВАРИАТИВНОСТЬ-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dirty="0">
                <a:latin typeface="+mj-lt"/>
                <a:cs typeface="Times New Roman" panose="02020603050405020304" pitchFamily="18" charset="0"/>
              </a:rPr>
              <a:t>ПРЕДЛАГАЮТСЯ ЗАНЯТИЯ ДЛЯ РОДИТЕЛЕЙ НА ВЫБОР ПО ВОЗРАСТУ ДЕТЕЙ </a:t>
            </a:r>
          </a:p>
          <a:p>
            <a:pPr lvl="0" algn="ctr"/>
            <a:r>
              <a:rPr lang="ru-RU" dirty="0">
                <a:latin typeface="+mj-lt"/>
                <a:cs typeface="Times New Roman" panose="02020603050405020304" pitchFamily="18" charset="0"/>
              </a:rPr>
              <a:t>6-10 ЛЕТ, 10-15 ЛЕТ, 15-18 ЛЕТ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653" y="935726"/>
            <a:ext cx="5428033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ЦЕЛЕВАЯ АУДИТОРИЯ – РОДИТЕЛИ ДЕТЕЙ </a:t>
            </a:r>
          </a:p>
          <a:p>
            <a:pPr lvl="0" algn="ctr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ОТ 6 ДО 18 ЛЕТ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0576" y="1630545"/>
            <a:ext cx="1280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31,5</a:t>
            </a:r>
            <a:r>
              <a:rPr lang="ru-RU" sz="1600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лет </a:t>
            </a:r>
            <a:endParaRPr lang="x-none" sz="16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0593" y="3187442"/>
            <a:ext cx="3271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ea typeface="Times New Roman" panose="02020603050405020304" pitchFamily="18" charset="0"/>
              </a:rPr>
              <a:t>В среднем </a:t>
            </a:r>
            <a:r>
              <a:rPr lang="ru-RU" sz="20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ребенка в семье</a:t>
            </a:r>
            <a:endParaRPr lang="ru-RU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015" y="3738969"/>
            <a:ext cx="32046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* Данные указаны за 2021 год </a:t>
            </a:r>
            <a:r>
              <a:rPr lang="en-US" sz="105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www.gov.kz</a:t>
            </a:r>
            <a:r>
              <a:rPr lang="ru-RU" sz="105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2665" y="2160523"/>
            <a:ext cx="2598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35,4%</a:t>
            </a:r>
            <a:r>
              <a:rPr lang="en-US" sz="2000" b="1" dirty="0">
                <a:solidFill>
                  <a:srgbClr val="00B0F0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с высшим образованием</a:t>
            </a:r>
            <a:endParaRPr lang="x-none" sz="1600" dirty="0"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0" y="2715408"/>
            <a:ext cx="1274145" cy="84761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21046" y="2147310"/>
            <a:ext cx="231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56%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- живут в городе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32665" y="1628441"/>
            <a:ext cx="2117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44%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- живут в селе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55616" y="2072095"/>
            <a:ext cx="19330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5616" y="2605655"/>
            <a:ext cx="19330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84285" y="2054128"/>
            <a:ext cx="19330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284285" y="2921180"/>
            <a:ext cx="19330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 вниз 34"/>
          <p:cNvSpPr/>
          <p:nvPr/>
        </p:nvSpPr>
        <p:spPr>
          <a:xfrm>
            <a:off x="9171215" y="1916731"/>
            <a:ext cx="478970" cy="3391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46862" y="5563116"/>
            <a:ext cx="3684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Центре педагогической поддержки родителей</a:t>
            </a:r>
            <a:endParaRPr lang="ru-RU" sz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6268" y="4518302"/>
            <a:ext cx="4396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x-non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ПОДДЕРЖКИ РОДИТЕЛЕЙ  В ОРГАНИЗАЦИЯХ ОБРАЗОВАНИЯ РЕСПУБЛИКИ КАЗАХСТАН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4695" y="4628637"/>
            <a:ext cx="4587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педагогов ПО ПРОВЕДЕНИЮ ЗАНЯТИЙ с </a:t>
            </a:r>
            <a:r>
              <a:rPr lang="ru-RU" sz="1200" b="1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900019" y="5290275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3099" y="6369401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74695" y="5489885"/>
            <a:ext cx="375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ВИДЕОЗАНЯТИЯ,</a:t>
            </a:r>
          </a:p>
          <a:p>
            <a:pPr lvl="0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</a:t>
            </a:r>
          </a:p>
          <a:p>
            <a:pPr lvl="0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6928" y="3954352"/>
            <a:ext cx="3684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baseline="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ПОДГОТОВЛЕНЫ</a:t>
            </a:r>
            <a:endParaRPr lang="ru-RU" sz="1800" cap="all" baseline="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639613" y="5290093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612693" y="6369219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1" y="4637468"/>
            <a:ext cx="413805" cy="41380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5" y="5588796"/>
            <a:ext cx="413805" cy="41380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73" y="4628637"/>
            <a:ext cx="413805" cy="4138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17" y="5579965"/>
            <a:ext cx="413805" cy="41380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8551" y="1076460"/>
            <a:ext cx="4606730" cy="5256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tx1"/>
                </a:solidFill>
              </a:rPr>
              <a:t>5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329064" y="209334"/>
            <a:ext cx="9772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СОДЕРЖАНИЕ ПРОСВЕЩЕНИЯ РОДИТЕЛЕЙ И ОЖИДАЕМЫЕ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713" y="4818578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F0"/>
                </a:solidFill>
              </a:rPr>
              <a:t>●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офлайн в школе: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семинары-практикумы, тренинги,  воркшопы, деловые игры, дискуссионные занятия;  </a:t>
            </a:r>
          </a:p>
          <a:p>
            <a:pPr algn="just"/>
            <a:r>
              <a:rPr lang="en-US" dirty="0">
                <a:solidFill>
                  <a:srgbClr val="00B0F0"/>
                </a:solidFill>
              </a:rPr>
              <a:t>●</a:t>
            </a:r>
            <a:r>
              <a:rPr lang="ru-RU" dirty="0">
                <a:solidFill>
                  <a:srgbClr val="FFC000"/>
                </a:solidFill>
              </a:rPr>
              <a:t> онлайн на платформе: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видеозанятия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вебинары, онлайн-консультирование родителей педагогическими работниками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ведущими специалистами психолого-педагогической, медицинской и социальной помощи.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09217" y="2879586"/>
            <a:ext cx="39464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● </a:t>
            </a:r>
            <a:r>
              <a:rPr lang="ru-RU" dirty="0">
                <a:solidFill>
                  <a:schemeClr val="bg1"/>
                </a:solidFill>
              </a:rPr>
              <a:t>Улучшение детско-родительских отношений в казахстанских семьях.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● </a:t>
            </a:r>
            <a:r>
              <a:rPr lang="ru-RU" dirty="0">
                <a:solidFill>
                  <a:schemeClr val="bg1"/>
                </a:solidFill>
              </a:rPr>
              <a:t>Востребованность в родительском сообществе психолого-педагогических знаний и навыков.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● </a:t>
            </a:r>
            <a:r>
              <a:rPr lang="ru-RU" dirty="0">
                <a:solidFill>
                  <a:schemeClr val="bg1"/>
                </a:solidFill>
              </a:rPr>
              <a:t>Положительная динамика  показателей детского благополучия в единстве физического, когнитивного, эмоционального и социального аспектов.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● </a:t>
            </a:r>
            <a:r>
              <a:rPr lang="ru-RU" dirty="0">
                <a:solidFill>
                  <a:schemeClr val="bg1"/>
                </a:solidFill>
              </a:rPr>
              <a:t>Консолидация родительской и педагогической общественности в вопросах обеспечения благополучия детей.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24413" y="1251874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ОЖИДАЕМЫЕ  РЕЗУЛЬТАТЫ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713" y="1076460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программ педагогической поддержки родителей основывается на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национальных ценностях,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теоретических основах благополучия детей,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учитывает возрастные особенности их развития.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Важным аспектом проведения занятий является обращение к национальному наследию, мудрости выдающихся мыслителей казахского народа.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491" y="4156263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ФОРМЫ ЗАНЯТИЙ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099" y="3985402"/>
            <a:ext cx="3864333" cy="64950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84" y="1651984"/>
            <a:ext cx="1233578" cy="12113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22" y="3594572"/>
            <a:ext cx="1447777" cy="1040332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СОДЕРЖАНИЕ ЗАНЯТИЙ ДЛЯ РОДИТЕЛЕЙ ДЕТЕЙ ОТ 6-7 ДО 10-11 ЛЕТ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653" y="1363022"/>
            <a:ext cx="388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Благополучие  ребенка как основа его счастливой жизни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Ответственность родителей за благополучие ребенка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Возрастные и социальные особенности младших школьников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создать благоприятный климат в семье</a:t>
            </a:r>
            <a:endParaRPr lang="x-non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Методы семейного воспитания на основе общечеловеческих и национальных ценностей</a:t>
            </a:r>
            <a:endParaRPr lang="x-non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2109" y="818993"/>
            <a:ext cx="364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Білімдіге дүние жарық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Радость познания: как помочь ребенку учиться с удовольствием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3681" y="1409457"/>
            <a:ext cx="38256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Важность </a:t>
            </a:r>
            <a:r>
              <a:rPr lang="en-US" sz="1000" dirty="0"/>
              <a:t>адаптации ребенка к школе для развития его личности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Приемы р</a:t>
            </a:r>
            <a:r>
              <a:rPr lang="en-US" sz="1000" dirty="0"/>
              <a:t>азвития памяти, внимания, мышления и коммуникации у ребенка в национальной культуре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Домашние задания: помогать или не помогать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для повышения мотивации обучения детей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5101" y="1364432"/>
            <a:ext cx="3657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Воспитание волевых качеств и  характера в традициях национальной культуры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Влияние темперамента на учебную деятельность, поведение и общение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Как раскрыть уникальность ребенка в соответсвии с его темпераментом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Взаимодействие семьи и школы в раскрытии уникальности каждого ребенка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475" y="3422475"/>
            <a:ext cx="388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Интеллектуальные игры и их влияние на развитие у детей смекалки и эрудиции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Национальные и </a:t>
            </a:r>
            <a:r>
              <a:rPr lang="ru-RU" sz="1000" dirty="0"/>
              <a:t>семейные интеллектуальные игры </a:t>
            </a:r>
            <a:r>
              <a:rPr lang="en-US" sz="1000" dirty="0"/>
              <a:t>для </a:t>
            </a:r>
            <a:r>
              <a:rPr lang="ru-RU" sz="1000" dirty="0"/>
              <a:t>детей и родителей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по развитию смекалки и эрудиции у ребенка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2107" y="3571867"/>
            <a:ext cx="3725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 влиянии компьютерных игр на психику ребенка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Соблюдение режима пользования интернетом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защитить ребенка от игровой зависимости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Альтернатива компьютерным играм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0653" y="814257"/>
            <a:ext cx="388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Отбасы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бақыт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бесігі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жизни родителей – счастливый человек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5101" y="800369"/>
            <a:ext cx="360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Әрбір бала – жарық жұлдыз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 уникален: как его раскрыть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9709" y="278593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14178" y="278593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20088" y="276910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40653" y="3012129"/>
            <a:ext cx="3639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Баланы жастан...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развить смекалку и эрудицию у ребенка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32107" y="3012128"/>
            <a:ext cx="364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Ойынға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тәуелділікті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жеңуге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преодолеть зависимость детей от компьютерных игр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20088" y="2985603"/>
            <a:ext cx="3675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Сенім арту - жетістік кепілі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поддержать ребенка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сложной ситуации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38016" y="3422475"/>
            <a:ext cx="3790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Сложные ситуации в жизни ребенка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Агрессия, ложь, истерика и другие проявления  ребенка в сложных ситуациях.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Распознавание и понимание состояния ребенка в сложной ситуации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Эффективные способы поддержки  ребенка в сложных ситуациях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Опора на сильные стороны  ребенка в разрешении  ситуации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0653" y="4911719"/>
            <a:ext cx="388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Әкені көріп ұл өсер, шешені көріп қыз өсер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Воспитание личным примером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7638" y="5328040"/>
            <a:ext cx="388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Польза совместного времяпрепровождения взрослых и детей в семье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Качества характера родителя, которые важно транслировать в повседневной жизни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Привитие полезных привычек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Держать свое слово и выполнять обещания – важный жизненный принцип родителей</a:t>
            </a:r>
            <a:endParaRPr lang="x-none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22299" y="4879968"/>
            <a:ext cx="3905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Тәлімменен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өрілген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біздің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дәстүр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Традиции как основа семейного благополучия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03681" y="5280128"/>
            <a:ext cx="5205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Актуальность семейных традиций.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Семейные традиции и хобби, способствующие  единению семьи.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Обучение основам создания семейных традиций: практические приемы. 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школы и родителей в соблюдении семейных традиций, проявление взаимного уважения и культивирование школьных традиций.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Преемственность национальных и семейных традиций.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9709" y="4666837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414178" y="4666837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480613" y="5177191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t>7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СОДЕРЖАНИЕ ЗАНЯТИЙ ДЛЯ РОДИТЕЛЕЙ ДЕТЕЙ ОТ 11-12 ДО 14-15 ЛЕТ</a:t>
            </a:r>
            <a:endParaRPr lang="x-non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58" y="754348"/>
            <a:ext cx="345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Баланың бас ұстазы – ата-ана.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Позитивное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родительство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: слушать, слышать, быть услышанным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966" y="1373784"/>
            <a:ext cx="3929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Возрастные и социальные особенности подростков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Воспитание как позитивное воздействие на подростка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Особенности позитивного </a:t>
            </a:r>
            <a:r>
              <a:rPr lang="ru-RU" sz="1000" dirty="0" err="1"/>
              <a:t>родительства</a:t>
            </a:r>
            <a:endParaRPr lang="ru-RU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Принципы и правила позитивного </a:t>
            </a:r>
            <a:r>
              <a:rPr lang="ru-RU" sz="1000" dirty="0" err="1"/>
              <a:t>родительства</a:t>
            </a:r>
            <a:r>
              <a:rPr lang="en-US" sz="1000" dirty="0"/>
              <a:t> Национальные истоки позитивного родительства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Удовлетворенность и психологическое благополучие как результат позитивного </a:t>
            </a:r>
            <a:r>
              <a:rPr lang="ru-RU" sz="1000" dirty="0" err="1"/>
              <a:t>родительства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269" y="736715"/>
            <a:ext cx="3576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Ақыл айтпа, жол көрсет.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Новые условия обучения: как ребенку пройти адаптацию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7316" y="1373784"/>
            <a:ext cx="3893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Физиологическая адаптация подростка, условия повышения его работоспособности</a:t>
            </a:r>
            <a:r>
              <a:rPr lang="en-US" sz="1000" dirty="0"/>
              <a:t>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Культура национального питания как возможность физиологической адаптации подростка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Социально-психологическая адаптация подростка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Влияние самооценки подростка на процесс адаптации 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Развитие коммуникативных навыков подростка в семье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в успешной социализации подростка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734184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Балаға үйрету: ақылыңды мейірімге орап бер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Как найти ключ к своему ребенку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8710" y="1262314"/>
            <a:ext cx="375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Мүшел жас. Возрастные кризисы подростка, способы справляться с их проявлениями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Общие интересы родителей и детей как основа их взаимопонимания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Как строить общение с подростком. Конструктивные переговоры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Конфликты с подростком и пути их разрешения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Умение прощать как условие сохранения эмоционального контакта между родителем и ребенком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257" y="3182454"/>
            <a:ext cx="288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Бұлақ көрсең, көзін аш.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Растим творческую личность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256" y="3644119"/>
            <a:ext cx="3927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Методы развития творческого мышления подростка  в условиях семьи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Значение </a:t>
            </a:r>
            <a:r>
              <a:rPr lang="en-US" sz="1000" dirty="0"/>
              <a:t>национальных</a:t>
            </a:r>
            <a:r>
              <a:rPr lang="ru-RU" sz="1000" dirty="0"/>
              <a:t> детских игр в развитии творчества детей в условиях современной семьи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Повышение эффективности творческих занятий с детьми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по развитию творческой личности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9269" y="3146665"/>
            <a:ext cx="4084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Ақпараттан ақ-қараны ажырату өнері.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Ребенок в интернете:  как найти золотую середину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89274" y="3593125"/>
            <a:ext cx="3989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Ключевые проблемы, последствия и возможности использования подростком интернета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Алгоритм поведения родителей для защиты  подростка от кибербуллинга и опасных источников в интернет-пространстве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Влияние воспитания  на поведение подростка в сети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Взаимодействие школы и родителей по обеспечению информационной безопасности подростка 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0" y="3156694"/>
            <a:ext cx="3675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«Әр нәрсенің өлшемі бар...»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Как удержать баланс между «надо» и «хочу»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2000" y="3618359"/>
            <a:ext cx="35231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Потребности и желания подростка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Признаки проблемного поведения подростка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Алгоритм работы с негативными эмоциями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Способы </a:t>
            </a:r>
            <a:r>
              <a:rPr lang="ru-RU" sz="1000" dirty="0" err="1"/>
              <a:t>саморегуляции</a:t>
            </a:r>
            <a:r>
              <a:rPr lang="ru-RU" sz="1000" dirty="0"/>
              <a:t>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Предотвращение правонарушений среди подростков</a:t>
            </a:r>
            <a:r>
              <a:rPr lang="en-US" sz="1000" dirty="0"/>
              <a:t>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256" y="5226522"/>
            <a:ext cx="3845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Жасөспірімдермен қарым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қатынас құпиялары.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Особенности взаимоотношений подростков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258" y="5699831"/>
            <a:ext cx="455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Дружба – самое важное в жизни подростка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дружат современные дети. Подростковые субкультуры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Конфликты между подростками. </a:t>
            </a:r>
            <a:r>
              <a:rPr lang="ru-RU" sz="1000" dirty="0" err="1"/>
              <a:t>Буллинг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Стратегии родительского поведения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Национальные  ценности  «принятие», «уважение», «открытость» как основа построения взаимоотношений между людьми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2329" y="5191061"/>
            <a:ext cx="387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Отбасы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құндылығы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сарқылмас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қазына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Ценности как основа семейного счастья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42329" y="5650046"/>
            <a:ext cx="66966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Актуальность применения семейных ценностей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Гостеприимство как основа семейных ценностей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«Добрые родители - Добрый ребенок»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err="1"/>
              <a:t>Бабалар</a:t>
            </a:r>
            <a:r>
              <a:rPr lang="ru-RU" sz="1000" dirty="0"/>
              <a:t> </a:t>
            </a:r>
            <a:r>
              <a:rPr lang="ru-RU" sz="1000" dirty="0" err="1"/>
              <a:t>дәстүрі</a:t>
            </a:r>
            <a:r>
              <a:rPr lang="ru-RU" sz="1000" dirty="0"/>
              <a:t> – </a:t>
            </a:r>
            <a:r>
              <a:rPr lang="ru-RU" sz="1000" dirty="0" err="1"/>
              <a:t>ұрпаққа</a:t>
            </a:r>
            <a:r>
              <a:rPr lang="ru-RU" sz="1000" dirty="0"/>
              <a:t> </a:t>
            </a:r>
            <a:r>
              <a:rPr lang="ru-RU" sz="1000" dirty="0" err="1"/>
              <a:t>өсиет</a:t>
            </a:r>
            <a:r>
              <a:rPr lang="ru-RU" sz="1000" dirty="0"/>
              <a:t> – обсуждение и применение традиций передающихся из поколения в поколение как ценностная основа семьи 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Важность взаимодействия школы и родителей в вопросах сохранения национальных ценностей у подростков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96395" y="2903233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48437" y="2903233"/>
            <a:ext cx="3710834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352959" y="2886403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6395" y="5038326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421407" y="502517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42464" y="5038326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t>8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СОДЕРЖАНИЕ ЗАНЯТИЙ ДЛЯ РОДИТЕЛЕЙ ДЕТЕЙ ОТ 15-16 ДО 17-18 ЛЕТ</a:t>
            </a:r>
            <a:endParaRPr lang="x-non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618" y="775219"/>
            <a:ext cx="380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Боламын деген баланың бетін қақпа, белін бу...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Личность как результат саморазвития на основе нравственных ценностей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963" y="1413049"/>
            <a:ext cx="389204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Возрастные и социальные особенности старшеклассников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Позитивное </a:t>
            </a:r>
            <a:r>
              <a:rPr lang="ru-RU" sz="1100" dirty="0" err="1"/>
              <a:t>родительство</a:t>
            </a:r>
            <a:r>
              <a:rPr lang="ru-RU" sz="1100" dirty="0"/>
              <a:t> как поддержка желания и способности старшеклассника самостоятельно выстраивать свою жизнь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Самостоятельная деятельность – главный способ развития личности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Приемы самовоспитания: </a:t>
            </a:r>
            <a:r>
              <a:rPr lang="en-US" sz="1100" dirty="0"/>
              <a:t>национальная этика и современность</a:t>
            </a:r>
            <a:endParaRPr lang="x-none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8896" y="771889"/>
            <a:ext cx="367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Көркем мінез – баға жетпес байлық.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Эмоциональный интеллект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основа успешной личности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9098" y="1430306"/>
            <a:ext cx="3505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Эмоциональный интеллект и его влияние на качество жизни человека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Структурные компоненты эмоционального интеллекта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Алгоритмы и продуктивные способы поведения в кризисных ситуациях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Культура общения с взрослеющими детьми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Национальные особенности в проявлении эмоций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68396" y="775219"/>
            <a:ext cx="370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Сен жанбасаң лапылдап... 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Как помочь ребенку найти свое призвание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8396" y="1414536"/>
            <a:ext cx="39107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Призвание – основа самореализации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Ключ к самореализации – раскрытие особенностей темперамента, способностей, качеств характера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«Подводные камни» на пути самоопределения старшеклассника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Профессиональное самоопределение – основа счастья и жизненного успеха 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618" y="3245085"/>
            <a:ext cx="410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Құмарлыққа бой алдыру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тәуелділік құрдымы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Зоны рисков в развитии старшеклассников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259" y="3760201"/>
            <a:ext cx="38023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Виды зависимости 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Признаки наличия зависимости у старшего школьника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Меры профилактики зависимого поведения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Взаимодействие семьи и школы по профилактике зависимости</a:t>
            </a:r>
            <a:endParaRPr lang="x-none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8896" y="3183120"/>
            <a:ext cx="386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Жақсыдан қашпа, жаманға баспа...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Социальные сети и интернет-пространство: безопасное поведение старшеклассников 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7717" y="3760201"/>
            <a:ext cx="3611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Интернет-безопасность старшеклассников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Диагностика игровой зависимости у старшеклассников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Социальные сети и интернет зависимое поведение старшеклассников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Профилактика интернет-зависимости старшеклассников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по предотвращению зависимости от социальных сетей и интернет-пространства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68396" y="3214364"/>
            <a:ext cx="248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Күйзелістен шығар жол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Помогаем пережить стресс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09557" y="3712649"/>
            <a:ext cx="3947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поддержать свое ресурсное состояние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 Методы выхода из стресса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Эмоциональная регуляция – достижение баланса в стрессовой ситуации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Агрессия, депрессия, суицидальное поведение и другие крайние проявления стресса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Право на ошибку как возможность обретения опыта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школы и семьи в обеспечении стрессоустойчивости ребенка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259" y="5407671"/>
            <a:ext cx="3409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Сүйіспеншілік – сыйластық кілті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Любовь  –  ключ к взаимопониманию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683" y="5775687"/>
            <a:ext cx="4216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Любовь как основа эмоционального равновесия в семье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Понятие «</a:t>
            </a:r>
            <a:r>
              <a:rPr lang="ru-RU" sz="1000" dirty="0" err="1"/>
              <a:t>Айналайын</a:t>
            </a:r>
            <a:r>
              <a:rPr lang="ru-RU" sz="1000" dirty="0"/>
              <a:t>», всесторонняя поддержка ребенка в семье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Искренность в выражении эмоций. Эмоциональные манипуляции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говорить со старшеклассником на деликатные темы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4991" y="537939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Атадан өсиет, анадан қасиет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Традиции и ценности семьи: от поколения к поколению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47597" y="5754974"/>
            <a:ext cx="7041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Взаимосвязь традиций народа и традиций семьи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Преемственность поколений как передача знаний, ценностей, мироощущения и традиций от старших поколений – младшим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Роль матери и отца в семье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Особенности развития современного поколения детей, которые необходимо учитывать в семейном воспитании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Сохранение традиций семьи в изменяющихся условиях  жизни современного общества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0183" y="309561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02225" y="3095619"/>
            <a:ext cx="3280528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40779" y="3081584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0183" y="5297552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140779" y="5284488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02225" y="5284488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g2160f2f9c6f_0_912"/>
          <p:cNvSpPr txBox="1"/>
          <p:nvPr/>
        </p:nvSpPr>
        <p:spPr>
          <a:xfrm>
            <a:off x="8175171" y="6100974"/>
            <a:ext cx="337159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800"/>
            </a:pPr>
            <a:r>
              <a:rPr lang="en-US" dirty="0">
                <a:solidFill>
                  <a:srgbClr val="002060"/>
                </a:solidFill>
              </a:rPr>
              <a:t>Работа клуба будет поддерживаться онлайн-школой на портале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290916" y="3116432"/>
            <a:ext cx="3692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ДАНАЛЫҚ МЕКТЕБІ </a:t>
            </a:r>
            <a:endParaRPr lang="ru-RU" sz="24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5101" y="1647645"/>
            <a:ext cx="2288686" cy="303259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круглый стол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конкурс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семинар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встреча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беседы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дискуссии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разговор за дастарханом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6266" y="4050655"/>
            <a:ext cx="200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АҒА ҚАМҚОРЛЫҒЫ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0081" y="5083299"/>
            <a:ext cx="5807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7.   ҚЫЗ ҒҰМЫРДЫҢ ҚҰПИЯЛАРЫ. СЕКРЕТЫ ИЗ ЖИЗНИ ДЕВУШКИ</a:t>
            </a:r>
          </a:p>
          <a:p>
            <a:r>
              <a:rPr lang="ru-RU" sz="1400" dirty="0"/>
              <a:t>8.   ҚЫЗДАР БІЛУГЕ ТИІС... ДЕВУШКИ ДОЛЖНЫ ЗНАТЬ...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9835" y="906041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Заседания клуба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2701" y="921107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Темы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1128" y="935398"/>
            <a:ext cx="22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Формы проведения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ОРГАНИЗАЦИЯ КЛУБА «ДАНАЛЫҚ МЕКТЕБІ»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171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4309" y="911146"/>
            <a:ext cx="5186923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22228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3335" y="6189125"/>
            <a:ext cx="276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800"/>
            </a:pPr>
            <a:r>
              <a:rPr lang="ru-RU" dirty="0">
                <a:solidFill>
                  <a:srgbClr val="002060"/>
                </a:solidFill>
              </a:rPr>
              <a:t>Организаторы клуба: педагоги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27440" y="6147125"/>
            <a:ext cx="367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800"/>
            </a:pPr>
            <a:r>
              <a:rPr lang="en-US" dirty="0">
                <a:solidFill>
                  <a:srgbClr val="002060"/>
                </a:solidFill>
              </a:rPr>
              <a:t>Спикеры клуба: представители старшего поколения, эксперты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96160" y="6072481"/>
            <a:ext cx="1105038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4" y="4190776"/>
            <a:ext cx="885898" cy="4894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59842" y="181081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230" y="1842694"/>
            <a:ext cx="1260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АТА ӨСИЕТІ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5031" y="1420705"/>
            <a:ext cx="5836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 ЖЕТІ АТАСЫН БІЛГЕН ҰЛ, ЖЕТІ ЖҰРТТЫҢ ҚАМЫН ЖЕР </a:t>
            </a:r>
          </a:p>
          <a:p>
            <a:r>
              <a:rPr lang="ru-RU" dirty="0"/>
              <a:t>СЫН ЗНАЮЩИЙ СВОИХ ПРЕДКОВ  ДО СЕДЬМОГО ПОКОЛЕНИЯ,  ЗАБОТИТСЯ О  СЕМЕРЫХ ДИНАСТИЯХ</a:t>
            </a:r>
          </a:p>
          <a:p>
            <a:r>
              <a:rPr lang="ru-RU" dirty="0"/>
              <a:t>2.   БАБАЛАР ДӘСТҮРІ – ҰРПАҚҚА ӨСИЕТ </a:t>
            </a:r>
          </a:p>
          <a:p>
            <a:r>
              <a:rPr lang="ru-RU" dirty="0"/>
              <a:t>ТРАДИЦИЯ ПРЕДКОВ – ЗАВЕЩАНИЕ    ПОТОМКАМ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5017" y="3021420"/>
            <a:ext cx="174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ӘЖЕ ДАНАЛЫҒЫ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4059" y="4037000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02538" y="2711781"/>
            <a:ext cx="5961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  ЕРТЕГІ – ТАНЫМНЫҢ КӨЗІ</a:t>
            </a:r>
          </a:p>
          <a:p>
            <a:r>
              <a:rPr lang="ru-RU" dirty="0"/>
              <a:t>СКАЗКА – ИСТОЧНИК ПОЗНАНИЯ</a:t>
            </a:r>
          </a:p>
          <a:p>
            <a:r>
              <a:rPr lang="ru-RU" dirty="0"/>
              <a:t>4.   ЫРЫМ-ТЫЙЫМ – ӘДЕПТІЛІК НЕГІЗІ </a:t>
            </a:r>
          </a:p>
          <a:p>
            <a:r>
              <a:rPr lang="ru-RU" dirty="0"/>
              <a:t>НАРОДНЫЕ СУЕВЕРИЯ  И ЗАПРЕТЫ – ОСНОВА ПОРЯДОЧНОСТИ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95032" y="1434092"/>
            <a:ext cx="5836096" cy="117840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83024" y="2720261"/>
            <a:ext cx="5848104" cy="954107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29983" y="3007195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54269" y="5158237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ЖЕҢГЕ КЕҢЕСІ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59842" y="513749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81671" y="3842981"/>
            <a:ext cx="5849457" cy="1053559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61119" y="38660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  АҒАСЫ БАРДЫҢ – ЖАҒАСЫ БАР </a:t>
            </a:r>
          </a:p>
          <a:p>
            <a:r>
              <a:rPr lang="ru-RU" dirty="0"/>
              <a:t>СТАРШИЙ БРАТ — ОПОРА МЛАДШЕГО</a:t>
            </a:r>
          </a:p>
          <a:p>
            <a:r>
              <a:rPr lang="ru-RU" dirty="0"/>
              <a:t>6.   ЕР ЖІГІТКЕ ЖАРАСАР САЛАУАТТЫ БЕЙНЕСІ </a:t>
            </a:r>
          </a:p>
          <a:p>
            <a:r>
              <a:rPr lang="ru-RU" dirty="0"/>
              <a:t>ЗДОРОВЫЙ ОБРАЗ ЖИЗНИ, ПОДХОДИТ НАСТОЯЩЕМУ МУЖЧИНЕ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80081" y="5021931"/>
            <a:ext cx="5849457" cy="83858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Microsoft Office PowerPoint</Application>
  <PresentationFormat>Произвольный</PresentationFormat>
  <Paragraphs>421</Paragraphs>
  <Slides>14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2_Тема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Пользователь</cp:lastModifiedBy>
  <cp:revision>253</cp:revision>
  <cp:lastPrinted>2023-06-21T03:05:00Z</cp:lastPrinted>
  <dcterms:created xsi:type="dcterms:W3CDTF">2023-09-04T00:52:00Z</dcterms:created>
  <dcterms:modified xsi:type="dcterms:W3CDTF">2024-05-15T11:44:34Z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78421BB7D939414CA420373017837C54</vt:lpwstr>
  </property>
  <property fmtid="{D5CDD505-2E9C-101B-9397-08002B2CF9AE}" pid="3" name="KSOProductBuildVer">
    <vt:lpwstr>1033-11.2.0.11225</vt:lpwstr>
  </property>
</Properties>
</file>