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56" r:id="rId2"/>
    <p:sldMasterId id="2147483665" r:id="rId3"/>
    <p:sldMasterId id="2147483674" r:id="rId4"/>
    <p:sldMasterId id="2147483686" r:id="rId5"/>
  </p:sldMasterIdLst>
  <p:notesMasterIdLst>
    <p:notesMasterId r:id="rId19"/>
  </p:notesMasterIdLst>
  <p:handoutMasterIdLst>
    <p:handoutMasterId r:id="rId20"/>
  </p:handoutMasterIdLst>
  <p:sldIdLst>
    <p:sldId id="3259" r:id="rId6"/>
    <p:sldId id="3260" r:id="rId7"/>
    <p:sldId id="3261" r:id="rId8"/>
    <p:sldId id="3263" r:id="rId9"/>
    <p:sldId id="3265" r:id="rId10"/>
    <p:sldId id="3250" r:id="rId11"/>
    <p:sldId id="3251" r:id="rId12"/>
    <p:sldId id="3266" r:id="rId13"/>
    <p:sldId id="3254" r:id="rId14"/>
    <p:sldId id="3255" r:id="rId15"/>
    <p:sldId id="3256" r:id="rId16"/>
    <p:sldId id="3257" r:id="rId17"/>
    <p:sldId id="3258" r:id="rId18"/>
  </p:sldIdLst>
  <p:sldSz cx="12192000" cy="6858000"/>
  <p:notesSz cx="6810375" cy="99425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5BDEDE8-EC27-41D0-BCBC-CD9974C950BE}">
          <p14:sldIdLst>
            <p14:sldId id="3259"/>
            <p14:sldId id="3260"/>
            <p14:sldId id="3261"/>
            <p14:sldId id="3263"/>
            <p14:sldId id="3265"/>
            <p14:sldId id="3250"/>
            <p14:sldId id="3251"/>
            <p14:sldId id="3266"/>
            <p14:sldId id="3254"/>
            <p14:sldId id="3255"/>
            <p14:sldId id="3256"/>
            <p14:sldId id="3257"/>
            <p14:sldId id="3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2" roundtripDataSignature="AMtx7mj9i4xhnBY8ddIYHAcc+OHaPcoW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1A0C"/>
    <a:srgbClr val="F1F7FC"/>
    <a:srgbClr val="203864"/>
    <a:srgbClr val="444E7F"/>
    <a:srgbClr val="63B3C6"/>
    <a:srgbClr val="FBCC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customschemas.google.com/relationships/presentationmetadata" Target="meta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ABA213-F014-4EC9-9C84-2F7DCB4BF784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6F469-10CD-4F1F-A23A-AC5C3B7FA9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4503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51162" cy="49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50" tIns="45775" rIns="91550" bIns="4577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7625" y="0"/>
            <a:ext cx="2951162" cy="49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50" tIns="45775" rIns="91550" bIns="4577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3862" y="1243012"/>
            <a:ext cx="5962650" cy="3354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1037" y="4784725"/>
            <a:ext cx="5448300" cy="391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50" tIns="45775" rIns="91550" bIns="4577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44037"/>
            <a:ext cx="2951162" cy="49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50" tIns="45775" rIns="91550" bIns="4577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7625" y="9444037"/>
            <a:ext cx="2951162" cy="49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50" tIns="45775" rIns="91550" bIns="457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82880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3013"/>
            <a:ext cx="5962650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96359-2726-4A17-BFEE-36F98F61D935}" type="slidenum">
              <a:rPr lang="ru-RU" smtClean="0">
                <a:solidFill>
                  <a:prstClr val="black"/>
                </a:solidFill>
                <a:latin typeface="Calibri" panose="020F0502020204030204"/>
              </a:rPr>
              <a:pPr/>
              <a:t>1</a:t>
            </a:fld>
            <a:endParaRPr lang="ru-RU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66202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3013"/>
            <a:ext cx="5962650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 fontAlgn="base">
              <a:spcBef>
                <a:spcPct val="0"/>
              </a:spcBef>
              <a:spcAft>
                <a:spcPct val="0"/>
              </a:spcAft>
              <a:buSzPts val="1200"/>
              <a:buFont typeface="Arial" panose="020B0604020202020204" pitchFamily="34" charset="0"/>
              <a:buNone/>
              <a:defRPr/>
            </a:pPr>
            <a:fld id="{624B7F84-4728-4650-A36C-21B17E57B67B}" type="slidenum">
              <a:rPr lang="ru-RU" altLang="ru-RU" sz="1200" kern="1200" smtClean="0"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Calibri" panose="020F050202020403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SzPts val="1200"/>
                <a:buFont typeface="Arial" panose="020B0604020202020204" pitchFamily="34" charset="0"/>
                <a:buNone/>
                <a:defRPr/>
              </a:pPr>
              <a:t>3</a:t>
            </a:fld>
            <a:endParaRPr lang="ru-RU" altLang="ru-RU" sz="1200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43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3013"/>
            <a:ext cx="5962650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None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769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AFDB42F-0479-1204-4B96-B79ED92FA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98F6ABF-975D-291C-D9B5-2294ADDCD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9C19CD6-06B1-9C3E-DFD8-34FE36F6C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0E73-85D4-4C49-8CC3-1DAAE6062FFC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7BF38CF-FF7D-ED33-EE19-4AE171229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276FA0C-3FD9-ECC0-2C84-EE2C75D41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E2D8-A876-413E-8754-CFD3BEE13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768814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Заголовок раздела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6;p13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723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Заголовок и объект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8;p14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Google Shape;19;p14"/>
          <p:cNvSpPr txBox="1">
            <a:spLocks noGrp="1" noChangeArrowheads="1"/>
          </p:cNvSpPr>
          <p:nvPr>
            <p:ph type="sldNum" idx="10"/>
          </p:nvPr>
        </p:nvSpPr>
        <p:spPr>
          <a:xfrm>
            <a:off x="11409363" y="6332538"/>
            <a:ext cx="731837" cy="525462"/>
          </a:xfrm>
        </p:spPr>
        <p:txBody>
          <a:bodyPr/>
          <a:lstStyle>
            <a:lvl1pPr>
              <a:buSzPts val="1300"/>
              <a:defRPr sz="13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7654F56-1892-464B-9AE5-25F2CD04AE8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98287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Два объекта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" name="Google Shape;12;p12"/>
          <p:cNvSpPr txBox="1"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Google Shape;13;p12"/>
          <p:cNvSpPr txBox="1"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Google Shape;14;p12"/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7D64C-6BDC-4A48-8E8D-5AAC2A45BB1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99284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Сравнение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0" name="Google Shape;40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" name="Google Shape;12;p12"/>
          <p:cNvSpPr txBox="1"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Google Shape;13;p12"/>
          <p:cNvSpPr txBox="1"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Google Shape;14;p12"/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C495B-C824-4CE8-AA67-9FD54D55163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3277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Объект с подписью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" name="Google Shape;12;p12"/>
          <p:cNvSpPr txBox="1"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Google Shape;13;p12"/>
          <p:cNvSpPr txBox="1"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Google Shape;14;p12"/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3F0DA-D2E3-4B16-84AE-B3512B06C88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192217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Рисунок с подписью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9" name="Google Shape;59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" name="Google Shape;12;p12"/>
          <p:cNvSpPr txBox="1"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Google Shape;13;p12"/>
          <p:cNvSpPr txBox="1"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Google Shape;14;p12"/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4857E-8E41-4667-B864-3EA296694E3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4251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Заголовок и вертикальный текст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" name="Google Shape;12;p12"/>
          <p:cNvSpPr txBox="1"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Google Shape;13;p12"/>
          <p:cNvSpPr txBox="1"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Google Shape;14;p12"/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7783F-1738-463C-B70A-9EA3568A7F4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71198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Вертикальный заголовок и текст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" name="Google Shape;12;p12"/>
          <p:cNvSpPr txBox="1"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Google Shape;13;p12"/>
          <p:cNvSpPr txBox="1"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Google Shape;14;p12"/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4FF02-02C4-4CA4-8CEB-A813DB6A3FC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65680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747A-2F9E-4E50-8B3F-44D9A8C679A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CBA1-B698-4BC5-BF9A-E2A824C4F5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1162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87D5-5520-4233-8197-7FD5606E762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CBA1-B698-4BC5-BF9A-E2A824C4F5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37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Заголовок раздела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6;p13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67119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5D233-813A-4CA0-90F2-698E470CEEA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CBA1-B698-4BC5-BF9A-E2A824C4F5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9480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27F89-C877-4B8E-ACFB-0B86CE5E563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CBA1-B698-4BC5-BF9A-E2A824C4F5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5890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C67B8-1BCF-4B51-91C6-6BA8EDB78F1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CBA1-B698-4BC5-BF9A-E2A824C4F5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6325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07EF9-56FF-4C8E-BFD5-CD2E37DDAEF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CBA1-B698-4BC5-BF9A-E2A824C4F5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8006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328FC-352E-46C4-AD3A-8B20FBF9EB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CBA1-B698-4BC5-BF9A-E2A824C4F5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7997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9623-A690-42BD-A013-1938AE977EB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CBA1-B698-4BC5-BF9A-E2A824C4F5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3621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56701-F378-481A-A6E2-BED62D603AE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CBA1-B698-4BC5-BF9A-E2A824C4F5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5583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54975-D746-4F20-B802-B2F449ED0E0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CBA1-B698-4BC5-BF9A-E2A824C4F5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067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5E1A2-D316-4ECB-8DEF-7625A1BD44E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14.09.2023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CBA1-B698-4BC5-BF9A-E2A824C4F5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9708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>
            <a:off x="0" y="0"/>
            <a:ext cx="0" cy="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panose="020B0604020202020204" pitchFamily="34" charset="0"/>
              <a:buNone/>
              <a:defRPr sz="1400">
                <a:solidFill>
                  <a:srgbClr val="000000"/>
                </a:solidFill>
                <a:sym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4BA8CE-4B4A-4BBA-98D5-007C887E9357}" type="datetime1">
              <a:rPr lang="ru-RU" kern="1200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14.09.2023</a:t>
            </a:fld>
            <a:endParaRPr lang="ru-RU" kern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>
            <a:off x="0" y="0"/>
            <a:ext cx="0" cy="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panose="020B0604020202020204" pitchFamily="34" charset="0"/>
              <a:buNone/>
              <a:defRPr sz="1400">
                <a:solidFill>
                  <a:srgbClr val="000000"/>
                </a:solidFill>
                <a:sym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kern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омер слайда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spcFirstLastPara="1">
            <a:noAutofit/>
          </a:bodyPr>
          <a:lstStyle>
            <a:lvl1pPr eaLnBrk="0" hangingPunct="0">
              <a:spcBef>
                <a:spcPts val="0"/>
              </a:spcBef>
              <a:spcAft>
                <a:spcPts val="0"/>
              </a:spcAft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>
              <a:defRPr/>
            </a:pPr>
            <a:fld id="{527AC360-FC76-4329-9C36-8B2ED28D65B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029830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Заголовок и объект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8;p14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Google Shape;19;p14"/>
          <p:cNvSpPr txBox="1">
            <a:spLocks noGrp="1" noChangeArrowheads="1"/>
          </p:cNvSpPr>
          <p:nvPr>
            <p:ph type="sldNum" idx="10"/>
          </p:nvPr>
        </p:nvSpPr>
        <p:spPr>
          <a:xfrm>
            <a:off x="11409363" y="6332538"/>
            <a:ext cx="731837" cy="525462"/>
          </a:xfrm>
        </p:spPr>
        <p:txBody>
          <a:bodyPr/>
          <a:lstStyle>
            <a:lvl1pPr>
              <a:buSzPts val="1300"/>
              <a:defRPr sz="13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7654F56-1892-464B-9AE5-25F2CD04AE8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301540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Заголовок раздела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6;p13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16047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Заголовок и объект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8;p14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Google Shape;19;p14"/>
          <p:cNvSpPr txBox="1">
            <a:spLocks noGrp="1" noChangeArrowheads="1"/>
          </p:cNvSpPr>
          <p:nvPr>
            <p:ph type="sldNum" idx="10"/>
          </p:nvPr>
        </p:nvSpPr>
        <p:spPr/>
        <p:txBody>
          <a:bodyPr spcFirstLastPara="1">
            <a:noAutofit/>
          </a:bodyPr>
          <a:lstStyle>
            <a:lvl1pPr eaLnBrk="0" hangingPunct="0">
              <a:spcBef>
                <a:spcPts val="0"/>
              </a:spcBef>
              <a:spcAft>
                <a:spcPts val="0"/>
              </a:spcAft>
              <a:buSzPts val="1300"/>
              <a:buFont typeface="Calibri"/>
              <a:buNone/>
              <a:defRPr sz="13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>
              <a:defRPr/>
            </a:pPr>
            <a:fld id="{337AF2E9-1952-4C10-85C2-332C2E2318C5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110229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Два объекта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" name="Google Shape;12;p12"/>
          <p:cNvSpPr txBox="1"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Google Shape;13;p12"/>
          <p:cNvSpPr txBox="1"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Google Shape;14;p12"/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7D64C-6BDC-4A48-8E8D-5AAC2A45BB1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06582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Сравнение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0" name="Google Shape;40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" name="Google Shape;12;p12"/>
          <p:cNvSpPr txBox="1"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Google Shape;13;p12"/>
          <p:cNvSpPr txBox="1"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Google Shape;14;p12"/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C495B-C824-4CE8-AA67-9FD54D55163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1673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Объект с подписью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" name="Google Shape;12;p12"/>
          <p:cNvSpPr txBox="1"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Google Shape;13;p12"/>
          <p:cNvSpPr txBox="1"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Google Shape;14;p12"/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3F0DA-D2E3-4B16-84AE-B3512B06C88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6813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Рисунок с подписью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anchor="b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9" name="Google Shape;59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" name="Google Shape;12;p12"/>
          <p:cNvSpPr txBox="1"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Google Shape;13;p12"/>
          <p:cNvSpPr txBox="1"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Google Shape;14;p12"/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4857E-8E41-4667-B864-3EA296694E3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56160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Заголовок и вертикальный текст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" name="Google Shape;12;p12"/>
          <p:cNvSpPr txBox="1"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Google Shape;13;p12"/>
          <p:cNvSpPr txBox="1"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Google Shape;14;p12"/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7783F-1738-463C-B70A-9EA3568A7F4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2200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Вертикальный заголовок и текст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" name="Google Shape;12;p12"/>
          <p:cNvSpPr txBox="1">
            <a:spLocks noGrp="1" noChangeArrowheads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Google Shape;13;p12"/>
          <p:cNvSpPr txBox="1"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Google Shape;14;p12"/>
          <p:cNvSpPr txBox="1">
            <a:spLocks noGrp="1" noChangeArrowheads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4FF02-02C4-4CA4-8CEB-A813DB6A3FC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8383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sldNum" idx="12"/>
          </p:nvPr>
        </p:nvSpPr>
        <p:spPr>
          <a:xfrm>
            <a:off x="11409362" y="6332537"/>
            <a:ext cx="731837" cy="525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alibri"/>
              <a:buNone/>
              <a:defRPr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</p:sldLayoutIdLst>
  <p:transition>
    <p:push/>
  </p:transition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10;p1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ru-RU" altLang="ru-RU">
              <a:sym typeface="Arial" panose="020B0604020202020204" pitchFamily="34" charset="0"/>
            </a:endParaRPr>
          </a:p>
        </p:txBody>
      </p:sp>
      <p:sp>
        <p:nvSpPr>
          <p:cNvPr id="1027" name="Google Shape;11;p1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>
              <a:sym typeface="Arial" panose="020B0604020202020204" pitchFamily="34" charset="0"/>
            </a:endParaRPr>
          </a:p>
        </p:txBody>
      </p:sp>
      <p:sp>
        <p:nvSpPr>
          <p:cNvPr id="1028" name="Google Shape;12;p12"/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solidFill>
                  <a:srgbClr val="888888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Google Shape;13;p12"/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solidFill>
                  <a:srgbClr val="888888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Google Shape;14;p12"/>
          <p:cNvSpPr txBox="1">
            <a:spLocks noGrp="1" noChangeArrowheads="1"/>
          </p:cNvSpPr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ts val="1200"/>
              <a:buFont typeface="Arial" panose="020B0604020202020204" pitchFamily="34" charset="0"/>
              <a:buNone/>
              <a:defRPr sz="1200">
                <a:solidFill>
                  <a:srgbClr val="888888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fld id="{FD2D4813-9953-41CD-AC61-FB2BF2141A6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368946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10;p1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ru-RU" altLang="ru-RU">
              <a:sym typeface="Arial" panose="020B0604020202020204" pitchFamily="34" charset="0"/>
            </a:endParaRPr>
          </a:p>
        </p:txBody>
      </p:sp>
      <p:sp>
        <p:nvSpPr>
          <p:cNvPr id="1027" name="Google Shape;11;p1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>
              <a:sym typeface="Arial" panose="020B0604020202020204" pitchFamily="34" charset="0"/>
            </a:endParaRPr>
          </a:p>
        </p:txBody>
      </p:sp>
      <p:sp>
        <p:nvSpPr>
          <p:cNvPr id="1028" name="Google Shape;12;p12"/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solidFill>
                  <a:srgbClr val="888888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kern="1200"/>
          </a:p>
        </p:txBody>
      </p:sp>
      <p:sp>
        <p:nvSpPr>
          <p:cNvPr id="1029" name="Google Shape;13;p12"/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solidFill>
                  <a:srgbClr val="888888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kern="1200"/>
          </a:p>
        </p:txBody>
      </p:sp>
      <p:sp>
        <p:nvSpPr>
          <p:cNvPr id="1030" name="Google Shape;14;p12"/>
          <p:cNvSpPr txBox="1">
            <a:spLocks noGrp="1" noChangeArrowheads="1"/>
          </p:cNvSpPr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ts val="1200"/>
              <a:buFont typeface="Arial" panose="020B0604020202020204" pitchFamily="34" charset="0"/>
              <a:buNone/>
              <a:defRPr sz="1200">
                <a:solidFill>
                  <a:srgbClr val="888888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2D4813-9953-41CD-AC61-FB2BF2141A63}" type="slidenum">
              <a:rPr lang="ru-RU" altLang="ru-RU" kern="120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 kern="1200"/>
          </a:p>
        </p:txBody>
      </p:sp>
    </p:spTree>
    <p:extLst>
      <p:ext uri="{BB962C8B-B14F-4D97-AF65-F5344CB8AC3E}">
        <p14:creationId xmlns:p14="http://schemas.microsoft.com/office/powerpoint/2010/main" val="317714841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ClrTx/>
              <a:buFontTx/>
              <a:buNone/>
            </a:pPr>
            <a:fld id="{F8BDE014-DE32-4FB8-B764-4E32C8A39699}" type="datetime1">
              <a:rPr lang="ru-RU" kern="120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>
                <a:buClrTx/>
                <a:buFontTx/>
                <a:buNone/>
              </a:pPr>
              <a:t>14.09.2023</a:t>
            </a:fld>
            <a:endParaRPr lang="ru-RU" kern="120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ClrTx/>
              <a:buFontTx/>
              <a:buNone/>
            </a:pPr>
            <a:endParaRPr lang="ru-RU" kern="120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ClrTx/>
              <a:buFontTx/>
              <a:buNone/>
            </a:pPr>
            <a:fld id="{87B9CBA1-B698-4BC5-BF9A-E2A824C4F519}" type="slidenum">
              <a:rPr lang="ru-RU" kern="120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>
                <a:buClrTx/>
                <a:buFontTx/>
                <a:buNone/>
              </a:pPr>
              <a:t>‹#›</a:t>
            </a:fld>
            <a:endParaRPr lang="ru-RU" kern="120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89062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Google Shape;10;p11"/>
          <p:cNvSpPr txBox="1"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ru-RU" smtClean="0">
              <a:sym typeface="Arial" panose="020B0604020202020204" pitchFamily="34" charset="0"/>
            </a:endParaRPr>
          </a:p>
        </p:txBody>
      </p:sp>
      <p:sp>
        <p:nvSpPr>
          <p:cNvPr id="3075" name="Google Shape;11;p11"/>
          <p:cNvSpPr txBox="1"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>
              <a:sym typeface="Arial" panose="020B0604020202020204" pitchFamily="34" charset="0"/>
            </a:endParaRPr>
          </a:p>
        </p:txBody>
      </p:sp>
      <p:sp>
        <p:nvSpPr>
          <p:cNvPr id="3076" name="Google Shape;12;p11"/>
          <p:cNvSpPr txBox="1">
            <a:spLocks noGrp="1"/>
          </p:cNvSpPr>
          <p:nvPr>
            <p:ph type="sldNum" idx="12"/>
          </p:nvPr>
        </p:nvSpPr>
        <p:spPr bwMode="auto">
          <a:xfrm>
            <a:off x="11409363" y="6332538"/>
            <a:ext cx="731837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ts val="1300"/>
              <a:buFont typeface="Calibri" panose="020F0502020204030204" pitchFamily="34" charset="0"/>
              <a:buNone/>
              <a:defRPr sz="1300">
                <a:solidFill>
                  <a:srgbClr val="000000"/>
                </a:solidFill>
                <a:latin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FFE714-5F5C-4214-8673-E6E4F5C5A08B}" type="slidenum">
              <a:rPr lang="en-US" kern="120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sz="1400" kern="120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77547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</p:sldLayoutIdLst>
  <p:transition>
    <p:push/>
  </p:transition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17682" cy="6858000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9CBA1-B698-4BC5-BF9A-E2A824C4F51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2" descr="C:\Users\user\Desktop\ДЕПО\Слайды\3D_LOGO22.png">
            <a:extLst>
              <a:ext uri="{FF2B5EF4-FFF2-40B4-BE49-F238E27FC236}">
                <a16:creationId xmlns="" xmlns:a16="http://schemas.microsoft.com/office/drawing/2014/main" id="{E68D72EF-0027-47AC-94B3-8366978575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3962" y="100784"/>
            <a:ext cx="1457215" cy="1457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FDAFEE8E-29E6-4F9E-93A2-7D26ED951463}"/>
              </a:ext>
            </a:extLst>
          </p:cNvPr>
          <p:cNvSpPr/>
          <p:nvPr/>
        </p:nvSpPr>
        <p:spPr>
          <a:xfrm>
            <a:off x="4599296" y="2443663"/>
            <a:ext cx="72853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ru-RU" sz="3600" b="1" kern="12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Ата-аналарды </a:t>
            </a:r>
            <a:r>
              <a:rPr lang="ru-RU" sz="3600" b="1" kern="12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3600" b="1" kern="12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kern="12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3600" b="1" kern="12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kern="12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орталығының</a:t>
            </a:r>
            <a:r>
              <a:rPr lang="ru-RU" sz="3600" b="1" kern="12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kern="12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3600" b="1" kern="12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kern="12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600" b="1" kern="12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3600" b="1" kern="12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3600" b="1" kern="12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kern="12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қажеттілігі</a:t>
            </a:r>
            <a:r>
              <a:rPr lang="ru-RU" sz="3600" b="1" kern="12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kern="12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3600" b="1" kern="12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kern="12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жоспарлау</a:t>
            </a:r>
            <a:endParaRPr lang="ru-RU" sz="3600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2DD90551-95CC-4B18-8894-320D0A309509}"/>
              </a:ext>
            </a:extLst>
          </p:cNvPr>
          <p:cNvSpPr/>
          <p:nvPr/>
        </p:nvSpPr>
        <p:spPr>
          <a:xfrm>
            <a:off x="7011177" y="523271"/>
            <a:ext cx="48734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ru-RU" sz="1800" b="1" kern="1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ИНСТИТУТ ГАРМОНИЧНОГО РАЗВИТИЯ ЧЕЛОВЕКА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2ED0F49D-D6E9-47AD-9196-54CE09532709}"/>
              </a:ext>
            </a:extLst>
          </p:cNvPr>
          <p:cNvSpPr/>
          <p:nvPr/>
        </p:nvSpPr>
        <p:spPr>
          <a:xfrm>
            <a:off x="747513" y="516449"/>
            <a:ext cx="48064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  <a:buFontTx/>
              <a:buNone/>
            </a:pPr>
            <a:r>
              <a:rPr lang="ru-RU" sz="1800" b="1" kern="1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АДАМНЫ</a:t>
            </a:r>
            <a:r>
              <a:rPr lang="kk-KZ" sz="1800" b="1" kern="1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Ң ҮЙЛЕСІМДІ ДАМУЫ ҰЛТТЫҚ ИНСТИТУТЫ</a:t>
            </a:r>
            <a:endParaRPr lang="ru-RU" sz="1800" kern="1200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="" xmlns:a16="http://schemas.microsoft.com/office/drawing/2014/main" id="{380C06EB-AE49-4019-8B09-0E69AD85CC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457" y="1280883"/>
            <a:ext cx="4648200" cy="486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263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7654F56-1892-464B-9AE5-25F2CD04AE81}" type="slidenum">
              <a:rPr lang="ru-RU" altLang="ru-RU" smtClean="0"/>
              <a:pPr>
                <a:defRPr/>
              </a:pPr>
              <a:t>10</a:t>
            </a:fld>
            <a:endParaRPr lang="ru-RU" alt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029326"/>
              </p:ext>
            </p:extLst>
          </p:nvPr>
        </p:nvGraphicFramePr>
        <p:xfrm>
          <a:off x="245660" y="174246"/>
          <a:ext cx="11723428" cy="65268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7431"/>
                <a:gridCol w="4887600"/>
                <a:gridCol w="2184253"/>
                <a:gridCol w="2299428"/>
                <a:gridCol w="1954716"/>
              </a:tblGrid>
              <a:tr h="11019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«Даналық мектебі»</a:t>
                      </a:r>
                      <a:r>
                        <a:rPr lang="kk-KZ" sz="1400">
                          <a:effectLst/>
                        </a:rPr>
                        <a:t> клубының сабақтарын өткізу: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 Әжелер: «Бесік жыры – бар тәлімнің бастауы»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Әжелер қауымдастығын құру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61950" algn="l"/>
                        </a:tabLst>
                      </a:pPr>
                      <a:r>
                        <a:rPr lang="kk-KZ" sz="1400">
                          <a:effectLst/>
                        </a:rPr>
                        <a:t>Директордың тәрбие ісі жөніндегі орынбасары, сынып жетекшілері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қазан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</a:tr>
              <a:tr h="753825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«Аға мектебі»</a:t>
                      </a:r>
                      <a:r>
                        <a:rPr lang="kk-KZ" sz="1400">
                          <a:effectLst/>
                        </a:rPr>
                        <a:t> сабақтарын өткізу 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 «Ағасы бардың – жағасы бар»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Ағалар қауымдастығын құру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61950" algn="l"/>
                        </a:tabLst>
                      </a:pPr>
                      <a:r>
                        <a:rPr lang="kk-KZ" sz="1400">
                          <a:effectLst/>
                        </a:rPr>
                        <a:t>Директордың тәрбие ісі жөніндегі орынбасары, сынып жетекшілері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қазан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</a:tr>
              <a:tr h="753825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«Жеңге мектебі»</a:t>
                      </a:r>
                      <a:r>
                        <a:rPr lang="kk-KZ" sz="1400">
                          <a:effectLst/>
                        </a:rPr>
                        <a:t> сабақтарын өткізу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-</a:t>
                      </a:r>
                      <a:r>
                        <a:rPr lang="ru-RU" sz="1100">
                          <a:effectLst/>
                        </a:rPr>
                        <a:t> «</a:t>
                      </a:r>
                      <a:r>
                        <a:rPr lang="ru-RU" sz="1400">
                          <a:effectLst/>
                        </a:rPr>
                        <a:t>Қыз–қылығымен көркем»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Жеңгелер қауымдастығын құру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61950" algn="l"/>
                        </a:tabLst>
                      </a:pPr>
                      <a:r>
                        <a:rPr lang="kk-KZ" sz="1400">
                          <a:effectLst/>
                        </a:rPr>
                        <a:t>Директордың тәрбие ісі жөніндегі орынбасары, сынып жетекшілері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қазан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</a:tr>
              <a:tr h="942283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«Ата мектебі»</a:t>
                      </a:r>
                      <a:r>
                        <a:rPr lang="kk-KZ" sz="1400">
                          <a:effectLst/>
                        </a:rPr>
                        <a:t> сабақтарын өткізу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- «Ата кәсіп – берекенің бастауы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Мектеп оқушылары үшін қолөнер көрмесін ұйымдастыру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61950" algn="l"/>
                        </a:tabLst>
                      </a:pPr>
                      <a:r>
                        <a:rPr lang="kk-KZ" sz="1400">
                          <a:effectLst/>
                        </a:rPr>
                        <a:t>Директордың тәрбие ісі жөніндегі орынбасары, сынып жетекшілері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қараша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</a:tr>
              <a:tr h="901918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«Әжелер мектебі»</a:t>
                      </a:r>
                      <a:r>
                        <a:rPr lang="kk-KZ" sz="1400">
                          <a:effectLst/>
                        </a:rPr>
                        <a:t> сабақтарын өткізу </a:t>
                      </a:r>
                      <a:r>
                        <a:rPr lang="ru-RU" sz="1400">
                          <a:effectLst/>
                        </a:rPr>
                        <a:t>– </a:t>
                      </a:r>
                      <a:r>
                        <a:rPr lang="kk-KZ" sz="1400">
                          <a:effectLst/>
                        </a:rPr>
                        <a:t> «Әжем үйреткен...» әжелер шеберлік сыныбы (тамақ әзірлеу, тігін тігу мен тоқыма т.б.)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Қыздардың қатысуымен жалпы мектептік іс-шара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61950" algn="l"/>
                        </a:tabLst>
                      </a:pPr>
                      <a:r>
                        <a:rPr lang="kk-KZ" sz="1400">
                          <a:effectLst/>
                        </a:rPr>
                        <a:t>Директордың тәрбие ісі жөніндегі орынбасары, сынып жетекшілері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қараша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</a:tr>
              <a:tr h="942283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«Жеңге мектебі»</a:t>
                      </a:r>
                      <a:r>
                        <a:rPr lang="kk-KZ" sz="1400">
                          <a:effectLst/>
                        </a:rPr>
                        <a:t> сабақтарын өткізу</a:t>
                      </a:r>
                      <a:r>
                        <a:rPr lang="ru-RU" sz="1400">
                          <a:effectLst/>
                        </a:rPr>
                        <a:t> - «Қыздар білуге тиіс... (тұрмыстық қажеттіліктер)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kk-KZ" sz="1400">
                          <a:effectLst/>
                        </a:rPr>
                        <a:t>Жоғары сынып оқушыларымен викториналық байқау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61950" algn="l"/>
                        </a:tabLst>
                      </a:pPr>
                      <a:r>
                        <a:rPr lang="kk-KZ" sz="1400">
                          <a:effectLst/>
                        </a:rPr>
                        <a:t>Директордың тәрбие ісі жөніндегі орынбасары, сынып жетекшілері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қараша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</a:tr>
              <a:tr h="1130739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«Аға мектебі»</a:t>
                      </a:r>
                      <a:r>
                        <a:rPr lang="kk-KZ" sz="1400">
                          <a:effectLst/>
                        </a:rPr>
                        <a:t> сабақтарын өткізу</a:t>
                      </a:r>
                      <a:r>
                        <a:rPr lang="ru-RU" sz="1400">
                          <a:effectLst/>
                        </a:rPr>
                        <a:t> - «Жақсылық жасап жарысайық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Ағалар мен мектептің жоғары сынып оқушыларының жарысы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61950" algn="l"/>
                        </a:tabLst>
                      </a:pPr>
                      <a:r>
                        <a:rPr lang="kk-KZ" sz="1400">
                          <a:effectLst/>
                        </a:rPr>
                        <a:t>Директордың тәрбие ісі жөніндегі орынбасары, сынып жетекшілері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</a:rPr>
                        <a:t>қараша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71" marR="3987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8873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7654F56-1892-464B-9AE5-25F2CD04AE81}" type="slidenum">
              <a:rPr lang="ru-RU" altLang="ru-RU" smtClean="0"/>
              <a:pPr>
                <a:defRPr/>
              </a:pPr>
              <a:t>11</a:t>
            </a:fld>
            <a:endParaRPr lang="ru-RU" alt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817984"/>
              </p:ext>
            </p:extLst>
          </p:nvPr>
        </p:nvGraphicFramePr>
        <p:xfrm>
          <a:off x="95786" y="150123"/>
          <a:ext cx="11791415" cy="67328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9736"/>
                <a:gridCol w="4915945"/>
                <a:gridCol w="2196920"/>
                <a:gridCol w="2312763"/>
                <a:gridCol w="1966051"/>
              </a:tblGrid>
              <a:tr h="1178668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«Даналық мектебі»</a:t>
                      </a:r>
                      <a:r>
                        <a:rPr lang="kk-KZ" sz="1400">
                          <a:effectLst/>
                        </a:rPr>
                        <a:t> клубының қатысуымен жаңа жылдық шараларды өткізу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Іс</a:t>
                      </a:r>
                      <a:r>
                        <a:rPr lang="ru-RU" sz="1400">
                          <a:effectLst/>
                        </a:rPr>
                        <a:t>-</a:t>
                      </a:r>
                      <a:r>
                        <a:rPr lang="kk-KZ" sz="1400">
                          <a:effectLst/>
                        </a:rPr>
                        <a:t>шараларды өткізу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61950" algn="l"/>
                        </a:tabLst>
                      </a:pPr>
                      <a:r>
                        <a:rPr lang="kk-KZ" sz="1400">
                          <a:effectLst/>
                        </a:rPr>
                        <a:t>Директордың тәрбие ісі жөніндегі орынбасары, сынып жетекшілері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желтоқсан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</a:tr>
              <a:tr h="587406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Аталар, әжелер мен балалардың туысқандарының бірлескен жетістіктер көрмесін ұйымдастыру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 Жалпы мектепішілік іс-шараны өткізу  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61950" algn="l"/>
                        </a:tabLst>
                      </a:pPr>
                      <a:r>
                        <a:rPr lang="kk-KZ" sz="1400">
                          <a:effectLst/>
                        </a:rPr>
                        <a:t>Директордың тәрбие ісі жөнінегі орынбасары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қараша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</a:tr>
              <a:tr h="157607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</a:t>
                      </a:r>
                      <a:endParaRPr lang="ru-RU" sz="1100">
                        <a:effectLst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«Даналық мектебі»</a:t>
                      </a:r>
                      <a:r>
                        <a:rPr lang="kk-KZ" sz="1400">
                          <a:effectLst/>
                        </a:rPr>
                        <a:t> клубы мүшелерінің қатысуымен «Наурыз» мейрамын өткізу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Жалпы мектепішілік іс</a:t>
                      </a:r>
                      <a:r>
                        <a:rPr lang="ru-RU" sz="1400">
                          <a:effectLst/>
                        </a:rPr>
                        <a:t>-</a:t>
                      </a:r>
                      <a:r>
                        <a:rPr lang="kk-KZ" sz="1400">
                          <a:effectLst/>
                        </a:rPr>
                        <a:t>шара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61950" algn="l"/>
                        </a:tabLst>
                      </a:pPr>
                      <a:r>
                        <a:rPr lang="kk-KZ" sz="1400">
                          <a:effectLst/>
                        </a:rPr>
                        <a:t>Директордың тәрбие ісі жөніндегі орынбасары, сынып жетекшілері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Наурыз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</a:tr>
              <a:tr h="783206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«Әжелер мектебі», «Жеңге мектебі»</a:t>
                      </a:r>
                      <a:r>
                        <a:rPr lang="kk-KZ" sz="1400">
                          <a:effectLst/>
                        </a:rPr>
                        <a:t> мүшелерінің қатысуымен «</a:t>
                      </a:r>
                      <a:r>
                        <a:rPr lang="ru-RU" sz="1400">
                          <a:effectLst/>
                        </a:rPr>
                        <a:t>8 </a:t>
                      </a:r>
                      <a:r>
                        <a:rPr lang="kk-KZ" sz="1400">
                          <a:effectLst/>
                        </a:rPr>
                        <a:t>наурыз </a:t>
                      </a:r>
                      <a:r>
                        <a:rPr lang="ru-RU" sz="1400">
                          <a:effectLst/>
                        </a:rPr>
                        <a:t>– </a:t>
                      </a:r>
                      <a:r>
                        <a:rPr lang="kk-KZ" sz="1400">
                          <a:effectLst/>
                        </a:rPr>
                        <a:t>Халықаралық әйелдер күні»  мерекесін өткізу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«Отбасылық хобби»  көрмесі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61950" algn="l"/>
                        </a:tabLst>
                      </a:pPr>
                      <a:r>
                        <a:rPr lang="kk-KZ" sz="1400">
                          <a:effectLst/>
                        </a:rPr>
                        <a:t>Директордың тәрбие ісі жөніндегі орынбасары, сынып жетекшілері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Наурыз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</a:tr>
              <a:tr h="1178668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«Аталарға - тағзым!» мерекелік шарасын, </a:t>
                      </a:r>
                      <a:r>
                        <a:rPr lang="ru-RU" sz="1400">
                          <a:effectLst/>
                        </a:rPr>
                        <a:t>«</a:t>
                      </a:r>
                      <a:r>
                        <a:rPr lang="kk-KZ" sz="1400">
                          <a:effectLst/>
                        </a:rPr>
                        <a:t>Жеңіс үшін рақмет</a:t>
                      </a:r>
                      <a:r>
                        <a:rPr lang="ru-RU" sz="1400">
                          <a:effectLst/>
                        </a:rPr>
                        <a:t>!»</a:t>
                      </a:r>
                      <a:r>
                        <a:rPr lang="kk-KZ" sz="1400">
                          <a:effectLst/>
                        </a:rPr>
                        <a:t> челленджін өткізу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Мектептік іс</a:t>
                      </a:r>
                      <a:r>
                        <a:rPr lang="ru-RU" sz="1400">
                          <a:effectLst/>
                        </a:rPr>
                        <a:t>-</a:t>
                      </a:r>
                      <a:r>
                        <a:rPr lang="kk-KZ" sz="1400">
                          <a:effectLst/>
                        </a:rPr>
                        <a:t>шара,  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«Аталар мектебі» клубының мүшелерімен челленджді аяқтау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61950" algn="l"/>
                        </a:tabLst>
                      </a:pPr>
                      <a:r>
                        <a:rPr lang="kk-KZ" sz="1400">
                          <a:effectLst/>
                        </a:rPr>
                        <a:t>Директордың тәрбие ісі жөніндегі орынбасары, сынып жетекшілері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Сәуір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</a:tr>
              <a:tr h="1178668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«</a:t>
                      </a:r>
                      <a:r>
                        <a:rPr lang="ru-RU" sz="1400">
                          <a:effectLst/>
                        </a:rPr>
                        <a:t>1 мамыр - </a:t>
                      </a:r>
                      <a:r>
                        <a:rPr lang="kk-KZ" sz="1400">
                          <a:effectLst/>
                        </a:rPr>
                        <a:t>Қ</a:t>
                      </a:r>
                      <a:r>
                        <a:rPr lang="ru-RU" sz="1400">
                          <a:effectLst/>
                        </a:rPr>
                        <a:t>азақстан халқының бірлігі күні</a:t>
                      </a:r>
                      <a:r>
                        <a:rPr lang="kk-KZ" sz="1400">
                          <a:effectLst/>
                        </a:rPr>
                        <a:t>» мерекелік шарасын өткізу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Мектептік іс-шара (шеберлер қалашығы,  шығармашылық және қолөнер көрмесі)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61950" algn="l"/>
                        </a:tabLst>
                      </a:pPr>
                      <a:r>
                        <a:rPr lang="kk-KZ" sz="1400">
                          <a:effectLst/>
                        </a:rPr>
                        <a:t>Директордың тәрбие ісі жөніндегі орынбасары, сынып жетекшілері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</a:rPr>
                        <a:t>мамыр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574" marR="4357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548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7654F56-1892-464B-9AE5-25F2CD04AE81}" type="slidenum">
              <a:rPr lang="ru-RU" altLang="ru-RU" smtClean="0"/>
              <a:pPr>
                <a:defRPr/>
              </a:pPr>
              <a:t>12</a:t>
            </a:fld>
            <a:endParaRPr lang="ru-RU" altLang="ru-RU"/>
          </a:p>
        </p:txBody>
      </p:sp>
      <p:sp>
        <p:nvSpPr>
          <p:cNvPr id="3" name="TextBox 2"/>
          <p:cNvSpPr txBox="1"/>
          <p:nvPr/>
        </p:nvSpPr>
        <p:spPr>
          <a:xfrm>
            <a:off x="767751" y="293298"/>
            <a:ext cx="10774392" cy="3693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err="1">
                <a:solidFill>
                  <a:schemeClr val="accent5">
                    <a:lumMod val="75000"/>
                  </a:schemeClr>
                </a:solidFill>
              </a:rPr>
              <a:t>Функционалды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800" b="1" dirty="0" err="1">
                <a:solidFill>
                  <a:schemeClr val="accent5">
                    <a:lumMod val="75000"/>
                  </a:schemeClr>
                </a:solidFill>
              </a:rPr>
              <a:t>міндеттерге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5">
                    <a:lumMod val="75000"/>
                  </a:schemeClr>
                </a:solidFill>
              </a:rPr>
              <a:t>толықтырулар</a:t>
            </a:r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800" b="1" dirty="0" err="1">
                <a:solidFill>
                  <a:schemeClr val="accent5">
                    <a:lumMod val="75000"/>
                  </a:schemeClr>
                </a:solidFill>
              </a:rPr>
              <a:t>енгізу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</a:rPr>
              <a:t>:</a:t>
            </a:r>
            <a:endParaRPr lang="ru-RU" sz="1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21102" y="1276709"/>
            <a:ext cx="10921041" cy="50167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/>
            <a:r>
              <a:rPr lang="kk-KZ" sz="1800" b="1" dirty="0"/>
              <a:t>Мектеп директоры:</a:t>
            </a:r>
            <a:endParaRPr lang="ru-RU" sz="1800" dirty="0"/>
          </a:p>
          <a:p>
            <a:pPr marL="342900" lvl="0" indent="-342900">
              <a:buFont typeface="+mj-lt"/>
              <a:buAutoNum type="arabicPeriod"/>
            </a:pPr>
            <a:r>
              <a:rPr lang="kk-KZ" sz="1800" dirty="0" smtClean="0"/>
              <a:t>Орталықтың </a:t>
            </a:r>
            <a:r>
              <a:rPr lang="kk-KZ" sz="1800" dirty="0"/>
              <a:t>қызметіне басшылықты және бақылауды жүзеге асырады; </a:t>
            </a:r>
            <a:endParaRPr lang="ru-RU" sz="1800" dirty="0"/>
          </a:p>
          <a:p>
            <a:pPr marL="342900" lvl="0" indent="-342900">
              <a:buFont typeface="+mj-lt"/>
              <a:buAutoNum type="arabicPeriod"/>
            </a:pPr>
            <a:r>
              <a:rPr lang="kk-KZ" sz="1800" dirty="0"/>
              <a:t>«Ата-аналарды педагогикалық қолдау орталығы</a:t>
            </a:r>
            <a:r>
              <a:rPr lang="kk-KZ" sz="1800" dirty="0" smtClean="0"/>
              <a:t>»</a:t>
            </a:r>
            <a:r>
              <a:rPr lang="kk-KZ" sz="1800" dirty="0" smtClean="0"/>
              <a:t> </a:t>
            </a:r>
            <a:r>
              <a:rPr lang="kk-KZ" sz="1800" dirty="0"/>
              <a:t>қызметіне ғылыми-әдістемелік және ақпараттық-ресурстық тұрғыда қолдауды қамтамасыз етеді.</a:t>
            </a:r>
            <a:endParaRPr lang="ru-RU" sz="1800" dirty="0"/>
          </a:p>
          <a:p>
            <a:pPr marL="342900" lvl="0" indent="-342900">
              <a:buFont typeface="+mj-lt"/>
              <a:buAutoNum type="arabicPeriod"/>
            </a:pPr>
            <a:r>
              <a:rPr lang="kk-KZ" sz="1800" dirty="0"/>
              <a:t>Позитивті ата-ана мәдениетін арттырудағы әлеуметтік серіктестікті дамытады.</a:t>
            </a:r>
            <a:endParaRPr lang="ru-RU" sz="1800" dirty="0"/>
          </a:p>
          <a:p>
            <a:pPr marL="342900" lvl="0" indent="-342900">
              <a:buFont typeface="+mj-lt"/>
              <a:buAutoNum type="arabicPeriod"/>
            </a:pPr>
            <a:r>
              <a:rPr lang="kk-KZ" sz="1800" dirty="0"/>
              <a:t>Ата-аналарға арналған </a:t>
            </a:r>
            <a:r>
              <a:rPr lang="kk-KZ" sz="1800" dirty="0" smtClean="0"/>
              <a:t>сабақтарға </a:t>
            </a:r>
            <a:r>
              <a:rPr lang="kk-KZ" sz="1800" dirty="0"/>
              <a:t>ата-аналардың назарын аудару мақсатында ақпараттық науқан ұйымдастырады.</a:t>
            </a:r>
            <a:endParaRPr lang="ru-RU" sz="1800" dirty="0"/>
          </a:p>
          <a:p>
            <a:r>
              <a:rPr lang="kk-KZ" sz="1800" dirty="0"/>
              <a:t> </a:t>
            </a:r>
            <a:endParaRPr lang="ru-RU" dirty="0"/>
          </a:p>
          <a:p>
            <a:pPr lvl="0"/>
            <a:r>
              <a:rPr lang="kk-KZ" sz="1600" b="1" dirty="0"/>
              <a:t>Директордың тәрбие ісі жөніндегі орынбасары:</a:t>
            </a:r>
            <a:endParaRPr lang="ru-RU" sz="1600" dirty="0"/>
          </a:p>
          <a:p>
            <a:pPr marL="342900" lvl="0" indent="-342900">
              <a:buFont typeface="+mj-lt"/>
              <a:buAutoNum type="arabicPeriod"/>
            </a:pPr>
            <a:r>
              <a:rPr lang="kk-KZ" sz="1600" dirty="0" smtClean="0"/>
              <a:t>Орталық </a:t>
            </a:r>
            <a:r>
              <a:rPr lang="kk-KZ" sz="1600" dirty="0"/>
              <a:t>қызметін реттейтін ішкі құжаттарын дайындайды және </a:t>
            </a:r>
            <a:r>
              <a:rPr lang="kk-KZ" sz="1600" dirty="0" smtClean="0"/>
              <a:t>Орталық </a:t>
            </a:r>
            <a:r>
              <a:rPr lang="kk-KZ" sz="1600" dirty="0"/>
              <a:t>қызметін ұйымдастырады;</a:t>
            </a:r>
            <a:endParaRPr lang="ru-RU" sz="1600" dirty="0"/>
          </a:p>
          <a:p>
            <a:pPr marL="342900" lvl="0" indent="-342900">
              <a:buFont typeface="+mj-lt"/>
              <a:buAutoNum type="arabicPeriod"/>
            </a:pPr>
            <a:r>
              <a:rPr lang="kk-KZ" sz="1600" dirty="0" smtClean="0"/>
              <a:t>Орталық </a:t>
            </a:r>
            <a:r>
              <a:rPr lang="kk-KZ" sz="1600" dirty="0"/>
              <a:t>сабақтарын өтуге педагогтердің дайындығын жүзеге асырады;</a:t>
            </a:r>
            <a:endParaRPr lang="ru-RU" sz="1600" dirty="0"/>
          </a:p>
          <a:p>
            <a:pPr marL="342900" lvl="0" indent="-342900">
              <a:buFont typeface="+mj-lt"/>
              <a:buAutoNum type="arabicPeriod"/>
            </a:pPr>
            <a:r>
              <a:rPr lang="kk-KZ" sz="1600" dirty="0"/>
              <a:t>Педагогтер арасында білім беру курсының сабақтарын реттейді;</a:t>
            </a:r>
            <a:endParaRPr lang="ru-RU" sz="1600" dirty="0"/>
          </a:p>
          <a:p>
            <a:pPr marL="342900" lvl="0" indent="-342900">
              <a:buFont typeface="+mj-lt"/>
              <a:buAutoNum type="arabicPeriod"/>
            </a:pPr>
            <a:r>
              <a:rPr lang="kk-KZ" sz="1600" dirty="0"/>
              <a:t>Сабақтардың кестесін құрады және реттейді;</a:t>
            </a:r>
            <a:endParaRPr lang="ru-RU" sz="1600" dirty="0"/>
          </a:p>
          <a:p>
            <a:pPr marL="342900" lvl="0" indent="-342900">
              <a:buFont typeface="+mj-lt"/>
              <a:buAutoNum type="arabicPeriod"/>
            </a:pPr>
            <a:r>
              <a:rPr lang="kk-KZ" sz="1600" dirty="0"/>
              <a:t>Мониторингтік зерттеулерге педагогтер, ата-аналар мен балалардың қатысуын қамтамасыз етеді;</a:t>
            </a:r>
            <a:endParaRPr lang="ru-RU" sz="1600" dirty="0"/>
          </a:p>
          <a:p>
            <a:pPr marL="342900" lvl="0" indent="-342900">
              <a:buFont typeface="+mj-lt"/>
              <a:buAutoNum type="arabicPeriod"/>
            </a:pPr>
            <a:r>
              <a:rPr lang="kk-KZ" sz="1600" dirty="0" smtClean="0"/>
              <a:t>Орталық </a:t>
            </a:r>
            <a:r>
              <a:rPr lang="kk-KZ" sz="1600" dirty="0"/>
              <a:t>қызметін БАҚ-та және әлеуметтік желілерде насихаттайды;</a:t>
            </a:r>
            <a:endParaRPr lang="ru-RU" sz="1600" dirty="0"/>
          </a:p>
          <a:p>
            <a:pPr marL="342900" lvl="0" indent="-342900">
              <a:buFont typeface="+mj-lt"/>
              <a:buAutoNum type="arabicPeriod"/>
            </a:pPr>
            <a:r>
              <a:rPr lang="kk-KZ" sz="1600" dirty="0" smtClean="0"/>
              <a:t>Орталық </a:t>
            </a:r>
            <a:r>
              <a:rPr lang="kk-KZ" sz="1600" dirty="0"/>
              <a:t>қызметі туралы ақпараттарды қалалық (аудандық) білім бөлімдеріне дайындайды;</a:t>
            </a:r>
            <a:endParaRPr lang="ru-RU" sz="1600" dirty="0"/>
          </a:p>
          <a:p>
            <a:pPr marL="342900" lvl="0" indent="-342900">
              <a:buFont typeface="+mj-lt"/>
              <a:buAutoNum type="arabicPeriod"/>
            </a:pPr>
            <a:r>
              <a:rPr lang="kk-KZ" sz="1600" dirty="0"/>
              <a:t>«Ата-аналарды педагогикалық қолдау </a:t>
            </a:r>
            <a:r>
              <a:rPr lang="kk-KZ" sz="1600" dirty="0" smtClean="0"/>
              <a:t>орталығы» </a:t>
            </a:r>
            <a:r>
              <a:rPr lang="kk-KZ" sz="1600" dirty="0" smtClean="0"/>
              <a:t>аясында </a:t>
            </a:r>
            <a:r>
              <a:rPr lang="kk-KZ" sz="1600" dirty="0"/>
              <a:t>ата-аналарға білім алуға мотивация беру мақсатында сынып жетекшілер мен ата-аналармен өзара іс-қимыл жасайды.</a:t>
            </a:r>
            <a:endParaRPr lang="ru-RU" sz="1600" dirty="0"/>
          </a:p>
          <a:p>
            <a:pPr marL="342900" lvl="0" indent="-342900">
              <a:buFont typeface="+mj-lt"/>
              <a:buAutoNum type="arabicPeriod"/>
            </a:pPr>
            <a:r>
              <a:rPr lang="kk-KZ" sz="1600" dirty="0"/>
              <a:t>Ата-аналарға арналған курстарды өткізу үшін педагогтерді оқытуды ұйымдастырады</a:t>
            </a:r>
            <a:r>
              <a:rPr lang="kk-KZ" sz="1600" dirty="0" smtClean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747058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7654F56-1892-464B-9AE5-25F2CD04AE81}" type="slidenum">
              <a:rPr lang="ru-RU" altLang="ru-RU" smtClean="0"/>
              <a:pPr>
                <a:defRPr/>
              </a:pPr>
              <a:t>13</a:t>
            </a:fld>
            <a:endParaRPr lang="ru-RU" altLang="ru-RU"/>
          </a:p>
        </p:txBody>
      </p:sp>
      <p:sp>
        <p:nvSpPr>
          <p:cNvPr id="5" name="TextBox 4"/>
          <p:cNvSpPr txBox="1"/>
          <p:nvPr/>
        </p:nvSpPr>
        <p:spPr>
          <a:xfrm>
            <a:off x="638355" y="1492370"/>
            <a:ext cx="10990053" cy="42780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/>
            <a:r>
              <a:rPr lang="kk-KZ" sz="1600" b="1" dirty="0"/>
              <a:t>Мектептің әлеуметтік педагогі:</a:t>
            </a:r>
            <a:endParaRPr lang="ru-RU" sz="1600" dirty="0"/>
          </a:p>
          <a:p>
            <a:r>
              <a:rPr lang="kk-KZ" sz="1600" dirty="0" smtClean="0"/>
              <a:t>1</a:t>
            </a:r>
            <a:r>
              <a:rPr lang="kk-KZ" sz="1600" dirty="0"/>
              <a:t>. </a:t>
            </a:r>
            <a:r>
              <a:rPr lang="kk-KZ" sz="1600" dirty="0"/>
              <a:t>«Ата-аналарды педагогикалық қолдау </a:t>
            </a:r>
            <a:r>
              <a:rPr lang="kk-KZ" sz="1600" dirty="0" smtClean="0"/>
              <a:t>орталығы» </a:t>
            </a:r>
            <a:r>
              <a:rPr lang="kk-KZ" sz="1600" dirty="0" smtClean="0"/>
              <a:t>жобасына </a:t>
            </a:r>
            <a:r>
              <a:rPr lang="kk-KZ" sz="1600" dirty="0"/>
              <a:t>ата-аналарды тарту үшін педагогтер мен ата-аналармен ынтымақтастық орнатады.</a:t>
            </a:r>
            <a:endParaRPr lang="ru-RU" sz="1600" dirty="0"/>
          </a:p>
          <a:p>
            <a:r>
              <a:rPr lang="kk-KZ" sz="1600" dirty="0" smtClean="0"/>
              <a:t>2</a:t>
            </a:r>
            <a:r>
              <a:rPr lang="kk-KZ" sz="1600" dirty="0"/>
              <a:t>. </a:t>
            </a:r>
            <a:r>
              <a:rPr lang="kk-KZ" sz="1600" dirty="0" smtClean="0"/>
              <a:t>Орталық жұмысының </a:t>
            </a:r>
            <a:r>
              <a:rPr lang="kk-KZ" sz="1600" dirty="0"/>
              <a:t>мақсаты мен міндеті, қызметі туралы қоғамда насихат жұмыстарын жасайды және жобаға әлеуметтік серіктестерді тартады.</a:t>
            </a:r>
            <a:endParaRPr lang="ru-RU" sz="1600" dirty="0"/>
          </a:p>
          <a:p>
            <a:r>
              <a:rPr lang="kk-KZ" sz="1600" dirty="0"/>
              <a:t> </a:t>
            </a:r>
            <a:endParaRPr lang="ru-RU" sz="1600" dirty="0"/>
          </a:p>
          <a:p>
            <a:pPr lvl="0"/>
            <a:r>
              <a:rPr lang="kk-KZ" sz="1600" b="1" dirty="0"/>
              <a:t>Мектептің педагог-психологі</a:t>
            </a:r>
            <a:endParaRPr lang="ru-RU" sz="1600" dirty="0"/>
          </a:p>
          <a:p>
            <a:r>
              <a:rPr lang="kk-KZ" sz="1600" dirty="0"/>
              <a:t>1. </a:t>
            </a:r>
            <a:r>
              <a:rPr lang="kk-KZ" sz="1600" dirty="0"/>
              <a:t>«Ата-аналарды педагогикалық қолдау </a:t>
            </a:r>
            <a:r>
              <a:rPr lang="kk-KZ" sz="1600" dirty="0" smtClean="0"/>
              <a:t>орталығы» </a:t>
            </a:r>
            <a:r>
              <a:rPr lang="kk-KZ" sz="1600" dirty="0" smtClean="0"/>
              <a:t>қызметі </a:t>
            </a:r>
            <a:r>
              <a:rPr lang="kk-KZ" sz="1600" dirty="0"/>
              <a:t>аясында ата-аналарға психологиялық қолдауды қамтамасыз етеді.</a:t>
            </a:r>
            <a:endParaRPr lang="ru-RU" sz="1600" dirty="0"/>
          </a:p>
          <a:p>
            <a:r>
              <a:rPr lang="kk-KZ" sz="1600" dirty="0"/>
              <a:t>2. </a:t>
            </a:r>
            <a:r>
              <a:rPr lang="kk-KZ" sz="1600" dirty="0" smtClean="0"/>
              <a:t>Орталық </a:t>
            </a:r>
            <a:r>
              <a:rPr lang="kk-KZ" sz="1600" dirty="0"/>
              <a:t>аясында педагогтерге ата-аналарға тренингтер, work-shop, коуч-сессиялар секілді сабақтың басқа да формаларын өтуге әдістемелік көмек көрсетеді.</a:t>
            </a:r>
            <a:endParaRPr lang="ru-RU" sz="1600" dirty="0"/>
          </a:p>
          <a:p>
            <a:r>
              <a:rPr lang="kk-KZ" sz="1600" dirty="0"/>
              <a:t> </a:t>
            </a:r>
            <a:endParaRPr lang="ru-RU" sz="1600" dirty="0"/>
          </a:p>
          <a:p>
            <a:pPr lvl="0"/>
            <a:r>
              <a:rPr lang="kk-KZ" sz="1600" b="1" dirty="0"/>
              <a:t>Мектептің сынып жетекшісі </a:t>
            </a:r>
            <a:endParaRPr lang="ru-RU" sz="1600" dirty="0"/>
          </a:p>
          <a:p>
            <a:r>
              <a:rPr lang="kk-KZ" sz="1600" dirty="0"/>
              <a:t>1. </a:t>
            </a:r>
            <a:r>
              <a:rPr lang="kk-KZ" sz="1600" dirty="0"/>
              <a:t>«Ата-аналарды педагогикалық қолдау </a:t>
            </a:r>
            <a:r>
              <a:rPr lang="kk-KZ" sz="1600" dirty="0" smtClean="0"/>
              <a:t>орталығы» </a:t>
            </a:r>
            <a:r>
              <a:rPr lang="kk-KZ" sz="1600" dirty="0" smtClean="0"/>
              <a:t>жобасына </a:t>
            </a:r>
            <a:r>
              <a:rPr lang="kk-KZ" sz="1600" dirty="0"/>
              <a:t>ата-аналарды қатыстыруды қамтамасыз етеді.</a:t>
            </a:r>
            <a:endParaRPr lang="ru-RU" sz="1600" dirty="0"/>
          </a:p>
          <a:p>
            <a:r>
              <a:rPr lang="kk-KZ" sz="1600" dirty="0"/>
              <a:t>2. </a:t>
            </a:r>
            <a:r>
              <a:rPr lang="kk-KZ" sz="1600" dirty="0"/>
              <a:t>«Ата-аналарды педагогикалық қолдау </a:t>
            </a:r>
            <a:r>
              <a:rPr lang="kk-KZ" sz="1600" dirty="0" smtClean="0"/>
              <a:t>орталығы» </a:t>
            </a:r>
            <a:r>
              <a:rPr lang="kk-KZ" sz="1600" dirty="0" smtClean="0"/>
              <a:t>жобасын </a:t>
            </a:r>
            <a:r>
              <a:rPr lang="kk-KZ" sz="1600" dirty="0"/>
              <a:t>жүзеге асыру үшін ата-аналарға түсіндірме жұмыстарын жүргізеді.</a:t>
            </a:r>
            <a:endParaRPr lang="ru-RU" sz="1600" dirty="0"/>
          </a:p>
          <a:p>
            <a:r>
              <a:rPr lang="kk-KZ" sz="1600" dirty="0"/>
              <a:t>3. Іс-шаралардың бекітілген жоспар мен сабақ кестесіне сәйкес өтуін қамтамасыз етеді.  </a:t>
            </a:r>
            <a:endParaRPr lang="ru-RU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767751" y="293298"/>
            <a:ext cx="10774392" cy="3693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err="1">
                <a:solidFill>
                  <a:schemeClr val="accent5">
                    <a:lumMod val="75000"/>
                  </a:schemeClr>
                </a:solidFill>
              </a:rPr>
              <a:t>Функционалды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800" b="1" dirty="0" err="1">
                <a:solidFill>
                  <a:schemeClr val="accent5">
                    <a:lumMod val="75000"/>
                  </a:schemeClr>
                </a:solidFill>
              </a:rPr>
              <a:t>міндеттерге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5">
                    <a:lumMod val="75000"/>
                  </a:schemeClr>
                </a:solidFill>
              </a:rPr>
              <a:t>толықтырулар</a:t>
            </a:r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800" b="1" dirty="0" err="1">
                <a:solidFill>
                  <a:schemeClr val="accent5">
                    <a:lumMod val="75000"/>
                  </a:schemeClr>
                </a:solidFill>
              </a:rPr>
              <a:t>енгізу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</a:rPr>
              <a:t>: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950086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5A9C320A-5AF9-5D7B-2649-01E291D4213D}"/>
              </a:ext>
            </a:extLst>
          </p:cNvPr>
          <p:cNvCxnSpPr/>
          <p:nvPr/>
        </p:nvCxnSpPr>
        <p:spPr>
          <a:xfrm>
            <a:off x="4788" y="6727483"/>
            <a:ext cx="12196788" cy="0"/>
          </a:xfrm>
          <a:prstGeom prst="line">
            <a:avLst/>
          </a:prstGeom>
          <a:ln w="28575">
            <a:solidFill>
              <a:srgbClr val="D49A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B4F5823-583A-E495-125D-3365BA6590F0}"/>
              </a:ext>
            </a:extLst>
          </p:cNvPr>
          <p:cNvSpPr txBox="1"/>
          <p:nvPr/>
        </p:nvSpPr>
        <p:spPr>
          <a:xfrm>
            <a:off x="1062399" y="298155"/>
            <a:ext cx="10305327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5B9BD5">
                    <a:lumMod val="50000"/>
                  </a:srgbClr>
                </a:solidFill>
                <a:ea typeface="Cambria Math" panose="02040503050406030204" pitchFamily="18" charset="0"/>
              </a:rPr>
              <a:t>АТА-АНАЛАРДЫ ПЕДАГОГИКАЛЫҚ ҚОЛДАУ ОРТАЛЫҒЫ  </a:t>
            </a:r>
            <a:endParaRPr lang="ru-RU" sz="2400" b="1" dirty="0">
              <a:solidFill>
                <a:srgbClr val="5B9BD5">
                  <a:lumMod val="50000"/>
                </a:srgbClr>
              </a:solidFill>
              <a:ea typeface="Cambria Math" panose="02040503050406030204" pitchFamily="18" charset="0"/>
            </a:endParaRPr>
          </a:p>
        </p:txBody>
      </p:sp>
      <p:cxnSp>
        <p:nvCxnSpPr>
          <p:cNvPr id="54" name="Прямая соединительная линия 53">
            <a:extLst>
              <a:ext uri="{FF2B5EF4-FFF2-40B4-BE49-F238E27FC236}">
                <a16:creationId xmlns="" xmlns:a16="http://schemas.microsoft.com/office/drawing/2014/main" id="{A80695E3-B5CD-6820-D060-ABE453323394}"/>
              </a:ext>
            </a:extLst>
          </p:cNvPr>
          <p:cNvCxnSpPr>
            <a:cxnSpLocks/>
          </p:cNvCxnSpPr>
          <p:nvPr/>
        </p:nvCxnSpPr>
        <p:spPr>
          <a:xfrm>
            <a:off x="6103182" y="3669371"/>
            <a:ext cx="0" cy="3058112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18"/>
          <p:cNvSpPr>
            <a:spLocks noChangeArrowheads="1"/>
          </p:cNvSpPr>
          <p:nvPr/>
        </p:nvSpPr>
        <p:spPr bwMode="auto">
          <a:xfrm>
            <a:off x="473617" y="1738531"/>
            <a:ext cx="800839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buChar char="»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ClrTx/>
              <a:buNone/>
            </a:pPr>
            <a:r>
              <a:rPr lang="ru-RU" altLang="ru-RU" sz="1800" b="1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МАҚСАТЫ</a:t>
            </a:r>
            <a:r>
              <a:rPr lang="ru-RU" altLang="ru-RU" sz="1600" b="1" dirty="0" smtClean="0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: </a:t>
            </a:r>
            <a:r>
              <a:rPr lang="ru-RU" altLang="ru-RU" sz="1600" b="1" dirty="0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балаларды </a:t>
            </a:r>
            <a:r>
              <a:rPr lang="ru-RU" altLang="ru-RU" sz="1600" b="1" dirty="0" err="1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оқыту</a:t>
            </a:r>
            <a:r>
              <a:rPr lang="ru-RU" altLang="ru-RU" sz="1600" b="1" dirty="0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 </a:t>
            </a:r>
            <a:r>
              <a:rPr lang="ru-RU" altLang="ru-RU" sz="1600" b="1" dirty="0" err="1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және</a:t>
            </a:r>
            <a:r>
              <a:rPr lang="ru-RU" altLang="ru-RU" sz="1600" b="1" dirty="0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 </a:t>
            </a:r>
            <a:r>
              <a:rPr lang="ru-RU" altLang="ru-RU" sz="1600" b="1" dirty="0" err="1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тәрбиелеу</a:t>
            </a:r>
            <a:r>
              <a:rPr lang="ru-RU" altLang="ru-RU" sz="1600" b="1" dirty="0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 </a:t>
            </a:r>
            <a:r>
              <a:rPr lang="ru-RU" altLang="ru-RU" sz="1600" b="1" dirty="0" err="1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мәселесі</a:t>
            </a:r>
            <a:r>
              <a:rPr lang="ru-RU" altLang="ru-RU" sz="1600" b="1" dirty="0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 </a:t>
            </a:r>
            <a:r>
              <a:rPr lang="ru-RU" altLang="ru-RU" sz="1600" b="1" dirty="0" err="1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бойынша</a:t>
            </a:r>
            <a:r>
              <a:rPr lang="ru-RU" altLang="ru-RU" sz="1600" b="1" dirty="0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 </a:t>
            </a:r>
            <a:r>
              <a:rPr lang="ru-RU" altLang="ru-RU" sz="1600" b="1" dirty="0" err="1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мектептің</a:t>
            </a:r>
            <a:r>
              <a:rPr lang="ru-RU" altLang="ru-RU" sz="1600" b="1" dirty="0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 </a:t>
            </a:r>
            <a:r>
              <a:rPr lang="ru-RU" altLang="ru-RU" sz="1600" b="1" dirty="0" err="1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ата-аналармен</a:t>
            </a:r>
            <a:r>
              <a:rPr lang="ru-RU" altLang="ru-RU" sz="1600" b="1" dirty="0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 </a:t>
            </a:r>
            <a:r>
              <a:rPr lang="ru-RU" altLang="ru-RU" sz="1600" b="1" dirty="0" err="1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қарым-қатынасын</a:t>
            </a:r>
            <a:r>
              <a:rPr lang="ru-RU" altLang="ru-RU" sz="1600" b="1" dirty="0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 </a:t>
            </a:r>
            <a:r>
              <a:rPr lang="ru-RU" altLang="ru-RU" sz="1600" b="1" dirty="0" err="1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күшейту</a:t>
            </a:r>
            <a:r>
              <a:rPr lang="ru-RU" altLang="ru-RU" sz="1600" b="1" dirty="0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, </a:t>
            </a:r>
            <a:r>
              <a:rPr lang="ru-RU" altLang="ru-RU" sz="1600" b="1" dirty="0" err="1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сондай-ақ</a:t>
            </a:r>
            <a:r>
              <a:rPr lang="ru-RU" altLang="ru-RU" sz="1600" b="1" dirty="0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 </a:t>
            </a:r>
            <a:r>
              <a:rPr lang="ru-RU" altLang="ru-RU" sz="1600" b="1" dirty="0" err="1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берекелі</a:t>
            </a:r>
            <a:r>
              <a:rPr lang="ru-RU" altLang="ru-RU" sz="1600" b="1" dirty="0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 </a:t>
            </a:r>
            <a:r>
              <a:rPr lang="ru-RU" altLang="ru-RU" sz="1600" b="1" dirty="0" err="1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отбасы</a:t>
            </a:r>
            <a:r>
              <a:rPr lang="ru-RU" altLang="ru-RU" sz="1600" b="1" dirty="0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 </a:t>
            </a:r>
            <a:r>
              <a:rPr lang="ru-RU" altLang="ru-RU" sz="1600" b="1" dirty="0" err="1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мәдениетін</a:t>
            </a:r>
            <a:r>
              <a:rPr lang="ru-RU" altLang="ru-RU" sz="1600" b="1" dirty="0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 </a:t>
            </a:r>
            <a:r>
              <a:rPr lang="ru-RU" altLang="ru-RU" sz="1600" b="1" dirty="0" err="1">
                <a:solidFill>
                  <a:srgbClr val="5B9BD5">
                    <a:lumMod val="50000"/>
                  </a:srgbClr>
                </a:solidFill>
                <a:latin typeface="Arial"/>
                <a:ea typeface="Cambria Math" panose="02040503050406030204" pitchFamily="18" charset="0"/>
              </a:rPr>
              <a:t>дамыту</a:t>
            </a:r>
            <a:endParaRPr lang="ru-RU" altLang="ru-RU" sz="1600" b="1" dirty="0">
              <a:solidFill>
                <a:srgbClr val="5B9BD5">
                  <a:lumMod val="50000"/>
                </a:srgbClr>
              </a:solidFill>
              <a:latin typeface="Arial"/>
              <a:ea typeface="Cambria Math" panose="02040503050406030204" pitchFamily="18" charset="0"/>
            </a:endParaRPr>
          </a:p>
          <a:p>
            <a:pPr>
              <a:buClrTx/>
              <a:buFontTx/>
              <a:buNone/>
            </a:pPr>
            <a:endParaRPr lang="ru-RU" altLang="ru-RU" dirty="0">
              <a:latin typeface="Arial"/>
              <a:ea typeface="Cambria Math" panose="02040503050406030204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73616" y="2685234"/>
            <a:ext cx="16736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800" b="1" dirty="0" smtClean="0">
                <a:solidFill>
                  <a:srgbClr val="D49A0A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МІНДЕТТЕРІ :</a:t>
            </a:r>
            <a:endParaRPr lang="ru-RU" sz="1800" b="1" dirty="0">
              <a:solidFill>
                <a:srgbClr val="D49A0A"/>
              </a:solidFill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8482013" y="3284538"/>
            <a:ext cx="33243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объединение  усилий социальных партнеров в развитии культуры позитивного родительства. 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513595" y="3267146"/>
            <a:ext cx="3429000" cy="2762718"/>
          </a:xfrm>
          <a:prstGeom prst="rect">
            <a:avLst/>
          </a:prstGeom>
          <a:solidFill>
            <a:srgbClr val="F1F7FC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00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4290228" y="3267146"/>
            <a:ext cx="3784600" cy="2762717"/>
          </a:xfrm>
          <a:prstGeom prst="rect">
            <a:avLst/>
          </a:prstGeom>
          <a:solidFill>
            <a:srgbClr val="F1F7FC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00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8378825" y="3274390"/>
            <a:ext cx="3405188" cy="2755474"/>
          </a:xfrm>
          <a:prstGeom prst="rect">
            <a:avLst/>
          </a:prstGeom>
          <a:solidFill>
            <a:srgbClr val="F1F7FC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00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768351" y="3454618"/>
            <a:ext cx="32122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arenR"/>
              <a:defRPr/>
            </a:pPr>
            <a:r>
              <a:rPr lang="ru-RU" sz="1600" dirty="0" err="1" smtClean="0">
                <a:ea typeface="Cambria Math" panose="02040503050406030204" pitchFamily="18" charset="0"/>
                <a:cs typeface="Arial" panose="020B0604020202020204" pitchFamily="34" charset="0"/>
              </a:rPr>
              <a:t>балалардың</a:t>
            </a:r>
            <a:r>
              <a:rPr lang="ru-RU" sz="1600" dirty="0" smtClean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Cambria Math" panose="02040503050406030204" pitchFamily="18" charset="0"/>
                <a:cs typeface="Arial" panose="020B0604020202020204" pitchFamily="34" charset="0"/>
              </a:rPr>
              <a:t>әл-ауқатын</a:t>
            </a:r>
            <a:r>
              <a:rPr lang="ru-RU" sz="16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Cambria Math" panose="02040503050406030204" pitchFamily="18" charset="0"/>
                <a:cs typeface="Arial" panose="020B0604020202020204" pitchFamily="34" charset="0"/>
              </a:rPr>
              <a:t>қамтамасыз</a:t>
            </a:r>
            <a:r>
              <a:rPr lang="ru-RU" sz="16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Cambria Math" panose="02040503050406030204" pitchFamily="18" charset="0"/>
                <a:cs typeface="Arial" panose="020B0604020202020204" pitchFamily="34" charset="0"/>
              </a:rPr>
              <a:t>ету</a:t>
            </a:r>
            <a:r>
              <a:rPr lang="ru-RU" sz="16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Cambria Math" panose="02040503050406030204" pitchFamily="18" charset="0"/>
                <a:cs typeface="Arial" panose="020B0604020202020204" pitchFamily="34" charset="0"/>
              </a:rPr>
              <a:t>үшін</a:t>
            </a:r>
            <a:r>
              <a:rPr lang="ru-RU" sz="16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Cambria Math" panose="02040503050406030204" pitchFamily="18" charset="0"/>
                <a:cs typeface="Arial" panose="020B0604020202020204" pitchFamily="34" charset="0"/>
              </a:rPr>
              <a:t>ата-аналардың</a:t>
            </a:r>
            <a:r>
              <a:rPr lang="ru-RU" sz="16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Cambria Math" panose="02040503050406030204" pitchFamily="18" charset="0"/>
                <a:cs typeface="Arial" panose="020B0604020202020204" pitchFamily="34" charset="0"/>
              </a:rPr>
              <a:t>педагогикалық</a:t>
            </a:r>
            <a:r>
              <a:rPr lang="ru-RU" sz="16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Cambria Math" panose="02040503050406030204" pitchFamily="18" charset="0"/>
                <a:cs typeface="Arial" panose="020B0604020202020204" pitchFamily="34" charset="0"/>
              </a:rPr>
              <a:t>мәдениетін</a:t>
            </a:r>
            <a:r>
              <a:rPr lang="ru-RU" sz="1600" dirty="0">
                <a:ea typeface="Cambria Math" panose="02040503050406030204" pitchFamily="18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ea typeface="Cambria Math" panose="02040503050406030204" pitchFamily="18" charset="0"/>
                <a:cs typeface="Arial" panose="020B0604020202020204" pitchFamily="34" charset="0"/>
              </a:rPr>
              <a:t>психологиялық</a:t>
            </a:r>
            <a:r>
              <a:rPr lang="ru-RU" sz="16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Cambria Math" panose="02040503050406030204" pitchFamily="18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Cambria Math" panose="02040503050406030204" pitchFamily="18" charset="0"/>
                <a:cs typeface="Arial" panose="020B0604020202020204" pitchFamily="34" charset="0"/>
              </a:rPr>
              <a:t>әлеуметтік</a:t>
            </a:r>
            <a:r>
              <a:rPr lang="ru-RU" sz="16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Cambria Math" panose="02040503050406030204" pitchFamily="18" charset="0"/>
                <a:cs typeface="Arial" panose="020B0604020202020204" pitchFamily="34" charset="0"/>
              </a:rPr>
              <a:t>құзыреттерін</a:t>
            </a:r>
            <a:r>
              <a:rPr lang="ru-RU" sz="16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Cambria Math" panose="02040503050406030204" pitchFamily="18" charset="0"/>
                <a:cs typeface="Arial" panose="020B0604020202020204" pitchFamily="34" charset="0"/>
              </a:rPr>
              <a:t>дамытуда</a:t>
            </a:r>
            <a:r>
              <a:rPr lang="ru-RU" sz="16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Cambria Math" panose="02040503050406030204" pitchFamily="18" charset="0"/>
                <a:cs typeface="Arial" panose="020B0604020202020204" pitchFamily="34" charset="0"/>
              </a:rPr>
              <a:t>ата-аналарға</a:t>
            </a:r>
            <a:r>
              <a:rPr lang="ru-RU" sz="16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Cambria Math" panose="02040503050406030204" pitchFamily="18" charset="0"/>
                <a:cs typeface="Arial" panose="020B0604020202020204" pitchFamily="34" charset="0"/>
              </a:rPr>
              <a:t>жүйелі</a:t>
            </a:r>
            <a:r>
              <a:rPr lang="ru-RU" sz="16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Cambria Math" panose="02040503050406030204" pitchFamily="18" charset="0"/>
                <a:cs typeface="Arial" panose="020B0604020202020204" pitchFamily="34" charset="0"/>
              </a:rPr>
              <a:t>педагогикалық</a:t>
            </a:r>
            <a:r>
              <a:rPr lang="ru-RU" sz="16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Cambria Math" panose="02040503050406030204" pitchFamily="18" charset="0"/>
                <a:cs typeface="Arial" panose="020B0604020202020204" pitchFamily="34" charset="0"/>
              </a:rPr>
              <a:t>қолдауды</a:t>
            </a:r>
            <a:r>
              <a:rPr lang="ru-RU" sz="16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ea typeface="Cambria Math" panose="02040503050406030204" pitchFamily="18" charset="0"/>
                <a:cs typeface="Arial" panose="020B0604020202020204" pitchFamily="34" charset="0"/>
              </a:rPr>
              <a:t>ұйымдастыру</a:t>
            </a:r>
            <a:r>
              <a:rPr lang="ru-RU" sz="1600" dirty="0" smtClean="0">
                <a:ea typeface="Cambria Math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algn="just">
              <a:defRPr/>
            </a:pPr>
            <a:endParaRPr lang="ru-RU" sz="1600" dirty="0" smtClean="0"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4425725" y="3938561"/>
            <a:ext cx="35786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800" dirty="0">
                <a:ea typeface="Cambria Math" panose="02040503050406030204" pitchFamily="18" charset="0"/>
                <a:cs typeface="Arial" panose="020B0604020202020204" pitchFamily="34" charset="0"/>
              </a:rPr>
              <a:t>2) балаларды </a:t>
            </a:r>
            <a:r>
              <a:rPr lang="ru-RU" sz="1800" dirty="0" err="1">
                <a:ea typeface="Cambria Math" panose="02040503050406030204" pitchFamily="18" charset="0"/>
                <a:cs typeface="Arial" panose="020B0604020202020204" pitchFamily="34" charset="0"/>
              </a:rPr>
              <a:t>тәрбиелеу</a:t>
            </a:r>
            <a:r>
              <a:rPr lang="ru-RU" sz="1800" dirty="0">
                <a:ea typeface="Cambria Math" panose="02040503050406030204" pitchFamily="18" charset="0"/>
                <a:cs typeface="Arial" panose="020B0604020202020204" pitchFamily="34" charset="0"/>
              </a:rPr>
              <a:t> мен </a:t>
            </a:r>
            <a:r>
              <a:rPr lang="ru-RU" sz="1800" dirty="0" err="1">
                <a:ea typeface="Cambria Math" panose="02040503050406030204" pitchFamily="18" charset="0"/>
                <a:cs typeface="Arial" panose="020B0604020202020204" pitchFamily="34" charset="0"/>
              </a:rPr>
              <a:t>дамытуда</a:t>
            </a:r>
            <a:r>
              <a:rPr lang="ru-RU" sz="1800" dirty="0">
                <a:ea typeface="Cambria Math" panose="02040503050406030204" pitchFamily="18" charset="0"/>
                <a:cs typeface="Arial" panose="020B0604020202020204" pitchFamily="34" charset="0"/>
              </a:rPr>
              <a:t> орта </a:t>
            </a:r>
            <a:r>
              <a:rPr lang="ru-RU" sz="1800" dirty="0" err="1">
                <a:ea typeface="Cambria Math" panose="02040503050406030204" pitchFamily="18" charset="0"/>
                <a:cs typeface="Arial" panose="020B0604020202020204" pitchFamily="34" charset="0"/>
              </a:rPr>
              <a:t>білім</a:t>
            </a:r>
            <a:r>
              <a:rPr lang="ru-RU" sz="1800" dirty="0">
                <a:ea typeface="Cambria Math" panose="02040503050406030204" pitchFamily="18" charset="0"/>
                <a:cs typeface="Arial" panose="020B0604020202020204" pitchFamily="34" charset="0"/>
              </a:rPr>
              <a:t> беру </a:t>
            </a:r>
            <a:r>
              <a:rPr lang="ru-RU" sz="1800" dirty="0" err="1">
                <a:ea typeface="Cambria Math" panose="02040503050406030204" pitchFamily="18" charset="0"/>
                <a:cs typeface="Arial" panose="020B0604020202020204" pitchFamily="34" charset="0"/>
              </a:rPr>
              <a:t>ұйымы</a:t>
            </a:r>
            <a:r>
              <a:rPr lang="ru-RU" sz="1800" dirty="0">
                <a:ea typeface="Cambria Math" panose="02040503050406030204" pitchFamily="18" charset="0"/>
                <a:cs typeface="Arial" panose="020B0604020202020204" pitchFamily="34" charset="0"/>
              </a:rPr>
              <a:t> мен </a:t>
            </a:r>
            <a:r>
              <a:rPr lang="ru-RU" sz="1800" dirty="0" err="1">
                <a:ea typeface="Cambria Math" panose="02040503050406030204" pitchFamily="18" charset="0"/>
                <a:cs typeface="Arial" panose="020B0604020202020204" pitchFamily="34" charset="0"/>
              </a:rPr>
              <a:t>отбасы</a:t>
            </a:r>
            <a:r>
              <a:rPr lang="ru-RU" sz="18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ea typeface="Cambria Math" panose="02040503050406030204" pitchFamily="18" charset="0"/>
                <a:cs typeface="Arial" panose="020B0604020202020204" pitchFamily="34" charset="0"/>
              </a:rPr>
              <a:t>арасындағы</a:t>
            </a:r>
            <a:r>
              <a:rPr lang="ru-RU" sz="18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ea typeface="Cambria Math" panose="02040503050406030204" pitchFamily="18" charset="0"/>
                <a:cs typeface="Arial" panose="020B0604020202020204" pitchFamily="34" charset="0"/>
              </a:rPr>
              <a:t>өзара</a:t>
            </a:r>
            <a:r>
              <a:rPr lang="ru-RU" sz="18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ea typeface="Cambria Math" panose="02040503050406030204" pitchFamily="18" charset="0"/>
                <a:cs typeface="Arial" panose="020B0604020202020204" pitchFamily="34" charset="0"/>
              </a:rPr>
              <a:t>іс-қимылды</a:t>
            </a:r>
            <a:r>
              <a:rPr lang="ru-RU" sz="1800" dirty="0"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ea typeface="Cambria Math" panose="02040503050406030204" pitchFamily="18" charset="0"/>
                <a:cs typeface="Arial" panose="020B0604020202020204" pitchFamily="34" charset="0"/>
              </a:rPr>
              <a:t>нығайту</a:t>
            </a:r>
            <a:r>
              <a:rPr lang="ru-RU" sz="1800" dirty="0">
                <a:ea typeface="Cambria Math" panose="02040503050406030204" pitchFamily="18" charset="0"/>
                <a:cs typeface="Arial" panose="020B0604020202020204" pitchFamily="34" charset="0"/>
              </a:rPr>
              <a:t>;</a:t>
            </a:r>
            <a:endParaRPr lang="ru-RU" sz="1800" dirty="0" smtClean="0"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ACF65A28-E501-5681-EB20-7010139100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2013" y="1343541"/>
            <a:ext cx="2804822" cy="149756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C4618001-F8A8-0124-A400-126987E02877}"/>
              </a:ext>
            </a:extLst>
          </p:cNvPr>
          <p:cNvSpPr txBox="1"/>
          <p:nvPr/>
        </p:nvSpPr>
        <p:spPr>
          <a:xfrm>
            <a:off x="8520065" y="3881678"/>
            <a:ext cx="304184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dirty="0">
                <a:ea typeface="Times New Roman" panose="02020603050405020304" pitchFamily="18" charset="0"/>
              </a:rPr>
              <a:t>3) балаларды </a:t>
            </a:r>
            <a:r>
              <a:rPr lang="ru-RU" sz="1800" dirty="0" err="1">
                <a:ea typeface="Times New Roman" panose="02020603050405020304" pitchFamily="18" charset="0"/>
              </a:rPr>
              <a:t>тәрбиелеу</a:t>
            </a:r>
            <a:r>
              <a:rPr lang="ru-RU" sz="1800" dirty="0"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ea typeface="Times New Roman" panose="02020603050405020304" pitchFamily="18" charset="0"/>
              </a:rPr>
              <a:t>дамытуда</a:t>
            </a:r>
            <a:r>
              <a:rPr lang="ru-RU" sz="1800" dirty="0"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a typeface="Times New Roman" panose="02020603050405020304" pitchFamily="18" charset="0"/>
              </a:rPr>
              <a:t>ата-аналардың</a:t>
            </a:r>
            <a:r>
              <a:rPr lang="ru-RU" sz="1800" dirty="0"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a typeface="Times New Roman" panose="02020603050405020304" pitchFamily="18" charset="0"/>
              </a:rPr>
              <a:t>жауапкершілігін</a:t>
            </a:r>
            <a:r>
              <a:rPr lang="ru-RU" sz="1800" dirty="0"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a typeface="Times New Roman" panose="02020603050405020304" pitchFamily="18" charset="0"/>
              </a:rPr>
              <a:t>арттыру</a:t>
            </a:r>
            <a:r>
              <a:rPr lang="ru-RU" sz="1800" dirty="0">
                <a:ea typeface="Times New Roman" panose="02020603050405020304" pitchFamily="18" charset="0"/>
              </a:rPr>
              <a:t>.</a:t>
            </a:r>
            <a:endParaRPr lang="ru-RU" sz="1800" dirty="0" smtClean="0">
              <a:ea typeface="Times New Roman" panose="02020603050405020304" pitchFamily="18" charset="0"/>
            </a:endParaRPr>
          </a:p>
        </p:txBody>
      </p:sp>
      <p:sp>
        <p:nvSpPr>
          <p:cNvPr id="1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409362" y="6332537"/>
            <a:ext cx="731837" cy="525462"/>
          </a:xfrm>
        </p:spPr>
        <p:txBody>
          <a:bodyPr/>
          <a:lstStyle/>
          <a:p>
            <a:pPr>
              <a:defRPr/>
            </a:pPr>
            <a:r>
              <a:rPr lang="kk-KZ" altLang="ru-RU" dirty="0"/>
              <a:t>3</a:t>
            </a: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53224737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298B5FF9-9E67-46BE-B187-7FF02AD88A5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654F56-1892-464B-9AE5-25F2CD04AE81}" type="slidenum">
              <a:rPr lang="ru-RU" altLang="ru-RU" kern="1200" smtClean="0">
                <a:ea typeface="+mn-e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altLang="ru-RU" kern="1200" dirty="0">
              <a:ea typeface="+mn-ea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69AB6DA7-9198-443B-BCA9-C042B5632690}"/>
              </a:ext>
            </a:extLst>
          </p:cNvPr>
          <p:cNvSpPr/>
          <p:nvPr/>
        </p:nvSpPr>
        <p:spPr>
          <a:xfrm>
            <a:off x="0" y="0"/>
            <a:ext cx="42601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lang="ru-RU" b="1" kern="1200" dirty="0" smtClean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1-4 СЫНЫП ОҚУШЫЛАРЫНЫҢ АТА-АНАСЫНА АРНАЛҒАН САБАҚТАРДЫҢ МАЗМҰНЫ </a:t>
            </a:r>
            <a:endParaRPr lang="ru-RU" b="1" kern="1200" dirty="0">
              <a:solidFill>
                <a:srgbClr val="4472C4">
                  <a:lumMod val="75000"/>
                </a:srgbClr>
              </a:solidFill>
              <a:latin typeface="Arial" panose="020B0604020202020204" pitchFamily="34" charset="0"/>
              <a:ea typeface="+mn-ea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E8B98F09-6CF4-45B8-A1E3-D9EEB854760D}"/>
              </a:ext>
            </a:extLst>
          </p:cNvPr>
          <p:cNvSpPr/>
          <p:nvPr/>
        </p:nvSpPr>
        <p:spPr>
          <a:xfrm>
            <a:off x="3903921" y="2471"/>
            <a:ext cx="438415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ru-RU" b="1" kern="1200" dirty="0" smtClean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5-9 </a:t>
            </a:r>
            <a:r>
              <a:rPr lang="ru-RU" b="1" kern="1200" dirty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СЫНЫП </a:t>
            </a:r>
            <a:r>
              <a:rPr lang="ru-RU" b="1" kern="1200" dirty="0" smtClean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ОҚУШЫЛАРЫНЫҢ АТА-АНАЛАРЫНА АРНАЛҒАН </a:t>
            </a:r>
            <a:r>
              <a:rPr lang="ru-RU" b="1" kern="1200" dirty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САБАҚТАРДЫҢ МАЗМҰНЫ </a:t>
            </a:r>
            <a:endParaRPr lang="ru-RU" b="1" kern="1200" dirty="0">
              <a:solidFill>
                <a:srgbClr val="4472C4">
                  <a:lumMod val="75000"/>
                </a:srgbClr>
              </a:solidFill>
              <a:latin typeface="Arial" panose="020B0604020202020204" pitchFamily="34" charset="0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lang="x-none" b="1" kern="1200" dirty="0">
              <a:solidFill>
                <a:srgbClr val="4472C4">
                  <a:lumMod val="75000"/>
                </a:srgb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36675D36-AF38-4718-B59C-B83C3099F466}"/>
              </a:ext>
            </a:extLst>
          </p:cNvPr>
          <p:cNvSpPr/>
          <p:nvPr/>
        </p:nvSpPr>
        <p:spPr>
          <a:xfrm>
            <a:off x="8107916" y="0"/>
            <a:ext cx="40332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ru-RU" b="1" kern="1200" dirty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10-11 СЫНЫП ОҚУШЫЛАРЫНЫҢ АТА-АНАЛАРЫНА АРНАЛҒАН САБАҚТАРДЫҢ МАЗМҰНЫ </a:t>
            </a:r>
            <a:endParaRPr lang="ru-RU" b="1" kern="1200" dirty="0">
              <a:solidFill>
                <a:srgbClr val="4472C4">
                  <a:lumMod val="75000"/>
                </a:srgbClr>
              </a:solidFill>
              <a:latin typeface="Arial" panose="020B0604020202020204" pitchFamily="34" charset="0"/>
              <a:cs typeface="Times New Roman" panose="02020603050405020304" pitchFamily="18" charset="0"/>
              <a:sym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lang="x-none" b="1" kern="1200" dirty="0">
              <a:solidFill>
                <a:srgbClr val="4472C4">
                  <a:lumMod val="75000"/>
                </a:srgb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="" xmlns:a16="http://schemas.microsoft.com/office/drawing/2014/main" id="{84D1EC13-12F5-42ED-9DCA-EF7631EB5C0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48857" y="831272"/>
          <a:ext cx="3755064" cy="48768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755064">
                  <a:extLst>
                    <a:ext uri="{9D8B030D-6E8A-4147-A177-3AD203B41FA5}">
                      <a16:colId xmlns="" xmlns:a16="http://schemas.microsoft.com/office/drawing/2014/main" val="2454358367"/>
                    </a:ext>
                  </a:extLst>
                </a:gridCol>
              </a:tblGrid>
              <a:tr h="471196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kk-KZ" sz="1400" b="0" u="none" strike="noStrike" kern="1200" dirty="0">
                          <a:effectLst/>
                        </a:rPr>
                        <a:t>Отбасы - бақыт бесігі </a:t>
                      </a:r>
                      <a:endParaRPr lang="x-none" sz="1400" b="0" u="none" strike="noStrike" dirty="0">
                        <a:effectLst/>
                      </a:endParaRPr>
                    </a:p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1400" b="0" u="none" strike="noStrike" kern="1200" dirty="0" smtClean="0">
                          <a:effectLst/>
                        </a:rPr>
                        <a:t>Ата-ана өмірінің жобасы – бақытты адам</a:t>
                      </a:r>
                      <a:endParaRPr lang="x-none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85901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u="none" strike="noStrike" kern="1200" dirty="0">
                          <a:effectLst/>
                        </a:rPr>
                        <a:t>Білімдіге дүние жарық. </a:t>
                      </a:r>
                      <a:r>
                        <a:rPr lang="kk-KZ" sz="1400" b="0" u="none" strike="noStrike" kern="1200" dirty="0" smtClean="0">
                          <a:effectLst/>
                        </a:rPr>
                        <a:t>Біліп, тану қуанышы: сүйсініп оқимыз</a:t>
                      </a:r>
                      <a:endParaRPr lang="x-none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97650549"/>
                  </a:ext>
                </a:extLst>
              </a:tr>
              <a:tr h="441477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kk-KZ" sz="1400" b="0" u="none" strike="noStrike" kern="1200" dirty="0">
                          <a:effectLst/>
                        </a:rPr>
                        <a:t>Әрбір бала – жарық </a:t>
                      </a:r>
                      <a:r>
                        <a:rPr lang="kk-KZ" sz="1400" b="0" u="none" strike="noStrike" kern="1200" dirty="0" smtClean="0">
                          <a:effectLst/>
                        </a:rPr>
                        <a:t>жұлдыз: оны қалай ашамыз   </a:t>
                      </a:r>
                      <a:endParaRPr lang="x-none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41077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kk-KZ" sz="1400" b="0" u="none" strike="noStrike" kern="1200" dirty="0">
                          <a:effectLst/>
                        </a:rPr>
                        <a:t>Баланы жастан</a:t>
                      </a:r>
                      <a:r>
                        <a:rPr lang="kk-KZ" sz="1400" b="0" u="none" strike="noStrike" kern="1200" dirty="0" smtClean="0">
                          <a:effectLst/>
                        </a:rPr>
                        <a:t>... Баланың білімдарлығы мен ептілігін қалай дамытамыз</a:t>
                      </a:r>
                      <a:endParaRPr lang="x-none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79519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kk-KZ" sz="1400" b="0" u="none" strike="noStrike" kern="1200" dirty="0">
                          <a:effectLst/>
                        </a:rPr>
                        <a:t>Ойынға тәуелділікті қалай жеңуге болады?</a:t>
                      </a:r>
                      <a:endParaRPr lang="x-none" sz="1400" b="0" u="none" strike="noStrike" dirty="0">
                        <a:effectLst/>
                      </a:endParaRPr>
                    </a:p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x-none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79655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kk-KZ" sz="1400" b="0" u="none" strike="noStrike" kern="1200" dirty="0">
                          <a:effectLst/>
                        </a:rPr>
                        <a:t>Сенім арту - жетістік </a:t>
                      </a:r>
                      <a:r>
                        <a:rPr lang="kk-KZ" sz="1400" b="0" u="none" strike="noStrike" kern="1200" dirty="0" smtClean="0">
                          <a:effectLst/>
                        </a:rPr>
                        <a:t>кепілі</a:t>
                      </a:r>
                    </a:p>
                    <a:p>
                      <a:pPr marL="0" indent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kk-KZ" sz="1400" b="0" u="none" strike="noStrike" kern="1200" dirty="0" smtClean="0">
                          <a:effectLst/>
                        </a:rPr>
                        <a:t>Қиын жағдайда баланы қалай демейміз</a:t>
                      </a:r>
                      <a:endParaRPr lang="x-none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63604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kk-KZ" sz="1400" b="0" kern="1200" dirty="0" smtClean="0">
                          <a:effectLst/>
                        </a:rPr>
                        <a:t>Әкеге қарап </a:t>
                      </a:r>
                      <a:r>
                        <a:rPr lang="kk-KZ" sz="1400" b="0" kern="1200" dirty="0">
                          <a:effectLst/>
                        </a:rPr>
                        <a:t>ұл өсер, </a:t>
                      </a:r>
                      <a:r>
                        <a:rPr lang="kk-KZ" sz="1400" b="0" kern="1200" dirty="0" smtClean="0">
                          <a:effectLst/>
                        </a:rPr>
                        <a:t>шешеге қарап қыз </a:t>
                      </a:r>
                      <a:r>
                        <a:rPr lang="kk-KZ" sz="1400" b="0" kern="1200" dirty="0">
                          <a:effectLst/>
                        </a:rPr>
                        <a:t>өсер</a:t>
                      </a:r>
                      <a:endParaRPr lang="x-none" sz="1400" b="0" kern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kk-KZ" sz="1400" b="0" kern="1200" dirty="0" smtClean="0">
                          <a:effectLst/>
                        </a:rPr>
                        <a:t>Үлгі болу арқылы тәрбиелеу</a:t>
                      </a:r>
                      <a:endParaRPr lang="x-none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32518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kern="1200" dirty="0">
                          <a:effectLst/>
                        </a:rPr>
                        <a:t>Тәлімменен өрілген біздің дәстүр</a:t>
                      </a:r>
                      <a:endParaRPr lang="x-none" sz="1400" b="0" kern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kern="1200" dirty="0" smtClean="0">
                          <a:effectLst/>
                        </a:rPr>
                        <a:t>Дәстүрлер отбасылық саламаттықтың негізі ретінде </a:t>
                      </a:r>
                      <a:endParaRPr lang="x-none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20899047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="" xmlns:a16="http://schemas.microsoft.com/office/drawing/2014/main" id="{A0101435-2D3A-4A14-AA8B-70D343EB160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084085" y="822038"/>
          <a:ext cx="3931091" cy="583719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931091">
                  <a:extLst>
                    <a:ext uri="{9D8B030D-6E8A-4147-A177-3AD203B41FA5}">
                      <a16:colId xmlns="" xmlns:a16="http://schemas.microsoft.com/office/drawing/2014/main" val="1817260043"/>
                    </a:ext>
                  </a:extLst>
                </a:gridCol>
              </a:tblGrid>
              <a:tr h="733842">
                <a:tc>
                  <a:txBody>
                    <a:bodyPr/>
                    <a:lstStyle/>
                    <a:p>
                      <a:r>
                        <a:rPr lang="kk-KZ" sz="1400" b="0" kern="1200" dirty="0">
                          <a:effectLst/>
                        </a:rPr>
                        <a:t>Баланың бас ұстазы – ата-ана. </a:t>
                      </a:r>
                      <a:endParaRPr lang="x-none" sz="1400" b="0" kern="1200" dirty="0">
                        <a:effectLst/>
                      </a:endParaRPr>
                    </a:p>
                    <a:p>
                      <a:r>
                        <a:rPr lang="ru-RU" sz="1400" b="0" kern="1200" dirty="0" smtClean="0">
                          <a:effectLst/>
                        </a:rPr>
                        <a:t>Позитивті ата-ана болу: тыңдау, есту, естірте білу</a:t>
                      </a:r>
                      <a:endParaRPr lang="x-none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57113424"/>
                  </a:ext>
                </a:extLst>
              </a:tr>
              <a:tr h="733842">
                <a:tc>
                  <a:txBody>
                    <a:bodyPr/>
                    <a:lstStyle/>
                    <a:p>
                      <a:r>
                        <a:rPr lang="kk-KZ" sz="1400" b="0" kern="1200" dirty="0">
                          <a:effectLst/>
                        </a:rPr>
                        <a:t>Ақыл айтпа, жол көрсет.</a:t>
                      </a:r>
                      <a:endParaRPr lang="x-none" sz="1400" b="0" kern="1200" dirty="0">
                        <a:effectLst/>
                      </a:endParaRPr>
                    </a:p>
                    <a:p>
                      <a:r>
                        <a:rPr lang="ru-RU" sz="1400" b="0" kern="1200" dirty="0" smtClean="0">
                          <a:effectLst/>
                        </a:rPr>
                        <a:t>Оқудың жаңа шарттары: бала бейімделуден қалай өтеді </a:t>
                      </a:r>
                      <a:endParaRPr lang="x-none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19552422"/>
                  </a:ext>
                </a:extLst>
              </a:tr>
              <a:tr h="733842">
                <a:tc>
                  <a:txBody>
                    <a:bodyPr/>
                    <a:lstStyle/>
                    <a:p>
                      <a:r>
                        <a:rPr lang="kk-KZ" sz="1400" b="0" kern="1200" dirty="0">
                          <a:effectLst/>
                        </a:rPr>
                        <a:t>Балаға үйрету: ақылыңды мейірімге орап бер</a:t>
                      </a:r>
                      <a:endParaRPr lang="x-none" sz="1400" b="0" kern="1200" dirty="0">
                        <a:effectLst/>
                      </a:endParaRPr>
                    </a:p>
                    <a:p>
                      <a:r>
                        <a:rPr lang="ru-RU" sz="1400" b="0" kern="1200" dirty="0" smtClean="0">
                          <a:effectLst/>
                        </a:rPr>
                        <a:t>Өз балаңның жүрегіне кілт табу </a:t>
                      </a:r>
                      <a:endParaRPr lang="x-none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82884005"/>
                  </a:ext>
                </a:extLst>
              </a:tr>
              <a:tr h="651999">
                <a:tc>
                  <a:txBody>
                    <a:bodyPr/>
                    <a:lstStyle/>
                    <a:p>
                      <a:r>
                        <a:rPr lang="kk-KZ" sz="1400" b="0" kern="1200" dirty="0">
                          <a:effectLst/>
                        </a:rPr>
                        <a:t>Бұлақ көрсең, көзін аш. </a:t>
                      </a:r>
                      <a:endParaRPr lang="x-none" sz="1400" b="0" kern="1200" dirty="0">
                        <a:effectLst/>
                      </a:endParaRPr>
                    </a:p>
                    <a:p>
                      <a:r>
                        <a:rPr lang="ru-RU" sz="1400" b="0" kern="1200" dirty="0" smtClean="0">
                          <a:effectLst/>
                        </a:rPr>
                        <a:t>Шығармашыл</a:t>
                      </a:r>
                      <a:r>
                        <a:rPr lang="ru-RU" sz="1400" b="0" kern="1200" baseline="0" dirty="0" smtClean="0">
                          <a:effectLst/>
                        </a:rPr>
                        <a:t> тұлғаны өсіру </a:t>
                      </a:r>
                      <a:endParaRPr lang="x-none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58907621"/>
                  </a:ext>
                </a:extLst>
              </a:tr>
              <a:tr h="580510">
                <a:tc>
                  <a:txBody>
                    <a:bodyPr/>
                    <a:lstStyle/>
                    <a:p>
                      <a:r>
                        <a:rPr lang="kk-KZ" sz="1400" b="0" kern="1200" dirty="0">
                          <a:effectLst/>
                        </a:rPr>
                        <a:t>Ақпараттан ақ-қараны ажырату өнері.</a:t>
                      </a:r>
                      <a:endParaRPr lang="x-none" sz="1400" b="0" kern="1200" dirty="0">
                        <a:effectLst/>
                      </a:endParaRPr>
                    </a:p>
                    <a:p>
                      <a:r>
                        <a:rPr lang="ru-RU" sz="1400" b="0" kern="1200" dirty="0" smtClean="0">
                          <a:effectLst/>
                        </a:rPr>
                        <a:t>Интернеттегі бала:  ортақ шешімге келу</a:t>
                      </a:r>
                      <a:endParaRPr lang="x-none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02832462"/>
                  </a:ext>
                </a:extLst>
              </a:tr>
              <a:tr h="733842">
                <a:tc>
                  <a:txBody>
                    <a:bodyPr/>
                    <a:lstStyle/>
                    <a:p>
                      <a:r>
                        <a:rPr lang="kk-KZ" sz="1400" b="0" kern="1200" dirty="0">
                          <a:effectLst/>
                        </a:rPr>
                        <a:t>«Әр нәрсенің өлшемі бар</a:t>
                      </a:r>
                      <a:r>
                        <a:rPr lang="kk-KZ" sz="1400" b="0" kern="1200" dirty="0" smtClean="0">
                          <a:effectLst/>
                        </a:rPr>
                        <a:t>...»</a:t>
                      </a:r>
                    </a:p>
                    <a:p>
                      <a:r>
                        <a:rPr lang="kk-KZ" sz="1400" b="0" kern="1200" dirty="0" smtClean="0">
                          <a:effectLst/>
                        </a:rPr>
                        <a:t>«Керек» пен «қалаймын» арасындағы тепе-теңдікті ұстап тұру </a:t>
                      </a:r>
                      <a:endParaRPr lang="x-none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9411223"/>
                  </a:ext>
                </a:extLst>
              </a:tr>
              <a:tr h="733842">
                <a:tc>
                  <a:txBody>
                    <a:bodyPr/>
                    <a:lstStyle/>
                    <a:p>
                      <a:r>
                        <a:rPr lang="kk-KZ" sz="1400" b="0" kern="1200" dirty="0">
                          <a:effectLst/>
                        </a:rPr>
                        <a:t>Жасөспірімдермен қарым</a:t>
                      </a:r>
                      <a:r>
                        <a:rPr lang="ru-RU" sz="1400" b="0" kern="1200" dirty="0">
                          <a:effectLst/>
                        </a:rPr>
                        <a:t>-</a:t>
                      </a:r>
                      <a:r>
                        <a:rPr lang="kk-KZ" sz="1400" b="0" kern="1200" dirty="0">
                          <a:effectLst/>
                        </a:rPr>
                        <a:t>қатынас құпиялары.</a:t>
                      </a:r>
                      <a:endParaRPr lang="x-none" sz="1400" b="0" kern="1200" dirty="0">
                        <a:effectLst/>
                      </a:endParaRPr>
                    </a:p>
                    <a:p>
                      <a:endParaRPr lang="x-none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13776817"/>
                  </a:ext>
                </a:extLst>
              </a:tr>
              <a:tr h="935477">
                <a:tc>
                  <a:txBody>
                    <a:bodyPr/>
                    <a:lstStyle/>
                    <a:p>
                      <a:r>
                        <a:rPr lang="ru-RU" sz="1400" b="0" kern="1200" dirty="0">
                          <a:effectLst/>
                        </a:rPr>
                        <a:t>Отбасы құндылығы - сарқылмас </a:t>
                      </a:r>
                      <a:r>
                        <a:rPr lang="ru-RU" sz="1400" b="0" kern="1200" dirty="0" smtClean="0">
                          <a:effectLst/>
                        </a:rPr>
                        <a:t>қазына</a:t>
                      </a:r>
                      <a:endParaRPr lang="x-none" sz="1400" b="0" kern="12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36452622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="" xmlns:a16="http://schemas.microsoft.com/office/drawing/2014/main" id="{23606053-F6D0-481D-BF6F-710109F5A27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107916" y="781128"/>
          <a:ext cx="4084084" cy="57896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084084">
                  <a:extLst>
                    <a:ext uri="{9D8B030D-6E8A-4147-A177-3AD203B41FA5}">
                      <a16:colId xmlns="" xmlns:a16="http://schemas.microsoft.com/office/drawing/2014/main" val="1465764902"/>
                    </a:ext>
                  </a:extLst>
                </a:gridCol>
              </a:tblGrid>
              <a:tr h="7755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kk-KZ" sz="1400" b="0" kern="1200" dirty="0">
                          <a:effectLst/>
                        </a:rPr>
                        <a:t>Боламын деген баланың </a:t>
                      </a:r>
                      <a:r>
                        <a:rPr lang="kk-KZ" sz="1400" b="0" kern="1200" dirty="0" smtClean="0">
                          <a:effectLst/>
                        </a:rPr>
                        <a:t>бетін қақпа</a:t>
                      </a:r>
                      <a:r>
                        <a:rPr lang="kk-KZ" sz="1400" b="0" kern="1200" dirty="0">
                          <a:effectLst/>
                        </a:rPr>
                        <a:t>, белін бу...</a:t>
                      </a:r>
                      <a:endParaRPr lang="x-none" sz="1400" b="0" kern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kern="1200" dirty="0" smtClean="0">
                          <a:effectLst/>
                        </a:rPr>
                        <a:t>Тұлға – адамгершілік құндылықтар негізіндегі өзін-өзі дамыту нәтижесі ретінде  </a:t>
                      </a:r>
                      <a:endParaRPr lang="x-none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04923402"/>
                  </a:ext>
                </a:extLst>
              </a:tr>
              <a:tr h="7536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kk-KZ" sz="1400" b="0" kern="1200" dirty="0">
                          <a:effectLst/>
                        </a:rPr>
                        <a:t>Көркем мінез – баға жетпес байлық. </a:t>
                      </a:r>
                      <a:endParaRPr lang="x-none" sz="1400" b="0" kern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kern="1200" dirty="0" smtClean="0">
                          <a:effectLst/>
                        </a:rPr>
                        <a:t>Эмоционалдық интеллект </a:t>
                      </a:r>
                      <a:r>
                        <a:rPr lang="kk-KZ" sz="1400" b="0" kern="1200" dirty="0">
                          <a:effectLst/>
                        </a:rPr>
                        <a:t>–</a:t>
                      </a:r>
                      <a:r>
                        <a:rPr lang="ru-RU" sz="1400" b="0" kern="1200" dirty="0">
                          <a:effectLst/>
                        </a:rPr>
                        <a:t> </a:t>
                      </a:r>
                      <a:r>
                        <a:rPr lang="ru-RU" sz="1400" b="0" kern="1200" dirty="0" smtClean="0">
                          <a:effectLst/>
                        </a:rPr>
                        <a:t>табысты тұлғаның негізі</a:t>
                      </a:r>
                      <a:endParaRPr lang="x-none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82870857"/>
                  </a:ext>
                </a:extLst>
              </a:tr>
              <a:tr h="6606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kk-KZ" sz="1400" b="0" kern="1200" dirty="0">
                          <a:effectLst/>
                        </a:rPr>
                        <a:t>Сен жанбасаң лапылдап...  </a:t>
                      </a:r>
                      <a:endParaRPr lang="x-none" sz="1400" b="0" kern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kern="1200" dirty="0" smtClean="0">
                          <a:effectLst/>
                        </a:rPr>
                        <a:t>Балаға өз қалауын табуға қалай көмектесеміз</a:t>
                      </a:r>
                      <a:endParaRPr lang="x-none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90441502"/>
                  </a:ext>
                </a:extLst>
              </a:tr>
              <a:tr h="7198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kk-KZ" sz="1400" b="0" kern="1200" dirty="0">
                          <a:effectLst/>
                        </a:rPr>
                        <a:t>Құмарлыққа бой алдыру </a:t>
                      </a:r>
                      <a:r>
                        <a:rPr lang="ru-RU" sz="1400" b="0" kern="1200" dirty="0">
                          <a:effectLst/>
                        </a:rPr>
                        <a:t>– </a:t>
                      </a:r>
                      <a:r>
                        <a:rPr lang="kk-KZ" sz="1400" b="0" kern="1200" dirty="0">
                          <a:effectLst/>
                        </a:rPr>
                        <a:t>тәуелділік құрдымы</a:t>
                      </a:r>
                      <a:endParaRPr lang="x-none" sz="1400" b="0" kern="12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kern="1200" dirty="0" smtClean="0">
                          <a:effectLst/>
                        </a:rPr>
                        <a:t>Жоғары сынып оқушыларының қауіп-қатер</a:t>
                      </a:r>
                      <a:r>
                        <a:rPr lang="ru-RU" sz="1400" b="0" kern="1200" baseline="0" dirty="0" smtClean="0">
                          <a:effectLst/>
                        </a:rPr>
                        <a:t> аймақтары</a:t>
                      </a:r>
                      <a:endParaRPr lang="x-none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43675204"/>
                  </a:ext>
                </a:extLst>
              </a:tr>
              <a:tr h="7198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kern="1200" dirty="0" smtClean="0">
                          <a:effectLst/>
                        </a:rPr>
                        <a:t>Әлеуметтік желілер және интернет-кеңістігі: жоғары сынып оқушыларының қауіпсіз мінез-құлқы </a:t>
                      </a:r>
                      <a:endParaRPr lang="x-none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31748196"/>
                  </a:ext>
                </a:extLst>
              </a:tr>
              <a:tr h="6606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kk-KZ" sz="1400" b="0" kern="1200" dirty="0">
                          <a:effectLst/>
                        </a:rPr>
                        <a:t>Күйзелістен шығар </a:t>
                      </a:r>
                      <a:r>
                        <a:rPr lang="kk-KZ" sz="1400" b="0" kern="1200" dirty="0" smtClean="0">
                          <a:effectLst/>
                        </a:rPr>
                        <a:t>жол</a:t>
                      </a:r>
                      <a:endParaRPr lang="x-none" sz="1400" b="0" kern="12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84672150"/>
                  </a:ext>
                </a:extLst>
              </a:tr>
              <a:tr h="5199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kk-KZ" sz="1400" b="0" dirty="0">
                          <a:effectLst/>
                        </a:rPr>
                        <a:t>Сүйіспеншілік – сыйластық кілті</a:t>
                      </a:r>
                      <a:endParaRPr lang="x-none" sz="1400" b="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400" b="0" dirty="0">
                          <a:effectLst/>
                        </a:rPr>
                        <a:t> </a:t>
                      </a:r>
                      <a:endParaRPr lang="x-none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993599841"/>
                  </a:ext>
                </a:extLst>
              </a:tr>
              <a:tr h="9478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kk-KZ" sz="1400" b="0" kern="1200" dirty="0">
                          <a:effectLst/>
                        </a:rPr>
                        <a:t>Атадан өсиет, анадан </a:t>
                      </a:r>
                      <a:r>
                        <a:rPr lang="kk-KZ" sz="1400" b="0" kern="1200" dirty="0" smtClean="0">
                          <a:effectLst/>
                        </a:rPr>
                        <a:t>қасиет. Отбасы дәстүрлері мен құндылықтары</a:t>
                      </a:r>
                      <a:endParaRPr lang="x-none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70155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1562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71969" y="1139559"/>
            <a:ext cx="5507966" cy="488446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7654F56-1892-464B-9AE5-25F2CD04AE81}" type="slidenum">
              <a:rPr lang="ru-RU" altLang="ru-RU" smtClean="0"/>
              <a:pPr>
                <a:defRPr/>
              </a:pPr>
              <a:t>4</a:t>
            </a:fld>
            <a:endParaRPr lang="ru-RU" alt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92038" y="215660"/>
            <a:ext cx="10417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ОРТАЛЫҚТАРДЫҢ ҚЫЗМЕТІН ҒЫЛЫМИ-ӘДІСТЕМЕЛІК ҚОЛДАУ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663744" y="1736698"/>
            <a:ext cx="2001328" cy="369210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5B9BD5">
                    <a:lumMod val="50000"/>
                  </a:srgbClr>
                </a:solidFill>
                <a:cs typeface="Times New Roman" panose="02020603050405020304" pitchFamily="18" charset="0"/>
              </a:rPr>
              <a:t>ӨҢІРЛІК БІЛІМ БЕРУ БАСҚАРМАЛАРЫ /ҚАЛАЛЫҚ, АУДАНДЫҚ БІЛІМ БӨЛІМДЕРІ/ </a:t>
            </a:r>
            <a:endParaRPr lang="ru-RU" b="1" dirty="0">
              <a:solidFill>
                <a:srgbClr val="5B9BD5">
                  <a:lumMod val="50000"/>
                </a:srgbClr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4691" y="1736698"/>
            <a:ext cx="257067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ҰЙЫМДАСТЫРУШЫЛЫҚ ҚОЛДАУ</a:t>
            </a:r>
            <a:endParaRPr lang="ru-RU" b="1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4691" y="2504450"/>
            <a:ext cx="2570672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АҚПАРАТТЫҚ ҚОЛДАУ</a:t>
            </a:r>
            <a:endParaRPr lang="ru-RU" b="1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4691" y="3289452"/>
            <a:ext cx="257067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</a:rPr>
              <a:t>ОЗЫҚ ТӘЖІРИБЕНІ АНЫҚТАУ, ЖАРИЯ ЕТУ 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4691" y="4333249"/>
            <a:ext cx="2570672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ҚЫЗМЕТТІ ҰЙЫМДАСТЫРУ САПАСЫНА МОНИТОРИНГ ЖҮРГІЗУ 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4690" y="1331256"/>
            <a:ext cx="25706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4472C4">
                    <a:lumMod val="75000"/>
                  </a:srgbClr>
                </a:solidFill>
              </a:rPr>
              <a:t>«АҮДҰИ» КЕАҚ</a:t>
            </a:r>
            <a:endParaRPr lang="ru-RU" b="1" dirty="0">
              <a:solidFill>
                <a:srgbClr val="4472C4">
                  <a:lumMod val="75000"/>
                </a:srgbClr>
              </a:solidFill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3245362" y="1926478"/>
            <a:ext cx="336430" cy="174681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n w="0"/>
              <a:solidFill>
                <a:srgbClr val="5B9BD5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3245362" y="2569348"/>
            <a:ext cx="336430" cy="174681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n w="0"/>
              <a:solidFill>
                <a:srgbClr val="5B9BD5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3252638" y="3479637"/>
            <a:ext cx="336430" cy="174681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n w="0"/>
              <a:solidFill>
                <a:srgbClr val="5B9BD5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3245362" y="4722961"/>
            <a:ext cx="336430" cy="174681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n w="0"/>
              <a:solidFill>
                <a:srgbClr val="5B9BD5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756313" y="1139559"/>
            <a:ext cx="4278702" cy="488446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84117" y="1331256"/>
            <a:ext cx="38042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4472C4">
                    <a:lumMod val="75000"/>
                  </a:srgbClr>
                </a:solidFill>
              </a:rPr>
              <a:t>2023 ЖЫЛҒЫ ҚЫРКҮЙЕКТЕН БАСТАП: </a:t>
            </a:r>
            <a:endParaRPr lang="ru-RU" b="1" dirty="0">
              <a:solidFill>
                <a:srgbClr val="4472C4">
                  <a:lumMod val="75000"/>
                </a:srgb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153128" y="2031507"/>
            <a:ext cx="3735237" cy="35394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SzPts val="14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4472C4">
                    <a:lumMod val="50000"/>
                  </a:srgbClr>
                </a:solidFill>
              </a:rPr>
              <a:t>44 вебинарлар (қазақ және орыс тілдерінде)</a:t>
            </a:r>
            <a:endParaRPr lang="ru-RU" b="1" dirty="0">
              <a:solidFill>
                <a:srgbClr val="4472C4">
                  <a:lumMod val="50000"/>
                </a:srgbClr>
              </a:solidFill>
            </a:endParaRPr>
          </a:p>
          <a:p>
            <a:pPr marL="285750" indent="-285750">
              <a:buSzPts val="1400"/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4472C4">
                    <a:lumMod val="50000"/>
                  </a:srgbClr>
                </a:solidFill>
              </a:rPr>
              <a:t>5 </a:t>
            </a:r>
            <a:r>
              <a:rPr lang="ru-RU" b="1" dirty="0" smtClean="0">
                <a:solidFill>
                  <a:srgbClr val="4472C4">
                    <a:lumMod val="50000"/>
                  </a:srgbClr>
                </a:solidFill>
              </a:rPr>
              <a:t>өңірлік семинарлар </a:t>
            </a:r>
            <a:endParaRPr lang="ru-RU" b="1" dirty="0">
              <a:solidFill>
                <a:srgbClr val="4472C4">
                  <a:lumMod val="50000"/>
                </a:srgbClr>
              </a:solidFill>
            </a:endParaRPr>
          </a:p>
          <a:p>
            <a:pPr marL="285750" indent="-285750">
              <a:buSzPts val="1400"/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4472C4">
                    <a:lumMod val="50000"/>
                  </a:srgbClr>
                </a:solidFill>
              </a:rPr>
              <a:t>5 </a:t>
            </a:r>
            <a:r>
              <a:rPr lang="ru-RU" b="1" dirty="0" smtClean="0">
                <a:solidFill>
                  <a:srgbClr val="4472C4">
                    <a:lumMod val="50000"/>
                  </a:srgbClr>
                </a:solidFill>
              </a:rPr>
              <a:t>шеберлік сағаттары </a:t>
            </a:r>
            <a:endParaRPr lang="ru-RU" b="1" dirty="0">
              <a:solidFill>
                <a:srgbClr val="4472C4">
                  <a:lumMod val="50000"/>
                </a:srgbClr>
              </a:solidFill>
            </a:endParaRPr>
          </a:p>
          <a:p>
            <a:pPr marL="285750" indent="-285750">
              <a:buSzPts val="1400"/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4472C4">
                    <a:lumMod val="50000"/>
                  </a:srgbClr>
                </a:solidFill>
              </a:rPr>
              <a:t>1 </a:t>
            </a:r>
            <a:r>
              <a:rPr lang="ru-RU" b="1" dirty="0" smtClean="0">
                <a:solidFill>
                  <a:srgbClr val="4472C4">
                    <a:lumMod val="50000"/>
                  </a:srgbClr>
                </a:solidFill>
              </a:rPr>
              <a:t>педагогтер конференциясын </a:t>
            </a:r>
          </a:p>
          <a:p>
            <a:pPr>
              <a:buSzPts val="1400"/>
            </a:pPr>
            <a:endParaRPr lang="ru-RU" b="1" dirty="0" smtClean="0">
              <a:solidFill>
                <a:srgbClr val="4472C4">
                  <a:lumMod val="50000"/>
                </a:srgbClr>
              </a:solidFill>
            </a:endParaRPr>
          </a:p>
          <a:p>
            <a:pPr>
              <a:buSzPts val="1400"/>
            </a:pPr>
            <a:r>
              <a:rPr lang="ru-RU" b="1" dirty="0" smtClean="0">
                <a:solidFill>
                  <a:srgbClr val="4472C4">
                    <a:lumMod val="50000"/>
                  </a:srgbClr>
                </a:solidFill>
              </a:rPr>
              <a:t>ӨТКІЗУ ҰЙЫМДАСТЫРЫЛАДЫ </a:t>
            </a:r>
          </a:p>
          <a:p>
            <a:pPr marL="285750" indent="-285750">
              <a:buSzPts val="1400"/>
              <a:buFont typeface="Arial" panose="020B0604020202020204" pitchFamily="34" charset="0"/>
              <a:buChar char="•"/>
            </a:pPr>
            <a:endParaRPr lang="ru-RU" b="1" dirty="0">
              <a:solidFill>
                <a:srgbClr val="4472C4">
                  <a:lumMod val="50000"/>
                </a:srgbClr>
              </a:solidFill>
            </a:endParaRPr>
          </a:p>
          <a:p>
            <a:pPr>
              <a:buSzPts val="1400"/>
            </a:pPr>
            <a:r>
              <a:rPr lang="ru-RU" b="1" dirty="0" smtClean="0">
                <a:solidFill>
                  <a:srgbClr val="4472C4">
                    <a:lumMod val="50000"/>
                  </a:srgbClr>
                </a:solidFill>
              </a:rPr>
              <a:t>Іс-шараларды ұйымдастырудың түрлері: </a:t>
            </a:r>
          </a:p>
          <a:p>
            <a:pPr>
              <a:buSzPts val="1400"/>
            </a:pPr>
            <a:endParaRPr lang="ru-RU" b="1" dirty="0">
              <a:solidFill>
                <a:srgbClr val="4472C4">
                  <a:lumMod val="50000"/>
                </a:srgbClr>
              </a:solidFill>
            </a:endParaRPr>
          </a:p>
          <a:p>
            <a:pPr marL="285750" indent="-285750">
              <a:buSzPts val="14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4472C4">
                    <a:lumMod val="50000"/>
                  </a:srgbClr>
                </a:solidFill>
              </a:rPr>
              <a:t>Тренингтер</a:t>
            </a:r>
          </a:p>
          <a:p>
            <a:pPr marL="285750" indent="-285750">
              <a:buSzPts val="14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4472C4">
                    <a:lumMod val="50000"/>
                  </a:srgbClr>
                </a:solidFill>
              </a:rPr>
              <a:t>Іскерлік ойындар </a:t>
            </a:r>
          </a:p>
          <a:p>
            <a:pPr marL="285750" indent="-285750">
              <a:buSzPts val="14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4472C4">
                    <a:lumMod val="50000"/>
                  </a:srgbClr>
                </a:solidFill>
              </a:rPr>
              <a:t>Дөңгелек үстелдер </a:t>
            </a:r>
          </a:p>
          <a:p>
            <a:pPr marL="285750" indent="-285750">
              <a:buSzPts val="14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4472C4">
                    <a:lumMod val="50000"/>
                  </a:srgbClr>
                </a:solidFill>
              </a:rPr>
              <a:t>Пікірталастар, талқылаулар, т.б. );  </a:t>
            </a:r>
            <a:endParaRPr lang="ru-RU" b="1" dirty="0">
              <a:solidFill>
                <a:srgbClr val="4472C4">
                  <a:lumMod val="50000"/>
                </a:srgbClr>
              </a:solidFill>
            </a:endParaRPr>
          </a:p>
          <a:p>
            <a:pPr>
              <a:buSzPts val="1400"/>
            </a:pPr>
            <a:endParaRPr lang="ru-RU" b="1" dirty="0">
              <a:solidFill>
                <a:srgbClr val="4472C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050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2"/>
          <p:cNvSpPr txBox="1">
            <a:spLocks noGrp="1"/>
          </p:cNvSpPr>
          <p:nvPr>
            <p:ph type="title"/>
          </p:nvPr>
        </p:nvSpPr>
        <p:spPr>
          <a:xfrm>
            <a:off x="258763" y="95250"/>
            <a:ext cx="11095037" cy="879475"/>
          </a:xfrm>
        </p:spPr>
        <p:txBody>
          <a:bodyPr/>
          <a:lstStyle/>
          <a:p>
            <a:pPr algn="ctr" eaLnBrk="1" hangingPunct="1">
              <a:buSzPts val="1400"/>
            </a:pPr>
            <a:r>
              <a:rPr lang="ru-RU" sz="2000" b="1" dirty="0" smtClean="0">
                <a:solidFill>
                  <a:srgbClr val="2F55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 БЕРУ ҰЙЫМЫНДА «АТА-АНАЛАРДЫ ПЕДАГОГИКАЛЫҚ ҚОЛДАУ ОРТАЛЫҒЫ» ҚЫЗМЕТІН ҰЙЫМДАСТЫРУ</a:t>
            </a:r>
          </a:p>
        </p:txBody>
      </p:sp>
      <p:sp>
        <p:nvSpPr>
          <p:cNvPr id="32771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 typeface="Calibri" panose="020F0502020204030204" pitchFamily="34" charset="0"/>
              <a:buNone/>
            </a:pPr>
            <a:fld id="{7050AAF5-B210-44A4-BB4F-27E987DDBB2F}" type="slidenum">
              <a:rPr lang="ru-RU" altLang="ru-RU" smtClean="0">
                <a:solidFill>
                  <a:srgbClr val="000000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Font typeface="Calibri" panose="020F0502020204030204" pitchFamily="34" charset="0"/>
                <a:buNone/>
              </a:pPr>
              <a:t>5</a:t>
            </a:fld>
            <a:endParaRPr lang="ru-RU" altLang="ru-RU" smtClean="0">
              <a:solidFill>
                <a:srgbClr val="000000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55875" y="1271588"/>
            <a:ext cx="7080250" cy="5603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16288" y="1343025"/>
            <a:ext cx="75914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4472C4">
                    <a:lumMod val="50000"/>
                  </a:srgbClr>
                </a:solidFill>
              </a:rPr>
              <a:t>МЕКТЕП ДИРЕКТОРЫНЫҢ ФУНКЦИЯЛАРЫ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1950" y="2200275"/>
            <a:ext cx="5908675" cy="41322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32775" name="TextBox 7"/>
          <p:cNvSpPr txBox="1">
            <a:spLocks noChangeArrowheads="1"/>
          </p:cNvSpPr>
          <p:nvPr/>
        </p:nvSpPr>
        <p:spPr bwMode="auto">
          <a:xfrm>
            <a:off x="361950" y="2389188"/>
            <a:ext cx="5659438" cy="400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ru-RU" b="1" kern="1200" smtClean="0">
                <a:solidFill>
                  <a:srgbClr val="002060"/>
                </a:solidFill>
                <a:cs typeface="Times New Roman" panose="02020603050405020304" pitchFamily="18" charset="0"/>
                <a:sym typeface="Arial" panose="020B0604020202020204" pitchFamily="34" charset="0"/>
              </a:rPr>
              <a:t>ІС-ӘРЕКЕТІ: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kk-KZ" sz="1600" kern="1200" smtClean="0">
                <a:solidFill>
                  <a:srgbClr val="000000"/>
                </a:solidFill>
                <a:sym typeface="Arial" panose="020B0604020202020204" pitchFamily="34" charset="0"/>
              </a:rPr>
              <a:t>1. Педагогикалық қолдау көрсету орталығын ұйымдастыру туралы бұйрық шығару.  </a:t>
            </a:r>
            <a:endParaRPr lang="ru-RU" sz="1600" kern="1200" smtClean="0">
              <a:solidFill>
                <a:srgbClr val="000000"/>
              </a:solidFill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kk-KZ" sz="1600" kern="1200" smtClean="0">
                <a:solidFill>
                  <a:srgbClr val="000000"/>
                </a:solidFill>
                <a:sym typeface="Arial" panose="020B0604020202020204" pitchFamily="34" charset="0"/>
              </a:rPr>
              <a:t>2. Педагогтерден тұратын шығармашылық  жұмыс тобын құру. Топтың басшысы және жауапты тұлға ретінде директордың тәрбие жұмысы жөніндегі орынбасарын тағайындау. </a:t>
            </a:r>
            <a:endParaRPr lang="ru-RU" sz="1600" kern="1200" smtClean="0">
              <a:solidFill>
                <a:srgbClr val="000000"/>
              </a:solidFill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kk-KZ" sz="1600" kern="1200" smtClean="0">
                <a:solidFill>
                  <a:srgbClr val="000000"/>
                </a:solidFill>
                <a:sym typeface="Arial" panose="020B0604020202020204" pitchFamily="34" charset="0"/>
              </a:rPr>
              <a:t>3. Сабақ кестесін бекіту, қажетті ресурстары бар кабинеттерді бекітіп беру (кабинеттер, акт залы, т.б).  </a:t>
            </a:r>
            <a:endParaRPr lang="ru-RU" sz="1600" kern="1200" smtClean="0">
              <a:solidFill>
                <a:srgbClr val="000000"/>
              </a:solidFill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kk-KZ" sz="1600" kern="1200" smtClean="0">
                <a:solidFill>
                  <a:srgbClr val="000000"/>
                </a:solidFill>
                <a:sym typeface="Arial" panose="020B0604020202020204" pitchFamily="34" charset="0"/>
              </a:rPr>
              <a:t>4. Орталықты құру, оның мақсаты мен міндеттері туралы ата-аналарды құлақтандыру мақсатында ата-ана жұртшылығының белсенділерін қатыстыра отырып, жалпы мектептің, сыныптардағы ата-аналар жиналысын өткізу. </a:t>
            </a:r>
            <a:endParaRPr lang="ru-RU" sz="1600" kern="1200" smtClean="0">
              <a:solidFill>
                <a:srgbClr val="000000"/>
              </a:solidFill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kk-KZ" sz="1600" kern="1200" smtClean="0">
                <a:solidFill>
                  <a:srgbClr val="000000"/>
                </a:solidFill>
                <a:sym typeface="Arial" panose="020B0604020202020204" pitchFamily="34" charset="0"/>
              </a:rPr>
              <a:t>5. БАҚ, әлеуметтік желілерде Орталықтың қызметін көрсету бойынша жұмысты жандандыру. </a:t>
            </a:r>
            <a:r>
              <a:rPr lang="ru-RU" sz="1600" kern="1200" smtClean="0">
                <a:solidFill>
                  <a:srgbClr val="000000"/>
                </a:solidFill>
                <a:cs typeface="Times New Roman" panose="02020603050405020304" pitchFamily="18" charset="0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581775" y="2200275"/>
            <a:ext cx="5313363" cy="41322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32777" name="TextBox 9"/>
          <p:cNvSpPr txBox="1">
            <a:spLocks noChangeArrowheads="1"/>
          </p:cNvSpPr>
          <p:nvPr/>
        </p:nvSpPr>
        <p:spPr bwMode="auto">
          <a:xfrm>
            <a:off x="6651625" y="2389188"/>
            <a:ext cx="5008563" cy="744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ru-RU" b="1" kern="1200" smtClean="0">
                <a:solidFill>
                  <a:srgbClr val="002060"/>
                </a:solidFill>
                <a:sym typeface="Arial" panose="020B0604020202020204" pitchFamily="34" charset="0"/>
              </a:rPr>
              <a:t>МЕКТЕП ПЕН ОТБАСЫНЫҢ КЕҢ ӘЛЕУМЕТТІК СЕРКТЕСТІГІН ЖҮЗЕГЕ АСЫРУ</a:t>
            </a:r>
            <a:endParaRPr lang="ru-RU" kern="1200" smtClean="0">
              <a:solidFill>
                <a:srgbClr val="000000"/>
              </a:solidFill>
              <a:sym typeface="Arial" panose="020B0604020202020204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"/>
            </a:pPr>
            <a:r>
              <a:rPr lang="ru-RU" sz="1600" kern="1200" smtClean="0">
                <a:solidFill>
                  <a:srgbClr val="000000"/>
                </a:solidFill>
                <a:cs typeface="Times New Roman" panose="02020603050405020304" pitchFamily="18" charset="0"/>
                <a:sym typeface="Arial" panose="020B0604020202020204" pitchFamily="34" charset="0"/>
              </a:rPr>
              <a:t>ата-аналар оқулары, ата-аналар конференциялары; ата-аналар, әкелер, аналар, әжелер, аталар форумдары;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"/>
            </a:pPr>
            <a:r>
              <a:rPr lang="ru-RU" sz="1600" kern="1200" smtClean="0">
                <a:solidFill>
                  <a:srgbClr val="000000"/>
                </a:solidFill>
                <a:cs typeface="Times New Roman" panose="02020603050405020304" pitchFamily="18" charset="0"/>
                <a:sym typeface="Arial" panose="020B0604020202020204" pitchFamily="34" charset="0"/>
              </a:rPr>
              <a:t>бірлескен жобаларды іске асыру;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"/>
            </a:pPr>
            <a:r>
              <a:rPr lang="ru-RU" sz="1600" kern="1200" smtClean="0">
                <a:solidFill>
                  <a:srgbClr val="000000"/>
                </a:solidFill>
                <a:cs typeface="Times New Roman" panose="02020603050405020304" pitchFamily="18" charset="0"/>
                <a:sym typeface="Arial" panose="020B0604020202020204" pitchFamily="34" charset="0"/>
              </a:rPr>
              <a:t>консультациялық жұмыс; 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"/>
            </a:pPr>
            <a:r>
              <a:rPr lang="ru-RU" sz="1600" kern="1200" smtClean="0">
                <a:solidFill>
                  <a:srgbClr val="000000"/>
                </a:solidFill>
                <a:cs typeface="Times New Roman" panose="02020603050405020304" pitchFamily="18" charset="0"/>
                <a:sym typeface="Arial" panose="020B0604020202020204" pitchFamily="34" charset="0"/>
              </a:rPr>
              <a:t>ата-аналар мен балалардың қатысуымен шығармашылық, спорттық, мәдени іс-шаралар (концерттер, театрландырылған қойылымдар, марафондар, жәрмеңкелер, көрмелер, флешмобтар, жорықтар, отбасылық қонақ бөлмелері);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"/>
            </a:pPr>
            <a:r>
              <a:rPr lang="ru-RU" sz="1600" kern="1200" smtClean="0">
                <a:solidFill>
                  <a:srgbClr val="000000"/>
                </a:solidFill>
                <a:cs typeface="Times New Roman" panose="02020603050405020304" pitchFamily="18" charset="0"/>
                <a:sym typeface="Arial" panose="020B0604020202020204" pitchFamily="34" charset="0"/>
              </a:rPr>
              <a:t>ашық есік күндері, ата-аналар аптасы, ата-аналар марафондары;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"/>
            </a:pPr>
            <a:r>
              <a:rPr lang="ru-RU" sz="1600" kern="1200" smtClean="0">
                <a:solidFill>
                  <a:srgbClr val="000000"/>
                </a:solidFill>
                <a:cs typeface="Times New Roman" panose="02020603050405020304" pitchFamily="18" charset="0"/>
                <a:sym typeface="Arial" panose="020B0604020202020204" pitchFamily="34" charset="0"/>
              </a:rPr>
              <a:t>Ата-аналар қауымдастығын құру.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ru-RU" kern="1200" smtClean="0">
              <a:solidFill>
                <a:srgbClr val="000000"/>
              </a:solidFill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ru-RU" kern="1200" smtClean="0">
              <a:solidFill>
                <a:srgbClr val="000000"/>
              </a:solidFill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ru-RU" kern="1200" smtClean="0">
              <a:solidFill>
                <a:srgbClr val="000000"/>
              </a:solidFill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ru-RU" kern="1200" smtClean="0">
              <a:solidFill>
                <a:srgbClr val="000000"/>
              </a:solidFill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ru-RU" kern="1200" smtClean="0">
              <a:solidFill>
                <a:srgbClr val="000000"/>
              </a:solidFill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ru-RU" kern="1200" smtClean="0">
              <a:solidFill>
                <a:srgbClr val="000000"/>
              </a:solidFill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ru-RU" kern="1200" smtClean="0">
              <a:solidFill>
                <a:srgbClr val="000000"/>
              </a:solidFill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ru-RU" kern="1200" smtClean="0">
              <a:solidFill>
                <a:srgbClr val="000000"/>
              </a:solidFill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ru-RU" kern="1200" smtClean="0">
              <a:solidFill>
                <a:srgbClr val="000000"/>
              </a:solidFill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ru-RU" kern="1200" smtClean="0">
              <a:solidFill>
                <a:srgbClr val="000000"/>
              </a:solidFill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ru-RU" kern="1200" smtClean="0">
              <a:solidFill>
                <a:srgbClr val="000000"/>
              </a:solidFill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ru-RU" kern="1200" smtClean="0">
              <a:solidFill>
                <a:srgbClr val="000000"/>
              </a:solidFill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ru-RU" kern="1200" smtClean="0">
              <a:solidFill>
                <a:srgbClr val="000000"/>
              </a:solidFill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ru-RU" kern="1200" smtClean="0">
              <a:solidFill>
                <a:srgbClr val="000000"/>
              </a:solidFill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ru-RU" kern="1200" smtClean="0">
              <a:solidFill>
                <a:srgbClr val="000000"/>
              </a:solidFill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12230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7654F56-1892-464B-9AE5-25F2CD04AE81}" type="slidenum">
              <a:rPr lang="ru-RU" altLang="ru-RU" smtClean="0"/>
              <a:pPr>
                <a:defRPr/>
              </a:pPr>
              <a:t>6</a:t>
            </a:fld>
            <a:endParaRPr lang="ru-RU" alt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50125" y="136478"/>
            <a:ext cx="5827593" cy="64587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155140" y="136478"/>
            <a:ext cx="5986060" cy="64587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4132" y="330907"/>
            <a:ext cx="5479578" cy="6251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ru-RU" sz="1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11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Ата-аналарды </a:t>
            </a:r>
            <a:r>
              <a:rPr lang="ru-RU" sz="11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педагогикалы</a:t>
            </a:r>
            <a:r>
              <a:rPr lang="kk-KZ" sz="11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 қолдау орталығы</a:t>
            </a:r>
            <a:r>
              <a:rPr lang="ru-RU" sz="11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ru-RU" sz="11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жұмысын</a:t>
            </a:r>
            <a:r>
              <a:rPr lang="ru-RU" sz="1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ұйымдастыру</a:t>
            </a:r>
            <a:r>
              <a:rPr lang="ru-RU" sz="1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ru-RU" sz="11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қызметін</a:t>
            </a:r>
            <a:r>
              <a:rPr lang="ru-RU" sz="1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жүзеге</a:t>
            </a:r>
            <a:r>
              <a:rPr lang="ru-RU" sz="1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асыру</a:t>
            </a:r>
            <a:r>
              <a:rPr lang="ru-RU" sz="1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туралы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kk-KZ" sz="1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kk-KZ" sz="1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Қазақстан Республикасының Оқу-ағарту министрлігінің </a:t>
            </a:r>
            <a:r>
              <a:rPr lang="ru-RU" sz="1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</a:t>
            </a:r>
            <a:r>
              <a:rPr lang="kk-KZ" sz="1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kk-KZ" sz="1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</a:t>
            </a:r>
            <a:r>
              <a:rPr lang="kk-KZ" sz="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(хат/бұйрық номері, күні)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kk-KZ" sz="1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«_________________________________» хатына/бұйрығына байланысты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kk-KZ" sz="1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</a:t>
            </a:r>
            <a:r>
              <a:rPr lang="kk-KZ" sz="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(хат/бұйрық тақырыбы)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kk-KZ" sz="1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БҰЙЫРАМЫН: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kk-KZ" sz="1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2023-2024 оқу жылында мектепте </a:t>
            </a:r>
            <a:r>
              <a:rPr lang="kk-KZ" sz="1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«Ата-аналарды педагогикалық қолдау орталығы» </a:t>
            </a:r>
            <a:r>
              <a:rPr lang="kk-KZ" sz="1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kk-KZ" sz="1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әрі қарай </a:t>
            </a:r>
            <a:r>
              <a:rPr lang="kk-KZ" sz="1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Орталық) </a:t>
            </a:r>
            <a:r>
              <a:rPr lang="kk-KZ" sz="1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жұмысы ұйымдастырылсын.</a:t>
            </a:r>
            <a:endParaRPr lang="ru-RU" sz="1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kk-KZ" sz="1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Төмендегі функционалды міндеттермен қоса мектептің ішкі тәртібі бекітілсін:</a:t>
            </a:r>
            <a:endParaRPr lang="ru-RU" sz="1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</a:pPr>
            <a:r>
              <a:rPr lang="kk-KZ" sz="1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kk-KZ" sz="1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Орталық </a:t>
            </a:r>
            <a:r>
              <a:rPr lang="kk-KZ" sz="1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қызметіне басшылық жасау және бақылау мектеп директорына жүктелсін;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kk-KZ" sz="1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Директордың тәрбие ісі жөніндегі орынбасарына: ата-аналар, білім алушылар мен педагогтердің мониторингке қатысуын қамтамасыз ету; </a:t>
            </a:r>
            <a:r>
              <a:rPr lang="kk-KZ" sz="1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Орталық </a:t>
            </a:r>
            <a:r>
              <a:rPr lang="kk-KZ" sz="1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қызметі туралы ақпаратты жоғары уәкілетті органдарға уақытылы жеткізу жүктелсін;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kk-KZ" sz="1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Директордың шаруашылық ісі жөніндегі орынбасарына: </a:t>
            </a:r>
            <a:r>
              <a:rPr lang="kk-KZ" sz="1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Орталық </a:t>
            </a:r>
            <a:r>
              <a:rPr lang="kk-KZ" sz="1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қызметін ұйымдастыруда оқу кабинеттерін педагогтерге бекіту, ата-аналармен сабақ өтуі үшін қажетті жабдықтармен қамтамасыз ету, техникалық қызметкерлердің жауапкершілігін күшейту, сабақ өтуі барысында санитарлық-гигиеналық талаптар мен мектепке бөгде адамдардың кірмеуін қамтамасыз ету жүктелсін;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kk-KZ" sz="1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Мектеп кітапханашысына: педагогтер мен сынып жетекшілерге ата-аналармен сабақ өтуге қажетті әдебиеттермен қамтамасыз ету жүктелсін.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kk-KZ" sz="1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Біліктілікті арттыру курстарынан өткен және шығармашыл педагогтер арасынан </a:t>
            </a:r>
            <a:r>
              <a:rPr lang="kk-KZ" sz="1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Орталық </a:t>
            </a:r>
            <a:r>
              <a:rPr lang="kk-KZ" sz="1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қызметін қамтамасыз ететін жұмыс тобы құрылып, құрамы бекітілсін.</a:t>
            </a:r>
            <a:endParaRPr lang="ru-RU" sz="1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kk-KZ" sz="1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2023-2024 оқу жылына  </a:t>
            </a:r>
            <a:r>
              <a:rPr lang="kk-KZ" sz="1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Орталық сабақтарының Бағдарламасы </a:t>
            </a:r>
            <a:r>
              <a:rPr lang="kk-KZ" sz="1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вариативті компонентті таңдау мүмкіндігімен және ата-аналарға сабақ беру бағдарламасының 20-30% әзірлемесі құрастырылып, контенттің мазмұнын сапалы құрылсын, педагогикалық кеңес отырысында бекітілсін.</a:t>
            </a:r>
            <a:endParaRPr lang="ru-RU" sz="1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kk-KZ" sz="1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Орталық </a:t>
            </a:r>
            <a:r>
              <a:rPr lang="kk-KZ" sz="1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жұмысы мектептің тәрбие жоспарына </a:t>
            </a:r>
            <a:r>
              <a:rPr lang="kk-KZ" sz="1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«Ата-аналарды педагогикалық қолдау </a:t>
            </a:r>
            <a:r>
              <a:rPr lang="kk-KZ" sz="1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орталығы» </a:t>
            </a:r>
            <a:r>
              <a:rPr lang="kk-KZ" sz="1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қызметі </a:t>
            </a:r>
            <a:r>
              <a:rPr lang="kk-KZ" sz="1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негізінде мектеп пен отбасының өзара әрекеттесуі» жаңа бағыты  енгізілсін. </a:t>
            </a:r>
            <a:endParaRPr lang="ru-RU" sz="1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64406" y="330907"/>
            <a:ext cx="5481851" cy="60016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kk-KZ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Орталық </a:t>
            </a: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қызметін мектепішілік бақылауға алу, мектепішілік бақылау жоспарының бөліміне, тармағына өзгерістер енгізу мектеп директорының оқу ісі жөнінегі орынбасары ____________ жүктелсін.    </a:t>
            </a:r>
            <a:endParaRPr lang="ru-RU" sz="105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</a:t>
            </a:r>
            <a:r>
              <a:rPr lang="kk-KZ" sz="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(аты-жөні)</a:t>
            </a: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</a:t>
            </a: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kk-KZ" sz="12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Педагогтерге ата-аналарға арналған сабақ бағдарламасының вариативті компонентінің әзірлемесін құрастыруға әдістемелік қолдау көрсету директордың әдістемелік ісі жөнінегі орынбасары </a:t>
            </a: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</a:t>
            </a: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kk-KZ" sz="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(аты-жөні)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жүктелсін.</a:t>
            </a: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</a:t>
            </a:r>
            <a:r>
              <a:rPr lang="kk-KZ" sz="1200" spc="1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Орталықтың </a:t>
            </a:r>
            <a:r>
              <a:rPr lang="kk-KZ" sz="12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жұмысының мақсаты мен міндеттері туралы түсіндірме жұмыстарын жүргізу, ата-аналардың қатысуын қамтамасыз ету, ата-аналар жиналыстарында </a:t>
            </a:r>
            <a:r>
              <a:rPr lang="kk-KZ" sz="1200" spc="1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Орталық </a:t>
            </a:r>
            <a:r>
              <a:rPr lang="kk-KZ" sz="12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жұмысының тәжірибесімен таныстыру сынып жетекшілерге жүктелсін.</a:t>
            </a: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</a:t>
            </a:r>
            <a:r>
              <a:rPr lang="kk-KZ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Орталық </a:t>
            </a: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қызметі туралы БАҚ мен әлеуметтік желілерде, мектеп сайтында жариялансын, бірлескен табысты тәжірибе таратылып,  </a:t>
            </a:r>
            <a:r>
              <a:rPr lang="kk-KZ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Орталық </a:t>
            </a: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қызметіне мектептің өзін-өзі басқару ұйымы, қоғамдық ұйымдар мен мектептің Қамқоршылық кеңесі, әлеуметтік серіктестер мен демеушілер тартылсын.</a:t>
            </a: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Мектеп әкімшілігі мен педагогикалық ұжым ата-аналардың облыстық, республикалық форумында тәжірибе таратуға және </a:t>
            </a:r>
            <a:r>
              <a:rPr lang="kk-KZ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Орталық </a:t>
            </a: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қызметінің нәтижелігін арттыру бойынша жұмыстарға белсене қатыссын.</a:t>
            </a: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kk-K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 Осы бұйрықтың орындалуын бақылау өзіме қалдырылсын.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kk-KZ" sz="12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kk-KZ" sz="12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kk-KZ" sz="12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kk-KZ" sz="12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kk-KZ" sz="12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kk-KZ" sz="12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Мектеп директоры                       қолы               Қолтаңбаның толық жазылуы</a:t>
            </a: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kk-KZ" sz="12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kk-KZ" sz="12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kk-KZ" sz="1200" spc="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Таныстырылды:</a:t>
            </a:r>
            <a:endParaRPr lang="ru-RU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852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7654F56-1892-464B-9AE5-25F2CD04AE81}" type="slidenum">
              <a:rPr lang="ru-RU" altLang="ru-RU" smtClean="0"/>
              <a:pPr>
                <a:defRPr/>
              </a:pPr>
              <a:t>7</a:t>
            </a:fld>
            <a:endParaRPr lang="ru-RU" altLang="ru-RU"/>
          </a:p>
        </p:txBody>
      </p:sp>
      <p:sp>
        <p:nvSpPr>
          <p:cNvPr id="4" name="TextBox 3"/>
          <p:cNvSpPr txBox="1"/>
          <p:nvPr/>
        </p:nvSpPr>
        <p:spPr>
          <a:xfrm>
            <a:off x="672860" y="155275"/>
            <a:ext cx="10808898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base"/>
            <a:r>
              <a:rPr lang="kk-KZ" sz="1800" dirty="0"/>
              <a:t>Мектепішілік бақылау </a:t>
            </a:r>
            <a:r>
              <a:rPr lang="kk-KZ" sz="1800" dirty="0" smtClean="0"/>
              <a:t>жоспарының жобасы</a:t>
            </a:r>
          </a:p>
          <a:p>
            <a:pPr algn="ctr" fontAlgn="base"/>
            <a:r>
              <a:rPr lang="kk-KZ" sz="1800" dirty="0" smtClean="0"/>
              <a:t> </a:t>
            </a:r>
            <a:r>
              <a:rPr lang="kk-KZ" sz="1800" i="1" dirty="0"/>
              <a:t>(6, 7 бөлімдерге келесі тармақтарды </a:t>
            </a:r>
            <a:r>
              <a:rPr lang="kk-KZ" sz="1800" i="1" dirty="0" smtClean="0"/>
              <a:t>қосу ұсынылады)</a:t>
            </a:r>
            <a:endParaRPr lang="ru-RU" sz="18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034317"/>
              </p:ext>
            </p:extLst>
          </p:nvPr>
        </p:nvGraphicFramePr>
        <p:xfrm>
          <a:off x="551241" y="954977"/>
          <a:ext cx="10930517" cy="57841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9103"/>
                <a:gridCol w="1034579"/>
                <a:gridCol w="1241963"/>
                <a:gridCol w="746893"/>
                <a:gridCol w="927768"/>
                <a:gridCol w="1636459"/>
                <a:gridCol w="1049392"/>
                <a:gridCol w="831874"/>
                <a:gridCol w="860720"/>
                <a:gridCol w="981563"/>
                <a:gridCol w="1110203"/>
              </a:tblGrid>
              <a:tr h="6874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р/р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Бақылау тақырыбы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Бақылау мақсаты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Бақылау объектісі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Бақылау түрі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Бақылау әдістері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Орындау мерзімдері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Жауаптылар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Қарау орны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Басқару шылық шешім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Екінші бақылау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8667">
                <a:tc gridSpan="1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VІ. Мұғалімнің шеберлік және әдістемелік дайындық жағдайының деңгейін бақылау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236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«Ата-аналарды педагогикалық қолдау орталығы»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қызметін </a:t>
                      </a: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ұйымдастыру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«Ата-аналарды педагогикалық қолдау орталығы»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қызметін </a:t>
                      </a: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ұйымдастыру жағдайы туралы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Жобалық топ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Жеке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Бақылау жоспарын бекіту;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Ата-аналардан алынған сауалнамалардың талдауы;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3.Сабақ өтетін кабинеттердің жағдайы, техникалық жабдықталуы 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Ата-аналардың сабақтарға қатысу жағдайы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қазан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 орынбасарлары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Педагогикалық кеңес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Бұйрық</a:t>
                      </a: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8499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7654F56-1892-464B-9AE5-25F2CD04AE81}" type="slidenum">
              <a:rPr lang="ru-RU" altLang="ru-RU" smtClean="0"/>
              <a:pPr>
                <a:defRPr/>
              </a:pPr>
              <a:t>8</a:t>
            </a:fld>
            <a:endParaRPr lang="ru-RU" altLang="ru-RU"/>
          </a:p>
        </p:txBody>
      </p:sp>
      <p:sp>
        <p:nvSpPr>
          <p:cNvPr id="4" name="TextBox 3"/>
          <p:cNvSpPr txBox="1"/>
          <p:nvPr/>
        </p:nvSpPr>
        <p:spPr>
          <a:xfrm>
            <a:off x="672860" y="155275"/>
            <a:ext cx="10808898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base"/>
            <a:r>
              <a:rPr lang="kk-KZ" sz="1800" dirty="0"/>
              <a:t>Мектепішілік бақылау </a:t>
            </a:r>
            <a:r>
              <a:rPr lang="kk-KZ" sz="1800" dirty="0" smtClean="0"/>
              <a:t>жоспарының жобасы</a:t>
            </a:r>
          </a:p>
          <a:p>
            <a:pPr algn="ctr" fontAlgn="base"/>
            <a:r>
              <a:rPr lang="kk-KZ" sz="1800" dirty="0" smtClean="0"/>
              <a:t> </a:t>
            </a:r>
            <a:r>
              <a:rPr lang="kk-KZ" sz="1800" i="1" dirty="0"/>
              <a:t>(6, 7 бөлімдерге келесі тармақтарды </a:t>
            </a:r>
            <a:r>
              <a:rPr lang="kk-KZ" sz="1800" i="1" dirty="0" smtClean="0"/>
              <a:t>қосу ұсынылады)</a:t>
            </a:r>
            <a:endParaRPr lang="ru-RU" sz="1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170104"/>
              </p:ext>
            </p:extLst>
          </p:nvPr>
        </p:nvGraphicFramePr>
        <p:xfrm>
          <a:off x="672860" y="998225"/>
          <a:ext cx="10808899" cy="60537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3439"/>
                <a:gridCol w="1023069"/>
                <a:gridCol w="1228144"/>
                <a:gridCol w="738582"/>
                <a:gridCol w="917445"/>
                <a:gridCol w="1618250"/>
                <a:gridCol w="1037717"/>
                <a:gridCol w="822618"/>
                <a:gridCol w="851142"/>
                <a:gridCol w="970642"/>
                <a:gridCol w="1097851"/>
              </a:tblGrid>
              <a:tr h="16425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«Ата-аналарды педагогикалық қолдау орталығы»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аясында педагогтердің сабақтарды өткізу сапасы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Сабақ мазмұнының сапасы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Жобалық топ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Жеке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Мектеп әкімшілігінің сабақтарға қатысуы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Педагогтердің сабақтарға әдістемелік дайындығының деңгейі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желтоқсан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 директорының тәрбиі ісі жөніндегі орынбасары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Педагогикалық кеңес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Хаттама, педагогикалық кеңес шешімі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/>
                </a:tc>
              </a:tr>
              <a:tr h="149663">
                <a:tc gridSpan="1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VIІ. Тәрбие үрдісінің процесін, өткізілген іс –шаралардың сапасын бақылау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421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 anchor="ctr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 алушылардың ата-аналарының қатысуымен өтетін жиналыстар мен шараларды өткізу сапасы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Сабақ мазмұнының сапасы;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</a:t>
                      </a: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аналардың мектеп шараларына қатысуы;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 жетекшілері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Жеке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Мектеп әкімшілігінің ата</a:t>
                      </a: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аналар жиналыстарына қатысуы;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Сынып жетекшілердің ата-аналар жиналыстарына әдістемелік дайындық деңгейі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Әр түрлі деңгейдегі ата-аналармен өткізілетін шаралардың сапасы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Ата-аналардың сабаққа қатысуы (пайыздық қатынас)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Сәуір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 директорының тәрибе ісі жөніндегі орынбасары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Педагогикалық кеңес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 anchor="b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Педагогикалық кеңес шешімі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94" marR="52994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5119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7654F56-1892-464B-9AE5-25F2CD04AE81}" type="slidenum">
              <a:rPr lang="ru-RU" altLang="ru-RU" smtClean="0"/>
              <a:pPr>
                <a:defRPr/>
              </a:pPr>
              <a:t>9</a:t>
            </a:fld>
            <a:endParaRPr lang="ru-RU" altLang="ru-RU"/>
          </a:p>
        </p:txBody>
      </p:sp>
      <p:sp>
        <p:nvSpPr>
          <p:cNvPr id="3" name="TextBox 2"/>
          <p:cNvSpPr txBox="1"/>
          <p:nvPr/>
        </p:nvSpPr>
        <p:spPr>
          <a:xfrm>
            <a:off x="405442" y="123729"/>
            <a:ext cx="1149901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_____________ ОҚУ ЖЫЛЫНЫҢ ТӘРБИЕ ЖОСПАРЫ  (</a:t>
            </a:r>
            <a:r>
              <a:rPr lang="ru-RU" sz="1600" b="1" dirty="0" err="1">
                <a:solidFill>
                  <a:schemeClr val="accent5">
                    <a:lumMod val="75000"/>
                  </a:schemeClr>
                </a:solidFill>
              </a:rPr>
              <a:t>жаңа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5">
                    <a:lumMod val="75000"/>
                  </a:schemeClr>
                </a:solidFill>
              </a:rPr>
              <a:t>бағыт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5">
                    <a:lumMod val="75000"/>
                  </a:schemeClr>
                </a:solidFill>
              </a:rPr>
              <a:t>енгізу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</a:rPr>
              <a:t>)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05442" y="539513"/>
            <a:ext cx="11499011" cy="107721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err="1">
                <a:solidFill>
                  <a:srgbClr val="C00000"/>
                </a:solidFill>
              </a:rPr>
              <a:t>Бағыт</a:t>
            </a:r>
            <a:r>
              <a:rPr lang="ru-RU" sz="1600" b="1" dirty="0">
                <a:solidFill>
                  <a:srgbClr val="C00000"/>
                </a:solidFill>
              </a:rPr>
              <a:t>: </a:t>
            </a:r>
            <a:r>
              <a:rPr lang="ru-RU" sz="1600" dirty="0">
                <a:solidFill>
                  <a:schemeClr val="tx1"/>
                </a:solidFill>
              </a:rPr>
              <a:t>«Ата-аналарды </a:t>
            </a:r>
            <a:r>
              <a:rPr lang="ru-RU" sz="1600" dirty="0" err="1">
                <a:solidFill>
                  <a:schemeClr val="tx1"/>
                </a:solidFill>
              </a:rPr>
              <a:t>педагогикалық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қолдау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орталығы</a:t>
            </a:r>
            <a:r>
              <a:rPr lang="ru-RU" sz="1600" dirty="0">
                <a:solidFill>
                  <a:schemeClr val="tx1"/>
                </a:solidFill>
              </a:rPr>
              <a:t>»</a:t>
            </a:r>
          </a:p>
          <a:p>
            <a:pPr algn="ctr"/>
            <a:r>
              <a:rPr lang="ru-RU" sz="1600" dirty="0" err="1" smtClean="0">
                <a:solidFill>
                  <a:schemeClr val="tx1"/>
                </a:solidFill>
              </a:rPr>
              <a:t>қызметі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негізінде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мектеп</a:t>
            </a:r>
            <a:r>
              <a:rPr lang="ru-RU" sz="1600" dirty="0">
                <a:solidFill>
                  <a:schemeClr val="tx1"/>
                </a:solidFill>
              </a:rPr>
              <a:t> пен </a:t>
            </a:r>
            <a:r>
              <a:rPr lang="ru-RU" sz="1600" dirty="0" err="1">
                <a:solidFill>
                  <a:schemeClr val="tx1"/>
                </a:solidFill>
              </a:rPr>
              <a:t>отбасының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өзара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әрекеттесуі</a:t>
            </a:r>
            <a:r>
              <a:rPr lang="ru-RU" sz="1600" dirty="0">
                <a:solidFill>
                  <a:schemeClr val="tx1"/>
                </a:solidFill>
              </a:rPr>
              <a:t>»</a:t>
            </a:r>
          </a:p>
          <a:p>
            <a:pPr algn="ctr"/>
            <a:r>
              <a:rPr lang="ru-RU" sz="1600" b="1" dirty="0" err="1">
                <a:solidFill>
                  <a:srgbClr val="C00000"/>
                </a:solidFill>
              </a:rPr>
              <a:t>Мақсаты</a:t>
            </a:r>
            <a:r>
              <a:rPr lang="ru-RU" sz="1600" b="1" dirty="0">
                <a:solidFill>
                  <a:srgbClr val="C00000"/>
                </a:solidFill>
              </a:rPr>
              <a:t>: </a:t>
            </a:r>
            <a:r>
              <a:rPr lang="ru-RU" sz="1600" dirty="0">
                <a:solidFill>
                  <a:schemeClr val="tx1"/>
                </a:solidFill>
              </a:rPr>
              <a:t>балаларды </a:t>
            </a:r>
            <a:r>
              <a:rPr lang="ru-RU" sz="1600" dirty="0" err="1">
                <a:solidFill>
                  <a:schemeClr val="tx1"/>
                </a:solidFill>
              </a:rPr>
              <a:t>оқыту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және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тәрбиелеу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мәселесі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бойынша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мектептің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ата-аналармен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қарым-қатынасын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күшейту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сондай-ақ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берекелі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отбасы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мәдениетін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дамыту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5442" y="1707052"/>
            <a:ext cx="11542143" cy="116955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kk-KZ" b="1" dirty="0"/>
              <a:t>Міндеттері:</a:t>
            </a:r>
            <a:endParaRPr lang="ru-RU" dirty="0"/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kk-KZ" dirty="0"/>
              <a:t>балалардың әл-ауқатын қамтамасыз ету үшін ата-аналардың педагогикалық мәдениетін, психологиялық және әлеуметтік құзыреттерін дамытуда ата-аналарға жүйелі педагогикалық қолдауды ұйымдастыру;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kk-KZ" dirty="0"/>
              <a:t>балаларды тәрбиелеу мен дамытуда орта білім беру ұйымы мен отбасы арасындағы өзара іс-қимылды нығайту;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kk-KZ" dirty="0"/>
              <a:t> балаларды тәрбиелеу мен дамытуда ата-аналардың жауапкершілігін арттыру.</a:t>
            </a:r>
            <a:endParaRPr lang="kk-KZ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126361"/>
              </p:ext>
            </p:extLst>
          </p:nvPr>
        </p:nvGraphicFramePr>
        <p:xfrm>
          <a:off x="405442" y="2925800"/>
          <a:ext cx="11542142" cy="25605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286"/>
                <a:gridCol w="4812021"/>
                <a:gridCol w="2150477"/>
                <a:gridCol w="2263869"/>
                <a:gridCol w="1924489"/>
              </a:tblGrid>
              <a:tr h="2015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Іс</a:t>
                      </a:r>
                      <a:r>
                        <a:rPr lang="ru-RU" sz="1200">
                          <a:effectLst/>
                        </a:rPr>
                        <a:t>-шара атауы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Аяқталу нысаны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Жауапты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Мерзімі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4178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Мектепте келесі бағыттармен </a:t>
                      </a:r>
                      <a:r>
                        <a:rPr lang="ru-RU" sz="1400">
                          <a:effectLst/>
                        </a:rPr>
                        <a:t>«Даналық мектебі»</a:t>
                      </a:r>
                      <a:r>
                        <a:rPr lang="kk-KZ" sz="1400">
                          <a:effectLst/>
                        </a:rPr>
                        <a:t> клубын құру: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- «Аталар мектебі»;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- «Әжелер мектебі»;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- «Аға мектебі»;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-«Жеңге мектебі»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Жалпы мектеп жиналысы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Қыркүйек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412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«Даналық мектебі»</a:t>
                      </a:r>
                      <a:r>
                        <a:rPr lang="kk-KZ" sz="1400">
                          <a:effectLst/>
                        </a:rPr>
                        <a:t> клубының сабақтарын өткізу</a:t>
                      </a:r>
                      <a:r>
                        <a:rPr lang="ru-RU" sz="1400">
                          <a:effectLst/>
                        </a:rPr>
                        <a:t>: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 Аталар мектебі «</a:t>
                      </a:r>
                      <a:r>
                        <a:rPr lang="kk-KZ" sz="1400" kern="1800">
                          <a:effectLst/>
                        </a:rPr>
                        <a:t>Бабалар дәстүрі – ұрпаққа өсиет»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Аталар қауымдастығын құру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61950" algn="l"/>
                        </a:tabLst>
                      </a:pPr>
                      <a:r>
                        <a:rPr lang="kk-KZ" sz="1400">
                          <a:effectLst/>
                        </a:rPr>
                        <a:t>Директордың тәрбие ісі жөніндегі орынбасары, сынып жетекшілері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</a:rPr>
                        <a:t>қазан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920986"/>
      </p:ext>
    </p:extLst>
  </p:cSld>
  <p:clrMapOvr>
    <a:masterClrMapping/>
  </p:clrMapOvr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2944</TotalTime>
  <Words>1709</Words>
  <Application>Microsoft Office PowerPoint</Application>
  <PresentationFormat>Широкоэкранный</PresentationFormat>
  <Paragraphs>441</Paragraphs>
  <Slides>13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13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Times New Roman</vt:lpstr>
      <vt:lpstr>Wingdings</vt:lpstr>
      <vt:lpstr>2_Тема Office</vt:lpstr>
      <vt:lpstr>Тема Office</vt:lpstr>
      <vt:lpstr>1_Тема Office</vt:lpstr>
      <vt:lpstr>3_Тема Office</vt:lpstr>
      <vt:lpstr>4_Тема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БІЛІМ БЕРУ ҰЙЫМЫНДА «АТА-АНАЛАРДЫ ПЕДАГОГИКАЛЫҚ ҚОЛДАУ ОРТАЛЫҒЫ» ҚЫЗМЕТІН ҰЙЫМДАСТЫРУ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Азат Тиштыбаев</dc:creator>
  <cp:lastModifiedBy>Пользователь</cp:lastModifiedBy>
  <cp:revision>292</cp:revision>
  <cp:lastPrinted>2023-09-12T08:05:19Z</cp:lastPrinted>
  <dcterms:modified xsi:type="dcterms:W3CDTF">2023-09-14T10:03:58Z</dcterms:modified>
</cp:coreProperties>
</file>