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10.11.2023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10.11.2023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10.11.2023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10.11.2023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10.11.2023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10.11.2023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10.11.2023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10.11.2023</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36912"/>
            <a:ext cx="8640960" cy="2880320"/>
          </a:xfrm>
          <a:ln>
            <a:noFill/>
          </a:ln>
        </p:spPr>
        <p:style>
          <a:lnRef idx="1">
            <a:schemeClr val="accent6"/>
          </a:lnRef>
          <a:fillRef idx="2">
            <a:schemeClr val="accent6"/>
          </a:fillRef>
          <a:effectRef idx="1">
            <a:schemeClr val="accent6"/>
          </a:effectRef>
          <a:fontRef idx="minor">
            <a:schemeClr val="dk1"/>
          </a:fontRef>
        </p:style>
        <p:txBody>
          <a:bodyPr>
            <a:noAutofit/>
          </a:bodyPr>
          <a:lstStyle/>
          <a:p>
            <a:r>
              <a:rPr lang="ru-RU"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ЦЕНТР </a:t>
            </a:r>
            <a:br>
              <a:rPr lang="ru-RU"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ПЕДАГОГИЧЕСКОЙ ПОДДЕРЖКИ РОДИТЕЛЕЙ</a:t>
            </a:r>
            <a:br>
              <a:rPr lang="ru-RU"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4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КГУ СОШ № 30</a:t>
            </a:r>
            <a:endParaRPr lang="ru-RU" sz="4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7088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5898984"/>
          </a:xfrm>
        </p:spPr>
        <p:txBody>
          <a:bodyPr>
            <a:normAutofit fontScale="90000"/>
          </a:bodyPr>
          <a:lstStyle/>
          <a:p>
            <a:r>
              <a:rPr lang="ru-RU" sz="3100" b="1" i="1" dirty="0" smtClean="0">
                <a:solidFill>
                  <a:schemeClr val="tx1"/>
                </a:solidFill>
                <a:effectLst>
                  <a:outerShdw blurRad="38100" dist="38100" dir="2700000" algn="tl">
                    <a:srgbClr val="000000">
                      <a:alpha val="43137"/>
                    </a:srgbClr>
                  </a:outerShdw>
                </a:effectLst>
                <a:latin typeface="Times New Roman"/>
                <a:ea typeface="Calibri"/>
                <a:cs typeface="Times New Roman"/>
              </a:rPr>
              <a:t/>
            </a:r>
            <a:br>
              <a:rPr lang="ru-RU" sz="3100" b="1" i="1" dirty="0" smtClean="0">
                <a:solidFill>
                  <a:schemeClr val="tx1"/>
                </a:solidFill>
                <a:effectLst>
                  <a:outerShdw blurRad="38100" dist="38100" dir="2700000" algn="tl">
                    <a:srgbClr val="000000">
                      <a:alpha val="43137"/>
                    </a:srgbClr>
                  </a:outerShdw>
                </a:effectLst>
                <a:latin typeface="Times New Roman"/>
                <a:ea typeface="Calibri"/>
                <a:cs typeface="Times New Roman"/>
              </a:rPr>
            </a:br>
            <a:r>
              <a:rPr lang="ru-RU" sz="3100" b="1" i="1" dirty="0" smtClean="0">
                <a:solidFill>
                  <a:schemeClr val="tx1"/>
                </a:solidFill>
                <a:effectLst>
                  <a:outerShdw blurRad="38100" dist="38100" dir="2700000" algn="tl">
                    <a:srgbClr val="000000">
                      <a:alpha val="43137"/>
                    </a:srgbClr>
                  </a:outerShdw>
                </a:effectLst>
                <a:latin typeface="Times New Roman"/>
                <a:ea typeface="Calibri"/>
                <a:cs typeface="Times New Roman"/>
              </a:rPr>
              <a:t/>
            </a:r>
            <a:br>
              <a:rPr lang="ru-RU" sz="3100" b="1" i="1" dirty="0" smtClean="0">
                <a:solidFill>
                  <a:schemeClr val="tx1"/>
                </a:solidFill>
                <a:effectLst>
                  <a:outerShdw blurRad="38100" dist="38100" dir="2700000" algn="tl">
                    <a:srgbClr val="000000">
                      <a:alpha val="43137"/>
                    </a:srgbClr>
                  </a:outerShdw>
                </a:effectLst>
                <a:latin typeface="Times New Roman"/>
                <a:ea typeface="Calibri"/>
                <a:cs typeface="Times New Roman"/>
              </a:rPr>
            </a:br>
            <a:r>
              <a:rPr lang="ru-RU" sz="3100" b="1" i="1" dirty="0" smtClean="0">
                <a:solidFill>
                  <a:schemeClr val="tx1"/>
                </a:solidFill>
                <a:effectLst>
                  <a:outerShdw blurRad="38100" dist="38100" dir="2700000" algn="tl">
                    <a:srgbClr val="000000">
                      <a:alpha val="43137"/>
                    </a:srgbClr>
                  </a:outerShdw>
                </a:effectLst>
                <a:latin typeface="Times New Roman"/>
                <a:ea typeface="Calibri"/>
                <a:cs typeface="Times New Roman"/>
              </a:rPr>
              <a:t>РЕКОМЕНДАЦИИ  </a:t>
            </a:r>
            <a:r>
              <a:rPr lang="ru-RU" sz="3100" b="1" i="1" dirty="0" smtClean="0">
                <a:solidFill>
                  <a:schemeClr val="tx1"/>
                </a:solidFill>
                <a:effectLst>
                  <a:outerShdw blurRad="38100" dist="38100" dir="2700000" algn="tl">
                    <a:srgbClr val="000000">
                      <a:alpha val="43137"/>
                    </a:srgbClr>
                  </a:outerShdw>
                </a:effectLst>
                <a:latin typeface="Times New Roman"/>
                <a:ea typeface="Calibri"/>
                <a:cs typeface="Times New Roman"/>
              </a:rPr>
              <a:t>ПОЗИТИВНОГО РОДИТЕЛЬСТВА:</a:t>
            </a:r>
            <a:br>
              <a:rPr lang="ru-RU" sz="3100" b="1" i="1" dirty="0" smtClean="0">
                <a:solidFill>
                  <a:schemeClr val="tx1"/>
                </a:solidFill>
                <a:effectLst>
                  <a:outerShdw blurRad="38100" dist="38100" dir="2700000" algn="tl">
                    <a:srgbClr val="000000">
                      <a:alpha val="43137"/>
                    </a:srgbClr>
                  </a:outerShdw>
                </a:effectLst>
                <a:latin typeface="Times New Roman"/>
                <a:ea typeface="Calibri"/>
                <a:cs typeface="Times New Roman"/>
              </a:rPr>
            </a:br>
            <a:r>
              <a:rPr lang="ru-RU" sz="3100" b="1" i="1" dirty="0" smtClean="0">
                <a:solidFill>
                  <a:schemeClr val="tx1"/>
                </a:solidFill>
                <a:effectLst>
                  <a:outerShdw blurRad="38100" dist="38100" dir="2700000" algn="tl">
                    <a:srgbClr val="000000">
                      <a:alpha val="43137"/>
                    </a:srgbClr>
                  </a:outerShdw>
                </a:effectLst>
                <a:latin typeface="Times New Roman"/>
                <a:ea typeface="Calibri"/>
                <a:cs typeface="Times New Roman"/>
              </a:rPr>
              <a:t/>
            </a:r>
            <a:br>
              <a:rPr lang="ru-RU" sz="3100" b="1" i="1" dirty="0" smtClean="0">
                <a:solidFill>
                  <a:schemeClr val="tx1"/>
                </a:solidFill>
                <a:effectLst>
                  <a:outerShdw blurRad="38100" dist="38100" dir="2700000" algn="tl">
                    <a:srgbClr val="000000">
                      <a:alpha val="43137"/>
                    </a:srgbClr>
                  </a:outerShdw>
                </a:effectLst>
                <a:latin typeface="Times New Roman"/>
                <a:ea typeface="Calibri"/>
                <a:cs typeface="Times New Roman"/>
              </a:rPr>
            </a:br>
            <a:r>
              <a:rPr lang="ru-RU" sz="2700" b="1" i="1" dirty="0" smtClean="0">
                <a:solidFill>
                  <a:schemeClr val="bg2">
                    <a:lumMod val="10000"/>
                  </a:schemeClr>
                </a:solidFill>
                <a:latin typeface="Times New Roman" panose="02020603050405020304" pitchFamily="18" charset="0"/>
                <a:ea typeface="Calibri"/>
                <a:cs typeface="Times New Roman" panose="02020603050405020304" pitchFamily="18" charset="0"/>
              </a:rPr>
              <a:t>Быть </a:t>
            </a:r>
            <a:r>
              <a:rPr lang="ru-RU" sz="2700" b="1" i="1" dirty="0">
                <a:solidFill>
                  <a:schemeClr val="bg2">
                    <a:lumMod val="10000"/>
                  </a:schemeClr>
                </a:solidFill>
                <a:latin typeface="Times New Roman" panose="02020603050405020304" pitchFamily="18" charset="0"/>
                <a:ea typeface="Calibri"/>
                <a:cs typeface="Times New Roman" panose="02020603050405020304" pitchFamily="18" charset="0"/>
              </a:rPr>
              <a:t>осознанным родителем.</a:t>
            </a:r>
            <a: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t/>
            </a:r>
            <a:b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br>
            <a:r>
              <a:rPr lang="ru-RU" sz="2700" b="1" i="1" dirty="0">
                <a:solidFill>
                  <a:schemeClr val="bg2">
                    <a:lumMod val="10000"/>
                  </a:schemeClr>
                </a:solidFill>
                <a:latin typeface="Times New Roman" panose="02020603050405020304" pitchFamily="18" charset="0"/>
                <a:ea typeface="Calibri"/>
                <a:cs typeface="Times New Roman" panose="02020603050405020304" pitchFamily="18" charset="0"/>
              </a:rPr>
              <a:t>Будьте последовательным (ребенок должен быть в безопасности под вашим руководством, давать только те выборы, которые ребенок в состоянии вынести).</a:t>
            </a:r>
            <a: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t/>
            </a:r>
            <a:b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br>
            <a:r>
              <a:rPr lang="ru-RU" sz="2700" b="1" i="1" dirty="0">
                <a:solidFill>
                  <a:schemeClr val="bg2">
                    <a:lumMod val="10000"/>
                  </a:schemeClr>
                </a:solidFill>
                <a:latin typeface="Times New Roman" panose="02020603050405020304" pitchFamily="18" charset="0"/>
                <a:ea typeface="Calibri"/>
                <a:cs typeface="Times New Roman" panose="02020603050405020304" pitchFamily="18" charset="0"/>
              </a:rPr>
              <a:t>Уменьшить количество «НЕ» ( переформируйте запреты и подойдите к ним менее формально).</a:t>
            </a:r>
            <a: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t/>
            </a:r>
            <a:b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br>
            <a:r>
              <a:rPr lang="ru-RU" sz="2700" b="1" i="1" dirty="0">
                <a:solidFill>
                  <a:schemeClr val="bg2">
                    <a:lumMod val="10000"/>
                  </a:schemeClr>
                </a:solidFill>
                <a:latin typeface="Times New Roman" panose="02020603050405020304" pitchFamily="18" charset="0"/>
                <a:ea typeface="Calibri"/>
                <a:cs typeface="Times New Roman" panose="02020603050405020304" pitchFamily="18" charset="0"/>
              </a:rPr>
              <a:t>Играйте с детьми и поддерживайте интерес к исследованию мира.</a:t>
            </a:r>
            <a: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t/>
            </a:r>
            <a:b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br>
            <a:r>
              <a:rPr lang="ru-RU" sz="2700" b="1" i="1" dirty="0">
                <a:solidFill>
                  <a:schemeClr val="bg2">
                    <a:lumMod val="10000"/>
                  </a:schemeClr>
                </a:solidFill>
                <a:latin typeface="Times New Roman" panose="02020603050405020304" pitchFamily="18" charset="0"/>
                <a:ea typeface="Calibri"/>
                <a:cs typeface="Times New Roman" panose="02020603050405020304" pitchFamily="18" charset="0"/>
              </a:rPr>
              <a:t>Уметь слышать и слушать своего ребенка.</a:t>
            </a:r>
            <a: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t/>
            </a:r>
            <a:br>
              <a:rPr lang="ru-RU" sz="1600" b="1" dirty="0">
                <a:solidFill>
                  <a:schemeClr val="bg2">
                    <a:lumMod val="10000"/>
                  </a:schemeClr>
                </a:solidFill>
                <a:latin typeface="Times New Roman" panose="02020603050405020304" pitchFamily="18" charset="0"/>
                <a:ea typeface="Calibri"/>
                <a:cs typeface="Times New Roman" panose="02020603050405020304" pitchFamily="18" charset="0"/>
              </a:rPr>
            </a:br>
            <a:r>
              <a:rPr lang="ru-RU" sz="2700" b="1" i="1" dirty="0">
                <a:solidFill>
                  <a:schemeClr val="bg2">
                    <a:lumMod val="10000"/>
                  </a:schemeClr>
                </a:solidFill>
                <a:latin typeface="Times New Roman" panose="02020603050405020304" pitchFamily="18" charset="0"/>
                <a:ea typeface="Calibri"/>
                <a:cs typeface="Times New Roman" panose="02020603050405020304" pitchFamily="18" charset="0"/>
              </a:rPr>
              <a:t>Учитывать мнение ребенка при решении семейных вопросов.</a:t>
            </a:r>
            <a:r>
              <a:rPr lang="ru-RU" sz="1300" b="1" dirty="0">
                <a:solidFill>
                  <a:schemeClr val="bg2">
                    <a:lumMod val="10000"/>
                  </a:schemeClr>
                </a:solidFill>
                <a:latin typeface="Calibri"/>
                <a:ea typeface="Calibri"/>
                <a:cs typeface="Times New Roman"/>
              </a:rPr>
              <a:t/>
            </a:r>
            <a:br>
              <a:rPr lang="ru-RU" sz="1300" b="1" dirty="0">
                <a:solidFill>
                  <a:schemeClr val="bg2">
                    <a:lumMod val="10000"/>
                  </a:schemeClr>
                </a:solidFill>
                <a:latin typeface="Calibri"/>
                <a:ea typeface="Calibri"/>
                <a:cs typeface="Times New Roman"/>
              </a:rPr>
            </a:br>
            <a:endParaRPr lang="ru-RU" sz="4900" b="1" dirty="0">
              <a:solidFill>
                <a:schemeClr val="bg2">
                  <a:lumMod val="10000"/>
                </a:schemeClr>
              </a:solidFill>
            </a:endParaRPr>
          </a:p>
        </p:txBody>
      </p:sp>
    </p:spTree>
    <p:extLst>
      <p:ext uri="{BB962C8B-B14F-4D97-AF65-F5344CB8AC3E}">
        <p14:creationId xmlns:p14="http://schemas.microsoft.com/office/powerpoint/2010/main" val="1218287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8328"/>
            <a:ext cx="8640960" cy="5610952"/>
          </a:xfrm>
        </p:spPr>
        <p:txBody>
          <a:bodyPr>
            <a:noAutofit/>
          </a:bodyPr>
          <a:lstStyle/>
          <a:p>
            <a:pPr lvl="0"/>
            <a:r>
              <a:rPr lang="ru-RU" sz="2800" b="1" i="1" dirty="0">
                <a:solidFill>
                  <a:srgbClr val="D6ECFF">
                    <a:lumMod val="10000"/>
                  </a:srgbClr>
                </a:solidFill>
                <a:latin typeface="Times New Roman"/>
                <a:ea typeface="Calibri"/>
                <a:cs typeface="Times New Roman"/>
              </a:rPr>
              <a:t>Интересоваться  у ребенка грустными и радостными </a:t>
            </a:r>
            <a:r>
              <a:rPr lang="ru-RU" sz="2800" b="1" i="1" dirty="0" smtClean="0">
                <a:solidFill>
                  <a:srgbClr val="D6ECFF">
                    <a:lumMod val="10000"/>
                  </a:srgbClr>
                </a:solidFill>
                <a:latin typeface="Times New Roman"/>
                <a:ea typeface="Calibri"/>
                <a:cs typeface="Times New Roman"/>
              </a:rPr>
              <a:t>эмоциями </a:t>
            </a:r>
            <a:r>
              <a:rPr lang="ru-RU" sz="2800" b="1" i="1" dirty="0">
                <a:solidFill>
                  <a:srgbClr val="D6ECFF">
                    <a:lumMod val="10000"/>
                  </a:srgbClr>
                </a:solidFill>
                <a:latin typeface="Times New Roman"/>
                <a:ea typeface="Calibri"/>
                <a:cs typeface="Times New Roman"/>
              </a:rPr>
              <a:t>за день.</a:t>
            </a:r>
            <a:r>
              <a:rPr lang="ru-RU" sz="2800" b="1" dirty="0">
                <a:solidFill>
                  <a:srgbClr val="D6ECFF">
                    <a:lumMod val="10000"/>
                  </a:srgbClr>
                </a:solidFill>
                <a:latin typeface="Calibri"/>
                <a:ea typeface="Calibri"/>
                <a:cs typeface="Times New Roman"/>
              </a:rPr>
              <a:t/>
            </a:r>
            <a:br>
              <a:rPr lang="ru-RU" sz="2800" b="1" dirty="0">
                <a:solidFill>
                  <a:srgbClr val="D6ECFF">
                    <a:lumMod val="10000"/>
                  </a:srgbClr>
                </a:solidFill>
                <a:latin typeface="Calibri"/>
                <a:ea typeface="Calibri"/>
                <a:cs typeface="Times New Roman"/>
              </a:rPr>
            </a:br>
            <a:r>
              <a:rPr lang="ru-RU" sz="2800" b="1" i="1" dirty="0">
                <a:solidFill>
                  <a:srgbClr val="D6ECFF">
                    <a:lumMod val="10000"/>
                  </a:srgbClr>
                </a:solidFill>
                <a:latin typeface="Times New Roman"/>
                <a:ea typeface="Calibri"/>
                <a:cs typeface="Times New Roman"/>
              </a:rPr>
              <a:t>Организация совместного отдыха (походы, чтения, игры на свежем воздухе, совместный просмотр мультфильма).</a:t>
            </a:r>
            <a:r>
              <a:rPr lang="ru-RU" sz="2800" b="1" i="1" dirty="0" smtClean="0">
                <a:solidFill>
                  <a:schemeClr val="tx1"/>
                </a:solidFill>
                <a:latin typeface="Times New Roman" panose="02020603050405020304" pitchFamily="18" charset="0"/>
                <a:cs typeface="Times New Roman" panose="02020603050405020304" pitchFamily="18" charset="0"/>
              </a:rPr>
              <a:t/>
            </a:r>
            <a:br>
              <a:rPr lang="ru-RU" sz="2800" b="1" i="1" dirty="0" smtClean="0">
                <a:solidFill>
                  <a:schemeClr val="tx1"/>
                </a:solidFill>
                <a:latin typeface="Times New Roman" panose="02020603050405020304" pitchFamily="18" charset="0"/>
                <a:cs typeface="Times New Roman" panose="02020603050405020304" pitchFamily="18" charset="0"/>
              </a:rPr>
            </a:br>
            <a:r>
              <a:rPr lang="ru-RU" sz="2800" b="1" i="1" dirty="0" smtClean="0">
                <a:solidFill>
                  <a:schemeClr val="tx1"/>
                </a:solidFill>
                <a:latin typeface="Times New Roman" panose="02020603050405020304" pitchFamily="18" charset="0"/>
                <a:cs typeface="Times New Roman" panose="02020603050405020304" pitchFamily="18" charset="0"/>
              </a:rPr>
              <a:t>Создание </a:t>
            </a:r>
            <a:r>
              <a:rPr lang="ru-RU" sz="2800" b="1" i="1" dirty="0">
                <a:solidFill>
                  <a:schemeClr val="tx1"/>
                </a:solidFill>
                <a:latin typeface="Times New Roman" panose="02020603050405020304" pitchFamily="18" charset="0"/>
                <a:cs typeface="Times New Roman" panose="02020603050405020304" pitchFamily="18" charset="0"/>
              </a:rPr>
              <a:t>личного уголка отдыха для ребенка.</a:t>
            </a:r>
            <a:br>
              <a:rPr lang="ru-RU" sz="2800" b="1" i="1" dirty="0">
                <a:solidFill>
                  <a:schemeClr val="tx1"/>
                </a:solidFill>
                <a:latin typeface="Times New Roman" panose="02020603050405020304" pitchFamily="18" charset="0"/>
                <a:cs typeface="Times New Roman" panose="02020603050405020304" pitchFamily="18" charset="0"/>
              </a:rPr>
            </a:br>
            <a:r>
              <a:rPr lang="ru-RU" sz="2800" b="1" i="1" dirty="0">
                <a:solidFill>
                  <a:schemeClr val="tx1"/>
                </a:solidFill>
                <a:latin typeface="Times New Roman" panose="02020603050405020304" pitchFamily="18" charset="0"/>
                <a:cs typeface="Times New Roman" panose="02020603050405020304" pitchFamily="18" charset="0"/>
              </a:rPr>
              <a:t>Совместная работа над ошибками ребенка.</a:t>
            </a:r>
            <a:br>
              <a:rPr lang="ru-RU" sz="2800" b="1" i="1" dirty="0">
                <a:solidFill>
                  <a:schemeClr val="tx1"/>
                </a:solidFill>
                <a:latin typeface="Times New Roman" panose="02020603050405020304" pitchFamily="18" charset="0"/>
                <a:cs typeface="Times New Roman" panose="02020603050405020304" pitchFamily="18" charset="0"/>
              </a:rPr>
            </a:br>
            <a:r>
              <a:rPr lang="ru-RU" sz="2800" b="1" i="1" dirty="0">
                <a:solidFill>
                  <a:schemeClr val="tx1"/>
                </a:solidFill>
                <a:latin typeface="Times New Roman" panose="02020603050405020304" pitchFamily="18" charset="0"/>
                <a:cs typeface="Times New Roman" panose="02020603050405020304" pitchFamily="18" charset="0"/>
              </a:rPr>
              <a:t>Фокусируйте свое внимание не на плохом поведении ребенка, а на том, почему он так реагирует и поступает. Ищите причину, а не ругайте.</a:t>
            </a:r>
            <a:br>
              <a:rPr lang="ru-RU" sz="2800" b="1" i="1" dirty="0">
                <a:solidFill>
                  <a:schemeClr val="tx1"/>
                </a:solidFill>
                <a:latin typeface="Times New Roman" panose="02020603050405020304" pitchFamily="18" charset="0"/>
                <a:cs typeface="Times New Roman" panose="02020603050405020304" pitchFamily="18" charset="0"/>
              </a:rPr>
            </a:br>
            <a:endParaRPr lang="ru-RU" sz="28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5655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5034888"/>
          </a:xfrm>
        </p:spPr>
        <p:txBody>
          <a:bodyPr>
            <a:noAutofit/>
          </a:bodyPr>
          <a:lstStyle/>
          <a:p>
            <a:r>
              <a:rPr lang="ru-RU" sz="2400" b="1" i="1" dirty="0" smtClean="0">
                <a:solidFill>
                  <a:prstClr val="black"/>
                </a:solidFill>
                <a:latin typeface="Times New Roman" panose="02020603050405020304" pitchFamily="18" charset="0"/>
                <a:cs typeface="Times New Roman" panose="02020603050405020304" pitchFamily="18" charset="0"/>
              </a:rPr>
              <a:t>Одобрять действия ребенка, а не его личность.</a:t>
            </a:r>
            <a:br>
              <a:rPr lang="ru-RU" sz="2400" b="1" i="1" dirty="0" smtClean="0">
                <a:solidFill>
                  <a:prstClr val="black"/>
                </a:solidFill>
                <a:latin typeface="Times New Roman" panose="02020603050405020304" pitchFamily="18" charset="0"/>
                <a:cs typeface="Times New Roman" panose="02020603050405020304" pitchFamily="18" charset="0"/>
              </a:rPr>
            </a:br>
            <a:r>
              <a:rPr lang="ru-RU" sz="2400" b="1" i="1" dirty="0" smtClean="0">
                <a:solidFill>
                  <a:prstClr val="black"/>
                </a:solidFill>
                <a:latin typeface="Times New Roman" panose="02020603050405020304" pitchFamily="18" charset="0"/>
                <a:cs typeface="Times New Roman" panose="02020603050405020304" pitchFamily="18" charset="0"/>
              </a:rPr>
              <a:t>Хвалить и наказывать ребенка за дело (с пояснением).</a:t>
            </a:r>
            <a:br>
              <a:rPr lang="ru-RU" sz="2400" b="1" i="1" dirty="0" smtClean="0">
                <a:solidFill>
                  <a:prstClr val="black"/>
                </a:solidFill>
                <a:latin typeface="Times New Roman" panose="02020603050405020304" pitchFamily="18" charset="0"/>
                <a:cs typeface="Times New Roman" panose="02020603050405020304" pitchFamily="18" charset="0"/>
              </a:rPr>
            </a:br>
            <a:r>
              <a:rPr lang="ru-RU" sz="2400" b="1" i="1" dirty="0" smtClean="0">
                <a:solidFill>
                  <a:prstClr val="black"/>
                </a:solidFill>
                <a:latin typeface="Times New Roman" panose="02020603050405020304" pitchFamily="18" charset="0"/>
                <a:cs typeface="Times New Roman" panose="02020603050405020304" pitchFamily="18" charset="0"/>
              </a:rPr>
              <a:t>К поступкам и действиям ребенка подходить </a:t>
            </a:r>
            <a:br>
              <a:rPr lang="ru-RU" sz="2400" b="1" i="1" dirty="0" smtClean="0">
                <a:solidFill>
                  <a:prstClr val="black"/>
                </a:solidFill>
                <a:latin typeface="Times New Roman" panose="02020603050405020304" pitchFamily="18" charset="0"/>
                <a:cs typeface="Times New Roman" panose="02020603050405020304" pitchFamily="18" charset="0"/>
              </a:rPr>
            </a:br>
            <a:r>
              <a:rPr lang="ru-RU" sz="2400" b="1" i="1" dirty="0" smtClean="0">
                <a:solidFill>
                  <a:prstClr val="black"/>
                </a:solidFill>
                <a:latin typeface="Times New Roman" panose="02020603050405020304" pitchFamily="18" charset="0"/>
                <a:cs typeface="Times New Roman" panose="02020603050405020304" pitchFamily="18" charset="0"/>
              </a:rPr>
              <a:t>«С холодной головой».</a:t>
            </a:r>
            <a:br>
              <a:rPr lang="ru-RU" sz="2400" b="1" i="1" dirty="0" smtClean="0">
                <a:solidFill>
                  <a:prstClr val="black"/>
                </a:solidFill>
                <a:latin typeface="Times New Roman" panose="02020603050405020304" pitchFamily="18" charset="0"/>
                <a:cs typeface="Times New Roman" panose="02020603050405020304" pitchFamily="18" charset="0"/>
              </a:rPr>
            </a:br>
            <a:r>
              <a:rPr lang="ru-RU" sz="2400" b="1" i="1" dirty="0" smtClean="0">
                <a:solidFill>
                  <a:prstClr val="black"/>
                </a:solidFill>
                <a:latin typeface="Times New Roman" panose="02020603050405020304" pitchFamily="18" charset="0"/>
                <a:cs typeface="Times New Roman" panose="02020603050405020304" pitchFamily="18" charset="0"/>
              </a:rPr>
              <a:t>Приучать ребенка к самостоятельности, свободу выбора.</a:t>
            </a:r>
            <a:br>
              <a:rPr lang="ru-RU" sz="2400" b="1" i="1" dirty="0" smtClean="0">
                <a:solidFill>
                  <a:prstClr val="black"/>
                </a:solidFill>
                <a:latin typeface="Times New Roman" panose="02020603050405020304" pitchFamily="18" charset="0"/>
                <a:cs typeface="Times New Roman" panose="02020603050405020304" pitchFamily="18" charset="0"/>
              </a:rPr>
            </a:br>
            <a:r>
              <a:rPr lang="ru-RU" sz="2400" b="1" i="1" dirty="0" smtClean="0">
                <a:solidFill>
                  <a:srgbClr val="D6ECFF">
                    <a:lumMod val="10000"/>
                  </a:srgbClr>
                </a:solidFill>
                <a:latin typeface="Times New Roman"/>
                <a:ea typeface="Calibri"/>
                <a:cs typeface="Times New Roman"/>
              </a:rPr>
              <a:t>Давать право выбора.</a:t>
            </a:r>
            <a:r>
              <a:rPr lang="ru-RU" sz="2400" b="1" dirty="0" smtClean="0">
                <a:solidFill>
                  <a:srgbClr val="D6ECFF">
                    <a:lumMod val="10000"/>
                  </a:srgbClr>
                </a:solidFill>
                <a:latin typeface="Calibri"/>
                <a:ea typeface="Calibri"/>
                <a:cs typeface="Times New Roman"/>
              </a:rPr>
              <a:t/>
            </a:r>
            <a:br>
              <a:rPr lang="ru-RU" sz="2400" b="1" dirty="0" smtClean="0">
                <a:solidFill>
                  <a:srgbClr val="D6ECFF">
                    <a:lumMod val="10000"/>
                  </a:srgbClr>
                </a:solidFill>
                <a:latin typeface="Calibri"/>
                <a:ea typeface="Calibri"/>
                <a:cs typeface="Times New Roman"/>
              </a:rPr>
            </a:br>
            <a:r>
              <a:rPr lang="ru-RU" sz="2400" b="1" i="1" dirty="0" smtClean="0">
                <a:solidFill>
                  <a:srgbClr val="D6ECFF">
                    <a:lumMod val="10000"/>
                  </a:srgbClr>
                </a:solidFill>
                <a:latin typeface="Times New Roman"/>
                <a:ea typeface="Calibri"/>
                <a:cs typeface="Times New Roman"/>
              </a:rPr>
              <a:t>Научить детей быть благодарными.</a:t>
            </a:r>
            <a:r>
              <a:rPr lang="ru-RU" sz="2400" b="1" dirty="0" smtClean="0">
                <a:solidFill>
                  <a:srgbClr val="D6ECFF">
                    <a:lumMod val="10000"/>
                  </a:srgbClr>
                </a:solidFill>
                <a:latin typeface="Calibri"/>
                <a:ea typeface="Calibri"/>
                <a:cs typeface="Times New Roman"/>
              </a:rPr>
              <a:t/>
            </a:r>
            <a:br>
              <a:rPr lang="ru-RU" sz="2400" b="1" dirty="0" smtClean="0">
                <a:solidFill>
                  <a:srgbClr val="D6ECFF">
                    <a:lumMod val="10000"/>
                  </a:srgbClr>
                </a:solidFill>
                <a:latin typeface="Calibri"/>
                <a:ea typeface="Calibri"/>
                <a:cs typeface="Times New Roman"/>
              </a:rPr>
            </a:br>
            <a:r>
              <a:rPr lang="ru-RU" sz="2400" b="1" i="1" dirty="0" smtClean="0">
                <a:solidFill>
                  <a:srgbClr val="D6ECFF">
                    <a:lumMod val="10000"/>
                  </a:srgbClr>
                </a:solidFill>
                <a:latin typeface="Times New Roman"/>
                <a:ea typeface="Calibri"/>
                <a:cs typeface="Times New Roman"/>
              </a:rPr>
              <a:t>Не сравнивать ребенка с другими детьми, он один такой неповторимый, принимать таким какой он есть.</a:t>
            </a:r>
            <a:r>
              <a:rPr lang="ru-RU" sz="2400" b="1" dirty="0" smtClean="0">
                <a:solidFill>
                  <a:srgbClr val="D6ECFF">
                    <a:lumMod val="10000"/>
                  </a:srgbClr>
                </a:solidFill>
                <a:latin typeface="Calibri"/>
                <a:ea typeface="Calibri"/>
                <a:cs typeface="Times New Roman"/>
              </a:rPr>
              <a:t/>
            </a:r>
            <a:br>
              <a:rPr lang="ru-RU" sz="2400" b="1" dirty="0" smtClean="0">
                <a:solidFill>
                  <a:srgbClr val="D6ECFF">
                    <a:lumMod val="10000"/>
                  </a:srgbClr>
                </a:solidFill>
                <a:latin typeface="Calibri"/>
                <a:ea typeface="Calibri"/>
                <a:cs typeface="Times New Roman"/>
              </a:rPr>
            </a:br>
            <a:r>
              <a:rPr lang="ru-RU" sz="2400" b="1" i="1" dirty="0" smtClean="0">
                <a:solidFill>
                  <a:srgbClr val="D6ECFF">
                    <a:lumMod val="10000"/>
                  </a:srgbClr>
                </a:solidFill>
                <a:latin typeface="Times New Roman"/>
                <a:ea typeface="Calibri"/>
                <a:cs typeface="Times New Roman"/>
              </a:rPr>
              <a:t>Проявлять ежедневную заботу и поддержку.</a:t>
            </a:r>
            <a:r>
              <a:rPr lang="ru-RU" sz="2400" b="1" dirty="0">
                <a:solidFill>
                  <a:srgbClr val="D6ECFF">
                    <a:lumMod val="10000"/>
                  </a:srgbClr>
                </a:solidFill>
                <a:latin typeface="Calibri"/>
                <a:ea typeface="Calibri"/>
                <a:cs typeface="Times New Roman"/>
              </a:rPr>
              <a:t/>
            </a:r>
            <a:br>
              <a:rPr lang="ru-RU" sz="2400" b="1" dirty="0">
                <a:solidFill>
                  <a:srgbClr val="D6ECFF">
                    <a:lumMod val="10000"/>
                  </a:srgbClr>
                </a:solidFill>
                <a:latin typeface="Calibri"/>
                <a:ea typeface="Calibri"/>
                <a:cs typeface="Times New Roman"/>
              </a:rPr>
            </a:br>
            <a:endParaRPr lang="ru-RU" sz="2400" dirty="0"/>
          </a:p>
        </p:txBody>
      </p:sp>
    </p:spTree>
    <p:extLst>
      <p:ext uri="{BB962C8B-B14F-4D97-AF65-F5344CB8AC3E}">
        <p14:creationId xmlns:p14="http://schemas.microsoft.com/office/powerpoint/2010/main" val="2513594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34</TotalTime>
  <Words>20</Words>
  <Application>Microsoft Office PowerPoint</Application>
  <PresentationFormat>Экран (4:3)</PresentationFormat>
  <Paragraphs>4</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Волна</vt:lpstr>
      <vt:lpstr>ЦЕНТР  ПЕДАГОГИЧЕСКОЙ ПОДДЕРЖКИ РОДИТЕЛЕЙ КГУ СОШ № 30</vt:lpstr>
      <vt:lpstr>  РЕКОМЕНДАЦИИ  ПОЗИТИВНОГО РОДИТЕЛЬСТВА:  Быть осознанным родителем. Будьте последовательным (ребенок должен быть в безопасности под вашим руководством, давать только те выборы, которые ребенок в состоянии вынести). Уменьшить количество «НЕ» ( переформируйте запреты и подойдите к ним менее формально). Играйте с детьми и поддерживайте интерес к исследованию мира. Уметь слышать и слушать своего ребенка. Учитывать мнение ребенка при решении семейных вопросов. </vt:lpstr>
      <vt:lpstr>Интересоваться  у ребенка грустными и радостными эмоциями за день. Организация совместного отдыха (походы, чтения, игры на свежем воздухе, совместный просмотр мультфильма). Создание личного уголка отдыха для ребенка. Совместная работа над ошибками ребенка. Фокусируйте свое внимание не на плохом поведении ребенка, а на том, почему он так реагирует и поступает. Ищите причину, а не ругайте. </vt:lpstr>
      <vt:lpstr>Одобрять действия ребенка, а не его личность. Хвалить и наказывать ребенка за дело (с пояснением). К поступкам и действиям ребенка подходить  «С холодной головой». Приучать ребенка к самостоятельности, свободу выбора. Давать право выбора. Научить детей быть благодарными. Не сравнивать ребенка с другими детьми, он один такой неповторимый, принимать таким какой он есть. Проявлять ежедневную заботу и поддержку.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ЦЕНТР  ПЕДАГОГИЧЕСКОЙ ПОДДЕРЖКИ РОДИТЕЛЕЙ КГУ СОШ № 30</dc:title>
  <dc:creator>Пользователь СОШ-30</dc:creator>
  <cp:lastModifiedBy>Пользователь</cp:lastModifiedBy>
  <cp:revision>5</cp:revision>
  <dcterms:created xsi:type="dcterms:W3CDTF">2023-11-10T10:09:53Z</dcterms:created>
  <dcterms:modified xsi:type="dcterms:W3CDTF">2023-11-10T10:57:16Z</dcterms:modified>
</cp:coreProperties>
</file>