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1"/>
  </p:sldMasterIdLst>
  <p:notesMasterIdLst>
    <p:notesMasterId r:id="rId9"/>
  </p:notesMasterIdLst>
  <p:sldIdLst>
    <p:sldId id="256" r:id="rId2"/>
    <p:sldId id="257" r:id="rId3"/>
    <p:sldId id="262" r:id="rId4"/>
    <p:sldId id="258" r:id="rId5"/>
    <p:sldId id="261" r:id="rId6"/>
    <p:sldId id="259" r:id="rId7"/>
    <p:sldId id="260" r:id="rId8"/>
  </p:sldIdLst>
  <p:sldSz cx="9144000" cy="6858000" type="screen4x3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164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5F29CC-49B7-4761-B132-8BC316DE222C}" type="datetimeFigureOut">
              <a:rPr lang="x-none" smtClean="0"/>
              <a:t>20.01.2025</a:t>
            </a:fld>
            <a:endParaRPr lang="x-non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0A671B-85A1-4743-85F9-A0E8C0394195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04317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0A671B-85A1-4743-85F9-A0E8C0394195}" type="slidenum">
              <a:rPr lang="x-none" smtClean="0"/>
              <a:t>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89419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E069E72-45CF-40AD-96D0-43497A219A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ED90A79-91E4-49D4-BFE4-6E37CA31B9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7775E28-28F7-4914-AFC4-31A019000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88535-7178-48E4-8FBD-9A72C70B1EE2}" type="datetimeFigureOut">
              <a:rPr lang="x-none" smtClean="0"/>
              <a:t>20.01.2025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8B811C8-CC3B-462F-B61A-745FA4630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F283943-33AA-46AD-9514-09CADED9A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3F628-7A77-49EB-A8F2-8759026DB4E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67670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9AF741C-EB86-4422-A5B7-592AFC16A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57B2056B-00AC-4B36-9E7B-E38F204E3B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7D78A18-8643-450B-9EB1-9F3C1562F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88535-7178-48E4-8FBD-9A72C70B1EE2}" type="datetimeFigureOut">
              <a:rPr lang="x-none" smtClean="0"/>
              <a:t>20.01.2025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01DE218-54B1-4EE0-B746-7B7F0C7E5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D0734AA-7B8B-4E6E-B113-945A33927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3F628-7A77-49EB-A8F2-8759026DB4E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91144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67A9BEB0-8FC9-4766-9C41-E445C3B8C7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AA3E8C5-7123-4BDA-9D76-C6A32AF9AA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D9EDB18-5929-4A67-9548-B59F506A6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88535-7178-48E4-8FBD-9A72C70B1EE2}" type="datetimeFigureOut">
              <a:rPr lang="x-none" smtClean="0"/>
              <a:t>20.01.2025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DF88E32-8FD2-475C-80C5-D6869603F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8AA2C2D-7E27-47FC-AF93-CA931F8D9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3F628-7A77-49EB-A8F2-8759026DB4E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803461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29F4D0-023E-4678-8B40-45C861115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8EA2FCA-2085-44CC-97BE-7820936F57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2DCDD14-057C-492F-950A-147D4363B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88535-7178-48E4-8FBD-9A72C70B1EE2}" type="datetimeFigureOut">
              <a:rPr lang="x-none" smtClean="0"/>
              <a:t>20.01.2025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4DFFF21-396F-4503-B2B4-CCC07CD2B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82B1DEB-1E0F-472D-94AB-95708BCD9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3F628-7A77-49EB-A8F2-8759026DB4E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95701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C2EAB04-8E55-4417-A651-89BC311CF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3FB5A7D-26D5-417B-A945-40FDAEA767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152330A-633F-41D4-8C70-75B4AC160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88535-7178-48E4-8FBD-9A72C70B1EE2}" type="datetimeFigureOut">
              <a:rPr lang="x-none" smtClean="0"/>
              <a:t>20.01.2025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FE07655-6D87-4C6E-BE9A-41698751C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A5C459D-F4C3-4578-8AE0-0D2082B49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3F628-7A77-49EB-A8F2-8759026DB4E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80075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A6ECDCE-3252-4C19-B96F-AC9C1C845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DD64443-379E-4F1A-9723-0350A671F5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5955485-570A-4ED8-BA9E-253EFDF438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8588A14-EF4D-4650-B526-C62A73245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88535-7178-48E4-8FBD-9A72C70B1EE2}" type="datetimeFigureOut">
              <a:rPr lang="x-none" smtClean="0"/>
              <a:t>20.01.2025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73329DA-B6B3-4CCB-90D5-4314C8B5F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EE8C439-DE64-4D2E-B2ED-256206882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3F628-7A77-49EB-A8F2-8759026DB4E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21602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244354F-033F-448E-9E6C-F0F6CC6DE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7A65FF3-8ABD-47B2-BDD1-3A6156989C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044CEF0-1488-46C4-9DED-CE823EDDB5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7747A10D-FCF4-4197-820F-BF4FC0241D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BF8B7FE3-6991-48FD-BD28-754AE8E482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3FD3F87B-C39E-4F0F-AEF1-0A6267FB2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88535-7178-48E4-8FBD-9A72C70B1EE2}" type="datetimeFigureOut">
              <a:rPr lang="x-none" smtClean="0"/>
              <a:t>20.01.2025</a:t>
            </a:fld>
            <a:endParaRPr lang="x-none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D72E1CD0-C026-44DF-BFE5-27EDBC1BD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283094DF-77B6-4DFB-86AC-EB5EB1F10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3F628-7A77-49EB-A8F2-8759026DB4E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14077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F992CEE-B056-473E-B4EC-641D1982E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310AA4DB-73BB-41D1-9114-C00D1C57C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88535-7178-48E4-8FBD-9A72C70B1EE2}" type="datetimeFigureOut">
              <a:rPr lang="x-none" smtClean="0"/>
              <a:t>20.01.2025</a:t>
            </a:fld>
            <a:endParaRPr lang="x-none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B7F7139C-07C9-4500-B95A-624930EC2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56FA9EBE-7E32-45B8-BE67-3B2FC6318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3F628-7A77-49EB-A8F2-8759026DB4E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18361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7C009749-5604-4C0A-BC9D-9861B8D95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88535-7178-48E4-8FBD-9A72C70B1EE2}" type="datetimeFigureOut">
              <a:rPr lang="x-none" smtClean="0"/>
              <a:t>20.01.2025</a:t>
            </a:fld>
            <a:endParaRPr lang="x-none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A3D7932D-E66A-4253-BB4B-0D161D05E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DC5C3683-6DAF-4F29-BEC2-753B59328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3F628-7A77-49EB-A8F2-8759026DB4E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659038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3ED3A-F030-4631-8EFE-8FA3884C8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CCCC43D-3F6A-41CC-AB2B-EE3E2319CC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6836418-807A-459E-B956-C2149E5D49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5E31FF1-1232-4B78-AF43-9CB082154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88535-7178-48E4-8FBD-9A72C70B1EE2}" type="datetimeFigureOut">
              <a:rPr lang="x-none" smtClean="0"/>
              <a:t>20.01.2025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B6D5B0C-AFA8-48E4-BFEB-D6DC44705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C1A19CA-B183-4CD6-9721-E7F02F274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3F628-7A77-49EB-A8F2-8759026DB4E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428015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1EC5D3B-4F2C-42F4-BD32-BD8A01B7F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D1FE019E-6FF1-493F-98F5-B8FC2CAB1B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x-none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2DDFC75-42F8-4D54-B767-9B42CB32C1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7185DC1-E0B6-4C85-86DC-9F2C79E96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88535-7178-48E4-8FBD-9A72C70B1EE2}" type="datetimeFigureOut">
              <a:rPr lang="x-none" smtClean="0"/>
              <a:t>20.01.2025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4F27A2B-39F6-4289-89D5-9073AC813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9614DA5-2896-4E97-AB90-8760ACE97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3F628-7A77-49EB-A8F2-8759026DB4E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74498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BA1A029-123E-469A-A0B7-BA1DB1F10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175C835-A637-4189-B901-09544C0F6A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2ED9652-098C-4517-BDF8-B94A3E1EC7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888535-7178-48E4-8FBD-9A72C70B1EE2}" type="datetimeFigureOut">
              <a:rPr lang="x-none" smtClean="0"/>
              <a:t>20.01.2025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E15FC82-4BB3-4B50-AA32-587C415CD5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C1E954B-D588-4C27-9E3B-898493F61B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F628-7A77-49EB-A8F2-8759026DB4E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998728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archive.is/20151121235011/https:/www.psychologytoday.com/blog/wired-success/201105/the-silent-epidemic-workplace-bullyin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8.png"/><Relationship Id="rId7" Type="http://schemas.openxmlformats.org/officeDocument/2006/relationships/image" Target="../media/image12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image" Target="../media/image14.png"/><Relationship Id="rId7" Type="http://schemas.openxmlformats.org/officeDocument/2006/relationships/image" Target="../media/image1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Relationship Id="rId9" Type="http://schemas.openxmlformats.org/officeDocument/2006/relationships/image" Target="../media/image2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7" Type="http://schemas.openxmlformats.org/officeDocument/2006/relationships/image" Target="../media/image25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g"/><Relationship Id="rId5" Type="http://schemas.openxmlformats.org/officeDocument/2006/relationships/image" Target="../media/image23.png"/><Relationship Id="rId4" Type="http://schemas.openxmlformats.org/officeDocument/2006/relationships/image" Target="../media/image2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xmlns="" id="{46BA3D10-447A-4C56-93B3-6A6D99C832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279" y="1703950"/>
            <a:ext cx="5425441" cy="2558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7A18620C-02FA-4B2C-A1D1-AB7A47502D41}"/>
              </a:ext>
            </a:extLst>
          </p:cNvPr>
          <p:cNvSpPr txBox="1"/>
          <p:nvPr/>
        </p:nvSpPr>
        <p:spPr>
          <a:xfrm>
            <a:off x="-1" y="726488"/>
            <a:ext cx="8022102" cy="6451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29310" marR="448310" algn="r">
              <a:lnSpc>
                <a:spcPct val="107000"/>
              </a:lnSpc>
              <a:spcAft>
                <a:spcPts val="8960"/>
              </a:spcAft>
            </a:pPr>
            <a:r>
              <a:rPr lang="ru-RU" sz="36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Ата-аналар</a:t>
            </a:r>
            <a:r>
              <a:rPr lang="ru-RU" sz="36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үшін</a:t>
            </a:r>
            <a:r>
              <a:rPr lang="ru-RU" sz="36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нұсқаулық</a:t>
            </a:r>
            <a:endParaRPr lang="ru-RU" sz="3600" b="1" kern="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" name="Picture 3866">
            <a:extLst>
              <a:ext uri="{FF2B5EF4-FFF2-40B4-BE49-F238E27FC236}">
                <a16:creationId xmlns:a16="http://schemas.microsoft.com/office/drawing/2014/main" xmlns="" id="{B75D0FC0-4CAE-42A8-A43C-3422FA97231B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98474" y="0"/>
            <a:ext cx="746289" cy="67524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4D8077B-BBE5-4CCA-8467-A4BA28597D6C}"/>
              </a:ext>
            </a:extLst>
          </p:cNvPr>
          <p:cNvSpPr txBox="1"/>
          <p:nvPr/>
        </p:nvSpPr>
        <p:spPr>
          <a:xfrm>
            <a:off x="2096435" y="4430775"/>
            <a:ext cx="459310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  <a:latin typeface="MPLUSRounded1c"/>
              </a:rPr>
              <a:t>БУЛЛИНГ</a:t>
            </a:r>
            <a:r>
              <a:rPr lang="ru-RU" sz="7200" b="1" i="0" dirty="0" smtClean="0">
                <a:solidFill>
                  <a:srgbClr val="FF0000"/>
                </a:solidFill>
                <a:effectLst/>
                <a:latin typeface="MPLUSRounded1c"/>
              </a:rPr>
              <a:t> </a:t>
            </a:r>
            <a:endParaRPr lang="x-none" sz="7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31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27660E0-A1CB-404E-8654-149999AFB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573" y="2082018"/>
            <a:ext cx="8110026" cy="40032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0" dirty="0" err="1">
                <a:solidFill>
                  <a:srgbClr val="002060"/>
                </a:solidFill>
                <a:effectLst/>
                <a:latin typeface="MPLUSRounded1c"/>
              </a:rPr>
              <a:t>Буллинг</a:t>
            </a:r>
            <a:r>
              <a:rPr lang="ru-RU" b="1" i="0" dirty="0">
                <a:solidFill>
                  <a:srgbClr val="002060"/>
                </a:solidFill>
                <a:effectLst/>
                <a:latin typeface="MPLUSRounded1c"/>
              </a:rPr>
              <a:t> </a:t>
            </a:r>
            <a:r>
              <a:rPr lang="ru-RU" b="1" i="0" dirty="0" err="1">
                <a:solidFill>
                  <a:srgbClr val="002060"/>
                </a:solidFill>
                <a:effectLst/>
                <a:latin typeface="MPLUSRounded1c"/>
              </a:rPr>
              <a:t>дегеніміз</a:t>
            </a:r>
            <a:r>
              <a:rPr lang="ru-RU" b="1" i="0" dirty="0">
                <a:solidFill>
                  <a:srgbClr val="002060"/>
                </a:solidFill>
                <a:effectLst/>
                <a:latin typeface="MPLUSRounded1c"/>
              </a:rPr>
              <a:t> не?</a:t>
            </a:r>
            <a:br>
              <a:rPr lang="ru-RU" b="1" i="0" dirty="0">
                <a:solidFill>
                  <a:srgbClr val="002060"/>
                </a:solidFill>
                <a:effectLst/>
                <a:latin typeface="MPLUSRounded1c"/>
              </a:rPr>
            </a:br>
            <a:r>
              <a:rPr lang="ru-RU" sz="3100" b="1" dirty="0">
                <a:solidFill>
                  <a:srgbClr val="002060"/>
                </a:solidFill>
                <a:latin typeface="MPLUSRounded1c"/>
              </a:rPr>
              <a:t/>
            </a:r>
            <a:br>
              <a:rPr lang="ru-RU" sz="3100" b="1" dirty="0">
                <a:solidFill>
                  <a:srgbClr val="002060"/>
                </a:solidFill>
                <a:latin typeface="MPLUSRounded1c"/>
              </a:rPr>
            </a:br>
            <a:r>
              <a:rPr lang="ru-RU" sz="3100" dirty="0" err="1">
                <a:solidFill>
                  <a:srgbClr val="FF0000"/>
                </a:solidFill>
                <a:latin typeface="MPLUSRounded1c"/>
              </a:rPr>
              <a:t>Буллинг</a:t>
            </a:r>
            <a:r>
              <a:rPr lang="ru-RU" sz="3100" dirty="0">
                <a:solidFill>
                  <a:srgbClr val="FF0000"/>
                </a:solidFill>
                <a:latin typeface="MPLUSRounded1c"/>
              </a:rPr>
              <a:t> (</a:t>
            </a:r>
            <a:r>
              <a:rPr lang="en-US" sz="3100" dirty="0">
                <a:solidFill>
                  <a:srgbClr val="FF0000"/>
                </a:solidFill>
                <a:latin typeface="MPLUSRounded1c"/>
              </a:rPr>
              <a:t>bullying) </a:t>
            </a:r>
            <a:r>
              <a:rPr lang="en-US" sz="3100" dirty="0">
                <a:solidFill>
                  <a:srgbClr val="002060"/>
                </a:solidFill>
                <a:latin typeface="MPLUSRounded1c"/>
              </a:rPr>
              <a:t>– </a:t>
            </a:r>
            <a:r>
              <a:rPr lang="ru-RU" sz="3100" dirty="0" err="1">
                <a:solidFill>
                  <a:srgbClr val="002060"/>
                </a:solidFill>
                <a:latin typeface="MPLUSRounded1c"/>
              </a:rPr>
              <a:t>ағылшын</a:t>
            </a:r>
            <a:r>
              <a:rPr lang="ru-RU" sz="3100" dirty="0">
                <a:solidFill>
                  <a:srgbClr val="002060"/>
                </a:solidFill>
                <a:latin typeface="MPLUSRounded1c"/>
              </a:rPr>
              <a:t> </a:t>
            </a:r>
            <a:r>
              <a:rPr lang="ru-RU" sz="3100" dirty="0" err="1">
                <a:solidFill>
                  <a:srgbClr val="002060"/>
                </a:solidFill>
                <a:latin typeface="MPLUSRounded1c"/>
              </a:rPr>
              <a:t>тілінен</a:t>
            </a:r>
            <a:r>
              <a:rPr lang="ru-RU" sz="3100" dirty="0">
                <a:solidFill>
                  <a:srgbClr val="002060"/>
                </a:solidFill>
                <a:latin typeface="MPLUSRounded1c"/>
              </a:rPr>
              <a:t> </a:t>
            </a:r>
            <a:r>
              <a:rPr lang="ru-RU" sz="3100" dirty="0" err="1">
                <a:solidFill>
                  <a:srgbClr val="002060"/>
                </a:solidFill>
                <a:latin typeface="MPLUSRounded1c"/>
              </a:rPr>
              <a:t>аударғанда</a:t>
            </a:r>
            <a:r>
              <a:rPr lang="ru-RU" sz="3100" dirty="0">
                <a:solidFill>
                  <a:srgbClr val="002060"/>
                </a:solidFill>
                <a:latin typeface="MPLUSRounded1c"/>
              </a:rPr>
              <a:t>, </a:t>
            </a:r>
            <a:r>
              <a:rPr lang="ru-RU" sz="3100" dirty="0" err="1">
                <a:solidFill>
                  <a:srgbClr val="002060"/>
                </a:solidFill>
                <a:latin typeface="MPLUSRounded1c"/>
              </a:rPr>
              <a:t>қорлау</a:t>
            </a:r>
            <a:r>
              <a:rPr lang="ru-RU" sz="3100" dirty="0">
                <a:solidFill>
                  <a:srgbClr val="002060"/>
                </a:solidFill>
                <a:latin typeface="MPLUSRounded1c"/>
              </a:rPr>
              <a:t>, </a:t>
            </a:r>
            <a:r>
              <a:rPr lang="ru-RU" sz="3100" dirty="0" err="1">
                <a:solidFill>
                  <a:srgbClr val="002060"/>
                </a:solidFill>
                <a:latin typeface="MPLUSRounded1c"/>
              </a:rPr>
              <a:t>қудалау</a:t>
            </a:r>
            <a:r>
              <a:rPr lang="ru-RU" sz="3100" dirty="0">
                <a:solidFill>
                  <a:srgbClr val="002060"/>
                </a:solidFill>
                <a:latin typeface="MPLUSRounded1c"/>
              </a:rPr>
              <a:t>, </a:t>
            </a:r>
            <a:r>
              <a:rPr lang="ru-RU" sz="3100" dirty="0" err="1">
                <a:solidFill>
                  <a:srgbClr val="002060"/>
                </a:solidFill>
                <a:latin typeface="MPLUSRounded1c"/>
              </a:rPr>
              <a:t>мазалау</a:t>
            </a:r>
            <a:r>
              <a:rPr lang="ru-RU" sz="3100" dirty="0">
                <a:solidFill>
                  <a:srgbClr val="002060"/>
                </a:solidFill>
                <a:latin typeface="MPLUSRounded1c"/>
              </a:rPr>
              <a:t> </a:t>
            </a:r>
            <a:r>
              <a:rPr lang="ru-RU" sz="3100" dirty="0" err="1">
                <a:solidFill>
                  <a:srgbClr val="002060"/>
                </a:solidFill>
                <a:latin typeface="MPLUSRounded1c"/>
              </a:rPr>
              <a:t>дегенді</a:t>
            </a:r>
            <a:r>
              <a:rPr lang="ru-RU" sz="3100" dirty="0">
                <a:solidFill>
                  <a:srgbClr val="002060"/>
                </a:solidFill>
                <a:latin typeface="MPLUSRounded1c"/>
              </a:rPr>
              <a:t> </a:t>
            </a:r>
            <a:r>
              <a:rPr lang="ru-RU" sz="3100" dirty="0" err="1">
                <a:solidFill>
                  <a:srgbClr val="002060"/>
                </a:solidFill>
                <a:latin typeface="MPLUSRounded1c"/>
              </a:rPr>
              <a:t>білдіреді</a:t>
            </a:r>
            <a:r>
              <a:rPr lang="ru-RU" sz="3100" dirty="0">
                <a:solidFill>
                  <a:srgbClr val="002060"/>
                </a:solidFill>
                <a:latin typeface="MPLUSRounded1c"/>
              </a:rPr>
              <a:t>. Адам </a:t>
            </a:r>
            <a:r>
              <a:rPr lang="ru-RU" sz="3100" dirty="0" err="1">
                <a:solidFill>
                  <a:srgbClr val="002060"/>
                </a:solidFill>
                <a:latin typeface="MPLUSRounded1c"/>
              </a:rPr>
              <a:t>үйде</a:t>
            </a:r>
            <a:r>
              <a:rPr lang="ru-RU" sz="3100" dirty="0">
                <a:solidFill>
                  <a:srgbClr val="002060"/>
                </a:solidFill>
                <a:latin typeface="MPLUSRounded1c"/>
              </a:rPr>
              <a:t>, </a:t>
            </a:r>
            <a:r>
              <a:rPr lang="ru-RU" sz="3100" dirty="0" err="1">
                <a:solidFill>
                  <a:srgbClr val="002060"/>
                </a:solidFill>
                <a:latin typeface="MPLUSRounded1c"/>
              </a:rPr>
              <a:t>мектепте</a:t>
            </a:r>
            <a:r>
              <a:rPr lang="ru-RU" sz="3100" dirty="0">
                <a:solidFill>
                  <a:srgbClr val="002060"/>
                </a:solidFill>
                <a:latin typeface="MPLUSRounded1c"/>
              </a:rPr>
              <a:t>, </a:t>
            </a:r>
            <a:r>
              <a:rPr lang="ru-RU" sz="3100" dirty="0" err="1">
                <a:solidFill>
                  <a:srgbClr val="002060"/>
                </a:solidFill>
                <a:latin typeface="MPLUSRounded1c"/>
              </a:rPr>
              <a:t>автобуста</a:t>
            </a:r>
            <a:r>
              <a:rPr lang="ru-RU" sz="3100" dirty="0">
                <a:solidFill>
                  <a:srgbClr val="002060"/>
                </a:solidFill>
                <a:latin typeface="MPLUSRounded1c"/>
              </a:rPr>
              <a:t> </a:t>
            </a:r>
            <a:r>
              <a:rPr lang="ru-RU" sz="3100" dirty="0" err="1">
                <a:solidFill>
                  <a:srgbClr val="002060"/>
                </a:solidFill>
                <a:latin typeface="MPLUSRounded1c"/>
              </a:rPr>
              <a:t>немесе</a:t>
            </a:r>
            <a:r>
              <a:rPr lang="ru-RU" sz="3100" dirty="0">
                <a:solidFill>
                  <a:srgbClr val="002060"/>
                </a:solidFill>
                <a:latin typeface="MPLUSRounded1c"/>
              </a:rPr>
              <a:t> </a:t>
            </a:r>
            <a:r>
              <a:rPr lang="ru-RU" sz="3100" dirty="0" err="1">
                <a:solidFill>
                  <a:srgbClr val="002060"/>
                </a:solidFill>
                <a:latin typeface="MPLUSRounded1c"/>
              </a:rPr>
              <a:t>интернетте</a:t>
            </a:r>
            <a:r>
              <a:rPr lang="ru-RU" sz="3100" dirty="0">
                <a:solidFill>
                  <a:srgbClr val="002060"/>
                </a:solidFill>
                <a:latin typeface="MPLUSRounded1c"/>
              </a:rPr>
              <a:t>, </a:t>
            </a:r>
            <a:r>
              <a:rPr lang="ru-RU" sz="3100" dirty="0" err="1">
                <a:solidFill>
                  <a:srgbClr val="002060"/>
                </a:solidFill>
                <a:latin typeface="MPLUSRounded1c"/>
              </a:rPr>
              <a:t>жалпы</a:t>
            </a:r>
            <a:r>
              <a:rPr lang="ru-RU" sz="3100" dirty="0">
                <a:solidFill>
                  <a:srgbClr val="002060"/>
                </a:solidFill>
                <a:latin typeface="MPLUSRounded1c"/>
              </a:rPr>
              <a:t> </a:t>
            </a:r>
            <a:r>
              <a:rPr lang="ru-RU" sz="3100" dirty="0" err="1">
                <a:solidFill>
                  <a:srgbClr val="002060"/>
                </a:solidFill>
                <a:latin typeface="MPLUSRounded1c"/>
              </a:rPr>
              <a:t>айтатын</a:t>
            </a:r>
            <a:r>
              <a:rPr lang="ru-RU" sz="3100" dirty="0">
                <a:solidFill>
                  <a:srgbClr val="002060"/>
                </a:solidFill>
                <a:latin typeface="MPLUSRounded1c"/>
              </a:rPr>
              <a:t> </a:t>
            </a:r>
            <a:r>
              <a:rPr lang="ru-RU" sz="3100" dirty="0" err="1">
                <a:solidFill>
                  <a:srgbClr val="002060"/>
                </a:solidFill>
                <a:latin typeface="MPLUSRounded1c"/>
              </a:rPr>
              <a:t>болсақ</a:t>
            </a:r>
            <a:r>
              <a:rPr lang="ru-RU" sz="3100" dirty="0">
                <a:solidFill>
                  <a:srgbClr val="002060"/>
                </a:solidFill>
                <a:latin typeface="MPLUSRounded1c"/>
              </a:rPr>
              <a:t>, </a:t>
            </a:r>
            <a:r>
              <a:rPr lang="ru-RU" sz="3100" dirty="0" err="1">
                <a:solidFill>
                  <a:srgbClr val="002060"/>
                </a:solidFill>
                <a:latin typeface="MPLUSRounded1c"/>
              </a:rPr>
              <a:t>кезкелген</a:t>
            </a:r>
            <a:r>
              <a:rPr lang="ru-RU" sz="3100" dirty="0">
                <a:solidFill>
                  <a:srgbClr val="002060"/>
                </a:solidFill>
                <a:latin typeface="MPLUSRounded1c"/>
              </a:rPr>
              <a:t> </a:t>
            </a:r>
            <a:r>
              <a:rPr lang="ru-RU" sz="3100" dirty="0" err="1">
                <a:solidFill>
                  <a:srgbClr val="002060"/>
                </a:solidFill>
                <a:latin typeface="MPLUSRounded1c"/>
              </a:rPr>
              <a:t>жерде</a:t>
            </a:r>
            <a:r>
              <a:rPr lang="ru-RU" sz="3100" dirty="0">
                <a:solidFill>
                  <a:srgbClr val="002060"/>
                </a:solidFill>
                <a:latin typeface="MPLUSRounded1c"/>
              </a:rPr>
              <a:t> </a:t>
            </a:r>
            <a:r>
              <a:rPr lang="ru-RU" sz="3100" dirty="0" err="1">
                <a:solidFill>
                  <a:srgbClr val="002060"/>
                </a:solidFill>
                <a:latin typeface="MPLUSRounded1c"/>
              </a:rPr>
              <a:t>буллингке</a:t>
            </a:r>
            <a:r>
              <a:rPr lang="ru-RU" sz="3100" dirty="0">
                <a:solidFill>
                  <a:srgbClr val="002060"/>
                </a:solidFill>
                <a:latin typeface="MPLUSRounded1c"/>
              </a:rPr>
              <a:t> </a:t>
            </a:r>
            <a:r>
              <a:rPr lang="ru-RU" sz="3100" dirty="0" err="1">
                <a:solidFill>
                  <a:srgbClr val="002060"/>
                </a:solidFill>
                <a:latin typeface="MPLUSRounded1c"/>
              </a:rPr>
              <a:t>ұшырауы</a:t>
            </a:r>
            <a:r>
              <a:rPr lang="ru-RU" sz="3100" dirty="0">
                <a:solidFill>
                  <a:srgbClr val="002060"/>
                </a:solidFill>
                <a:latin typeface="MPLUSRounded1c"/>
              </a:rPr>
              <a:t> </a:t>
            </a:r>
            <a:r>
              <a:rPr lang="ru-RU" sz="3100" dirty="0" err="1">
                <a:solidFill>
                  <a:srgbClr val="002060"/>
                </a:solidFill>
                <a:latin typeface="MPLUSRounded1c"/>
              </a:rPr>
              <a:t>мүмкін</a:t>
            </a:r>
            <a:r>
              <a:rPr lang="ru-RU" sz="3100" dirty="0">
                <a:solidFill>
                  <a:srgbClr val="002060"/>
                </a:solidFill>
                <a:latin typeface="MPLUSRounded1c"/>
              </a:rPr>
              <a:t>. </a:t>
            </a:r>
            <a:r>
              <a:rPr lang="ru-RU" sz="3100" dirty="0" err="1">
                <a:solidFill>
                  <a:srgbClr val="002060"/>
                </a:solidFill>
                <a:latin typeface="MPLUSRounded1c"/>
              </a:rPr>
              <a:t>Бұл</a:t>
            </a:r>
            <a:r>
              <a:rPr lang="ru-RU" sz="3100" dirty="0">
                <a:solidFill>
                  <a:srgbClr val="002060"/>
                </a:solidFill>
                <a:latin typeface="MPLUSRounded1c"/>
              </a:rPr>
              <a:t> </a:t>
            </a:r>
            <a:r>
              <a:rPr lang="ru-RU" sz="3100" dirty="0" err="1">
                <a:solidFill>
                  <a:srgbClr val="002060"/>
                </a:solidFill>
                <a:latin typeface="MPLUSRounded1c"/>
              </a:rPr>
              <a:t>кез</a:t>
            </a:r>
            <a:r>
              <a:rPr lang="ru-RU" sz="3100" dirty="0">
                <a:solidFill>
                  <a:srgbClr val="002060"/>
                </a:solidFill>
                <a:latin typeface="MPLUSRounded1c"/>
              </a:rPr>
              <a:t> </a:t>
            </a:r>
            <a:r>
              <a:rPr lang="ru-RU" sz="3100" dirty="0" err="1">
                <a:solidFill>
                  <a:srgbClr val="002060"/>
                </a:solidFill>
                <a:latin typeface="MPLUSRounded1c"/>
              </a:rPr>
              <a:t>келген</a:t>
            </a:r>
            <a:r>
              <a:rPr lang="ru-RU" sz="3100" dirty="0">
                <a:solidFill>
                  <a:srgbClr val="002060"/>
                </a:solidFill>
                <a:latin typeface="MPLUSRounded1c"/>
              </a:rPr>
              <a:t> </a:t>
            </a:r>
            <a:r>
              <a:rPr lang="ru-RU" sz="3100" dirty="0" err="1">
                <a:solidFill>
                  <a:srgbClr val="002060"/>
                </a:solidFill>
                <a:latin typeface="MPLUSRounded1c"/>
              </a:rPr>
              <a:t>адамның</a:t>
            </a:r>
            <a:r>
              <a:rPr lang="ru-RU" sz="3100" dirty="0">
                <a:solidFill>
                  <a:srgbClr val="002060"/>
                </a:solidFill>
                <a:latin typeface="MPLUSRounded1c"/>
              </a:rPr>
              <a:t> </a:t>
            </a:r>
            <a:r>
              <a:rPr lang="ru-RU" sz="3100" dirty="0" err="1">
                <a:solidFill>
                  <a:srgbClr val="002060"/>
                </a:solidFill>
                <a:latin typeface="MPLUSRounded1c"/>
              </a:rPr>
              <a:t>басында</a:t>
            </a:r>
            <a:r>
              <a:rPr lang="ru-RU" sz="3100" dirty="0">
                <a:solidFill>
                  <a:srgbClr val="002060"/>
                </a:solidFill>
                <a:latin typeface="MPLUSRounded1c"/>
              </a:rPr>
              <a:t> </a:t>
            </a:r>
            <a:r>
              <a:rPr lang="ru-RU" sz="3100" dirty="0" err="1">
                <a:solidFill>
                  <a:srgbClr val="002060"/>
                </a:solidFill>
                <a:latin typeface="MPLUSRounded1c"/>
              </a:rPr>
              <a:t>болатын</a:t>
            </a:r>
            <a:r>
              <a:rPr lang="ru-RU" sz="3100" dirty="0">
                <a:solidFill>
                  <a:srgbClr val="002060"/>
                </a:solidFill>
                <a:latin typeface="MPLUSRounded1c"/>
              </a:rPr>
              <a:t> </a:t>
            </a:r>
            <a:r>
              <a:rPr lang="ru-RU" sz="3100" dirty="0" err="1">
                <a:solidFill>
                  <a:srgbClr val="002060"/>
                </a:solidFill>
                <a:latin typeface="MPLUSRounded1c"/>
              </a:rPr>
              <a:t>жағдай</a:t>
            </a:r>
            <a:r>
              <a:rPr lang="ru-RU" sz="3100" dirty="0">
                <a:solidFill>
                  <a:srgbClr val="002060"/>
                </a:solidFill>
                <a:latin typeface="MPLUSRounded1c"/>
              </a:rPr>
              <a:t>. </a:t>
            </a:r>
            <a:br>
              <a:rPr lang="ru-RU" sz="3100" dirty="0">
                <a:solidFill>
                  <a:srgbClr val="002060"/>
                </a:solidFill>
                <a:latin typeface="MPLUSRounded1c"/>
              </a:rPr>
            </a:br>
            <a:endParaRPr lang="x-none" dirty="0">
              <a:solidFill>
                <a:srgbClr val="00206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DE40E43-908E-481C-948E-C458115CCC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386" y="4375663"/>
            <a:ext cx="7941213" cy="1603716"/>
          </a:xfrm>
        </p:spPr>
        <p:txBody>
          <a:bodyPr>
            <a:normAutofit lnSpcReduction="10000"/>
          </a:bodyPr>
          <a:lstStyle/>
          <a:p>
            <a:r>
              <a:rPr lang="ru-RU" sz="2400" b="0" i="0" dirty="0" err="1">
                <a:solidFill>
                  <a:srgbClr val="00B0F0"/>
                </a:solidFill>
                <a:effectLst/>
                <a:latin typeface="Roboto"/>
              </a:rPr>
              <a:t>Қоғамда</a:t>
            </a:r>
            <a:r>
              <a:rPr lang="ru-RU" sz="2400" b="0" i="0" dirty="0">
                <a:solidFill>
                  <a:srgbClr val="00B0F0"/>
                </a:solidFill>
                <a:effectLst/>
                <a:latin typeface="Roboto"/>
              </a:rPr>
              <a:t> «</a:t>
            </a:r>
            <a:r>
              <a:rPr lang="ru-RU" sz="2400" b="0" i="0" dirty="0" err="1">
                <a:solidFill>
                  <a:srgbClr val="00B0F0"/>
                </a:solidFill>
                <a:effectLst/>
                <a:latin typeface="Roboto"/>
              </a:rPr>
              <a:t>буллинг</a:t>
            </a:r>
            <a:r>
              <a:rPr lang="ru-RU" sz="2400" b="0" i="0" dirty="0">
                <a:solidFill>
                  <a:srgbClr val="00B0F0"/>
                </a:solidFill>
                <a:effectLst/>
                <a:latin typeface="Roboto"/>
              </a:rPr>
              <a:t> мектеп </a:t>
            </a:r>
            <a:r>
              <a:rPr lang="ru-RU" sz="2400" b="0" i="0" dirty="0" err="1">
                <a:solidFill>
                  <a:srgbClr val="00B0F0"/>
                </a:solidFill>
                <a:effectLst/>
                <a:latin typeface="Roboto"/>
              </a:rPr>
              <a:t>оқушылары</a:t>
            </a:r>
            <a:r>
              <a:rPr lang="ru-RU" sz="2400" b="0" i="0" dirty="0">
                <a:solidFill>
                  <a:srgbClr val="00B0F0"/>
                </a:solidFill>
                <a:effectLst/>
                <a:latin typeface="Roboto"/>
              </a:rPr>
              <a:t> </a:t>
            </a:r>
            <a:r>
              <a:rPr lang="ru-RU" sz="2400" b="0" i="0" dirty="0" err="1">
                <a:solidFill>
                  <a:srgbClr val="00B0F0"/>
                </a:solidFill>
                <a:effectLst/>
                <a:latin typeface="Roboto"/>
              </a:rPr>
              <a:t>арасында</a:t>
            </a:r>
            <a:r>
              <a:rPr lang="ru-RU" sz="2400" b="0" i="0" dirty="0">
                <a:solidFill>
                  <a:srgbClr val="00B0F0"/>
                </a:solidFill>
                <a:effectLst/>
                <a:latin typeface="Roboto"/>
              </a:rPr>
              <a:t> </a:t>
            </a:r>
            <a:r>
              <a:rPr lang="ru-RU" sz="2400" b="0" i="0" dirty="0" err="1">
                <a:solidFill>
                  <a:srgbClr val="00B0F0"/>
                </a:solidFill>
                <a:effectLst/>
                <a:latin typeface="Roboto"/>
              </a:rPr>
              <a:t>ғана</a:t>
            </a:r>
            <a:r>
              <a:rPr lang="ru-RU" sz="2400" b="0" i="0" dirty="0">
                <a:solidFill>
                  <a:srgbClr val="00B0F0"/>
                </a:solidFill>
                <a:effectLst/>
                <a:latin typeface="Roboto"/>
              </a:rPr>
              <a:t> </a:t>
            </a:r>
            <a:r>
              <a:rPr lang="ru-RU" sz="2400" b="0" i="0" dirty="0" err="1">
                <a:solidFill>
                  <a:srgbClr val="00B0F0"/>
                </a:solidFill>
                <a:effectLst/>
                <a:latin typeface="Roboto"/>
              </a:rPr>
              <a:t>болады</a:t>
            </a:r>
            <a:r>
              <a:rPr lang="ru-RU" sz="2400" b="0" i="0" dirty="0">
                <a:solidFill>
                  <a:srgbClr val="00B0F0"/>
                </a:solidFill>
                <a:effectLst/>
                <a:latin typeface="Roboto"/>
              </a:rPr>
              <a:t>» </a:t>
            </a:r>
            <a:r>
              <a:rPr lang="ru-RU" sz="2400" b="0" i="0" dirty="0" err="1">
                <a:solidFill>
                  <a:srgbClr val="00B0F0"/>
                </a:solidFill>
                <a:effectLst/>
                <a:latin typeface="Roboto"/>
              </a:rPr>
              <a:t>деген</a:t>
            </a:r>
            <a:r>
              <a:rPr lang="ru-RU" sz="2400" b="0" i="0" dirty="0">
                <a:solidFill>
                  <a:srgbClr val="00B0F0"/>
                </a:solidFill>
                <a:effectLst/>
                <a:latin typeface="Roboto"/>
              </a:rPr>
              <a:t> </a:t>
            </a:r>
            <a:r>
              <a:rPr lang="ru-RU" sz="2400" b="0" i="0" dirty="0" err="1">
                <a:solidFill>
                  <a:srgbClr val="00B0F0"/>
                </a:solidFill>
                <a:effectLst/>
                <a:latin typeface="Roboto"/>
              </a:rPr>
              <a:t>түсінік</a:t>
            </a:r>
            <a:r>
              <a:rPr lang="ru-RU" sz="2400" b="0" i="0" dirty="0">
                <a:solidFill>
                  <a:srgbClr val="00B0F0"/>
                </a:solidFill>
                <a:effectLst/>
                <a:latin typeface="Roboto"/>
              </a:rPr>
              <a:t> </a:t>
            </a:r>
            <a:r>
              <a:rPr lang="ru-RU" sz="2400" b="0" i="0" dirty="0" err="1">
                <a:solidFill>
                  <a:srgbClr val="00B0F0"/>
                </a:solidFill>
                <a:effectLst/>
                <a:latin typeface="Roboto"/>
              </a:rPr>
              <a:t>қалыптасқан</a:t>
            </a:r>
            <a:r>
              <a:rPr lang="ru-RU" sz="2400" b="0" i="0" dirty="0">
                <a:solidFill>
                  <a:srgbClr val="00B0F0"/>
                </a:solidFill>
                <a:effectLst/>
                <a:latin typeface="Roboto"/>
              </a:rPr>
              <a:t>. </a:t>
            </a:r>
            <a:r>
              <a:rPr lang="ru-RU" sz="2400" b="0" i="0" dirty="0" err="1">
                <a:solidFill>
                  <a:srgbClr val="00B0F0"/>
                </a:solidFill>
                <a:effectLst/>
                <a:latin typeface="Roboto"/>
              </a:rPr>
              <a:t>Шын</a:t>
            </a:r>
            <a:r>
              <a:rPr lang="ru-RU" sz="2400" b="0" i="0" dirty="0">
                <a:solidFill>
                  <a:srgbClr val="00B0F0"/>
                </a:solidFill>
                <a:effectLst/>
                <a:latin typeface="Roboto"/>
              </a:rPr>
              <a:t> </a:t>
            </a:r>
            <a:r>
              <a:rPr lang="ru-RU" sz="2400" b="0" i="0" dirty="0" err="1">
                <a:solidFill>
                  <a:srgbClr val="00B0F0"/>
                </a:solidFill>
                <a:effectLst/>
                <a:latin typeface="Roboto"/>
              </a:rPr>
              <a:t>мәнінде</a:t>
            </a:r>
            <a:r>
              <a:rPr lang="ru-RU" sz="2400" b="0" i="0" dirty="0">
                <a:solidFill>
                  <a:srgbClr val="00B0F0"/>
                </a:solidFill>
                <a:effectLst/>
                <a:latin typeface="Roboto"/>
              </a:rPr>
              <a:t>, </a:t>
            </a:r>
            <a:r>
              <a:rPr lang="ru-RU" sz="2400" b="0" i="0" dirty="0" err="1">
                <a:solidFill>
                  <a:srgbClr val="00B0F0"/>
                </a:solidFill>
                <a:effectLst/>
                <a:latin typeface="Roboto"/>
              </a:rPr>
              <a:t>кез</a:t>
            </a:r>
            <a:r>
              <a:rPr lang="ru-RU" sz="2400" b="0" i="0" dirty="0">
                <a:solidFill>
                  <a:srgbClr val="00B0F0"/>
                </a:solidFill>
                <a:effectLst/>
                <a:latin typeface="Roboto"/>
              </a:rPr>
              <a:t> </a:t>
            </a:r>
            <a:r>
              <a:rPr lang="ru-RU" sz="2400" b="0" i="0" dirty="0" err="1">
                <a:solidFill>
                  <a:srgbClr val="00B0F0"/>
                </a:solidFill>
                <a:effectLst/>
                <a:latin typeface="Roboto"/>
              </a:rPr>
              <a:t>келген</a:t>
            </a:r>
            <a:r>
              <a:rPr lang="ru-RU" sz="2400" b="0" i="0" dirty="0">
                <a:solidFill>
                  <a:srgbClr val="00B0F0"/>
                </a:solidFill>
                <a:effectLst/>
                <a:latin typeface="Roboto"/>
              </a:rPr>
              <a:t> </a:t>
            </a:r>
            <a:r>
              <a:rPr lang="ru-RU" sz="2400" b="0" i="0" dirty="0" err="1">
                <a:solidFill>
                  <a:srgbClr val="00B0F0"/>
                </a:solidFill>
                <a:effectLst/>
                <a:latin typeface="Roboto"/>
              </a:rPr>
              <a:t>жастағы</a:t>
            </a:r>
            <a:r>
              <a:rPr lang="ru-RU" sz="2400" b="0" i="0" dirty="0">
                <a:solidFill>
                  <a:srgbClr val="00B0F0"/>
                </a:solidFill>
                <a:effectLst/>
                <a:latin typeface="Roboto"/>
              </a:rPr>
              <a:t> </a:t>
            </a:r>
            <a:r>
              <a:rPr lang="ru-RU" sz="2400" b="0" i="0" dirty="0" err="1">
                <a:solidFill>
                  <a:srgbClr val="00B0F0"/>
                </a:solidFill>
                <a:effectLst/>
                <a:latin typeface="Roboto"/>
              </a:rPr>
              <a:t>адам</a:t>
            </a:r>
            <a:r>
              <a:rPr lang="ru-RU" sz="2400" b="0" i="0" dirty="0">
                <a:solidFill>
                  <a:srgbClr val="00B0F0"/>
                </a:solidFill>
                <a:effectLst/>
                <a:latin typeface="Roboto"/>
              </a:rPr>
              <a:t> </a:t>
            </a:r>
            <a:r>
              <a:rPr lang="ru-RU" sz="2400" b="0" i="0" dirty="0" err="1">
                <a:solidFill>
                  <a:srgbClr val="00B0F0"/>
                </a:solidFill>
                <a:effectLst/>
                <a:latin typeface="Roboto"/>
              </a:rPr>
              <a:t>үйде</a:t>
            </a:r>
            <a:r>
              <a:rPr lang="ru-RU" sz="2400" b="0" i="0" dirty="0">
                <a:solidFill>
                  <a:srgbClr val="00B0F0"/>
                </a:solidFill>
                <a:effectLst/>
                <a:latin typeface="Roboto"/>
              </a:rPr>
              <a:t>, </a:t>
            </a:r>
            <a:r>
              <a:rPr lang="ru-RU" sz="2400" b="0" i="0" dirty="0" err="1">
                <a:solidFill>
                  <a:srgbClr val="00B0F0"/>
                </a:solidFill>
                <a:effectLst/>
                <a:latin typeface="Roboto"/>
              </a:rPr>
              <a:t>көшеде</a:t>
            </a:r>
            <a:r>
              <a:rPr lang="ru-RU" sz="2400" b="0" i="0" dirty="0">
                <a:solidFill>
                  <a:srgbClr val="00B0F0"/>
                </a:solidFill>
                <a:effectLst/>
                <a:latin typeface="Roboto"/>
              </a:rPr>
              <a:t>, </a:t>
            </a:r>
            <a:r>
              <a:rPr lang="ru-RU" sz="2400" b="0" i="0" u="none" strike="noStrike" dirty="0" err="1">
                <a:solidFill>
                  <a:srgbClr val="00B0F0"/>
                </a:solidFill>
                <a:effectLst/>
                <a:latin typeface="Roboto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жұмыста</a:t>
            </a:r>
            <a:r>
              <a:rPr lang="ru-RU" sz="2400" b="0" i="0" dirty="0">
                <a:solidFill>
                  <a:srgbClr val="00B0F0"/>
                </a:solidFill>
                <a:effectLst/>
                <a:latin typeface="Roboto"/>
              </a:rPr>
              <a:t>, </a:t>
            </a:r>
            <a:r>
              <a:rPr lang="ru-RU" sz="2400" b="0" i="0" dirty="0" err="1">
                <a:solidFill>
                  <a:srgbClr val="00B0F0"/>
                </a:solidFill>
                <a:effectLst/>
                <a:latin typeface="Roboto"/>
              </a:rPr>
              <a:t>оқу</a:t>
            </a:r>
            <a:r>
              <a:rPr lang="ru-RU" sz="2400" b="0" i="0" dirty="0">
                <a:solidFill>
                  <a:srgbClr val="00B0F0"/>
                </a:solidFill>
                <a:effectLst/>
                <a:latin typeface="Roboto"/>
              </a:rPr>
              <a:t> </a:t>
            </a:r>
            <a:r>
              <a:rPr lang="ru-RU" sz="2400" b="0" i="0" dirty="0" err="1">
                <a:solidFill>
                  <a:srgbClr val="00B0F0"/>
                </a:solidFill>
                <a:effectLst/>
                <a:latin typeface="Roboto"/>
              </a:rPr>
              <a:t>орнында</a:t>
            </a:r>
            <a:r>
              <a:rPr lang="ru-RU" sz="2400" b="0" i="0" dirty="0">
                <a:solidFill>
                  <a:srgbClr val="00B0F0"/>
                </a:solidFill>
                <a:effectLst/>
                <a:latin typeface="Roboto"/>
              </a:rPr>
              <a:t>, </a:t>
            </a:r>
            <a:r>
              <a:rPr lang="ru-RU" sz="2400" b="0" i="0" dirty="0" err="1">
                <a:solidFill>
                  <a:srgbClr val="00B0F0"/>
                </a:solidFill>
                <a:effectLst/>
                <a:latin typeface="Roboto"/>
              </a:rPr>
              <a:t>қысқасы</a:t>
            </a:r>
            <a:r>
              <a:rPr lang="ru-RU" sz="2400" b="0" i="0" dirty="0">
                <a:solidFill>
                  <a:srgbClr val="00B0F0"/>
                </a:solidFill>
                <a:effectLst/>
                <a:latin typeface="Roboto"/>
              </a:rPr>
              <a:t>, </a:t>
            </a:r>
            <a:r>
              <a:rPr lang="ru-RU" sz="2400" b="0" i="0" dirty="0" err="1">
                <a:solidFill>
                  <a:srgbClr val="00B0F0"/>
                </a:solidFill>
                <a:effectLst/>
                <a:latin typeface="Roboto"/>
              </a:rPr>
              <a:t>барлық</a:t>
            </a:r>
            <a:r>
              <a:rPr lang="ru-RU" sz="2400" b="0" i="0" dirty="0">
                <a:solidFill>
                  <a:srgbClr val="00B0F0"/>
                </a:solidFill>
                <a:effectLst/>
                <a:latin typeface="Roboto"/>
              </a:rPr>
              <a:t> </a:t>
            </a:r>
            <a:r>
              <a:rPr lang="ru-RU" sz="2400" b="0" i="0" dirty="0" err="1">
                <a:solidFill>
                  <a:srgbClr val="00B0F0"/>
                </a:solidFill>
                <a:effectLst/>
                <a:latin typeface="Roboto"/>
              </a:rPr>
              <a:t>жерде</a:t>
            </a:r>
            <a:r>
              <a:rPr lang="ru-RU" sz="2400" b="0" i="0" dirty="0">
                <a:solidFill>
                  <a:srgbClr val="00B0F0"/>
                </a:solidFill>
                <a:effectLst/>
                <a:latin typeface="Roboto"/>
              </a:rPr>
              <a:t> </a:t>
            </a:r>
            <a:r>
              <a:rPr lang="ru-RU" sz="2400" b="0" i="0" dirty="0" err="1">
                <a:solidFill>
                  <a:srgbClr val="00B0F0"/>
                </a:solidFill>
                <a:effectLst/>
                <a:latin typeface="Roboto"/>
              </a:rPr>
              <a:t>буллингпен</a:t>
            </a:r>
            <a:r>
              <a:rPr lang="ru-RU" sz="2400" b="0" i="0" dirty="0">
                <a:solidFill>
                  <a:srgbClr val="00B0F0"/>
                </a:solidFill>
                <a:effectLst/>
                <a:latin typeface="Roboto"/>
              </a:rPr>
              <a:t> </a:t>
            </a:r>
            <a:r>
              <a:rPr lang="ru-RU" sz="2400" b="0" i="0" dirty="0" err="1">
                <a:solidFill>
                  <a:srgbClr val="00B0F0"/>
                </a:solidFill>
                <a:effectLst/>
                <a:latin typeface="Roboto"/>
              </a:rPr>
              <a:t>ұшырасуы</a:t>
            </a:r>
            <a:r>
              <a:rPr lang="ru-RU" sz="2400" b="0" i="0" dirty="0">
                <a:solidFill>
                  <a:srgbClr val="00B0F0"/>
                </a:solidFill>
                <a:effectLst/>
                <a:latin typeface="Roboto"/>
              </a:rPr>
              <a:t> </a:t>
            </a:r>
            <a:r>
              <a:rPr lang="ru-RU" sz="2400" b="0" i="0" dirty="0" err="1">
                <a:solidFill>
                  <a:srgbClr val="00B0F0"/>
                </a:solidFill>
                <a:effectLst/>
                <a:latin typeface="Roboto"/>
              </a:rPr>
              <a:t>мүмкін</a:t>
            </a:r>
            <a:r>
              <a:rPr lang="ru-RU" sz="2400" b="0" i="0" dirty="0">
                <a:solidFill>
                  <a:srgbClr val="00B0F0"/>
                </a:solidFill>
                <a:effectLst/>
                <a:latin typeface="Roboto"/>
              </a:rPr>
              <a:t>.</a:t>
            </a:r>
            <a:endParaRPr lang="x-none" sz="24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361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FA01EAB-FAB9-4CF3-AECE-84DAC554BFA3}"/>
              </a:ext>
            </a:extLst>
          </p:cNvPr>
          <p:cNvSpPr txBox="1"/>
          <p:nvPr/>
        </p:nvSpPr>
        <p:spPr>
          <a:xfrm>
            <a:off x="1259058" y="357871"/>
            <a:ext cx="696350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x-none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Буллингтің қандай түрлері бар?</a:t>
            </a:r>
            <a:r>
              <a:rPr lang="x-non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x-non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x-none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xmlns="" id="{57EDDCD6-A35A-47EA-A6CA-2A862B8C68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1434" y="1058164"/>
            <a:ext cx="7744264" cy="5137872"/>
          </a:xfrm>
        </p:spPr>
        <p:txBody>
          <a:bodyPr>
            <a:normAutofit fontScale="25000" lnSpcReduction="20000"/>
          </a:bodyPr>
          <a:lstStyle/>
          <a:p>
            <a:pPr lvl="0">
              <a:buFont typeface="Wingdings" panose="05000000000000000000" pitchFamily="2" charset="2"/>
              <a:buChar char="Ø"/>
            </a:pPr>
            <a:r>
              <a:rPr lang="x-none" sz="9600" dirty="0" err="1">
                <a:solidFill>
                  <a:srgbClr val="00B050"/>
                </a:solidFill>
                <a:latin typeface="Algerian" pitchFamily="82" charset="0"/>
              </a:rPr>
              <a:t>Қарым-қатынаста</a:t>
            </a:r>
            <a:r>
              <a:rPr lang="x-none" sz="9600" dirty="0">
                <a:solidFill>
                  <a:srgbClr val="00B050"/>
                </a:solidFill>
                <a:latin typeface="Algerian" pitchFamily="82" charset="0"/>
              </a:rPr>
              <a:t> </a:t>
            </a:r>
            <a:r>
              <a:rPr lang="x-none" sz="9600" dirty="0"/>
              <a:t>– </a:t>
            </a:r>
            <a:r>
              <a:rPr lang="x-none" sz="9600" dirty="0" err="1"/>
              <a:t>жағымсыз</a:t>
            </a:r>
            <a:r>
              <a:rPr lang="x-none" sz="9600" dirty="0"/>
              <a:t>, </a:t>
            </a:r>
            <a:r>
              <a:rPr lang="x-none" sz="9600" dirty="0" err="1"/>
              <a:t>ерекше</a:t>
            </a:r>
            <a:r>
              <a:rPr lang="x-none" sz="9600" dirty="0"/>
              <a:t> </a:t>
            </a:r>
            <a:r>
              <a:rPr lang="x-none" sz="9600" dirty="0" err="1"/>
              <a:t>мінез-құлық</a:t>
            </a:r>
            <a:r>
              <a:rPr lang="x-none" sz="9600" dirty="0"/>
              <a:t>, «</a:t>
            </a:r>
            <a:r>
              <a:rPr lang="x-none" sz="9600" dirty="0" err="1"/>
              <a:t>азаптаушы</a:t>
            </a:r>
            <a:r>
              <a:rPr lang="x-none" sz="9600" dirty="0"/>
              <a:t>» </a:t>
            </a:r>
            <a:r>
              <a:rPr lang="x-none" sz="9600" dirty="0" err="1"/>
              <a:t>мінез-құлық</a:t>
            </a:r>
            <a:r>
              <a:rPr lang="x-none" sz="9600" dirty="0"/>
              <a:t>, </a:t>
            </a:r>
            <a:r>
              <a:rPr lang="x-none" sz="9600" dirty="0" err="1"/>
              <a:t>қауесеттің</a:t>
            </a:r>
            <a:r>
              <a:rPr lang="x-none" sz="9600" dirty="0"/>
              <a:t> </a:t>
            </a:r>
            <a:r>
              <a:rPr lang="x-none" sz="9600" dirty="0" err="1"/>
              <a:t>таралуы</a:t>
            </a:r>
            <a:r>
              <a:rPr lang="x-none" sz="9600" dirty="0"/>
              <a:t>, </a:t>
            </a:r>
            <a:r>
              <a:rPr lang="x-none" sz="9600" dirty="0" err="1"/>
              <a:t>әлеуметтік</a:t>
            </a:r>
            <a:r>
              <a:rPr lang="x-none" sz="9600" dirty="0"/>
              <a:t> </a:t>
            </a:r>
            <a:r>
              <a:rPr lang="x-none" sz="9600" dirty="0" err="1"/>
              <a:t>оқшаулану</a:t>
            </a:r>
            <a:r>
              <a:rPr lang="x-none" sz="9600" dirty="0"/>
              <a:t> (</a:t>
            </a:r>
            <a:r>
              <a:rPr lang="x-none" sz="9600" dirty="0" err="1"/>
              <a:t>мысалы</a:t>
            </a:r>
            <a:r>
              <a:rPr lang="x-none" sz="9600" dirty="0"/>
              <a:t>, </a:t>
            </a:r>
            <a:r>
              <a:rPr lang="x-none" sz="9600" dirty="0" err="1"/>
              <a:t>кітаптарын</a:t>
            </a:r>
            <a:r>
              <a:rPr lang="x-none" sz="9600" dirty="0"/>
              <a:t> </a:t>
            </a:r>
            <a:r>
              <a:rPr lang="x-none" sz="9600" dirty="0" err="1"/>
              <a:t>жасырып</a:t>
            </a:r>
            <a:r>
              <a:rPr lang="x-none" sz="9600" dirty="0"/>
              <a:t> </a:t>
            </a:r>
            <a:r>
              <a:rPr lang="x-none" sz="9600" dirty="0" err="1"/>
              <a:t>қою</a:t>
            </a:r>
            <a:r>
              <a:rPr lang="x-none" sz="9600" dirty="0"/>
              <a:t>, </a:t>
            </a:r>
            <a:r>
              <a:rPr lang="x-none" sz="9600" dirty="0" err="1"/>
              <a:t>қорқыту</a:t>
            </a:r>
            <a:r>
              <a:rPr lang="x-none" sz="9600" dirty="0"/>
              <a:t> </a:t>
            </a:r>
            <a:r>
              <a:rPr lang="x-none" sz="9600" dirty="0" err="1"/>
              <a:t>әрекеттері</a:t>
            </a:r>
            <a:r>
              <a:rPr lang="x-none" sz="9600" dirty="0"/>
              <a:t>).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x-none" sz="9600" dirty="0">
                <a:solidFill>
                  <a:srgbClr val="00B050"/>
                </a:solidFill>
              </a:rPr>
              <a:t>Физикалық</a:t>
            </a:r>
            <a:r>
              <a:rPr lang="x-none" sz="9600" dirty="0"/>
              <a:t> – біреудің мүлкіне зиян келтіру, итеру, аяқпен тебу, қолмен ұру, ұрып-соғу немесе кез келген күш қолдану.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x-none" sz="9600" dirty="0" err="1">
                <a:solidFill>
                  <a:srgbClr val="00B050"/>
                </a:solidFill>
              </a:rPr>
              <a:t>Жыныстық</a:t>
            </a:r>
            <a:r>
              <a:rPr lang="x-none" sz="9600" dirty="0">
                <a:solidFill>
                  <a:srgbClr val="00B050"/>
                </a:solidFill>
              </a:rPr>
              <a:t> </a:t>
            </a:r>
            <a:r>
              <a:rPr lang="x-none" sz="9600" dirty="0" err="1">
                <a:solidFill>
                  <a:srgbClr val="00B050"/>
                </a:solidFill>
              </a:rPr>
              <a:t>қатынас</a:t>
            </a:r>
            <a:r>
              <a:rPr lang="x-none" sz="9600" dirty="0">
                <a:solidFill>
                  <a:srgbClr val="00B050"/>
                </a:solidFill>
              </a:rPr>
              <a:t> </a:t>
            </a:r>
            <a:r>
              <a:rPr lang="x-none" sz="9600" dirty="0"/>
              <a:t>– </a:t>
            </a:r>
            <a:r>
              <a:rPr lang="x-none" sz="9600" dirty="0" err="1"/>
              <a:t>қалауынан</a:t>
            </a:r>
            <a:r>
              <a:rPr lang="x-none" sz="9600" dirty="0"/>
              <a:t> </a:t>
            </a:r>
            <a:r>
              <a:rPr lang="x-none" sz="9600" dirty="0" err="1"/>
              <a:t>тыс</a:t>
            </a:r>
            <a:r>
              <a:rPr lang="x-none" sz="9600" dirty="0"/>
              <a:t> </a:t>
            </a:r>
            <a:r>
              <a:rPr lang="x-none" sz="9600" dirty="0" err="1"/>
              <a:t>физикалық</a:t>
            </a:r>
            <a:r>
              <a:rPr lang="x-none" sz="9600" dirty="0"/>
              <a:t> </a:t>
            </a:r>
            <a:r>
              <a:rPr lang="x-none" sz="9600" dirty="0" err="1"/>
              <a:t>байланыс</a:t>
            </a:r>
            <a:r>
              <a:rPr lang="x-none" sz="9600" dirty="0"/>
              <a:t> </a:t>
            </a:r>
            <a:r>
              <a:rPr lang="x-none" sz="9600" dirty="0" err="1"/>
              <a:t>немесе</a:t>
            </a:r>
            <a:r>
              <a:rPr lang="x-none" sz="9600" dirty="0"/>
              <a:t> </a:t>
            </a:r>
            <a:r>
              <a:rPr lang="x-none" sz="9600" dirty="0" err="1"/>
              <a:t>жыныстық</a:t>
            </a:r>
            <a:r>
              <a:rPr lang="x-none" sz="9600" dirty="0"/>
              <a:t> </a:t>
            </a:r>
            <a:r>
              <a:rPr lang="x-none" sz="9600" dirty="0" err="1"/>
              <a:t>қорлайтын</a:t>
            </a:r>
            <a:r>
              <a:rPr lang="x-none" sz="9600" dirty="0"/>
              <a:t> </a:t>
            </a:r>
            <a:r>
              <a:rPr lang="x-none" sz="9600" dirty="0" err="1"/>
              <a:t>пікірлер</a:t>
            </a:r>
            <a:r>
              <a:rPr lang="x-none" sz="9600" dirty="0"/>
              <a:t>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x-none" sz="9600" dirty="0" err="1">
                <a:solidFill>
                  <a:srgbClr val="00B050"/>
                </a:solidFill>
              </a:rPr>
              <a:t>Вербалды</a:t>
            </a:r>
            <a:r>
              <a:rPr lang="x-none" sz="9600" dirty="0">
                <a:solidFill>
                  <a:srgbClr val="00B050"/>
                </a:solidFill>
              </a:rPr>
              <a:t> </a:t>
            </a:r>
            <a:r>
              <a:rPr lang="x-none" sz="9600" dirty="0"/>
              <a:t>– </a:t>
            </a:r>
            <a:r>
              <a:rPr lang="x-none" sz="9600" dirty="0" err="1"/>
              <a:t>ат</a:t>
            </a:r>
            <a:r>
              <a:rPr lang="x-none" sz="9600" dirty="0"/>
              <a:t> </a:t>
            </a:r>
            <a:r>
              <a:rPr lang="x-none" sz="9600" dirty="0" err="1"/>
              <a:t>қою</a:t>
            </a:r>
            <a:r>
              <a:rPr lang="x-none" sz="9600" dirty="0"/>
              <a:t>, сарказм, </a:t>
            </a:r>
            <a:r>
              <a:rPr lang="x-none" sz="9600" dirty="0" err="1"/>
              <a:t>қауесет</a:t>
            </a:r>
            <a:r>
              <a:rPr lang="x-none" sz="9600" dirty="0"/>
              <a:t>, </a:t>
            </a:r>
            <a:r>
              <a:rPr lang="x-none" sz="9600" dirty="0" err="1"/>
              <a:t>мазақтау</a:t>
            </a:r>
            <a:r>
              <a:rPr lang="x-none" sz="9600" dirty="0"/>
              <a:t>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x-none" sz="9600" dirty="0" err="1">
                <a:solidFill>
                  <a:srgbClr val="00B050"/>
                </a:solidFill>
              </a:rPr>
              <a:t>Кибербуллинг</a:t>
            </a:r>
            <a:r>
              <a:rPr lang="x-none" sz="9600" dirty="0">
                <a:solidFill>
                  <a:srgbClr val="00B050"/>
                </a:solidFill>
              </a:rPr>
              <a:t> </a:t>
            </a:r>
            <a:r>
              <a:rPr lang="x-none" sz="9600" dirty="0"/>
              <a:t>– </a:t>
            </a:r>
            <a:r>
              <a:rPr lang="x-none" sz="9600" dirty="0" err="1"/>
              <a:t>интернеттің</a:t>
            </a:r>
            <a:r>
              <a:rPr lang="x-none" sz="9600" dirty="0"/>
              <a:t> </a:t>
            </a:r>
            <a:r>
              <a:rPr lang="x-none" sz="9600" dirty="0" err="1"/>
              <a:t>барлық</a:t>
            </a:r>
            <a:r>
              <a:rPr lang="x-none" sz="9600" dirty="0"/>
              <a:t> </a:t>
            </a:r>
            <a:r>
              <a:rPr lang="x-none" sz="9600" dirty="0" err="1"/>
              <a:t>саласында</a:t>
            </a:r>
            <a:r>
              <a:rPr lang="x-none" sz="9600" dirty="0"/>
              <a:t>, </a:t>
            </a:r>
            <a:r>
              <a:rPr lang="x-none" sz="9600" dirty="0" err="1"/>
              <a:t>соның</a:t>
            </a:r>
            <a:r>
              <a:rPr lang="x-none" sz="9600" dirty="0"/>
              <a:t> </a:t>
            </a:r>
            <a:r>
              <a:rPr lang="x-none" sz="9600" dirty="0" err="1"/>
              <a:t>ішінде</a:t>
            </a:r>
            <a:r>
              <a:rPr lang="x-none" sz="9600" dirty="0"/>
              <a:t> электрон</a:t>
            </a:r>
            <a:r>
              <a:rPr lang="kk-KZ" sz="9600" dirty="0"/>
              <a:t>ды</a:t>
            </a:r>
            <a:r>
              <a:rPr lang="x-none" sz="9600" dirty="0"/>
              <a:t> </a:t>
            </a:r>
            <a:r>
              <a:rPr lang="x-none" sz="9600" dirty="0" err="1"/>
              <a:t>пошталар</a:t>
            </a:r>
            <a:r>
              <a:rPr lang="x-none" sz="9600" dirty="0"/>
              <a:t> мен </a:t>
            </a:r>
            <a:r>
              <a:rPr lang="x-none" sz="9600" dirty="0" err="1"/>
              <a:t>интернеттегі</a:t>
            </a:r>
            <a:r>
              <a:rPr lang="x-none" sz="9600" dirty="0"/>
              <a:t> чат </a:t>
            </a:r>
            <a:r>
              <a:rPr lang="x-none" sz="9600" dirty="0" err="1"/>
              <a:t>арқылы</a:t>
            </a:r>
            <a:r>
              <a:rPr lang="x-none" sz="9600" dirty="0"/>
              <a:t> </a:t>
            </a:r>
            <a:r>
              <a:rPr lang="x-none" sz="9600" dirty="0" err="1"/>
              <a:t>буллинг</a:t>
            </a:r>
            <a:r>
              <a:rPr lang="x-none" sz="9600" dirty="0"/>
              <a:t>, </a:t>
            </a:r>
            <a:r>
              <a:rPr lang="x-none" sz="9600" dirty="0" err="1"/>
              <a:t>мәтіндік</a:t>
            </a:r>
            <a:r>
              <a:rPr lang="x-none" sz="9600" dirty="0"/>
              <a:t> </a:t>
            </a:r>
            <a:r>
              <a:rPr lang="x-none" sz="9600" dirty="0" err="1"/>
              <a:t>хабарлар</a:t>
            </a:r>
            <a:r>
              <a:rPr lang="x-none" sz="9600" dirty="0"/>
              <a:t> мен </a:t>
            </a:r>
            <a:r>
              <a:rPr lang="x-none" sz="9600" dirty="0" err="1"/>
              <a:t>қоңыраулар</a:t>
            </a:r>
            <a:r>
              <a:rPr lang="x-none" sz="9600" dirty="0"/>
              <a:t> </a:t>
            </a:r>
            <a:r>
              <a:rPr lang="x-none" sz="9600" dirty="0" err="1"/>
              <a:t>арқылы</a:t>
            </a:r>
            <a:r>
              <a:rPr lang="x-none" sz="9600" dirty="0"/>
              <a:t> </a:t>
            </a:r>
            <a:r>
              <a:rPr lang="x-none" sz="9600" dirty="0" err="1"/>
              <a:t>мобильді</a:t>
            </a:r>
            <a:r>
              <a:rPr lang="x-none" sz="9600" dirty="0"/>
              <a:t> </a:t>
            </a:r>
            <a:r>
              <a:rPr lang="x-none" sz="9600" dirty="0" err="1"/>
              <a:t>қауіп-қатер</a:t>
            </a:r>
            <a:r>
              <a:rPr lang="x-none" sz="9600" dirty="0"/>
              <a:t>, </a:t>
            </a:r>
            <a:r>
              <a:rPr lang="x-none" sz="9600" dirty="0" err="1"/>
              <a:t>тиісті</a:t>
            </a:r>
            <a:r>
              <a:rPr lang="x-none" sz="9600" dirty="0"/>
              <a:t> </a:t>
            </a:r>
            <a:r>
              <a:rPr lang="x-none" sz="9600" dirty="0" err="1"/>
              <a:t>технологияларды</a:t>
            </a:r>
            <a:r>
              <a:rPr lang="x-none" sz="9600" dirty="0"/>
              <a:t>, </a:t>
            </a:r>
            <a:r>
              <a:rPr lang="x-none" sz="9600" dirty="0" err="1"/>
              <a:t>мысалы</a:t>
            </a:r>
            <a:r>
              <a:rPr lang="x-none" sz="9600" dirty="0"/>
              <a:t>, </a:t>
            </a:r>
            <a:r>
              <a:rPr lang="x-none" sz="9600" dirty="0" err="1"/>
              <a:t>камералар</a:t>
            </a:r>
            <a:r>
              <a:rPr lang="x-none" sz="9600" dirty="0"/>
              <a:t> мен </a:t>
            </a:r>
            <a:r>
              <a:rPr lang="x-none" sz="9600" dirty="0" err="1"/>
              <a:t>видеоларды</a:t>
            </a:r>
            <a:r>
              <a:rPr lang="x-none" sz="9600" dirty="0"/>
              <a:t> </a:t>
            </a:r>
            <a:r>
              <a:rPr lang="x-none" sz="9600" dirty="0" err="1"/>
              <a:t>орынсыз</a:t>
            </a:r>
            <a:r>
              <a:rPr lang="x-none" sz="9600" dirty="0"/>
              <a:t> </a:t>
            </a:r>
            <a:r>
              <a:rPr lang="x-none" sz="9600" dirty="0" err="1"/>
              <a:t>пайдалану</a:t>
            </a:r>
            <a:r>
              <a:rPr lang="x-none" sz="9600" dirty="0"/>
              <a:t>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x-none" sz="9600" dirty="0" err="1">
                <a:solidFill>
                  <a:srgbClr val="00B050"/>
                </a:solidFill>
              </a:rPr>
              <a:t>Экономикалық-материалдық</a:t>
            </a:r>
            <a:r>
              <a:rPr lang="x-none" sz="9600" dirty="0">
                <a:solidFill>
                  <a:srgbClr val="00B050"/>
                </a:solidFill>
              </a:rPr>
              <a:t> </a:t>
            </a:r>
            <a:r>
              <a:rPr lang="x-none" sz="9600" dirty="0" err="1">
                <a:solidFill>
                  <a:srgbClr val="00B050"/>
                </a:solidFill>
              </a:rPr>
              <a:t>буллинг</a:t>
            </a:r>
            <a:r>
              <a:rPr lang="x-none" sz="9600" dirty="0">
                <a:solidFill>
                  <a:srgbClr val="00B050"/>
                </a:solidFill>
              </a:rPr>
              <a:t> </a:t>
            </a:r>
            <a:r>
              <a:rPr lang="x-none" sz="9600" dirty="0"/>
              <a:t>– </a:t>
            </a:r>
            <a:r>
              <a:rPr lang="x-none" sz="9600" dirty="0" err="1"/>
              <a:t>бөтеннің</a:t>
            </a:r>
            <a:r>
              <a:rPr lang="x-none" sz="9600" dirty="0"/>
              <a:t> </a:t>
            </a:r>
            <a:r>
              <a:rPr lang="x-none" sz="9600" dirty="0" err="1"/>
              <a:t>мүлкіне</a:t>
            </a:r>
            <a:r>
              <a:rPr lang="x-none" sz="9600" dirty="0"/>
              <a:t> </a:t>
            </a:r>
            <a:r>
              <a:rPr lang="x-none" sz="9600" dirty="0" err="1"/>
              <a:t>зиян</a:t>
            </a:r>
            <a:r>
              <a:rPr lang="x-none" sz="9600" dirty="0"/>
              <a:t> </a:t>
            </a:r>
            <a:r>
              <a:rPr lang="x-none" sz="9600" dirty="0" err="1"/>
              <a:t>келтіру</a:t>
            </a:r>
            <a:r>
              <a:rPr lang="x-none" sz="9600" dirty="0"/>
              <a:t>, </a:t>
            </a:r>
            <a:r>
              <a:rPr lang="x-none" sz="9600" dirty="0" err="1"/>
              <a:t>бопсалау</a:t>
            </a:r>
            <a:r>
              <a:rPr lang="x-none" sz="9600" dirty="0"/>
              <a:t>. </a:t>
            </a:r>
            <a:r>
              <a:rPr lang="x-none" sz="9600" dirty="0" err="1"/>
              <a:t>Мысалы</a:t>
            </a:r>
            <a:r>
              <a:rPr lang="x-none" sz="9600" dirty="0"/>
              <a:t>, </a:t>
            </a:r>
            <a:r>
              <a:rPr lang="x-none" sz="9600" dirty="0" err="1"/>
              <a:t>күш</a:t>
            </a:r>
            <a:r>
              <a:rPr lang="x-none" sz="9600" dirty="0"/>
              <a:t> </a:t>
            </a:r>
            <a:r>
              <a:rPr lang="x-none" sz="9600" dirty="0" err="1"/>
              <a:t>қолдану</a:t>
            </a:r>
            <a:r>
              <a:rPr lang="x-none" sz="9600" dirty="0"/>
              <a:t> </a:t>
            </a:r>
            <a:r>
              <a:rPr lang="x-none" sz="9600" dirty="0" err="1"/>
              <a:t>немесе</a:t>
            </a:r>
            <a:r>
              <a:rPr lang="x-none" sz="9600" dirty="0"/>
              <a:t> </a:t>
            </a:r>
            <a:r>
              <a:rPr lang="x-none" sz="9600" dirty="0" err="1"/>
              <a:t>қорқыту</a:t>
            </a:r>
            <a:r>
              <a:rPr lang="x-none" sz="9600" dirty="0"/>
              <a:t> </a:t>
            </a:r>
            <a:r>
              <a:rPr lang="x-none" sz="9600" dirty="0" err="1"/>
              <a:t>арқылы</a:t>
            </a:r>
            <a:r>
              <a:rPr lang="x-none" sz="9600" dirty="0"/>
              <a:t> </a:t>
            </a:r>
            <a:r>
              <a:rPr lang="x-none" sz="9600" dirty="0" err="1"/>
              <a:t>бірдеңе</a:t>
            </a:r>
            <a:r>
              <a:rPr lang="x-none" sz="9600" dirty="0"/>
              <a:t>, </a:t>
            </a:r>
            <a:r>
              <a:rPr lang="x-none" sz="9600" dirty="0" err="1"/>
              <a:t>әсіресе</a:t>
            </a:r>
            <a:r>
              <a:rPr lang="x-none" sz="9600" dirty="0"/>
              <a:t> </a:t>
            </a:r>
            <a:r>
              <a:rPr lang="x-none" sz="9600" dirty="0" err="1"/>
              <a:t>ақша</a:t>
            </a:r>
            <a:r>
              <a:rPr lang="x-none" sz="9600" dirty="0"/>
              <a:t> беру </a:t>
            </a:r>
            <a:r>
              <a:rPr lang="x-none" sz="9600" dirty="0" err="1"/>
              <a:t>талабы</a:t>
            </a:r>
            <a:r>
              <a:rPr lang="x-none" sz="9600" dirty="0"/>
              <a:t>.</a:t>
            </a:r>
          </a:p>
          <a:p>
            <a:endParaRPr lang="x-none" dirty="0"/>
          </a:p>
        </p:txBody>
      </p:sp>
      <p:pic>
        <p:nvPicPr>
          <p:cNvPr id="7" name="Picture 3866">
            <a:extLst>
              <a:ext uri="{FF2B5EF4-FFF2-40B4-BE49-F238E27FC236}">
                <a16:creationId xmlns:a16="http://schemas.microsoft.com/office/drawing/2014/main" xmlns="" id="{B7F8F802-C401-455F-B420-FB59DBBCCE4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462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503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695">
            <a:extLst>
              <a:ext uri="{FF2B5EF4-FFF2-40B4-BE49-F238E27FC236}">
                <a16:creationId xmlns:a16="http://schemas.microsoft.com/office/drawing/2014/main" xmlns="" id="{26385B03-2F7D-495B-AD00-8B82BCF0BC44}"/>
              </a:ext>
            </a:extLst>
          </p:cNvPr>
          <p:cNvGrpSpPr/>
          <p:nvPr/>
        </p:nvGrpSpPr>
        <p:grpSpPr>
          <a:xfrm>
            <a:off x="98474" y="140678"/>
            <a:ext cx="8993017" cy="6527409"/>
            <a:chOff x="0" y="-2836"/>
            <a:chExt cx="6390906" cy="7537704"/>
          </a:xfrm>
        </p:grpSpPr>
        <p:pic>
          <p:nvPicPr>
            <p:cNvPr id="6" name="Picture 3866">
              <a:extLst>
                <a:ext uri="{FF2B5EF4-FFF2-40B4-BE49-F238E27FC236}">
                  <a16:creationId xmlns:a16="http://schemas.microsoft.com/office/drawing/2014/main" xmlns="" id="{31B1A524-9630-4D4B-8BD1-00B716E6F7C7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-2836"/>
              <a:ext cx="530352" cy="7537704"/>
            </a:xfrm>
            <a:prstGeom prst="rect">
              <a:avLst/>
            </a:prstGeom>
          </p:spPr>
        </p:pic>
        <p:sp>
          <p:nvSpPr>
            <p:cNvPr id="7" name="Rectangle 283">
              <a:extLst>
                <a:ext uri="{FF2B5EF4-FFF2-40B4-BE49-F238E27FC236}">
                  <a16:creationId xmlns:a16="http://schemas.microsoft.com/office/drawing/2014/main" xmlns="" id="{6EDBE033-9EA7-4250-9D13-62E8CF04D31D}"/>
                </a:ext>
              </a:extLst>
            </p:cNvPr>
            <p:cNvSpPr/>
            <p:nvPr/>
          </p:nvSpPr>
          <p:spPr>
            <a:xfrm>
              <a:off x="989671" y="246184"/>
              <a:ext cx="5401235" cy="30403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2400" dirty="0" err="1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Балаңыз</a:t>
              </a:r>
              <a:r>
                <a:rPr sz="2400" dirty="0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2400" dirty="0" err="1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буллинг</a:t>
              </a:r>
              <a:r>
                <a:rPr sz="2400" dirty="0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2400" dirty="0" err="1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жасамауы</a:t>
              </a:r>
              <a:r>
                <a:rPr sz="2400" dirty="0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2400" dirty="0" err="1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үшін</a:t>
              </a:r>
              <a:r>
                <a:rPr sz="2400" dirty="0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2400" dirty="0" err="1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және</a:t>
              </a:r>
              <a:r>
                <a:rPr sz="2400" dirty="0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endParaRPr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8" name="Rectangle 284">
              <a:extLst>
                <a:ext uri="{FF2B5EF4-FFF2-40B4-BE49-F238E27FC236}">
                  <a16:creationId xmlns:a16="http://schemas.microsoft.com/office/drawing/2014/main" xmlns="" id="{22F8F0B2-CA6C-497B-ADE4-5D423783995B}"/>
                </a:ext>
              </a:extLst>
            </p:cNvPr>
            <p:cNvSpPr/>
            <p:nvPr/>
          </p:nvSpPr>
          <p:spPr>
            <a:xfrm>
              <a:off x="1173380" y="593403"/>
              <a:ext cx="4924200" cy="30403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2400" dirty="0" err="1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буллингтің</a:t>
              </a:r>
              <a:r>
                <a:rPr sz="2400" dirty="0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2400" dirty="0" err="1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құрбаны</a:t>
              </a:r>
              <a:r>
                <a:rPr sz="2400" dirty="0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2400" dirty="0" err="1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болмауы</a:t>
              </a:r>
              <a:r>
                <a:rPr sz="2400" dirty="0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2400" dirty="0" err="1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үшін</a:t>
              </a:r>
              <a:r>
                <a:rPr sz="2400" dirty="0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endParaRPr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9" name="Rectangle 285">
              <a:extLst>
                <a:ext uri="{FF2B5EF4-FFF2-40B4-BE49-F238E27FC236}">
                  <a16:creationId xmlns:a16="http://schemas.microsoft.com/office/drawing/2014/main" xmlns="" id="{D7168840-F1F3-4057-992C-7167FC59FBA2}"/>
                </a:ext>
              </a:extLst>
            </p:cNvPr>
            <p:cNvSpPr/>
            <p:nvPr/>
          </p:nvSpPr>
          <p:spPr>
            <a:xfrm>
              <a:off x="1546783" y="940623"/>
              <a:ext cx="3852427" cy="30444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2800" dirty="0" err="1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келесі</a:t>
              </a:r>
              <a:r>
                <a:rPr sz="2800" dirty="0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2800" dirty="0" err="1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кеңестерді</a:t>
              </a:r>
              <a:r>
                <a:rPr sz="2800" dirty="0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2800" dirty="0" err="1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ескеріңіз</a:t>
              </a:r>
              <a:r>
                <a:rPr dirty="0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. </a:t>
              </a:r>
              <a:endParaRPr sz="1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0" name="Rectangle 286">
              <a:extLst>
                <a:ext uri="{FF2B5EF4-FFF2-40B4-BE49-F238E27FC236}">
                  <a16:creationId xmlns:a16="http://schemas.microsoft.com/office/drawing/2014/main" xmlns="" id="{96C45A67-162B-47FE-97CD-666919688FC2}"/>
                </a:ext>
              </a:extLst>
            </p:cNvPr>
            <p:cNvSpPr/>
            <p:nvPr/>
          </p:nvSpPr>
          <p:spPr>
            <a:xfrm>
              <a:off x="4227322" y="2029168"/>
              <a:ext cx="66977" cy="30444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endParaRPr sz="11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11" name="Picture 288">
              <a:extLst>
                <a:ext uri="{FF2B5EF4-FFF2-40B4-BE49-F238E27FC236}">
                  <a16:creationId xmlns:a16="http://schemas.microsoft.com/office/drawing/2014/main" xmlns="" id="{9D74E1B5-201C-4507-BD36-2F64182C6F6A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842149" y="2046829"/>
              <a:ext cx="704634" cy="728740"/>
            </a:xfrm>
            <a:prstGeom prst="rect">
              <a:avLst/>
            </a:prstGeom>
          </p:spPr>
        </p:pic>
        <p:sp>
          <p:nvSpPr>
            <p:cNvPr id="12" name="Rectangle 296">
              <a:extLst>
                <a:ext uri="{FF2B5EF4-FFF2-40B4-BE49-F238E27FC236}">
                  <a16:creationId xmlns:a16="http://schemas.microsoft.com/office/drawing/2014/main" xmlns="" id="{57EE7F1D-CA54-443E-9E60-B47CF3793688}"/>
                </a:ext>
              </a:extLst>
            </p:cNvPr>
            <p:cNvSpPr/>
            <p:nvPr/>
          </p:nvSpPr>
          <p:spPr>
            <a:xfrm>
              <a:off x="2653081" y="3146676"/>
              <a:ext cx="194771" cy="23715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 dirty="0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«</a:t>
              </a:r>
              <a:endParaRPr sz="1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3" name="Rectangle 297">
              <a:extLst>
                <a:ext uri="{FF2B5EF4-FFF2-40B4-BE49-F238E27FC236}">
                  <a16:creationId xmlns:a16="http://schemas.microsoft.com/office/drawing/2014/main" xmlns="" id="{60DDBBE8-25DA-4021-87D4-69C4EC4D59D3}"/>
                </a:ext>
              </a:extLst>
            </p:cNvPr>
            <p:cNvSpPr/>
            <p:nvPr/>
          </p:nvSpPr>
          <p:spPr>
            <a:xfrm>
              <a:off x="2675599" y="2737874"/>
              <a:ext cx="3237401" cy="23715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2000" dirty="0" err="1">
                  <a:solidFill>
                    <a:srgbClr val="0F6C71"/>
                  </a:solidFill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Ұяда</a:t>
              </a:r>
              <a:r>
                <a:rPr sz="2000" dirty="0">
                  <a:solidFill>
                    <a:srgbClr val="0F6C71"/>
                  </a:solidFill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sz="2000" dirty="0" err="1">
                  <a:solidFill>
                    <a:srgbClr val="0F6C71"/>
                  </a:solidFill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не</a:t>
              </a:r>
              <a:r>
                <a:rPr sz="2000" dirty="0">
                  <a:solidFill>
                    <a:srgbClr val="0F6C71"/>
                  </a:solidFill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sz="2000" dirty="0" err="1">
                  <a:solidFill>
                    <a:srgbClr val="0F6C71"/>
                  </a:solidFill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көрсе</a:t>
              </a:r>
              <a:r>
                <a:rPr sz="2000" dirty="0">
                  <a:solidFill>
                    <a:srgbClr val="0F6C71"/>
                  </a:solidFill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, </a:t>
              </a:r>
              <a:r>
                <a:rPr sz="2000" dirty="0" err="1">
                  <a:solidFill>
                    <a:srgbClr val="0F6C71"/>
                  </a:solidFill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ұшқанда</a:t>
              </a:r>
              <a:r>
                <a:rPr sz="2000" dirty="0">
                  <a:solidFill>
                    <a:srgbClr val="0F6C71"/>
                  </a:solidFill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sz="2000" dirty="0" err="1">
                  <a:solidFill>
                    <a:srgbClr val="0F6C71"/>
                  </a:solidFill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соны</a:t>
              </a:r>
              <a:r>
                <a:rPr sz="2400" dirty="0">
                  <a:solidFill>
                    <a:srgbClr val="0F6C71"/>
                  </a:solidFill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 </a:t>
              </a:r>
              <a:endParaRPr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Rectangle 298">
              <a:extLst>
                <a:ext uri="{FF2B5EF4-FFF2-40B4-BE49-F238E27FC236}">
                  <a16:creationId xmlns:a16="http://schemas.microsoft.com/office/drawing/2014/main" xmlns="" id="{DC19224F-5161-44D6-8FBA-4953FE0ADBA3}"/>
                </a:ext>
              </a:extLst>
            </p:cNvPr>
            <p:cNvSpPr/>
            <p:nvPr/>
          </p:nvSpPr>
          <p:spPr>
            <a:xfrm>
              <a:off x="2745733" y="3176166"/>
              <a:ext cx="2007069" cy="57669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dirty="0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і</a:t>
              </a:r>
              <a:r>
                <a:rPr dirty="0" err="1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леді</a:t>
              </a:r>
              <a:r>
                <a:rPr lang="kk-KZ" dirty="0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"</a:t>
              </a:r>
              <a:endParaRPr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6" name="Rectangle 300">
              <a:extLst>
                <a:ext uri="{FF2B5EF4-FFF2-40B4-BE49-F238E27FC236}">
                  <a16:creationId xmlns:a16="http://schemas.microsoft.com/office/drawing/2014/main" xmlns="" id="{6CE2BD1F-E5C3-4429-B400-B393AA0C4783}"/>
                </a:ext>
              </a:extLst>
            </p:cNvPr>
            <p:cNvSpPr/>
            <p:nvPr/>
          </p:nvSpPr>
          <p:spPr>
            <a:xfrm>
              <a:off x="3232723" y="3146676"/>
              <a:ext cx="2451724" cy="23715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dirty="0" err="1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демекші</a:t>
              </a:r>
              <a:r>
                <a:rPr dirty="0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dirty="0" err="1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баланы</a:t>
              </a:r>
              <a:r>
                <a:rPr dirty="0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dirty="0" err="1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үйде</a:t>
              </a:r>
              <a:r>
                <a:rPr dirty="0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endParaRPr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7" name="Rectangle 301">
              <a:extLst>
                <a:ext uri="{FF2B5EF4-FFF2-40B4-BE49-F238E27FC236}">
                  <a16:creationId xmlns:a16="http://schemas.microsoft.com/office/drawing/2014/main" xmlns="" id="{58D26783-BDAD-4E43-A8BF-6F544A4472F5}"/>
                </a:ext>
              </a:extLst>
            </p:cNvPr>
            <p:cNvSpPr/>
            <p:nvPr/>
          </p:nvSpPr>
          <p:spPr>
            <a:xfrm>
              <a:off x="2653080" y="3463815"/>
              <a:ext cx="2945371" cy="12671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2000" dirty="0" err="1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агрессорды</a:t>
              </a:r>
              <a:r>
                <a:rPr sz="2000" dirty="0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д</a:t>
              </a:r>
              <a:r>
                <a:rPr lang="kk-KZ" sz="2000" dirty="0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а, жәбірленуші</a:t>
              </a:r>
              <a:endParaRPr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1" name="Rectangle 305">
              <a:extLst>
                <a:ext uri="{FF2B5EF4-FFF2-40B4-BE49-F238E27FC236}">
                  <a16:creationId xmlns:a16="http://schemas.microsoft.com/office/drawing/2014/main" xmlns="" id="{DF02A186-C8B8-41DD-B8A9-FD02FB1D9801}"/>
                </a:ext>
              </a:extLst>
            </p:cNvPr>
            <p:cNvSpPr/>
            <p:nvPr/>
          </p:nvSpPr>
          <p:spPr>
            <a:xfrm>
              <a:off x="2673487" y="3835665"/>
              <a:ext cx="3074005" cy="23715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2000" dirty="0" err="1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көргендіктен</a:t>
              </a:r>
              <a:r>
                <a:rPr sz="2000" dirty="0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, </a:t>
              </a:r>
              <a:r>
                <a:rPr sz="2000" dirty="0" err="1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одан</a:t>
              </a:r>
              <a:r>
                <a:rPr sz="2000" dirty="0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2000" dirty="0" err="1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екеуі</a:t>
              </a:r>
              <a:r>
                <a:rPr sz="2000" dirty="0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2000" dirty="0" err="1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де</a:t>
              </a:r>
              <a:r>
                <a:rPr lang="kk-KZ" sz="2000" dirty="0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шығады.</a:t>
              </a:r>
              <a:r>
                <a:rPr sz="2000" dirty="0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endParaRPr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3" name="Rectangle 307">
              <a:extLst>
                <a:ext uri="{FF2B5EF4-FFF2-40B4-BE49-F238E27FC236}">
                  <a16:creationId xmlns:a16="http://schemas.microsoft.com/office/drawing/2014/main" xmlns="" id="{292CC3DE-E892-42B0-9863-75B8368ABE13}"/>
                </a:ext>
              </a:extLst>
            </p:cNvPr>
            <p:cNvSpPr/>
            <p:nvPr/>
          </p:nvSpPr>
          <p:spPr>
            <a:xfrm>
              <a:off x="2877947" y="4702640"/>
              <a:ext cx="45808" cy="2064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20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endParaRPr sz="11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24" name="Picture 309">
              <a:extLst>
                <a:ext uri="{FF2B5EF4-FFF2-40B4-BE49-F238E27FC236}">
                  <a16:creationId xmlns:a16="http://schemas.microsoft.com/office/drawing/2014/main" xmlns="" id="{F27E6628-2F46-490C-8F93-0DB0DF50A338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4396518" y="4506894"/>
              <a:ext cx="758584" cy="784657"/>
            </a:xfrm>
            <a:prstGeom prst="rect">
              <a:avLst/>
            </a:prstGeom>
          </p:spPr>
        </p:pic>
        <p:sp>
          <p:nvSpPr>
            <p:cNvPr id="26" name="Rectangle 312">
              <a:extLst>
                <a:ext uri="{FF2B5EF4-FFF2-40B4-BE49-F238E27FC236}">
                  <a16:creationId xmlns:a16="http://schemas.microsoft.com/office/drawing/2014/main" xmlns="" id="{42DF70B7-B5F6-4CC7-9E05-6DEC40C15FD6}"/>
                </a:ext>
              </a:extLst>
            </p:cNvPr>
            <p:cNvSpPr/>
            <p:nvPr/>
          </p:nvSpPr>
          <p:spPr>
            <a:xfrm>
              <a:off x="1673606" y="5267283"/>
              <a:ext cx="60925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600" b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endParaRPr sz="11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27" name="Picture 314">
              <a:extLst>
                <a:ext uri="{FF2B5EF4-FFF2-40B4-BE49-F238E27FC236}">
                  <a16:creationId xmlns:a16="http://schemas.microsoft.com/office/drawing/2014/main" xmlns="" id="{BAF5DA73-6F1D-45DE-AF07-5857F23637D8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530097" y="2954419"/>
              <a:ext cx="1369561" cy="1622873"/>
            </a:xfrm>
            <a:prstGeom prst="rect">
              <a:avLst/>
            </a:prstGeom>
          </p:spPr>
        </p:pic>
        <p:pic>
          <p:nvPicPr>
            <p:cNvPr id="28" name="Picture 316">
              <a:extLst>
                <a:ext uri="{FF2B5EF4-FFF2-40B4-BE49-F238E27FC236}">
                  <a16:creationId xmlns:a16="http://schemas.microsoft.com/office/drawing/2014/main" xmlns="" id="{27BFE45E-30FF-4461-A915-FEA9CF51BF9E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3057398" y="5267283"/>
              <a:ext cx="2226536" cy="1709051"/>
            </a:xfrm>
            <a:prstGeom prst="rect">
              <a:avLst/>
            </a:prstGeom>
          </p:spPr>
        </p:pic>
        <p:sp>
          <p:nvSpPr>
            <p:cNvPr id="29" name="Rectangle 317">
              <a:extLst>
                <a:ext uri="{FF2B5EF4-FFF2-40B4-BE49-F238E27FC236}">
                  <a16:creationId xmlns:a16="http://schemas.microsoft.com/office/drawing/2014/main" xmlns="" id="{3EE14E13-558C-47E3-B3E6-7C4432F2C712}"/>
                </a:ext>
              </a:extLst>
            </p:cNvPr>
            <p:cNvSpPr/>
            <p:nvPr/>
          </p:nvSpPr>
          <p:spPr>
            <a:xfrm>
              <a:off x="699434" y="5386422"/>
              <a:ext cx="2939779" cy="23715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dirty="0" err="1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Мұндай</a:t>
              </a:r>
              <a:r>
                <a:rPr dirty="0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dirty="0" err="1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тақырыптан</a:t>
              </a:r>
              <a:r>
                <a:rPr dirty="0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dirty="0" err="1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ата</a:t>
              </a:r>
              <a:endParaRPr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0" name="Rectangle 319">
              <a:extLst>
                <a:ext uri="{FF2B5EF4-FFF2-40B4-BE49-F238E27FC236}">
                  <a16:creationId xmlns:a16="http://schemas.microsoft.com/office/drawing/2014/main" xmlns="" id="{0B2DDB03-4C72-4A18-8593-9334E0C39849}"/>
                </a:ext>
              </a:extLst>
            </p:cNvPr>
            <p:cNvSpPr/>
            <p:nvPr/>
          </p:nvSpPr>
          <p:spPr>
            <a:xfrm>
              <a:off x="699434" y="5695608"/>
              <a:ext cx="3067365" cy="23715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 dirty="0" err="1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ананың</a:t>
              </a:r>
              <a:r>
                <a:rPr sz="1500" dirty="0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1500" dirty="0" err="1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хабардар</a:t>
              </a:r>
              <a:r>
                <a:rPr sz="1500" dirty="0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1500" dirty="0" err="1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екенін</a:t>
              </a:r>
              <a:r>
                <a:rPr sz="1500" dirty="0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endParaRPr sz="1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1" name="Rectangle 320">
              <a:extLst>
                <a:ext uri="{FF2B5EF4-FFF2-40B4-BE49-F238E27FC236}">
                  <a16:creationId xmlns:a16="http://schemas.microsoft.com/office/drawing/2014/main" xmlns="" id="{E326A853-572B-4B46-80DB-F5628D7F3E75}"/>
                </a:ext>
              </a:extLst>
            </p:cNvPr>
            <p:cNvSpPr/>
            <p:nvPr/>
          </p:nvSpPr>
          <p:spPr>
            <a:xfrm>
              <a:off x="713262" y="5890900"/>
              <a:ext cx="3067602" cy="24753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dirty="0" err="1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білу</a:t>
              </a:r>
              <a:r>
                <a:rPr dirty="0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dirty="0" err="1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баланың</a:t>
              </a:r>
              <a:r>
                <a:rPr dirty="0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dirty="0" err="1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керек</a:t>
              </a:r>
              <a:r>
                <a:rPr dirty="0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endParaRPr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2" name="Rectangle 321">
              <a:extLst>
                <a:ext uri="{FF2B5EF4-FFF2-40B4-BE49-F238E27FC236}">
                  <a16:creationId xmlns:a16="http://schemas.microsoft.com/office/drawing/2014/main" xmlns="" id="{A5B3E04A-D1DB-4EC6-A591-5DE9465B8C25}"/>
                </a:ext>
              </a:extLst>
            </p:cNvPr>
            <p:cNvSpPr/>
            <p:nvPr/>
          </p:nvSpPr>
          <p:spPr>
            <a:xfrm>
              <a:off x="662233" y="6103562"/>
              <a:ext cx="3066890" cy="3575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 dirty="0" err="1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жағдайда</a:t>
              </a:r>
              <a:r>
                <a:rPr sz="1500" dirty="0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1500" dirty="0" err="1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қысылмай</a:t>
              </a:r>
              <a:r>
                <a:rPr sz="1500" dirty="0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dirty="0" err="1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бөлісу</a:t>
              </a:r>
              <a:r>
                <a:rPr sz="1500" dirty="0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endParaRPr sz="1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3" name="Rectangle 322">
              <a:extLst>
                <a:ext uri="{FF2B5EF4-FFF2-40B4-BE49-F238E27FC236}">
                  <a16:creationId xmlns:a16="http://schemas.microsoft.com/office/drawing/2014/main" xmlns="" id="{63FEDC23-8CB6-4EE8-B606-E6D9B0726324}"/>
                </a:ext>
              </a:extLst>
            </p:cNvPr>
            <p:cNvSpPr/>
            <p:nvPr/>
          </p:nvSpPr>
          <p:spPr>
            <a:xfrm>
              <a:off x="662233" y="6365223"/>
              <a:ext cx="2147698" cy="30462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 dirty="0" err="1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мүмкіндігін</a:t>
              </a:r>
              <a:r>
                <a:rPr sz="1500" dirty="0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dirty="0" err="1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береді</a:t>
              </a:r>
              <a:r>
                <a:rPr sz="1500" dirty="0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.</a:t>
              </a:r>
              <a:endParaRPr sz="1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4" name="Rectangle 323">
              <a:extLst>
                <a:ext uri="{FF2B5EF4-FFF2-40B4-BE49-F238E27FC236}">
                  <a16:creationId xmlns:a16="http://schemas.microsoft.com/office/drawing/2014/main" xmlns="" id="{FEC25F10-FB7E-491B-88CB-587B96F5574A}"/>
                </a:ext>
              </a:extLst>
            </p:cNvPr>
            <p:cNvSpPr/>
            <p:nvPr/>
          </p:nvSpPr>
          <p:spPr>
            <a:xfrm>
              <a:off x="2217044" y="6432701"/>
              <a:ext cx="131215" cy="23715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endParaRPr sz="11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5" name="Rectangle 324">
              <a:extLst>
                <a:ext uri="{FF2B5EF4-FFF2-40B4-BE49-F238E27FC236}">
                  <a16:creationId xmlns:a16="http://schemas.microsoft.com/office/drawing/2014/main" xmlns="" id="{9DD41DAE-3F38-49BE-AD3C-24D2C519C3C4}"/>
                </a:ext>
              </a:extLst>
            </p:cNvPr>
            <p:cNvSpPr/>
            <p:nvPr/>
          </p:nvSpPr>
          <p:spPr>
            <a:xfrm>
              <a:off x="662233" y="6717994"/>
              <a:ext cx="131215" cy="23714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endParaRPr sz="11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BB22347F-071E-414E-B4FE-9C8522BF7E6A}"/>
              </a:ext>
            </a:extLst>
          </p:cNvPr>
          <p:cNvSpPr txBox="1"/>
          <p:nvPr/>
        </p:nvSpPr>
        <p:spPr>
          <a:xfrm>
            <a:off x="2974105" y="1440433"/>
            <a:ext cx="570463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Отбасы</a:t>
            </a:r>
            <a:r>
              <a:rPr lang="ru-RU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мүшелері</a:t>
            </a:r>
            <a:r>
              <a:rPr lang="ru-RU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арасында</a:t>
            </a:r>
            <a:r>
              <a:rPr lang="ru-RU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агрессивті</a:t>
            </a:r>
            <a:r>
              <a:rPr lang="ru-RU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қарым-қатынас</a:t>
            </a:r>
            <a:r>
              <a:rPr lang="ru-RU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жолдарына</a:t>
            </a:r>
            <a:r>
              <a:rPr lang="ru-RU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мүмкіндік</a:t>
            </a:r>
            <a:r>
              <a:rPr lang="ru-RU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бермеңіз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34595CEB-57BE-4C63-938E-90037BC63353}"/>
              </a:ext>
            </a:extLst>
          </p:cNvPr>
          <p:cNvSpPr txBox="1"/>
          <p:nvPr/>
        </p:nvSpPr>
        <p:spPr>
          <a:xfrm>
            <a:off x="902141" y="4127271"/>
            <a:ext cx="4893748" cy="7201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1610" indent="-6350">
              <a:lnSpc>
                <a:spcPct val="104000"/>
              </a:lnSpc>
              <a:spcAft>
                <a:spcPts val="2420"/>
              </a:spcAft>
            </a:pPr>
            <a:r>
              <a:rPr lang="ru-RU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Балаңызбен</a:t>
            </a:r>
            <a:r>
              <a:rPr lang="ru-RU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буллинг</a:t>
            </a:r>
            <a:r>
              <a:rPr lang="ru-RU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жайлы</a:t>
            </a:r>
            <a:r>
              <a:rPr lang="ru-RU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ашық</a:t>
            </a:r>
            <a:r>
              <a:rPr lang="ru-RU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сөйлесіңіз</a:t>
            </a:r>
            <a:r>
              <a:rPr lang="ru-RU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9692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0" name="Picture 357">
            <a:extLst>
              <a:ext uri="{FF2B5EF4-FFF2-40B4-BE49-F238E27FC236}">
                <a16:creationId xmlns:a16="http://schemas.microsoft.com/office/drawing/2014/main" xmlns="" id="{30D3EC45-5980-41EA-8A05-2B4C4EB48A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18" y="801313"/>
            <a:ext cx="1437168" cy="1476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1" name="Picture 3867">
            <a:extLst>
              <a:ext uri="{FF2B5EF4-FFF2-40B4-BE49-F238E27FC236}">
                <a16:creationId xmlns:a16="http://schemas.microsoft.com/office/drawing/2014/main" xmlns="" id="{CC2C4018-BAC6-400A-A90F-9FC5D81E30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514" y="147859"/>
            <a:ext cx="762001" cy="788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3753">
            <a:extLst>
              <a:ext uri="{FF2B5EF4-FFF2-40B4-BE49-F238E27FC236}">
                <a16:creationId xmlns:a16="http://schemas.microsoft.com/office/drawing/2014/main" xmlns="" id="{F24E0A0C-0BD7-494A-B629-39AC337A9106}"/>
              </a:ext>
            </a:extLst>
          </p:cNvPr>
          <p:cNvGrpSpPr/>
          <p:nvPr/>
        </p:nvGrpSpPr>
        <p:grpSpPr>
          <a:xfrm>
            <a:off x="126963" y="24618"/>
            <a:ext cx="9059358" cy="6833382"/>
            <a:chOff x="0" y="-432476"/>
            <a:chExt cx="5359636" cy="7537704"/>
          </a:xfrm>
        </p:grpSpPr>
        <p:pic>
          <p:nvPicPr>
            <p:cNvPr id="7" name="Picture 3868">
              <a:extLst>
                <a:ext uri="{FF2B5EF4-FFF2-40B4-BE49-F238E27FC236}">
                  <a16:creationId xmlns:a16="http://schemas.microsoft.com/office/drawing/2014/main" xmlns="" id="{2235E823-CDC8-41D4-BAE7-8AFD23423F09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4720317" y="-432476"/>
              <a:ext cx="527304" cy="7537704"/>
            </a:xfrm>
            <a:prstGeom prst="rect">
              <a:avLst/>
            </a:prstGeom>
          </p:spPr>
        </p:pic>
        <p:pic>
          <p:nvPicPr>
            <p:cNvPr id="8" name="Picture 336">
              <a:extLst>
                <a:ext uri="{FF2B5EF4-FFF2-40B4-BE49-F238E27FC236}">
                  <a16:creationId xmlns:a16="http://schemas.microsoft.com/office/drawing/2014/main" xmlns="" id="{90B35F96-1C60-4FB2-B1F8-E4FFAC818F5C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3547402" y="2325023"/>
              <a:ext cx="855307" cy="891083"/>
            </a:xfrm>
            <a:prstGeom prst="rect">
              <a:avLst/>
            </a:prstGeom>
          </p:spPr>
        </p:pic>
        <p:sp>
          <p:nvSpPr>
            <p:cNvPr id="9" name="Rectangle 339">
              <a:extLst>
                <a:ext uri="{FF2B5EF4-FFF2-40B4-BE49-F238E27FC236}">
                  <a16:creationId xmlns:a16="http://schemas.microsoft.com/office/drawing/2014/main" xmlns="" id="{31799B9D-1231-4FC9-A636-92A5BD4F8A9C}"/>
                </a:ext>
              </a:extLst>
            </p:cNvPr>
            <p:cNvSpPr/>
            <p:nvPr/>
          </p:nvSpPr>
          <p:spPr>
            <a:xfrm>
              <a:off x="128186" y="3044265"/>
              <a:ext cx="3100803" cy="23715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Өз ойы отбасыда маңызды </a:t>
              </a:r>
              <a:endParaRPr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0" name="Rectangle 340">
              <a:extLst>
                <a:ext uri="{FF2B5EF4-FFF2-40B4-BE49-F238E27FC236}">
                  <a16:creationId xmlns:a16="http://schemas.microsoft.com/office/drawing/2014/main" xmlns="" id="{F16F6CC1-4E50-488D-BE1D-88CD2AA5A382}"/>
                </a:ext>
              </a:extLst>
            </p:cNvPr>
            <p:cNvSpPr/>
            <p:nvPr/>
          </p:nvSpPr>
          <p:spPr>
            <a:xfrm>
              <a:off x="128186" y="3253053"/>
              <a:ext cx="3100329" cy="23715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екенін сезінетін балалар </a:t>
              </a:r>
              <a:endParaRPr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1" name="Rectangle 341">
              <a:extLst>
                <a:ext uri="{FF2B5EF4-FFF2-40B4-BE49-F238E27FC236}">
                  <a16:creationId xmlns:a16="http://schemas.microsoft.com/office/drawing/2014/main" xmlns="" id="{5E01403D-D3CA-41C1-BDA3-FC28A7D656E6}"/>
                </a:ext>
              </a:extLst>
            </p:cNvPr>
            <p:cNvSpPr/>
            <p:nvPr/>
          </p:nvSpPr>
          <p:spPr>
            <a:xfrm>
              <a:off x="128163" y="3460080"/>
              <a:ext cx="3100640" cy="23755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ішкі проблемаларын еркін </a:t>
              </a:r>
              <a:endParaRPr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2" name="Rectangle 342">
              <a:extLst>
                <a:ext uri="{FF2B5EF4-FFF2-40B4-BE49-F238E27FC236}">
                  <a16:creationId xmlns:a16="http://schemas.microsoft.com/office/drawing/2014/main" xmlns="" id="{95F40C34-A28F-477D-8485-54F0B562C62D}"/>
                </a:ext>
              </a:extLst>
            </p:cNvPr>
            <p:cNvSpPr/>
            <p:nvPr/>
          </p:nvSpPr>
          <p:spPr>
            <a:xfrm>
              <a:off x="128186" y="3669359"/>
              <a:ext cx="3099617" cy="23715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айтатын болады. Сонымен </a:t>
              </a:r>
              <a:endParaRPr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3" name="Rectangle 343">
              <a:extLst>
                <a:ext uri="{FF2B5EF4-FFF2-40B4-BE49-F238E27FC236}">
                  <a16:creationId xmlns:a16="http://schemas.microsoft.com/office/drawing/2014/main" xmlns="" id="{92BD2034-DA46-4727-904F-8109FB690B72}"/>
                </a:ext>
              </a:extLst>
            </p:cNvPr>
            <p:cNvSpPr/>
            <p:nvPr/>
          </p:nvSpPr>
          <p:spPr>
            <a:xfrm>
              <a:off x="128186" y="3878147"/>
              <a:ext cx="3100092" cy="23715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қатар, басқалардың жеке </a:t>
              </a:r>
              <a:endParaRPr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4" name="Rectangle 344">
              <a:extLst>
                <a:ext uri="{FF2B5EF4-FFF2-40B4-BE49-F238E27FC236}">
                  <a16:creationId xmlns:a16="http://schemas.microsoft.com/office/drawing/2014/main" xmlns="" id="{12B9BF82-E7F0-430F-A861-3D683A9845FC}"/>
                </a:ext>
              </a:extLst>
            </p:cNvPr>
            <p:cNvSpPr/>
            <p:nvPr/>
          </p:nvSpPr>
          <p:spPr>
            <a:xfrm>
              <a:off x="128186" y="4086934"/>
              <a:ext cx="2549430" cy="23715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ойларын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құрметтейді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. </a:t>
              </a:r>
              <a:endParaRPr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5" name="Rectangle 345">
              <a:extLst>
                <a:ext uri="{FF2B5EF4-FFF2-40B4-BE49-F238E27FC236}">
                  <a16:creationId xmlns:a16="http://schemas.microsoft.com/office/drawing/2014/main" xmlns="" id="{C5F37A3F-F2CD-4F58-9757-B02F21E00932}"/>
                </a:ext>
              </a:extLst>
            </p:cNvPr>
            <p:cNvSpPr/>
            <p:nvPr/>
          </p:nvSpPr>
          <p:spPr>
            <a:xfrm>
              <a:off x="1980481" y="4086934"/>
              <a:ext cx="131215" cy="23715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endParaRPr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16" name="Picture 347">
              <a:extLst>
                <a:ext uri="{FF2B5EF4-FFF2-40B4-BE49-F238E27FC236}">
                  <a16:creationId xmlns:a16="http://schemas.microsoft.com/office/drawing/2014/main" xmlns="" id="{AC9995CB-8379-4232-A5E3-D2F5B88EFFBE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4557365"/>
              <a:ext cx="901433" cy="865238"/>
            </a:xfrm>
            <a:prstGeom prst="rect">
              <a:avLst/>
            </a:prstGeom>
          </p:spPr>
        </p:pic>
        <p:sp>
          <p:nvSpPr>
            <p:cNvPr id="17" name="Rectangle 350">
              <a:extLst>
                <a:ext uri="{FF2B5EF4-FFF2-40B4-BE49-F238E27FC236}">
                  <a16:creationId xmlns:a16="http://schemas.microsoft.com/office/drawing/2014/main" xmlns="" id="{6E1EC733-2F5C-43AF-B11A-FAF603FBE238}"/>
                </a:ext>
              </a:extLst>
            </p:cNvPr>
            <p:cNvSpPr/>
            <p:nvPr/>
          </p:nvSpPr>
          <p:spPr>
            <a:xfrm>
              <a:off x="1831129" y="5490920"/>
              <a:ext cx="3377082" cy="23714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6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Мақтау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баланың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бойында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endParaRPr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8" name="Rectangle 612">
              <a:extLst>
                <a:ext uri="{FF2B5EF4-FFF2-40B4-BE49-F238E27FC236}">
                  <a16:creationId xmlns:a16="http://schemas.microsoft.com/office/drawing/2014/main" xmlns="" id="{DE35D48B-E4AC-4C4D-84EC-EF616582FEEE}"/>
                </a:ext>
              </a:extLst>
            </p:cNvPr>
            <p:cNvSpPr/>
            <p:nvPr/>
          </p:nvSpPr>
          <p:spPr>
            <a:xfrm>
              <a:off x="1831129" y="5699708"/>
              <a:ext cx="955784" cy="23714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6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жоғары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endParaRPr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9" name="Rectangle 613">
              <a:extLst>
                <a:ext uri="{FF2B5EF4-FFF2-40B4-BE49-F238E27FC236}">
                  <a16:creationId xmlns:a16="http://schemas.microsoft.com/office/drawing/2014/main" xmlns="" id="{903415F5-0FCC-4698-BE96-AEB98787FAC0}"/>
                </a:ext>
              </a:extLst>
            </p:cNvPr>
            <p:cNvSpPr/>
            <p:nvPr/>
          </p:nvSpPr>
          <p:spPr>
            <a:xfrm>
              <a:off x="2429502" y="5713863"/>
              <a:ext cx="1551978" cy="23714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өзбағала</a:t>
              </a:r>
              <a:r>
                <a:rPr lang="kk-KZ" sz="1500" dirty="0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н</a:t>
              </a: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ым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endParaRPr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0" name="Rectangle 614">
              <a:extLst>
                <a:ext uri="{FF2B5EF4-FFF2-40B4-BE49-F238E27FC236}">
                  <a16:creationId xmlns:a16="http://schemas.microsoft.com/office/drawing/2014/main" xmlns="" id="{8D13BCC2-7A15-43F5-8973-5939D086A1A6}"/>
                </a:ext>
              </a:extLst>
            </p:cNvPr>
            <p:cNvSpPr/>
            <p:nvPr/>
          </p:nvSpPr>
          <p:spPr>
            <a:xfrm>
              <a:off x="1846709" y="5996965"/>
              <a:ext cx="2060190" cy="23715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қалыптастырады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. </a:t>
              </a:r>
              <a:endParaRPr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1" name="Rectangle 615">
              <a:extLst>
                <a:ext uri="{FF2B5EF4-FFF2-40B4-BE49-F238E27FC236}">
                  <a16:creationId xmlns:a16="http://schemas.microsoft.com/office/drawing/2014/main" xmlns="" id="{963EBFAA-4102-4D6C-A14F-1E295BADFA0B}"/>
                </a:ext>
              </a:extLst>
            </p:cNvPr>
            <p:cNvSpPr/>
            <p:nvPr/>
          </p:nvSpPr>
          <p:spPr>
            <a:xfrm>
              <a:off x="2832396" y="6018664"/>
              <a:ext cx="522512" cy="5043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Сол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endParaRPr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2" name="Rectangle 353">
              <a:extLst>
                <a:ext uri="{FF2B5EF4-FFF2-40B4-BE49-F238E27FC236}">
                  <a16:creationId xmlns:a16="http://schemas.microsoft.com/office/drawing/2014/main" xmlns="" id="{D89B5A99-EAEE-49FE-9EC9-3ECD0E2AE1FA}"/>
                </a:ext>
              </a:extLst>
            </p:cNvPr>
            <p:cNvSpPr/>
            <p:nvPr/>
          </p:nvSpPr>
          <p:spPr>
            <a:xfrm>
              <a:off x="1833577" y="6205921"/>
              <a:ext cx="3376608" cy="23715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арқылы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басқалардың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ойына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endParaRPr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3" name="Rectangle 354">
              <a:extLst>
                <a:ext uri="{FF2B5EF4-FFF2-40B4-BE49-F238E27FC236}">
                  <a16:creationId xmlns:a16="http://schemas.microsoft.com/office/drawing/2014/main" xmlns="" id="{4B0F286D-8894-411F-B81C-BBA7E7B9C82C}"/>
                </a:ext>
              </a:extLst>
            </p:cNvPr>
            <p:cNvSpPr/>
            <p:nvPr/>
          </p:nvSpPr>
          <p:spPr>
            <a:xfrm>
              <a:off x="1831129" y="6465377"/>
              <a:ext cx="2117343" cy="23714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тәуелділігі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азаяды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.</a:t>
              </a:r>
              <a:endParaRPr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4" name="Rectangle 355">
              <a:extLst>
                <a:ext uri="{FF2B5EF4-FFF2-40B4-BE49-F238E27FC236}">
                  <a16:creationId xmlns:a16="http://schemas.microsoft.com/office/drawing/2014/main" xmlns="" id="{CE95FCDC-A248-46A7-BE74-562793738D26}"/>
                </a:ext>
              </a:extLst>
            </p:cNvPr>
            <p:cNvSpPr/>
            <p:nvPr/>
          </p:nvSpPr>
          <p:spPr>
            <a:xfrm>
              <a:off x="3363003" y="6324497"/>
              <a:ext cx="131215" cy="23714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endParaRPr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5" name="Rectangle 358">
              <a:extLst>
                <a:ext uri="{FF2B5EF4-FFF2-40B4-BE49-F238E27FC236}">
                  <a16:creationId xmlns:a16="http://schemas.microsoft.com/office/drawing/2014/main" xmlns="" id="{874E3576-B1A0-4991-B7CD-AA85212A0EF4}"/>
                </a:ext>
              </a:extLst>
            </p:cNvPr>
            <p:cNvSpPr/>
            <p:nvPr/>
          </p:nvSpPr>
          <p:spPr>
            <a:xfrm>
              <a:off x="1024056" y="565623"/>
              <a:ext cx="2044064" cy="23715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Күнделікті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қарым</a:t>
              </a:r>
              <a:endParaRPr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6" name="Rectangle 359">
              <a:extLst>
                <a:ext uri="{FF2B5EF4-FFF2-40B4-BE49-F238E27FC236}">
                  <a16:creationId xmlns:a16="http://schemas.microsoft.com/office/drawing/2014/main" xmlns="" id="{1C44ECCB-B8FF-45AA-AE73-E020BDA812AE}"/>
                </a:ext>
              </a:extLst>
            </p:cNvPr>
            <p:cNvSpPr/>
            <p:nvPr/>
          </p:nvSpPr>
          <p:spPr>
            <a:xfrm>
              <a:off x="2636055" y="1297379"/>
              <a:ext cx="157776" cy="23715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-</a:t>
              </a:r>
              <a:endParaRPr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7" name="Rectangle 360">
              <a:extLst>
                <a:ext uri="{FF2B5EF4-FFF2-40B4-BE49-F238E27FC236}">
                  <a16:creationId xmlns:a16="http://schemas.microsoft.com/office/drawing/2014/main" xmlns="" id="{8AA76C1F-494D-4DB2-93C6-0CD6CFE077BD}"/>
                </a:ext>
              </a:extLst>
            </p:cNvPr>
            <p:cNvSpPr/>
            <p:nvPr/>
          </p:nvSpPr>
          <p:spPr>
            <a:xfrm>
              <a:off x="1996668" y="595387"/>
              <a:ext cx="2157896" cy="23715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қатынаста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баланы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endParaRPr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8" name="Rectangle 361">
              <a:extLst>
                <a:ext uri="{FF2B5EF4-FFF2-40B4-BE49-F238E27FC236}">
                  <a16:creationId xmlns:a16="http://schemas.microsoft.com/office/drawing/2014/main" xmlns="" id="{86AB432F-9512-407C-8CF3-13AE2AC57D0E}"/>
                </a:ext>
              </a:extLst>
            </p:cNvPr>
            <p:cNvSpPr/>
            <p:nvPr/>
          </p:nvSpPr>
          <p:spPr>
            <a:xfrm>
              <a:off x="1024056" y="790313"/>
              <a:ext cx="4202126" cy="23715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жеке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тұлға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ретінде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қабылдап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, </a:t>
              </a:r>
              <a:endParaRPr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9" name="Rectangle 362">
              <a:extLst>
                <a:ext uri="{FF2B5EF4-FFF2-40B4-BE49-F238E27FC236}">
                  <a16:creationId xmlns:a16="http://schemas.microsoft.com/office/drawing/2014/main" xmlns="" id="{DF835C94-6E17-479C-8DF9-35BBF3ED0692}"/>
                </a:ext>
              </a:extLst>
            </p:cNvPr>
            <p:cNvSpPr/>
            <p:nvPr/>
          </p:nvSpPr>
          <p:spPr>
            <a:xfrm>
              <a:off x="1158664" y="1713432"/>
              <a:ext cx="4200466" cy="23715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құрметтеу балада басқалардың жеке </a:t>
              </a:r>
              <a:endParaRPr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0" name="Rectangle 363">
              <a:extLst>
                <a:ext uri="{FF2B5EF4-FFF2-40B4-BE49-F238E27FC236}">
                  <a16:creationId xmlns:a16="http://schemas.microsoft.com/office/drawing/2014/main" xmlns="" id="{C9251BDF-1B8B-4974-961B-7C3055C829D2}"/>
                </a:ext>
              </a:extLst>
            </p:cNvPr>
            <p:cNvSpPr/>
            <p:nvPr/>
          </p:nvSpPr>
          <p:spPr>
            <a:xfrm>
              <a:off x="1158641" y="1921983"/>
              <a:ext cx="4200995" cy="23755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шекараларын құрметтеу дағдысын </a:t>
              </a:r>
              <a:endParaRPr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1" name="Rectangle 364">
              <a:extLst>
                <a:ext uri="{FF2B5EF4-FFF2-40B4-BE49-F238E27FC236}">
                  <a16:creationId xmlns:a16="http://schemas.microsoft.com/office/drawing/2014/main" xmlns="" id="{CA044F80-9C55-4CC1-A9C1-1694E0185332}"/>
                </a:ext>
              </a:extLst>
            </p:cNvPr>
            <p:cNvSpPr/>
            <p:nvPr/>
          </p:nvSpPr>
          <p:spPr>
            <a:xfrm>
              <a:off x="1158664" y="2131389"/>
              <a:ext cx="2062087" cy="23715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қалыптастырады. </a:t>
              </a:r>
              <a:endParaRPr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2" name="Rectangle 365">
              <a:extLst>
                <a:ext uri="{FF2B5EF4-FFF2-40B4-BE49-F238E27FC236}">
                  <a16:creationId xmlns:a16="http://schemas.microsoft.com/office/drawing/2014/main" xmlns="" id="{7E9B466A-9553-4112-A235-04DD03EABA60}"/>
                </a:ext>
              </a:extLst>
            </p:cNvPr>
            <p:cNvSpPr/>
            <p:nvPr/>
          </p:nvSpPr>
          <p:spPr>
            <a:xfrm>
              <a:off x="2649771" y="2131389"/>
              <a:ext cx="131215" cy="23715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endParaRPr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33" name="Picture 367">
              <a:extLst>
                <a:ext uri="{FF2B5EF4-FFF2-40B4-BE49-F238E27FC236}">
                  <a16:creationId xmlns:a16="http://schemas.microsoft.com/office/drawing/2014/main" xmlns="" id="{4CEB03F9-3272-4C67-AFFD-D7C087C011AE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2468537" y="3183848"/>
              <a:ext cx="1823339" cy="1415288"/>
            </a:xfrm>
            <a:prstGeom prst="rect">
              <a:avLst/>
            </a:prstGeom>
          </p:spPr>
        </p:pic>
        <p:sp>
          <p:nvSpPr>
            <p:cNvPr id="34" name="Rectangle 368">
              <a:extLst>
                <a:ext uri="{FF2B5EF4-FFF2-40B4-BE49-F238E27FC236}">
                  <a16:creationId xmlns:a16="http://schemas.microsoft.com/office/drawing/2014/main" xmlns="" id="{6B463861-6B1A-46F2-AFC5-67697672CF66}"/>
                </a:ext>
              </a:extLst>
            </p:cNvPr>
            <p:cNvSpPr/>
            <p:nvPr/>
          </p:nvSpPr>
          <p:spPr>
            <a:xfrm>
              <a:off x="3519462" y="3461850"/>
              <a:ext cx="684929" cy="1899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100" b="1">
                  <a:solidFill>
                    <a:srgbClr val="0C585C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Өз ойын</a:t>
              </a:r>
              <a:endParaRPr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5" name="Rectangle 369">
              <a:extLst>
                <a:ext uri="{FF2B5EF4-FFF2-40B4-BE49-F238E27FC236}">
                  <a16:creationId xmlns:a16="http://schemas.microsoft.com/office/drawing/2014/main" xmlns="" id="{495B4070-6AC9-4AC3-8DB8-05769231DA15}"/>
                </a:ext>
              </a:extLst>
            </p:cNvPr>
            <p:cNvSpPr/>
            <p:nvPr/>
          </p:nvSpPr>
          <p:spPr>
            <a:xfrm>
              <a:off x="4033431" y="3461850"/>
              <a:ext cx="42143" cy="1899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100" b="1">
                  <a:solidFill>
                    <a:srgbClr val="0C585C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endParaRPr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36" name="Picture 371">
              <a:extLst>
                <a:ext uri="{FF2B5EF4-FFF2-40B4-BE49-F238E27FC236}">
                  <a16:creationId xmlns:a16="http://schemas.microsoft.com/office/drawing/2014/main" xmlns="" id="{092018A6-AEE1-4356-8F7C-D252EA6303F8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75857" y="5351814"/>
              <a:ext cx="1715389" cy="1513078"/>
            </a:xfrm>
            <a:prstGeom prst="rect">
              <a:avLst/>
            </a:prstGeom>
          </p:spPr>
        </p:pic>
      </p:grpSp>
      <p:sp>
        <p:nvSpPr>
          <p:cNvPr id="4" name="Rectangle 34">
            <a:extLst>
              <a:ext uri="{FF2B5EF4-FFF2-40B4-BE49-F238E27FC236}">
                <a16:creationId xmlns:a16="http://schemas.microsoft.com/office/drawing/2014/main" xmlns="" id="{866759C4-DE9C-4BDD-98BF-B233813728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x-none" altLang="x-none" sz="1500" b="0" i="0" u="none" strike="noStrike" cap="none" normalizeH="0" baseline="0">
                <a:ln>
                  <a:noFill/>
                </a:ln>
                <a:solidFill>
                  <a:srgbClr val="0F6C71"/>
                </a:solidFill>
                <a:effectLst/>
                <a:latin typeface="Arial" panose="020B060402020202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-</a:t>
            </a:r>
            <a:endParaRPr kumimoji="0" lang="x-none" altLang="x-none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x-none" altLang="x-non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5">
            <a:extLst>
              <a:ext uri="{FF2B5EF4-FFF2-40B4-BE49-F238E27FC236}">
                <a16:creationId xmlns:a16="http://schemas.microsoft.com/office/drawing/2014/main" xmlns="" id="{AB48197D-08B7-44D4-BA84-A066A7FD22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4806" y="508952"/>
            <a:ext cx="557425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x-none" altLang="x-none" sz="15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Балаңыздың физикалық және психоэмоционалды жеке шекараларын құрметтеңіз.  </a:t>
            </a:r>
            <a:endParaRPr kumimoji="0" lang="x-none" altLang="x-none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x-none" altLang="x-non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342D70B3-7F4D-4243-AA3F-7D2D8425D8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21" y="130719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x-none"/>
          </a:p>
        </p:txBody>
      </p:sp>
      <p:sp>
        <p:nvSpPr>
          <p:cNvPr id="38" name="Rectangle 62">
            <a:extLst>
              <a:ext uri="{FF2B5EF4-FFF2-40B4-BE49-F238E27FC236}">
                <a16:creationId xmlns:a16="http://schemas.microsoft.com/office/drawing/2014/main" xmlns="" id="{D41C9D1C-0BBA-4261-8874-A5F2F34C45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356" y="2432539"/>
            <a:ext cx="652714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x-none" altLang="x-none" sz="2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defTabSz="914400"/>
            <a:r>
              <a:rPr kumimoji="0" lang="x-none" altLang="x-none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x-none" altLang="x-none" sz="2400" b="1" dirty="0">
                <a:solidFill>
                  <a:srgbClr val="000000"/>
                </a:solidFill>
                <a:ea typeface="Calibri" panose="020F0502020204030204" pitchFamily="34" charset="0"/>
              </a:rPr>
              <a:t>Өз ойын еркін айтуға ынталандырыңыз.  </a:t>
            </a:r>
            <a:endParaRPr lang="x-none" altLang="x-none" sz="11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x-none" altLang="x-none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5661D1CC-D890-4D31-A535-4859D20AA86C}"/>
              </a:ext>
            </a:extLst>
          </p:cNvPr>
          <p:cNvSpPr txBox="1"/>
          <p:nvPr/>
        </p:nvSpPr>
        <p:spPr>
          <a:xfrm>
            <a:off x="1952657" y="4809926"/>
            <a:ext cx="49869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x-none" altLang="x-none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Балаңызды жиі </a:t>
            </a:r>
            <a:r>
              <a:rPr kumimoji="0" lang="x-none" altLang="x-none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мақтаңыз</a:t>
            </a:r>
            <a:r>
              <a:rPr kumimoji="0" lang="x-none" altLang="x-none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  </a:t>
            </a:r>
            <a:endParaRPr kumimoji="0" lang="x-none" altLang="x-none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4506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777">
            <a:extLst>
              <a:ext uri="{FF2B5EF4-FFF2-40B4-BE49-F238E27FC236}">
                <a16:creationId xmlns:a16="http://schemas.microsoft.com/office/drawing/2014/main" xmlns="" id="{FB8179C8-D360-4053-BFB3-FC2D99256231}"/>
              </a:ext>
            </a:extLst>
          </p:cNvPr>
          <p:cNvGrpSpPr/>
          <p:nvPr/>
        </p:nvGrpSpPr>
        <p:grpSpPr>
          <a:xfrm>
            <a:off x="0" y="10267"/>
            <a:ext cx="10894022" cy="6847733"/>
            <a:chOff x="0" y="-2836"/>
            <a:chExt cx="5858397" cy="7537704"/>
          </a:xfrm>
        </p:grpSpPr>
        <p:pic>
          <p:nvPicPr>
            <p:cNvPr id="6" name="Picture 3869">
              <a:extLst>
                <a:ext uri="{FF2B5EF4-FFF2-40B4-BE49-F238E27FC236}">
                  <a16:creationId xmlns:a16="http://schemas.microsoft.com/office/drawing/2014/main" xmlns="" id="{9A00C4E9-0BCD-4633-9920-E46D07BF58F4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-2836"/>
              <a:ext cx="539496" cy="7537704"/>
            </a:xfrm>
            <a:prstGeom prst="rect">
              <a:avLst/>
            </a:prstGeom>
          </p:spPr>
        </p:pic>
        <p:sp>
          <p:nvSpPr>
            <p:cNvPr id="7" name="Rectangle 381">
              <a:extLst>
                <a:ext uri="{FF2B5EF4-FFF2-40B4-BE49-F238E27FC236}">
                  <a16:creationId xmlns:a16="http://schemas.microsoft.com/office/drawing/2014/main" xmlns="" id="{D1BA52AA-B4FF-4BCB-9D99-061709CEE441}"/>
                </a:ext>
              </a:extLst>
            </p:cNvPr>
            <p:cNvSpPr/>
            <p:nvPr/>
          </p:nvSpPr>
          <p:spPr>
            <a:xfrm>
              <a:off x="1971680" y="905711"/>
              <a:ext cx="3387754" cy="23715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Мектепке жиі келетін ата</a:t>
              </a:r>
              <a:endParaRPr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9" name="Rectangle 383">
              <a:extLst>
                <a:ext uri="{FF2B5EF4-FFF2-40B4-BE49-F238E27FC236}">
                  <a16:creationId xmlns:a16="http://schemas.microsoft.com/office/drawing/2014/main" xmlns="" id="{EB38D299-C9A1-42E8-91DD-59A27C3A28C2}"/>
                </a:ext>
              </a:extLst>
            </p:cNvPr>
            <p:cNvSpPr/>
            <p:nvPr/>
          </p:nvSpPr>
          <p:spPr>
            <a:xfrm>
              <a:off x="3220948" y="906096"/>
              <a:ext cx="502354" cy="23715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500" dirty="0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- </a:t>
              </a: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ана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endParaRPr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0" name="Rectangle 641">
              <a:extLst>
                <a:ext uri="{FF2B5EF4-FFF2-40B4-BE49-F238E27FC236}">
                  <a16:creationId xmlns:a16="http://schemas.microsoft.com/office/drawing/2014/main" xmlns="" id="{4B2D5B89-F9BB-4785-BF4A-1A9D258F6914}"/>
                </a:ext>
              </a:extLst>
            </p:cNvPr>
            <p:cNvSpPr/>
            <p:nvPr/>
          </p:nvSpPr>
          <p:spPr>
            <a:xfrm>
              <a:off x="1971680" y="1114499"/>
              <a:ext cx="1361785" cy="23715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баласының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endParaRPr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1" name="Rectangle 642">
              <a:extLst>
                <a:ext uri="{FF2B5EF4-FFF2-40B4-BE49-F238E27FC236}">
                  <a16:creationId xmlns:a16="http://schemas.microsoft.com/office/drawing/2014/main" xmlns="" id="{E97877DE-6B7B-4EBE-91CB-3BBB20CADE89}"/>
                </a:ext>
              </a:extLst>
            </p:cNvPr>
            <p:cNvSpPr/>
            <p:nvPr/>
          </p:nvSpPr>
          <p:spPr>
            <a:xfrm>
              <a:off x="2583369" y="1128693"/>
              <a:ext cx="1934026" cy="23715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сыныптастарын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, </a:t>
              </a:r>
              <a:endParaRPr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2" name="Rectangle 385">
              <a:extLst>
                <a:ext uri="{FF2B5EF4-FFF2-40B4-BE49-F238E27FC236}">
                  <a16:creationId xmlns:a16="http://schemas.microsoft.com/office/drawing/2014/main" xmlns="" id="{4D0E92D0-2272-4000-8F32-3C8A74A742BA}"/>
                </a:ext>
              </a:extLst>
            </p:cNvPr>
            <p:cNvSpPr/>
            <p:nvPr/>
          </p:nvSpPr>
          <p:spPr>
            <a:xfrm>
              <a:off x="1971680" y="1321764"/>
              <a:ext cx="1690000" cy="23715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олардың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ата</a:t>
              </a:r>
              <a:endParaRPr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3" name="Rectangle 386">
              <a:extLst>
                <a:ext uri="{FF2B5EF4-FFF2-40B4-BE49-F238E27FC236}">
                  <a16:creationId xmlns:a16="http://schemas.microsoft.com/office/drawing/2014/main" xmlns="" id="{DAB7651A-B7AB-422A-A694-4AD5EDE7CE9C}"/>
                </a:ext>
              </a:extLst>
            </p:cNvPr>
            <p:cNvSpPr/>
            <p:nvPr/>
          </p:nvSpPr>
          <p:spPr>
            <a:xfrm>
              <a:off x="3181990" y="1321764"/>
              <a:ext cx="157776" cy="23715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-</a:t>
              </a:r>
              <a:endParaRPr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4" name="Rectangle 387">
              <a:extLst>
                <a:ext uri="{FF2B5EF4-FFF2-40B4-BE49-F238E27FC236}">
                  <a16:creationId xmlns:a16="http://schemas.microsoft.com/office/drawing/2014/main" xmlns="" id="{C7712608-60E7-4C4F-87ED-75B2073274AC}"/>
                </a:ext>
              </a:extLst>
            </p:cNvPr>
            <p:cNvSpPr/>
            <p:nvPr/>
          </p:nvSpPr>
          <p:spPr>
            <a:xfrm>
              <a:off x="3241426" y="1321764"/>
              <a:ext cx="2198212" cy="23715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аналарын жақсы </a:t>
              </a:r>
              <a:endParaRPr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5" name="Rectangle 388">
              <a:extLst>
                <a:ext uri="{FF2B5EF4-FFF2-40B4-BE49-F238E27FC236}">
                  <a16:creationId xmlns:a16="http://schemas.microsoft.com/office/drawing/2014/main" xmlns="" id="{C46820E9-35EC-4783-BC4A-7577D2E06F60}"/>
                </a:ext>
              </a:extLst>
            </p:cNvPr>
            <p:cNvSpPr/>
            <p:nvPr/>
          </p:nvSpPr>
          <p:spPr>
            <a:xfrm>
              <a:off x="1971680" y="1530552"/>
              <a:ext cx="3885532" cy="23715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таниды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. </a:t>
              </a: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Мұндай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таныстық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жалпы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endParaRPr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6" name="Rectangle 389">
              <a:extLst>
                <a:ext uri="{FF2B5EF4-FFF2-40B4-BE49-F238E27FC236}">
                  <a16:creationId xmlns:a16="http://schemas.microsoft.com/office/drawing/2014/main" xmlns="" id="{B777D89A-0C94-4B8C-BE12-08CA1B639F79}"/>
                </a:ext>
              </a:extLst>
            </p:cNvPr>
            <p:cNvSpPr/>
            <p:nvPr/>
          </p:nvSpPr>
          <p:spPr>
            <a:xfrm>
              <a:off x="1971680" y="1739340"/>
              <a:ext cx="3886717" cy="23715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проблемалардың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алдын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алуға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endParaRPr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7" name="Rectangle 390">
              <a:extLst>
                <a:ext uri="{FF2B5EF4-FFF2-40B4-BE49-F238E27FC236}">
                  <a16:creationId xmlns:a16="http://schemas.microsoft.com/office/drawing/2014/main" xmlns="" id="{F2F5194E-F7BA-4761-9211-47F30D62AB74}"/>
                </a:ext>
              </a:extLst>
            </p:cNvPr>
            <p:cNvSpPr/>
            <p:nvPr/>
          </p:nvSpPr>
          <p:spPr>
            <a:xfrm>
              <a:off x="1971657" y="1947891"/>
              <a:ext cx="1487403" cy="23755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көмектеседі. </a:t>
              </a:r>
              <a:endParaRPr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8" name="Rectangle 391">
              <a:extLst>
                <a:ext uri="{FF2B5EF4-FFF2-40B4-BE49-F238E27FC236}">
                  <a16:creationId xmlns:a16="http://schemas.microsoft.com/office/drawing/2014/main" xmlns="" id="{F2BB6F9D-09DB-4582-9B95-0531B59DBBB5}"/>
                </a:ext>
              </a:extLst>
            </p:cNvPr>
            <p:cNvSpPr/>
            <p:nvPr/>
          </p:nvSpPr>
          <p:spPr>
            <a:xfrm>
              <a:off x="3029567" y="1947891"/>
              <a:ext cx="131439" cy="23755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endParaRPr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19" name="Picture 393">
              <a:extLst>
                <a:ext uri="{FF2B5EF4-FFF2-40B4-BE49-F238E27FC236}">
                  <a16:creationId xmlns:a16="http://schemas.microsoft.com/office/drawing/2014/main" xmlns="" id="{D669F80A-73CB-430F-8A1E-733F204546D2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588251" y="48814"/>
              <a:ext cx="783323" cy="838619"/>
            </a:xfrm>
            <a:prstGeom prst="rect">
              <a:avLst/>
            </a:prstGeom>
          </p:spPr>
        </p:pic>
        <p:pic>
          <p:nvPicPr>
            <p:cNvPr id="20" name="Picture 395">
              <a:extLst>
                <a:ext uri="{FF2B5EF4-FFF2-40B4-BE49-F238E27FC236}">
                  <a16:creationId xmlns:a16="http://schemas.microsoft.com/office/drawing/2014/main" xmlns="" id="{176C8D22-8B5C-4C55-86B5-C1064CF4FF76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3984752" y="2305909"/>
              <a:ext cx="885952" cy="847839"/>
            </a:xfrm>
            <a:prstGeom prst="rect">
              <a:avLst/>
            </a:prstGeom>
          </p:spPr>
        </p:pic>
        <p:sp>
          <p:nvSpPr>
            <p:cNvPr id="21" name="Rectangle 399">
              <a:extLst>
                <a:ext uri="{FF2B5EF4-FFF2-40B4-BE49-F238E27FC236}">
                  <a16:creationId xmlns:a16="http://schemas.microsoft.com/office/drawing/2014/main" xmlns="" id="{AB868152-CD11-420B-9ADF-F16DEE07FC29}"/>
                </a:ext>
              </a:extLst>
            </p:cNvPr>
            <p:cNvSpPr/>
            <p:nvPr/>
          </p:nvSpPr>
          <p:spPr>
            <a:xfrm>
              <a:off x="631472" y="2994098"/>
              <a:ext cx="2896143" cy="23715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6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Сол</a:t>
              </a:r>
              <a:r>
                <a:rPr sz="16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16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арқылы</a:t>
              </a:r>
              <a:r>
                <a:rPr sz="16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16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бала</a:t>
              </a:r>
              <a:r>
                <a:rPr sz="16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16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әрбір</a:t>
              </a:r>
              <a:r>
                <a:rPr sz="16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16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іс</a:t>
              </a:r>
              <a:endParaRPr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2" name="Rectangle 643">
              <a:extLst>
                <a:ext uri="{FF2B5EF4-FFF2-40B4-BE49-F238E27FC236}">
                  <a16:creationId xmlns:a16="http://schemas.microsoft.com/office/drawing/2014/main" xmlns="" id="{54E3338A-6F72-4ADD-BD0F-B775F8A61946}"/>
                </a:ext>
              </a:extLst>
            </p:cNvPr>
            <p:cNvSpPr/>
            <p:nvPr/>
          </p:nvSpPr>
          <p:spPr>
            <a:xfrm>
              <a:off x="646539" y="3203377"/>
              <a:ext cx="923769" cy="23715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6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әрекеті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endParaRPr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3" name="Rectangle 644">
              <a:extLst>
                <a:ext uri="{FF2B5EF4-FFF2-40B4-BE49-F238E27FC236}">
                  <a16:creationId xmlns:a16="http://schemas.microsoft.com/office/drawing/2014/main" xmlns="" id="{4EFA0861-9786-4034-80FD-ED922D35DBFC}"/>
                </a:ext>
              </a:extLst>
            </p:cNvPr>
            <p:cNvSpPr/>
            <p:nvPr/>
          </p:nvSpPr>
          <p:spPr>
            <a:xfrm>
              <a:off x="1149612" y="3220790"/>
              <a:ext cx="643933" cy="23715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6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үшін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endParaRPr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4" name="Rectangle 645">
              <a:extLst>
                <a:ext uri="{FF2B5EF4-FFF2-40B4-BE49-F238E27FC236}">
                  <a16:creationId xmlns:a16="http://schemas.microsoft.com/office/drawing/2014/main" xmlns="" id="{C1BC66DF-D052-402F-93C4-3ADA8AE74C7D}"/>
                </a:ext>
              </a:extLst>
            </p:cNvPr>
            <p:cNvSpPr/>
            <p:nvPr/>
          </p:nvSpPr>
          <p:spPr>
            <a:xfrm>
              <a:off x="622641" y="3458049"/>
              <a:ext cx="1728284" cy="23755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6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жауапкершілік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endParaRPr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5" name="Rectangle 646">
              <a:extLst>
                <a:ext uri="{FF2B5EF4-FFF2-40B4-BE49-F238E27FC236}">
                  <a16:creationId xmlns:a16="http://schemas.microsoft.com/office/drawing/2014/main" xmlns="" id="{7E1823A7-C02A-4045-8ED9-5453960BAB36}"/>
                </a:ext>
              </a:extLst>
            </p:cNvPr>
            <p:cNvSpPr/>
            <p:nvPr/>
          </p:nvSpPr>
          <p:spPr>
            <a:xfrm>
              <a:off x="1405970" y="3458049"/>
              <a:ext cx="792080" cy="23755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6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алуды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endParaRPr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6" name="Rectangle 403">
              <a:extLst>
                <a:ext uri="{FF2B5EF4-FFF2-40B4-BE49-F238E27FC236}">
                  <a16:creationId xmlns:a16="http://schemas.microsoft.com/office/drawing/2014/main" xmlns="" id="{39AD768C-2BA2-40CE-A0EC-D411BD6B24B2}"/>
                </a:ext>
              </a:extLst>
            </p:cNvPr>
            <p:cNvSpPr/>
            <p:nvPr/>
          </p:nvSpPr>
          <p:spPr>
            <a:xfrm>
              <a:off x="1802275" y="3466344"/>
              <a:ext cx="1086454" cy="23715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6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үйренеді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.</a:t>
              </a:r>
              <a:endParaRPr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7" name="Rectangle 404">
              <a:extLst>
                <a:ext uri="{FF2B5EF4-FFF2-40B4-BE49-F238E27FC236}">
                  <a16:creationId xmlns:a16="http://schemas.microsoft.com/office/drawing/2014/main" xmlns="" id="{02DE0493-418E-48D6-B00A-75B7576D019A}"/>
                </a:ext>
              </a:extLst>
            </p:cNvPr>
            <p:cNvSpPr/>
            <p:nvPr/>
          </p:nvSpPr>
          <p:spPr>
            <a:xfrm>
              <a:off x="1340363" y="3806519"/>
              <a:ext cx="131215" cy="23715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endParaRPr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28" name="Picture 406">
              <a:extLst>
                <a:ext uri="{FF2B5EF4-FFF2-40B4-BE49-F238E27FC236}">
                  <a16:creationId xmlns:a16="http://schemas.microsoft.com/office/drawing/2014/main" xmlns="" id="{98DE4A24-B7EB-462A-A7CC-96F51E4685B4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540029" y="4243637"/>
              <a:ext cx="847839" cy="838098"/>
            </a:xfrm>
            <a:prstGeom prst="rect">
              <a:avLst/>
            </a:prstGeom>
          </p:spPr>
        </p:pic>
        <p:sp>
          <p:nvSpPr>
            <p:cNvPr id="29" name="Rectangle 410">
              <a:extLst>
                <a:ext uri="{FF2B5EF4-FFF2-40B4-BE49-F238E27FC236}">
                  <a16:creationId xmlns:a16="http://schemas.microsoft.com/office/drawing/2014/main" xmlns="" id="{BE95E271-E641-4CB6-BCAF-3C9357F29255}"/>
                </a:ext>
              </a:extLst>
            </p:cNvPr>
            <p:cNvSpPr/>
            <p:nvPr/>
          </p:nvSpPr>
          <p:spPr>
            <a:xfrm>
              <a:off x="2047880" y="5205932"/>
              <a:ext cx="952227" cy="23714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6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Баланы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endParaRPr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0" name="Rectangle 411">
              <a:extLst>
                <a:ext uri="{FF2B5EF4-FFF2-40B4-BE49-F238E27FC236}">
                  <a16:creationId xmlns:a16="http://schemas.microsoft.com/office/drawing/2014/main" xmlns="" id="{78879189-CC9B-452F-8A1F-4F89A3B7A8C4}"/>
                </a:ext>
              </a:extLst>
            </p:cNvPr>
            <p:cNvSpPr/>
            <p:nvPr/>
          </p:nvSpPr>
          <p:spPr>
            <a:xfrm>
              <a:off x="2748920" y="5205932"/>
              <a:ext cx="194771" cy="23714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«</a:t>
              </a:r>
              <a:endParaRPr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1" name="Rectangle 412">
              <a:extLst>
                <a:ext uri="{FF2B5EF4-FFF2-40B4-BE49-F238E27FC236}">
                  <a16:creationId xmlns:a16="http://schemas.microsoft.com/office/drawing/2014/main" xmlns="" id="{F2D7EA16-65EA-4B99-84F2-B1C3C7010663}"/>
                </a:ext>
              </a:extLst>
            </p:cNvPr>
            <p:cNvSpPr/>
            <p:nvPr/>
          </p:nvSpPr>
          <p:spPr>
            <a:xfrm>
              <a:off x="2835788" y="5205932"/>
              <a:ext cx="608597" cy="23714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әлсіз</a:t>
              </a:r>
              <a:endParaRPr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2" name="Rectangle 413">
              <a:extLst>
                <a:ext uri="{FF2B5EF4-FFF2-40B4-BE49-F238E27FC236}">
                  <a16:creationId xmlns:a16="http://schemas.microsoft.com/office/drawing/2014/main" xmlns="" id="{77390825-5E30-445B-BBC6-C67F4B066032}"/>
                </a:ext>
              </a:extLst>
            </p:cNvPr>
            <p:cNvSpPr/>
            <p:nvPr/>
          </p:nvSpPr>
          <p:spPr>
            <a:xfrm>
              <a:off x="3233806" y="5205932"/>
              <a:ext cx="468204" cy="23714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», «</a:t>
              </a:r>
              <a:endParaRPr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3" name="Rectangle 414">
              <a:extLst>
                <a:ext uri="{FF2B5EF4-FFF2-40B4-BE49-F238E27FC236}">
                  <a16:creationId xmlns:a16="http://schemas.microsoft.com/office/drawing/2014/main" xmlns="" id="{D8A428FF-DAFB-43D4-B744-6247A919D2C5}"/>
                </a:ext>
              </a:extLst>
            </p:cNvPr>
            <p:cNvSpPr/>
            <p:nvPr/>
          </p:nvSpPr>
          <p:spPr>
            <a:xfrm>
              <a:off x="3524890" y="5205932"/>
              <a:ext cx="1605337" cy="23714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өзіне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сенімсіз</a:t>
              </a:r>
              <a:endParaRPr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4" name="Rectangle 415">
              <a:extLst>
                <a:ext uri="{FF2B5EF4-FFF2-40B4-BE49-F238E27FC236}">
                  <a16:creationId xmlns:a16="http://schemas.microsoft.com/office/drawing/2014/main" xmlns="" id="{BFCEABEC-60EF-41EA-8261-69A3451D15CA}"/>
                </a:ext>
              </a:extLst>
            </p:cNvPr>
            <p:cNvSpPr/>
            <p:nvPr/>
          </p:nvSpPr>
          <p:spPr>
            <a:xfrm>
              <a:off x="4172734" y="5141709"/>
              <a:ext cx="291528" cy="23714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», </a:t>
              </a:r>
              <a:endParaRPr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5" name="Rectangle 416">
              <a:extLst>
                <a:ext uri="{FF2B5EF4-FFF2-40B4-BE49-F238E27FC236}">
                  <a16:creationId xmlns:a16="http://schemas.microsoft.com/office/drawing/2014/main" xmlns="" id="{313067D5-CE1A-42E1-9AFF-21ECDBD267F2}"/>
                </a:ext>
              </a:extLst>
            </p:cNvPr>
            <p:cNvSpPr/>
            <p:nvPr/>
          </p:nvSpPr>
          <p:spPr>
            <a:xfrm>
              <a:off x="2047880" y="5414720"/>
              <a:ext cx="194771" cy="23714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«</a:t>
              </a:r>
              <a:endParaRPr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6" name="Rectangle 417">
              <a:extLst>
                <a:ext uri="{FF2B5EF4-FFF2-40B4-BE49-F238E27FC236}">
                  <a16:creationId xmlns:a16="http://schemas.microsoft.com/office/drawing/2014/main" xmlns="" id="{B9E6502C-574F-4B9E-B27C-479706616846}"/>
                </a:ext>
              </a:extLst>
            </p:cNvPr>
            <p:cNvSpPr/>
            <p:nvPr/>
          </p:nvSpPr>
          <p:spPr>
            <a:xfrm>
              <a:off x="2134748" y="5414720"/>
              <a:ext cx="1266925" cy="23714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жігіт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емес</a:t>
              </a:r>
              <a:endParaRPr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7" name="Rectangle 418">
              <a:extLst>
                <a:ext uri="{FF2B5EF4-FFF2-40B4-BE49-F238E27FC236}">
                  <a16:creationId xmlns:a16="http://schemas.microsoft.com/office/drawing/2014/main" xmlns="" id="{7FCE067F-D664-4EF1-B4D5-ADCB586780C8}"/>
                </a:ext>
              </a:extLst>
            </p:cNvPr>
            <p:cNvSpPr/>
            <p:nvPr/>
          </p:nvSpPr>
          <p:spPr>
            <a:xfrm>
              <a:off x="3029590" y="5414720"/>
              <a:ext cx="527017" cy="23714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», «</a:t>
              </a:r>
              <a:endParaRPr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8" name="Rectangle 419">
              <a:extLst>
                <a:ext uri="{FF2B5EF4-FFF2-40B4-BE49-F238E27FC236}">
                  <a16:creationId xmlns:a16="http://schemas.microsoft.com/office/drawing/2014/main" xmlns="" id="{CF2A7CE2-4593-41A3-9CDC-8BF1187D1DC2}"/>
                </a:ext>
              </a:extLst>
            </p:cNvPr>
            <p:cNvSpPr/>
            <p:nvPr/>
          </p:nvSpPr>
          <p:spPr>
            <a:xfrm>
              <a:off x="3364870" y="5414720"/>
              <a:ext cx="2031258" cy="23714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соған да жылап </a:t>
              </a:r>
              <a:endParaRPr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9" name="Rectangle 420">
              <a:extLst>
                <a:ext uri="{FF2B5EF4-FFF2-40B4-BE49-F238E27FC236}">
                  <a16:creationId xmlns:a16="http://schemas.microsoft.com/office/drawing/2014/main" xmlns="" id="{7FCF9669-729F-4589-A341-DA34FCB6C089}"/>
                </a:ext>
              </a:extLst>
            </p:cNvPr>
            <p:cNvSpPr/>
            <p:nvPr/>
          </p:nvSpPr>
          <p:spPr>
            <a:xfrm>
              <a:off x="2047880" y="5621984"/>
              <a:ext cx="1415143" cy="23715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қалдың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ба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?</a:t>
              </a:r>
              <a:endParaRPr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0" name="Rectangle 421">
              <a:extLst>
                <a:ext uri="{FF2B5EF4-FFF2-40B4-BE49-F238E27FC236}">
                  <a16:creationId xmlns:a16="http://schemas.microsoft.com/office/drawing/2014/main" xmlns="" id="{F20AA4AF-3CAA-4B59-AD36-5401F243A81A}"/>
                </a:ext>
              </a:extLst>
            </p:cNvPr>
            <p:cNvSpPr/>
            <p:nvPr/>
          </p:nvSpPr>
          <p:spPr>
            <a:xfrm>
              <a:off x="3052450" y="5621984"/>
              <a:ext cx="246750" cy="23715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» </a:t>
              </a:r>
              <a:endParaRPr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1" name="Rectangle 422">
              <a:extLst>
                <a:ext uri="{FF2B5EF4-FFF2-40B4-BE49-F238E27FC236}">
                  <a16:creationId xmlns:a16="http://schemas.microsoft.com/office/drawing/2014/main" xmlns="" id="{4606C517-F13F-4AD1-9406-2B5EF83A2525}"/>
                </a:ext>
              </a:extLst>
            </p:cNvPr>
            <p:cNvSpPr/>
            <p:nvPr/>
          </p:nvSpPr>
          <p:spPr>
            <a:xfrm>
              <a:off x="3262762" y="5621984"/>
              <a:ext cx="2167619" cy="23715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секілді сөздермен </a:t>
              </a:r>
              <a:endParaRPr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2" name="Rectangle 647">
              <a:extLst>
                <a:ext uri="{FF2B5EF4-FFF2-40B4-BE49-F238E27FC236}">
                  <a16:creationId xmlns:a16="http://schemas.microsoft.com/office/drawing/2014/main" xmlns="" id="{73AA86E8-30F0-42C2-BDBB-5CE501BA307B}"/>
                </a:ext>
              </a:extLst>
            </p:cNvPr>
            <p:cNvSpPr/>
            <p:nvPr/>
          </p:nvSpPr>
          <p:spPr>
            <a:xfrm>
              <a:off x="2047880" y="5830772"/>
              <a:ext cx="1681699" cy="23715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айыптамаңыз. </a:t>
              </a:r>
              <a:endParaRPr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3" name="Rectangle 648">
              <a:extLst>
                <a:ext uri="{FF2B5EF4-FFF2-40B4-BE49-F238E27FC236}">
                  <a16:creationId xmlns:a16="http://schemas.microsoft.com/office/drawing/2014/main" xmlns="" id="{9766B830-10D3-4360-A522-AD52932251C1}"/>
                </a:ext>
              </a:extLst>
            </p:cNvPr>
            <p:cNvSpPr/>
            <p:nvPr/>
          </p:nvSpPr>
          <p:spPr>
            <a:xfrm>
              <a:off x="3935805" y="5830772"/>
              <a:ext cx="1272853" cy="23715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Буллингке </a:t>
              </a:r>
              <a:endParaRPr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4" name="Rectangle 424">
              <a:extLst>
                <a:ext uri="{FF2B5EF4-FFF2-40B4-BE49-F238E27FC236}">
                  <a16:creationId xmlns:a16="http://schemas.microsoft.com/office/drawing/2014/main" xmlns="" id="{89F71AF3-BCF5-49D4-A5A4-83CCB965B9AC}"/>
                </a:ext>
              </a:extLst>
            </p:cNvPr>
            <p:cNvSpPr/>
            <p:nvPr/>
          </p:nvSpPr>
          <p:spPr>
            <a:xfrm>
              <a:off x="2047880" y="6039560"/>
              <a:ext cx="3782134" cy="23715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ұшыраудың өзі бала үшін үлкен </a:t>
              </a:r>
              <a:endParaRPr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5" name="Rectangle 425">
              <a:extLst>
                <a:ext uri="{FF2B5EF4-FFF2-40B4-BE49-F238E27FC236}">
                  <a16:creationId xmlns:a16="http://schemas.microsoft.com/office/drawing/2014/main" xmlns="" id="{4664A22B-2517-4D36-8550-31C8322670E2}"/>
                </a:ext>
              </a:extLst>
            </p:cNvPr>
            <p:cNvSpPr/>
            <p:nvPr/>
          </p:nvSpPr>
          <p:spPr>
            <a:xfrm>
              <a:off x="2047880" y="6248297"/>
              <a:ext cx="3781423" cy="23714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стресс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. </a:t>
              </a: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Қазір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оған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тек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қорғау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мен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endParaRPr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6" name="Rectangle 426">
              <a:extLst>
                <a:ext uri="{FF2B5EF4-FFF2-40B4-BE49-F238E27FC236}">
                  <a16:creationId xmlns:a16="http://schemas.microsoft.com/office/drawing/2014/main" xmlns="" id="{96A23874-3AAB-45B2-891F-35047C51098C}"/>
                </a:ext>
              </a:extLst>
            </p:cNvPr>
            <p:cNvSpPr/>
            <p:nvPr/>
          </p:nvSpPr>
          <p:spPr>
            <a:xfrm>
              <a:off x="2047880" y="6457085"/>
              <a:ext cx="1608657" cy="23714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қолдау қажет. </a:t>
              </a:r>
              <a:endParaRPr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7" name="Rectangle 427">
              <a:extLst>
                <a:ext uri="{FF2B5EF4-FFF2-40B4-BE49-F238E27FC236}">
                  <a16:creationId xmlns:a16="http://schemas.microsoft.com/office/drawing/2014/main" xmlns="" id="{3D1BEE7E-0A03-4D49-949E-B9094F378F40}"/>
                </a:ext>
              </a:extLst>
            </p:cNvPr>
            <p:cNvSpPr/>
            <p:nvPr/>
          </p:nvSpPr>
          <p:spPr>
            <a:xfrm>
              <a:off x="3197230" y="6457085"/>
              <a:ext cx="131215" cy="23714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endParaRPr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48" name="Picture 429">
              <a:extLst>
                <a:ext uri="{FF2B5EF4-FFF2-40B4-BE49-F238E27FC236}">
                  <a16:creationId xmlns:a16="http://schemas.microsoft.com/office/drawing/2014/main" xmlns="" id="{F6112E42-AEE4-4E86-B522-59B75A1A0D53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540030" y="850095"/>
              <a:ext cx="1372237" cy="1354963"/>
            </a:xfrm>
            <a:prstGeom prst="rect">
              <a:avLst/>
            </a:prstGeom>
          </p:spPr>
        </p:pic>
        <p:pic>
          <p:nvPicPr>
            <p:cNvPr id="49" name="Picture 431">
              <a:extLst>
                <a:ext uri="{FF2B5EF4-FFF2-40B4-BE49-F238E27FC236}">
                  <a16:creationId xmlns:a16="http://schemas.microsoft.com/office/drawing/2014/main" xmlns="" id="{28875945-1032-44B8-94A4-03212CB6CB76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3102483" y="3113984"/>
              <a:ext cx="1742440" cy="1184669"/>
            </a:xfrm>
            <a:prstGeom prst="rect">
              <a:avLst/>
            </a:prstGeom>
          </p:spPr>
        </p:pic>
        <p:pic>
          <p:nvPicPr>
            <p:cNvPr id="50" name="Picture 433">
              <a:extLst>
                <a:ext uri="{FF2B5EF4-FFF2-40B4-BE49-F238E27FC236}">
                  <a16:creationId xmlns:a16="http://schemas.microsoft.com/office/drawing/2014/main" xmlns="" id="{BB3B850D-7316-44FA-813F-86BECD27B398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539496" y="5205932"/>
              <a:ext cx="1403228" cy="1474851"/>
            </a:xfrm>
            <a:prstGeom prst="rect">
              <a:avLst/>
            </a:prstGeom>
          </p:spPr>
        </p:pic>
      </p:grpSp>
      <p:sp>
        <p:nvSpPr>
          <p:cNvPr id="51" name="Rectangle 86">
            <a:extLst>
              <a:ext uri="{FF2B5EF4-FFF2-40B4-BE49-F238E27FC236}">
                <a16:creationId xmlns:a16="http://schemas.microsoft.com/office/drawing/2014/main" xmlns="" id="{E5470443-A7F4-44F2-AD46-FD98E81C0B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960" y="1905903"/>
            <a:ext cx="5009959" cy="907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x-none" altLang="x-none" sz="15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x-none" altLang="x-none" sz="15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Мектепте балаңыз буллинг жасаған болса, оны қорғап ақтауға тырыспаңыз.  </a:t>
            </a:r>
            <a:endParaRPr kumimoji="0" lang="x-none" altLang="x-none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x-none" altLang="x-none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DFEA02CC-478E-4908-94F5-12B20FFF2AF1}"/>
              </a:ext>
            </a:extLst>
          </p:cNvPr>
          <p:cNvSpPr txBox="1"/>
          <p:nvPr/>
        </p:nvSpPr>
        <p:spPr>
          <a:xfrm>
            <a:off x="2726656" y="3933314"/>
            <a:ext cx="54512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x-none" altLang="x-none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Балаңыз буллингке ұшыраған болса, оны айыптап кінәламаңыз.  </a:t>
            </a:r>
            <a:endParaRPr kumimoji="0" lang="x-none" altLang="x-none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1BFEC0D9-8C14-4C81-905D-BCAF16CB5EC6}"/>
              </a:ext>
            </a:extLst>
          </p:cNvPr>
          <p:cNvSpPr txBox="1"/>
          <p:nvPr/>
        </p:nvSpPr>
        <p:spPr>
          <a:xfrm>
            <a:off x="1865293" y="127650"/>
            <a:ext cx="6720761" cy="7201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79805" indent="-6350">
              <a:lnSpc>
                <a:spcPct val="104000"/>
              </a:lnSpc>
              <a:spcAft>
                <a:spcPts val="14050"/>
              </a:spcAft>
            </a:pPr>
            <a:r>
              <a:rPr lang="ru-RU" sz="20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Сынып</a:t>
            </a:r>
            <a:r>
              <a:rPr lang="ru-RU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және</a:t>
            </a:r>
            <a:r>
              <a:rPr lang="ru-RU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мектеп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іс-шараларына</a:t>
            </a:r>
            <a:r>
              <a:rPr lang="ru-RU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белсенді</a:t>
            </a:r>
            <a:r>
              <a:rPr lang="ru-RU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қатысыңыз</a:t>
            </a:r>
            <a:r>
              <a:rPr lang="ru-RU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 </a:t>
            </a:r>
            <a:endParaRPr lang="ru-RU" sz="1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2620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614">
            <a:extLst>
              <a:ext uri="{FF2B5EF4-FFF2-40B4-BE49-F238E27FC236}">
                <a16:creationId xmlns:a16="http://schemas.microsoft.com/office/drawing/2014/main" xmlns="" id="{9589A6FF-A69F-4B1A-B2F5-2B9B03AB43ED}"/>
              </a:ext>
            </a:extLst>
          </p:cNvPr>
          <p:cNvGrpSpPr/>
          <p:nvPr/>
        </p:nvGrpSpPr>
        <p:grpSpPr>
          <a:xfrm>
            <a:off x="570423" y="0"/>
            <a:ext cx="8672051" cy="6555544"/>
            <a:chOff x="182070" y="99853"/>
            <a:chExt cx="5208595" cy="7537704"/>
          </a:xfrm>
        </p:grpSpPr>
        <p:pic>
          <p:nvPicPr>
            <p:cNvPr id="5" name="Picture 3870">
              <a:extLst>
                <a:ext uri="{FF2B5EF4-FFF2-40B4-BE49-F238E27FC236}">
                  <a16:creationId xmlns:a16="http://schemas.microsoft.com/office/drawing/2014/main" xmlns="" id="{66C72710-085C-405D-BA8A-25CEA33475EC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4841777" y="99853"/>
              <a:ext cx="527304" cy="7537704"/>
            </a:xfrm>
            <a:prstGeom prst="rect">
              <a:avLst/>
            </a:prstGeom>
          </p:spPr>
        </p:pic>
        <p:sp>
          <p:nvSpPr>
            <p:cNvPr id="6" name="Rectangle 438">
              <a:extLst>
                <a:ext uri="{FF2B5EF4-FFF2-40B4-BE49-F238E27FC236}">
                  <a16:creationId xmlns:a16="http://schemas.microsoft.com/office/drawing/2014/main" xmlns="" id="{C19311FE-3C85-4810-B69F-A9C424704A49}"/>
                </a:ext>
              </a:extLst>
            </p:cNvPr>
            <p:cNvSpPr/>
            <p:nvPr/>
          </p:nvSpPr>
          <p:spPr>
            <a:xfrm>
              <a:off x="1388000" y="162874"/>
              <a:ext cx="3051380" cy="30415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600" b="1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Буллингті</a:t>
              </a:r>
              <a:r>
                <a:rPr sz="1600" b="1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sz="1600" b="1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байқаған</a:t>
              </a:r>
              <a:r>
                <a:rPr sz="1600" b="1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sz="1600" b="1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кезде</a:t>
              </a:r>
              <a:r>
                <a:rPr sz="1600" b="1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endParaRPr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7" name="Rectangle 439">
              <a:extLst>
                <a:ext uri="{FF2B5EF4-FFF2-40B4-BE49-F238E27FC236}">
                  <a16:creationId xmlns:a16="http://schemas.microsoft.com/office/drawing/2014/main" xmlns="" id="{389C3D44-796C-4A76-90CF-A3D65093EA1F}"/>
                </a:ext>
              </a:extLst>
            </p:cNvPr>
            <p:cNvSpPr/>
            <p:nvPr/>
          </p:nvSpPr>
          <p:spPr>
            <a:xfrm>
              <a:off x="1388000" y="425960"/>
              <a:ext cx="2845108" cy="2496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b="1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балаңыздан</a:t>
              </a:r>
              <a:r>
                <a:rPr sz="1600" b="1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sz="1600" b="1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не</a:t>
              </a:r>
              <a:r>
                <a:rPr sz="1600" b="1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sz="1600" b="1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қалайтынын</a:t>
              </a:r>
              <a:r>
                <a:rPr sz="1600" b="1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sz="1600" b="1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сұраңыз</a:t>
              </a:r>
              <a:r>
                <a:rPr sz="1600" b="1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endParaRPr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8" name="Rectangle 440">
              <a:extLst>
                <a:ext uri="{FF2B5EF4-FFF2-40B4-BE49-F238E27FC236}">
                  <a16:creationId xmlns:a16="http://schemas.microsoft.com/office/drawing/2014/main" xmlns="" id="{4881B66D-D435-4AEF-9B95-942D5926FFE7}"/>
                </a:ext>
              </a:extLst>
            </p:cNvPr>
            <p:cNvSpPr/>
            <p:nvPr/>
          </p:nvSpPr>
          <p:spPr>
            <a:xfrm>
              <a:off x="1382834" y="696504"/>
              <a:ext cx="2310034" cy="30415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b="1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немесе</a:t>
              </a:r>
              <a:r>
                <a:rPr sz="1600" b="1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sz="1600" b="1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анықтаңыз</a:t>
              </a:r>
              <a:r>
                <a:rPr sz="1600" b="1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.</a:t>
              </a:r>
              <a:endParaRPr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9" name="Rectangle 441">
              <a:extLst>
                <a:ext uri="{FF2B5EF4-FFF2-40B4-BE49-F238E27FC236}">
                  <a16:creationId xmlns:a16="http://schemas.microsoft.com/office/drawing/2014/main" xmlns="" id="{562D67E0-F7A8-44DE-B296-C6EBE719B0D4}"/>
                </a:ext>
              </a:extLst>
            </p:cNvPr>
            <p:cNvSpPr/>
            <p:nvPr/>
          </p:nvSpPr>
          <p:spPr>
            <a:xfrm>
              <a:off x="2657120" y="820758"/>
              <a:ext cx="60925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600" b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endParaRPr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0" name="Rectangle 442">
              <a:extLst>
                <a:ext uri="{FF2B5EF4-FFF2-40B4-BE49-F238E27FC236}">
                  <a16:creationId xmlns:a16="http://schemas.microsoft.com/office/drawing/2014/main" xmlns="" id="{86D16ED5-7080-44CC-BA84-8A520BC8D3B4}"/>
                </a:ext>
              </a:extLst>
            </p:cNvPr>
            <p:cNvSpPr/>
            <p:nvPr/>
          </p:nvSpPr>
          <p:spPr>
            <a:xfrm>
              <a:off x="278828" y="3546184"/>
              <a:ext cx="2259023" cy="12052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20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Балаңызды</a:t>
              </a:r>
              <a:r>
                <a:rPr sz="20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20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және</a:t>
              </a:r>
              <a:r>
                <a:rPr sz="20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20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құрбыларын</a:t>
              </a:r>
              <a:r>
                <a:rPr lang="kk-KZ" sz="20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шынайы   м</a:t>
              </a:r>
              <a:r>
                <a:rPr lang="kk-KZ" sz="2000" dirty="0">
                  <a:solidFill>
                    <a:srgbClr val="0F6C7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етеп ортасында  көре аласыз.</a:t>
              </a:r>
              <a:r>
                <a:rPr sz="20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endParaRPr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3" name="Rectangle 445">
              <a:extLst>
                <a:ext uri="{FF2B5EF4-FFF2-40B4-BE49-F238E27FC236}">
                  <a16:creationId xmlns:a16="http://schemas.microsoft.com/office/drawing/2014/main" xmlns="" id="{0FBE30B0-E4F7-4EFC-BA2F-9B86EE9653C0}"/>
                </a:ext>
              </a:extLst>
            </p:cNvPr>
            <p:cNvSpPr/>
            <p:nvPr/>
          </p:nvSpPr>
          <p:spPr>
            <a:xfrm>
              <a:off x="1125377" y="3958919"/>
              <a:ext cx="131215" cy="23715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endParaRPr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4" name="Rectangle 446">
              <a:extLst>
                <a:ext uri="{FF2B5EF4-FFF2-40B4-BE49-F238E27FC236}">
                  <a16:creationId xmlns:a16="http://schemas.microsoft.com/office/drawing/2014/main" xmlns="" id="{2121E978-5A4F-445E-B3C7-FA9A7527FE17}"/>
                </a:ext>
              </a:extLst>
            </p:cNvPr>
            <p:cNvSpPr/>
            <p:nvPr/>
          </p:nvSpPr>
          <p:spPr>
            <a:xfrm>
              <a:off x="354871" y="2654470"/>
              <a:ext cx="3024855" cy="53780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2800" b="1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Балаңыздың</a:t>
              </a:r>
              <a:r>
                <a:rPr sz="2000" b="1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sz="2000" b="1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мектебіне</a:t>
              </a:r>
              <a:r>
                <a:rPr sz="2000" b="1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sz="2000" b="1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күтпеген</a:t>
              </a:r>
              <a:r>
                <a:rPr lang="kk-KZ" sz="2000" b="1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 сәттерде болып тұрыңыз.</a:t>
              </a:r>
              <a:r>
                <a:rPr sz="2000" b="1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endParaRPr sz="1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6" name="Rectangle 448">
              <a:extLst>
                <a:ext uri="{FF2B5EF4-FFF2-40B4-BE49-F238E27FC236}">
                  <a16:creationId xmlns:a16="http://schemas.microsoft.com/office/drawing/2014/main" xmlns="" id="{FFBB625F-9AB2-4FAF-894B-C3B3059A961E}"/>
                </a:ext>
              </a:extLst>
            </p:cNvPr>
            <p:cNvSpPr/>
            <p:nvPr/>
          </p:nvSpPr>
          <p:spPr>
            <a:xfrm>
              <a:off x="2443506" y="3047703"/>
              <a:ext cx="60925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600" b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endParaRPr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17" name="Picture 450">
              <a:extLst>
                <a:ext uri="{FF2B5EF4-FFF2-40B4-BE49-F238E27FC236}">
                  <a16:creationId xmlns:a16="http://schemas.microsoft.com/office/drawing/2014/main" xmlns="" id="{B9E8E205-8CB1-4E14-BC29-C58B22A2CCA2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313513" y="114709"/>
              <a:ext cx="847839" cy="980631"/>
            </a:xfrm>
            <a:prstGeom prst="rect">
              <a:avLst/>
            </a:prstGeom>
          </p:spPr>
        </p:pic>
        <p:pic>
          <p:nvPicPr>
            <p:cNvPr id="18" name="Picture 452">
              <a:extLst>
                <a:ext uri="{FF2B5EF4-FFF2-40B4-BE49-F238E27FC236}">
                  <a16:creationId xmlns:a16="http://schemas.microsoft.com/office/drawing/2014/main" xmlns="" id="{588C5365-2826-4896-B849-31104072A102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3848273" y="2316676"/>
              <a:ext cx="838098" cy="1079374"/>
            </a:xfrm>
            <a:prstGeom prst="rect">
              <a:avLst/>
            </a:prstGeom>
          </p:spPr>
        </p:pic>
        <p:pic>
          <p:nvPicPr>
            <p:cNvPr id="19" name="Picture 3871">
              <a:extLst>
                <a:ext uri="{FF2B5EF4-FFF2-40B4-BE49-F238E27FC236}">
                  <a16:creationId xmlns:a16="http://schemas.microsoft.com/office/drawing/2014/main" xmlns="" id="{42756B5E-DAC9-47D8-9896-2E5A8D3F00DD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530886" y="5139536"/>
              <a:ext cx="3825240" cy="2447545"/>
            </a:xfrm>
            <a:prstGeom prst="rect">
              <a:avLst/>
            </a:prstGeom>
          </p:spPr>
        </p:pic>
        <p:pic>
          <p:nvPicPr>
            <p:cNvPr id="20" name="Picture 456">
              <a:extLst>
                <a:ext uri="{FF2B5EF4-FFF2-40B4-BE49-F238E27FC236}">
                  <a16:creationId xmlns:a16="http://schemas.microsoft.com/office/drawing/2014/main" xmlns="" id="{9E3747C6-C75C-4197-9A15-0B0FB7C4214C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182070" y="1219621"/>
              <a:ext cx="1054697" cy="1490908"/>
            </a:xfrm>
            <a:prstGeom prst="rect">
              <a:avLst/>
            </a:prstGeom>
          </p:spPr>
        </p:pic>
        <p:sp>
          <p:nvSpPr>
            <p:cNvPr id="21" name="Rectangle 457">
              <a:extLst>
                <a:ext uri="{FF2B5EF4-FFF2-40B4-BE49-F238E27FC236}">
                  <a16:creationId xmlns:a16="http://schemas.microsoft.com/office/drawing/2014/main" xmlns="" id="{1AACA42A-6E67-412A-A5F7-D3E83897A73C}"/>
                </a:ext>
              </a:extLst>
            </p:cNvPr>
            <p:cNvSpPr/>
            <p:nvPr/>
          </p:nvSpPr>
          <p:spPr>
            <a:xfrm>
              <a:off x="1283873" y="1205940"/>
              <a:ext cx="4106081" cy="23715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Кейде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балаға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сенімділік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беріп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, </a:t>
              </a:r>
              <a:endParaRPr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2" name="Rectangle 458">
              <a:extLst>
                <a:ext uri="{FF2B5EF4-FFF2-40B4-BE49-F238E27FC236}">
                  <a16:creationId xmlns:a16="http://schemas.microsoft.com/office/drawing/2014/main" xmlns="" id="{3B3004AA-B741-408D-A256-AC4656A36140}"/>
                </a:ext>
              </a:extLst>
            </p:cNvPr>
            <p:cNvSpPr/>
            <p:nvPr/>
          </p:nvSpPr>
          <p:spPr>
            <a:xfrm>
              <a:off x="1283873" y="1414728"/>
              <a:ext cx="4106792" cy="23715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мұндай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жағдайда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не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істеу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керектігін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endParaRPr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3" name="Rectangle 459">
              <a:extLst>
                <a:ext uri="{FF2B5EF4-FFF2-40B4-BE49-F238E27FC236}">
                  <a16:creationId xmlns:a16="http://schemas.microsoft.com/office/drawing/2014/main" xmlns="" id="{C4F59F5A-9D1F-4BB7-952F-0017F8728B0D}"/>
                </a:ext>
              </a:extLst>
            </p:cNvPr>
            <p:cNvSpPr/>
            <p:nvPr/>
          </p:nvSpPr>
          <p:spPr>
            <a:xfrm>
              <a:off x="1283873" y="1621991"/>
              <a:ext cx="4106081" cy="23715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түсіндіру жеткілікті болып жатады. </a:t>
              </a:r>
              <a:endParaRPr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4" name="Rectangle 460">
              <a:extLst>
                <a:ext uri="{FF2B5EF4-FFF2-40B4-BE49-F238E27FC236}">
                  <a16:creationId xmlns:a16="http://schemas.microsoft.com/office/drawing/2014/main" xmlns="" id="{6CD8CC25-4320-4497-90B0-317497A6B6EC}"/>
                </a:ext>
              </a:extLst>
            </p:cNvPr>
            <p:cNvSpPr/>
            <p:nvPr/>
          </p:nvSpPr>
          <p:spPr>
            <a:xfrm>
              <a:off x="1283873" y="1830779"/>
              <a:ext cx="4106081" cy="23715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Кейде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араласып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, </a:t>
              </a: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жәбірлеушіні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endParaRPr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5" name="Rectangle 461">
              <a:extLst>
                <a:ext uri="{FF2B5EF4-FFF2-40B4-BE49-F238E27FC236}">
                  <a16:creationId xmlns:a16="http://schemas.microsoft.com/office/drawing/2014/main" xmlns="" id="{D71B5D20-4148-4C16-B2B6-2D15FDFC5E97}"/>
                </a:ext>
              </a:extLst>
            </p:cNvPr>
            <p:cNvSpPr/>
            <p:nvPr/>
          </p:nvSpPr>
          <p:spPr>
            <a:xfrm>
              <a:off x="1256592" y="2007326"/>
              <a:ext cx="4106210" cy="23755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жауапкершілікке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тарту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керек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endParaRPr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6" name="Rectangle 462">
              <a:extLst>
                <a:ext uri="{FF2B5EF4-FFF2-40B4-BE49-F238E27FC236}">
                  <a16:creationId xmlns:a16="http://schemas.microsoft.com/office/drawing/2014/main" xmlns="" id="{4F0BB6A7-02D7-48F8-91C4-B2F1D0739F64}"/>
                </a:ext>
              </a:extLst>
            </p:cNvPr>
            <p:cNvSpPr/>
            <p:nvPr/>
          </p:nvSpPr>
          <p:spPr>
            <a:xfrm>
              <a:off x="1283873" y="2248737"/>
              <a:ext cx="992780" cy="23715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 dirty="0" err="1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болады</a:t>
              </a:r>
              <a:r>
                <a:rPr sz="1500" dirty="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. </a:t>
              </a:r>
              <a:endParaRPr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7" name="Rectangle 463">
              <a:extLst>
                <a:ext uri="{FF2B5EF4-FFF2-40B4-BE49-F238E27FC236}">
                  <a16:creationId xmlns:a16="http://schemas.microsoft.com/office/drawing/2014/main" xmlns="" id="{D6346DC2-475C-4A7F-B02E-390FC211F1EA}"/>
                </a:ext>
              </a:extLst>
            </p:cNvPr>
            <p:cNvSpPr/>
            <p:nvPr/>
          </p:nvSpPr>
          <p:spPr>
            <a:xfrm>
              <a:off x="1968530" y="2248737"/>
              <a:ext cx="131215" cy="23715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sz="1500">
                  <a:solidFill>
                    <a:srgbClr val="0F6C71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 </a:t>
              </a:r>
              <a:endParaRPr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28" name="Picture 465">
              <a:extLst>
                <a:ext uri="{FF2B5EF4-FFF2-40B4-BE49-F238E27FC236}">
                  <a16:creationId xmlns:a16="http://schemas.microsoft.com/office/drawing/2014/main" xmlns="" id="{C936754A-2C05-4603-913C-B11A3FFA0DDB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2559435" y="3192278"/>
              <a:ext cx="1434589" cy="20924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637549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</TotalTime>
  <Words>482</Words>
  <Application>Microsoft Office PowerPoint</Application>
  <PresentationFormat>Экран (4:3)</PresentationFormat>
  <Paragraphs>119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7" baseType="lpstr">
      <vt:lpstr>Algerian</vt:lpstr>
      <vt:lpstr>Arial</vt:lpstr>
      <vt:lpstr>Calibri</vt:lpstr>
      <vt:lpstr>Calibri Light</vt:lpstr>
      <vt:lpstr>Cambria Math</vt:lpstr>
      <vt:lpstr>MPLUSRounded1c</vt:lpstr>
      <vt:lpstr>Roboto</vt:lpstr>
      <vt:lpstr>Times New Roman</vt:lpstr>
      <vt:lpstr>Wingdings</vt:lpstr>
      <vt:lpstr>Тема Office</vt:lpstr>
      <vt:lpstr>Презентация PowerPoint</vt:lpstr>
      <vt:lpstr>Буллинг дегеніміз не?  Буллинг (bullying) – ағылшын тілінен аударғанда, қорлау, қудалау, мазалау дегенді білдіреді. Адам үйде, мектепте, автобуста немесе интернетте, жалпы айтатын болсақ, кезкелген жерде буллингке ұшырауы мүмкін. Бұл кез келген адамның басында болатын жағдай. 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мектеп</dc:creator>
  <cp:lastModifiedBy>User</cp:lastModifiedBy>
  <cp:revision>11</cp:revision>
  <dcterms:created xsi:type="dcterms:W3CDTF">2023-01-11T05:35:18Z</dcterms:created>
  <dcterms:modified xsi:type="dcterms:W3CDTF">2025-01-20T12:51:58Z</dcterms:modified>
</cp:coreProperties>
</file>