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29CC-49B7-4761-B132-8BC316DE222C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671B-85A1-4743-85F9-A0E8C03941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431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A671B-85A1-4743-85F9-A0E8C0394195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9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69E72-45CF-40AD-96D0-43497A219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D90A79-91E4-49D4-BFE4-6E37CA3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775E28-28F7-4914-AFC4-31A01900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B811C8-CC3B-462F-B61A-745FA463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283943-33AA-46AD-9514-09CADED9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76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F741C-EB86-4422-A5B7-592AFC1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B2056B-00AC-4B36-9E7B-E38F204E3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78A18-8643-450B-9EB1-9F3C156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1DE218-54B1-4EE0-B746-7B7F0C7E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0734AA-7B8B-4E6E-B113-945A3392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114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A9BEB0-8FC9-4766-9C41-E445C3B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A3E8C5-7123-4BDA-9D76-C6A32AF9A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9EDB18-5929-4A67-9548-B59F506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88E32-8FD2-475C-80C5-D6869603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AA2C2D-7E27-47FC-AF93-CA931F8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34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9F4D0-023E-4678-8B40-45C86111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EA2FCA-2085-44CC-97BE-7820936F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DCDD14-057C-492F-950A-147D4363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DFFF21-396F-4503-B2B4-CCC07CD2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2B1DEB-1E0F-472D-94AB-95708BCD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7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EAB04-8E55-4417-A651-89BC311C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B5A7D-26D5-417B-A945-40FDAEA7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52330A-633F-41D4-8C70-75B4AC16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E07655-6D87-4C6E-BE9A-41698751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5C459D-F4C3-4578-8AE0-0D2082B4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00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ECDCE-3252-4C19-B96F-AC9C1C84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64443-379E-4F1A-9723-0350A671F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955485-570A-4ED8-BA9E-253EFDF43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88A14-EF4D-4650-B526-C62A7324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3329DA-B6B3-4CCB-90D5-4314C8B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E8C439-DE64-4D2E-B2ED-25620688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160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4354F-033F-448E-9E6C-F0F6CC6D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A65FF3-8ABD-47B2-BDD1-3A615698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44CEF0-1488-46C4-9DED-CE823EDDB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747A10D-FCF4-4197-820F-BF4FC0241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8B7FE3-6991-48FD-BD28-754AE8E48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D3F87B-C39E-4F0F-AEF1-0A6267F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2E1CD0-C026-44DF-BFE5-27EDBC1B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3094DF-77B6-4DFB-86AC-EB5EB1F1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407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92CEE-B056-473E-B4EC-641D1982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0AA4DB-73BB-41D1-9114-C00D1C57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F7139C-07C9-4500-B95A-624930EC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FA9EBE-7E32-45B8-BE67-3B2FC631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36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009749-5604-4C0A-BC9D-9861B8D9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3D7932D-E66A-4253-BB4B-0D161D05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5C3683-6DAF-4F29-BEC2-753B5932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90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3ED3A-F030-4631-8EFE-8FA3884C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CC43D-3F6A-41CC-AB2B-EE3E2319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836418-807A-459E-B956-C2149E5D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E31FF1-1232-4B78-AF43-9CB08215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6D5B0C-AFA8-48E4-BFEB-D6DC4470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1A19CA-B183-4CD6-9721-E7F02F27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80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C5D3B-4F2C-42F4-BD32-BD8A01B7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1FE019E-6FF1-493F-98F5-B8FC2CAB1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DDFC75-42F8-4D54-B767-9B42CB32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185DC1-E0B6-4C85-86DC-9F2C79E9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F27A2B-39F6-4289-89D5-9073AC81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614DA5-2896-4E97-AB90-8760ACE9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4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1A029-123E-469A-A0B7-BA1DB1F1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75C835-A637-4189-B901-09544C0F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ED9652-098C-4517-BDF8-B94A3E1EC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8535-7178-48E4-8FBD-9A72C70B1EE2}" type="datetimeFigureOut">
              <a:rPr lang="x-none" smtClean="0"/>
              <a:t>20.01.2025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15FC82-4BB3-4B50-AA32-587C415C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1E954B-D588-4C27-9E3B-898493F61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F628-7A77-49EB-A8F2-8759026DB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87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s/20151121235011/https:/www.psychologytoday.com/blog/wired-success/201105/the-silent-epidemic-workplace-bully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6BA3D10-447A-4C56-93B3-6A6D99C8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79" y="1703950"/>
            <a:ext cx="5425441" cy="25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18620C-02FA-4B2C-A1D1-AB7A47502D41}"/>
              </a:ext>
            </a:extLst>
          </p:cNvPr>
          <p:cNvSpPr txBox="1"/>
          <p:nvPr/>
        </p:nvSpPr>
        <p:spPr>
          <a:xfrm>
            <a:off x="-1" y="726488"/>
            <a:ext cx="8022102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9310" marR="448310" algn="r">
              <a:lnSpc>
                <a:spcPct val="107000"/>
              </a:lnSpc>
              <a:spcAft>
                <a:spcPts val="8960"/>
              </a:spcAft>
            </a:pP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нұсқаулық</a:t>
            </a:r>
            <a:endParaRPr lang="ru-RU" sz="3600" b="1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866">
            <a:extLst>
              <a:ext uri="{FF2B5EF4-FFF2-40B4-BE49-F238E27FC236}">
                <a16:creationId xmlns:a16="http://schemas.microsoft.com/office/drawing/2014/main" xmlns="" id="{B75D0FC0-4CAE-42A8-A43C-3422FA9723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474" y="0"/>
            <a:ext cx="746289" cy="6752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8077B-BBE5-4CCA-8467-A4BA28597D6C}"/>
              </a:ext>
            </a:extLst>
          </p:cNvPr>
          <p:cNvSpPr txBox="1"/>
          <p:nvPr/>
        </p:nvSpPr>
        <p:spPr>
          <a:xfrm>
            <a:off x="2096435" y="4430775"/>
            <a:ext cx="4593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PLUSRounded1c"/>
              </a:rPr>
              <a:t>БУЛЛИНГ</a:t>
            </a:r>
            <a:r>
              <a:rPr lang="ru-RU" sz="7200" b="1" i="0" dirty="0" smtClean="0">
                <a:solidFill>
                  <a:srgbClr val="FF0000"/>
                </a:solidFill>
                <a:effectLst/>
                <a:latin typeface="MPLUSRounded1c"/>
              </a:rPr>
              <a:t> </a:t>
            </a:r>
            <a:endParaRPr lang="x-none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7660E0-A1CB-404E-8654-149999AF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3" y="2082018"/>
            <a:ext cx="8110026" cy="40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err="1">
                <a:solidFill>
                  <a:srgbClr val="002060"/>
                </a:solidFill>
                <a:effectLst/>
                <a:latin typeface="MPLUSRounded1c"/>
              </a:rPr>
              <a:t>Буллинг</a:t>
            </a:r>
            <a: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MPLUSRounded1c"/>
              </a:rPr>
              <a:t>дегеніміз</a:t>
            </a:r>
            <a: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  <a:t> не?</a:t>
            </a:r>
            <a:b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</a:br>
            <a:r>
              <a:rPr lang="ru-RU" sz="3100" b="1" dirty="0">
                <a:solidFill>
                  <a:srgbClr val="002060"/>
                </a:solidFill>
                <a:latin typeface="MPLUSRounded1c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MPLUSRounded1c"/>
              </a:rPr>
            </a:br>
            <a:r>
              <a:rPr lang="ru-RU" sz="3100" dirty="0" err="1">
                <a:solidFill>
                  <a:srgbClr val="FF0000"/>
                </a:solidFill>
                <a:latin typeface="MPLUSRounded1c"/>
              </a:rPr>
              <a:t>Буллинг</a:t>
            </a:r>
            <a:r>
              <a:rPr lang="ru-RU" sz="3100" dirty="0">
                <a:solidFill>
                  <a:srgbClr val="FF0000"/>
                </a:solidFill>
                <a:latin typeface="MPLUSRounded1c"/>
              </a:rPr>
              <a:t> (</a:t>
            </a:r>
            <a:r>
              <a:rPr lang="en-US" sz="3100" dirty="0">
                <a:solidFill>
                  <a:srgbClr val="FF0000"/>
                </a:solidFill>
                <a:latin typeface="MPLUSRounded1c"/>
              </a:rPr>
              <a:t>bullying) </a:t>
            </a:r>
            <a:r>
              <a:rPr lang="en-US" sz="3100" dirty="0">
                <a:solidFill>
                  <a:srgbClr val="002060"/>
                </a:solidFill>
                <a:latin typeface="MPLUSRounded1c"/>
              </a:rPr>
              <a:t>–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ағылшын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тілінен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аударғанда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қорлау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қудалау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мазалау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дегенді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білдіреді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 Адам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үйде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мектепте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автобуста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немесе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интернетте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жалпы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айтатын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болсақ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кезкелген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жерде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буллингке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ұшырауы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мүмкін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Бұл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кез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келген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адамның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басында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болатын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жағдай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 </a:t>
            </a:r>
            <a:br>
              <a:rPr lang="ru-RU" sz="3100" dirty="0">
                <a:solidFill>
                  <a:srgbClr val="002060"/>
                </a:solidFill>
                <a:latin typeface="MPLUSRounded1c"/>
              </a:rPr>
            </a:b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40E43-908E-481C-948E-C458115C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86" y="4375663"/>
            <a:ext cx="7941213" cy="1603716"/>
          </a:xfrm>
        </p:spPr>
        <p:txBody>
          <a:bodyPr>
            <a:normAutofit lnSpcReduction="10000"/>
          </a:bodyPr>
          <a:lstStyle/>
          <a:p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Қоғамда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«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буллинг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мектеп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оқушылары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арасында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ғана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болады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»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деген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түсінік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қалыптасқан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.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Шын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мәнінде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кез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келген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жастағы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адам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үйде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көшеде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 </a:t>
            </a:r>
            <a:r>
              <a:rPr lang="ru-RU" sz="2400" b="0" i="0" u="none" strike="noStrike" dirty="0" err="1">
                <a:solidFill>
                  <a:srgbClr val="00B0F0"/>
                </a:solidFill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жұмыста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оқу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орнында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қысқасы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барлық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жерде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буллингпен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ұшырасуы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мүмкін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.</a:t>
            </a:r>
            <a:endParaRPr lang="x-none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A01EAB-FAB9-4CF3-AECE-84DAC554BFA3}"/>
              </a:ext>
            </a:extLst>
          </p:cNvPr>
          <p:cNvSpPr txBox="1"/>
          <p:nvPr/>
        </p:nvSpPr>
        <p:spPr>
          <a:xfrm>
            <a:off x="1259058" y="357871"/>
            <a:ext cx="6963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Буллингтің қандай түрлері бар?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7EDDCD6-A35A-47EA-A6CA-2A862B8C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4" y="1058164"/>
            <a:ext cx="7744264" cy="5137872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  <a:latin typeface="Algerian" pitchFamily="82" charset="0"/>
              </a:rPr>
              <a:t>Қарым-қатынаста</a:t>
            </a:r>
            <a:r>
              <a:rPr lang="x-none" sz="9600" dirty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жағымсыз</a:t>
            </a:r>
            <a:r>
              <a:rPr lang="x-none" sz="9600" dirty="0"/>
              <a:t>, </a:t>
            </a:r>
            <a:r>
              <a:rPr lang="x-none" sz="9600" dirty="0" err="1"/>
              <a:t>ерекше</a:t>
            </a:r>
            <a:r>
              <a:rPr lang="x-none" sz="9600" dirty="0"/>
              <a:t> </a:t>
            </a:r>
            <a:r>
              <a:rPr lang="x-none" sz="9600" dirty="0" err="1"/>
              <a:t>мінез-құлық</a:t>
            </a:r>
            <a:r>
              <a:rPr lang="x-none" sz="9600" dirty="0"/>
              <a:t>, «</a:t>
            </a:r>
            <a:r>
              <a:rPr lang="x-none" sz="9600" dirty="0" err="1"/>
              <a:t>азаптаушы</a:t>
            </a:r>
            <a:r>
              <a:rPr lang="x-none" sz="9600" dirty="0"/>
              <a:t>» </a:t>
            </a:r>
            <a:r>
              <a:rPr lang="x-none" sz="9600" dirty="0" err="1"/>
              <a:t>мінез-құлық</a:t>
            </a:r>
            <a:r>
              <a:rPr lang="x-none" sz="9600" dirty="0"/>
              <a:t>, </a:t>
            </a:r>
            <a:r>
              <a:rPr lang="x-none" sz="9600" dirty="0" err="1"/>
              <a:t>қауесеттің</a:t>
            </a:r>
            <a:r>
              <a:rPr lang="x-none" sz="9600" dirty="0"/>
              <a:t> </a:t>
            </a:r>
            <a:r>
              <a:rPr lang="x-none" sz="9600" dirty="0" err="1"/>
              <a:t>таралуы</a:t>
            </a:r>
            <a:r>
              <a:rPr lang="x-none" sz="9600" dirty="0"/>
              <a:t>, </a:t>
            </a:r>
            <a:r>
              <a:rPr lang="x-none" sz="9600" dirty="0" err="1"/>
              <a:t>әлеуметтік</a:t>
            </a:r>
            <a:r>
              <a:rPr lang="x-none" sz="9600" dirty="0"/>
              <a:t> </a:t>
            </a:r>
            <a:r>
              <a:rPr lang="x-none" sz="9600" dirty="0" err="1"/>
              <a:t>оқшаулану</a:t>
            </a:r>
            <a:r>
              <a:rPr lang="x-none" sz="9600" dirty="0"/>
              <a:t> (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кітаптарын</a:t>
            </a:r>
            <a:r>
              <a:rPr lang="x-none" sz="9600" dirty="0"/>
              <a:t> </a:t>
            </a:r>
            <a:r>
              <a:rPr lang="x-none" sz="9600" dirty="0" err="1"/>
              <a:t>жасырып</a:t>
            </a:r>
            <a:r>
              <a:rPr lang="x-none" sz="9600" dirty="0"/>
              <a:t> </a:t>
            </a:r>
            <a:r>
              <a:rPr lang="x-none" sz="9600" dirty="0" err="1"/>
              <a:t>қою</a:t>
            </a:r>
            <a:r>
              <a:rPr lang="x-none" sz="9600" dirty="0"/>
              <a:t>, </a:t>
            </a:r>
            <a:r>
              <a:rPr lang="x-none" sz="9600" dirty="0" err="1"/>
              <a:t>қорқыту</a:t>
            </a:r>
            <a:r>
              <a:rPr lang="x-none" sz="9600" dirty="0"/>
              <a:t> </a:t>
            </a:r>
            <a:r>
              <a:rPr lang="x-none" sz="9600" dirty="0" err="1"/>
              <a:t>әрекеттері</a:t>
            </a:r>
            <a:r>
              <a:rPr lang="x-none" sz="9600" dirty="0"/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>
                <a:solidFill>
                  <a:srgbClr val="00B050"/>
                </a:solidFill>
              </a:rPr>
              <a:t>Физикалық</a:t>
            </a:r>
            <a:r>
              <a:rPr lang="x-none" sz="9600" dirty="0"/>
              <a:t> – біреудің мүлкіне зиян келтіру, итеру, аяқпен тебу, қолмен ұру, ұрып-соғу немесе кез келген күш қолдану.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Жыныстық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 err="1">
                <a:solidFill>
                  <a:srgbClr val="00B050"/>
                </a:solidFill>
              </a:rPr>
              <a:t>қатынас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қалауынан</a:t>
            </a:r>
            <a:r>
              <a:rPr lang="x-none" sz="9600" dirty="0"/>
              <a:t> </a:t>
            </a:r>
            <a:r>
              <a:rPr lang="x-none" sz="9600" dirty="0" err="1"/>
              <a:t>тыс</a:t>
            </a:r>
            <a:r>
              <a:rPr lang="x-none" sz="9600" dirty="0"/>
              <a:t> </a:t>
            </a:r>
            <a:r>
              <a:rPr lang="x-none" sz="9600" dirty="0" err="1"/>
              <a:t>физикалық</a:t>
            </a:r>
            <a:r>
              <a:rPr lang="x-none" sz="9600" dirty="0"/>
              <a:t> </a:t>
            </a:r>
            <a:r>
              <a:rPr lang="x-none" sz="9600" dirty="0" err="1"/>
              <a:t>байланыс</a:t>
            </a:r>
            <a:r>
              <a:rPr lang="x-none" sz="9600" dirty="0"/>
              <a:t> </a:t>
            </a:r>
            <a:r>
              <a:rPr lang="x-none" sz="9600" dirty="0" err="1"/>
              <a:t>немесе</a:t>
            </a:r>
            <a:r>
              <a:rPr lang="x-none" sz="9600" dirty="0"/>
              <a:t> </a:t>
            </a:r>
            <a:r>
              <a:rPr lang="x-none" sz="9600" dirty="0" err="1"/>
              <a:t>жыныстық</a:t>
            </a:r>
            <a:r>
              <a:rPr lang="x-none" sz="9600" dirty="0"/>
              <a:t> </a:t>
            </a:r>
            <a:r>
              <a:rPr lang="x-none" sz="9600" dirty="0" err="1"/>
              <a:t>қорлайтын</a:t>
            </a:r>
            <a:r>
              <a:rPr lang="x-none" sz="9600" dirty="0"/>
              <a:t> </a:t>
            </a:r>
            <a:r>
              <a:rPr lang="x-none" sz="9600" dirty="0" err="1"/>
              <a:t>пікірлер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Вербалды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ат</a:t>
            </a:r>
            <a:r>
              <a:rPr lang="x-none" sz="9600" dirty="0"/>
              <a:t> </a:t>
            </a:r>
            <a:r>
              <a:rPr lang="x-none" sz="9600" dirty="0" err="1"/>
              <a:t>қою</a:t>
            </a:r>
            <a:r>
              <a:rPr lang="x-none" sz="9600" dirty="0"/>
              <a:t>, сарказм, </a:t>
            </a:r>
            <a:r>
              <a:rPr lang="x-none" sz="9600" dirty="0" err="1"/>
              <a:t>қауесет</a:t>
            </a:r>
            <a:r>
              <a:rPr lang="x-none" sz="9600" dirty="0"/>
              <a:t>, </a:t>
            </a:r>
            <a:r>
              <a:rPr lang="x-none" sz="9600" dirty="0" err="1"/>
              <a:t>мазақтау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Кибербуллинг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интернеттің</a:t>
            </a:r>
            <a:r>
              <a:rPr lang="x-none" sz="9600" dirty="0"/>
              <a:t> </a:t>
            </a:r>
            <a:r>
              <a:rPr lang="x-none" sz="9600" dirty="0" err="1"/>
              <a:t>барлық</a:t>
            </a:r>
            <a:r>
              <a:rPr lang="x-none" sz="9600" dirty="0"/>
              <a:t> </a:t>
            </a:r>
            <a:r>
              <a:rPr lang="x-none" sz="9600" dirty="0" err="1"/>
              <a:t>саласында</a:t>
            </a:r>
            <a:r>
              <a:rPr lang="x-none" sz="9600" dirty="0"/>
              <a:t>, </a:t>
            </a:r>
            <a:r>
              <a:rPr lang="x-none" sz="9600" dirty="0" err="1"/>
              <a:t>соның</a:t>
            </a:r>
            <a:r>
              <a:rPr lang="x-none" sz="9600" dirty="0"/>
              <a:t> </a:t>
            </a:r>
            <a:r>
              <a:rPr lang="x-none" sz="9600" dirty="0" err="1"/>
              <a:t>ішінде</a:t>
            </a:r>
            <a:r>
              <a:rPr lang="x-none" sz="9600" dirty="0"/>
              <a:t> электрон</a:t>
            </a:r>
            <a:r>
              <a:rPr lang="kk-KZ" sz="9600" dirty="0"/>
              <a:t>ды</a:t>
            </a:r>
            <a:r>
              <a:rPr lang="x-none" sz="9600" dirty="0"/>
              <a:t> </a:t>
            </a:r>
            <a:r>
              <a:rPr lang="x-none" sz="9600" dirty="0" err="1"/>
              <a:t>пошталар</a:t>
            </a:r>
            <a:r>
              <a:rPr lang="x-none" sz="9600" dirty="0"/>
              <a:t> мен </a:t>
            </a:r>
            <a:r>
              <a:rPr lang="x-none" sz="9600" dirty="0" err="1"/>
              <a:t>интернеттегі</a:t>
            </a:r>
            <a:r>
              <a:rPr lang="x-none" sz="9600" dirty="0"/>
              <a:t> чат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буллинг</a:t>
            </a:r>
            <a:r>
              <a:rPr lang="x-none" sz="9600" dirty="0"/>
              <a:t>, </a:t>
            </a:r>
            <a:r>
              <a:rPr lang="x-none" sz="9600" dirty="0" err="1"/>
              <a:t>мәтіндік</a:t>
            </a:r>
            <a:r>
              <a:rPr lang="x-none" sz="9600" dirty="0"/>
              <a:t> </a:t>
            </a:r>
            <a:r>
              <a:rPr lang="x-none" sz="9600" dirty="0" err="1"/>
              <a:t>хабарлар</a:t>
            </a:r>
            <a:r>
              <a:rPr lang="x-none" sz="9600" dirty="0"/>
              <a:t> мен </a:t>
            </a:r>
            <a:r>
              <a:rPr lang="x-none" sz="9600" dirty="0" err="1"/>
              <a:t>қоңыраулар</a:t>
            </a:r>
            <a:r>
              <a:rPr lang="x-none" sz="9600" dirty="0"/>
              <a:t>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мобильді</a:t>
            </a:r>
            <a:r>
              <a:rPr lang="x-none" sz="9600" dirty="0"/>
              <a:t> </a:t>
            </a:r>
            <a:r>
              <a:rPr lang="x-none" sz="9600" dirty="0" err="1"/>
              <a:t>қауіп-қатер</a:t>
            </a:r>
            <a:r>
              <a:rPr lang="x-none" sz="9600" dirty="0"/>
              <a:t>, </a:t>
            </a:r>
            <a:r>
              <a:rPr lang="x-none" sz="9600" dirty="0" err="1"/>
              <a:t>тиісті</a:t>
            </a:r>
            <a:r>
              <a:rPr lang="x-none" sz="9600" dirty="0"/>
              <a:t> </a:t>
            </a:r>
            <a:r>
              <a:rPr lang="x-none" sz="9600" dirty="0" err="1"/>
              <a:t>технологияларды</a:t>
            </a:r>
            <a:r>
              <a:rPr lang="x-none" sz="9600" dirty="0"/>
              <a:t>, 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камералар</a:t>
            </a:r>
            <a:r>
              <a:rPr lang="x-none" sz="9600" dirty="0"/>
              <a:t> мен </a:t>
            </a:r>
            <a:r>
              <a:rPr lang="x-none" sz="9600" dirty="0" err="1"/>
              <a:t>видеоларды</a:t>
            </a:r>
            <a:r>
              <a:rPr lang="x-none" sz="9600" dirty="0"/>
              <a:t> </a:t>
            </a:r>
            <a:r>
              <a:rPr lang="x-none" sz="9600" dirty="0" err="1"/>
              <a:t>орынсыз</a:t>
            </a:r>
            <a:r>
              <a:rPr lang="x-none" sz="9600" dirty="0"/>
              <a:t> </a:t>
            </a:r>
            <a:r>
              <a:rPr lang="x-none" sz="9600" dirty="0" err="1"/>
              <a:t>пайдалану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Экономикалық-материалдық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 err="1">
                <a:solidFill>
                  <a:srgbClr val="00B050"/>
                </a:solidFill>
              </a:rPr>
              <a:t>буллинг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бөтеннің</a:t>
            </a:r>
            <a:r>
              <a:rPr lang="x-none" sz="9600" dirty="0"/>
              <a:t> </a:t>
            </a:r>
            <a:r>
              <a:rPr lang="x-none" sz="9600" dirty="0" err="1"/>
              <a:t>мүлкіне</a:t>
            </a:r>
            <a:r>
              <a:rPr lang="x-none" sz="9600" dirty="0"/>
              <a:t> </a:t>
            </a:r>
            <a:r>
              <a:rPr lang="x-none" sz="9600" dirty="0" err="1"/>
              <a:t>зиян</a:t>
            </a:r>
            <a:r>
              <a:rPr lang="x-none" sz="9600" dirty="0"/>
              <a:t> </a:t>
            </a:r>
            <a:r>
              <a:rPr lang="x-none" sz="9600" dirty="0" err="1"/>
              <a:t>келтіру</a:t>
            </a:r>
            <a:r>
              <a:rPr lang="x-none" sz="9600" dirty="0"/>
              <a:t>, </a:t>
            </a:r>
            <a:r>
              <a:rPr lang="x-none" sz="9600" dirty="0" err="1"/>
              <a:t>бопсалау</a:t>
            </a:r>
            <a:r>
              <a:rPr lang="x-none" sz="9600" dirty="0"/>
              <a:t>. 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күш</a:t>
            </a:r>
            <a:r>
              <a:rPr lang="x-none" sz="9600" dirty="0"/>
              <a:t> </a:t>
            </a:r>
            <a:r>
              <a:rPr lang="x-none" sz="9600" dirty="0" err="1"/>
              <a:t>қолдану</a:t>
            </a:r>
            <a:r>
              <a:rPr lang="x-none" sz="9600" dirty="0"/>
              <a:t> </a:t>
            </a:r>
            <a:r>
              <a:rPr lang="x-none" sz="9600" dirty="0" err="1"/>
              <a:t>немесе</a:t>
            </a:r>
            <a:r>
              <a:rPr lang="x-none" sz="9600" dirty="0"/>
              <a:t> </a:t>
            </a:r>
            <a:r>
              <a:rPr lang="x-none" sz="9600" dirty="0" err="1"/>
              <a:t>қорқыту</a:t>
            </a:r>
            <a:r>
              <a:rPr lang="x-none" sz="9600" dirty="0"/>
              <a:t>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бірдеңе</a:t>
            </a:r>
            <a:r>
              <a:rPr lang="x-none" sz="9600" dirty="0"/>
              <a:t>, </a:t>
            </a:r>
            <a:r>
              <a:rPr lang="x-none" sz="9600" dirty="0" err="1"/>
              <a:t>әсіресе</a:t>
            </a:r>
            <a:r>
              <a:rPr lang="x-none" sz="9600" dirty="0"/>
              <a:t> </a:t>
            </a:r>
            <a:r>
              <a:rPr lang="x-none" sz="9600" dirty="0" err="1"/>
              <a:t>ақша</a:t>
            </a:r>
            <a:r>
              <a:rPr lang="x-none" sz="9600" dirty="0"/>
              <a:t> беру </a:t>
            </a:r>
            <a:r>
              <a:rPr lang="x-none" sz="9600" dirty="0" err="1"/>
              <a:t>талабы</a:t>
            </a:r>
            <a:r>
              <a:rPr lang="x-none" sz="9600" dirty="0"/>
              <a:t>.</a:t>
            </a:r>
          </a:p>
          <a:p>
            <a:endParaRPr lang="x-none" dirty="0"/>
          </a:p>
        </p:txBody>
      </p:sp>
      <p:pic>
        <p:nvPicPr>
          <p:cNvPr id="7" name="Picture 3866">
            <a:extLst>
              <a:ext uri="{FF2B5EF4-FFF2-40B4-BE49-F238E27FC236}">
                <a16:creationId xmlns:a16="http://schemas.microsoft.com/office/drawing/2014/main" xmlns="" id="{B7F8F802-C401-455F-B420-FB59DBBCC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6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95">
            <a:extLst>
              <a:ext uri="{FF2B5EF4-FFF2-40B4-BE49-F238E27FC236}">
                <a16:creationId xmlns:a16="http://schemas.microsoft.com/office/drawing/2014/main" xmlns="" id="{26385B03-2F7D-495B-AD00-8B82BCF0BC44}"/>
              </a:ext>
            </a:extLst>
          </p:cNvPr>
          <p:cNvGrpSpPr/>
          <p:nvPr/>
        </p:nvGrpSpPr>
        <p:grpSpPr>
          <a:xfrm>
            <a:off x="98474" y="140678"/>
            <a:ext cx="8993017" cy="6527409"/>
            <a:chOff x="0" y="-2836"/>
            <a:chExt cx="6390906" cy="7537704"/>
          </a:xfrm>
        </p:grpSpPr>
        <p:pic>
          <p:nvPicPr>
            <p:cNvPr id="6" name="Picture 3866">
              <a:extLst>
                <a:ext uri="{FF2B5EF4-FFF2-40B4-BE49-F238E27FC236}">
                  <a16:creationId xmlns:a16="http://schemas.microsoft.com/office/drawing/2014/main" xmlns="" id="{31B1A524-9630-4D4B-8BD1-00B716E6F7C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836"/>
              <a:ext cx="530352" cy="7537704"/>
            </a:xfrm>
            <a:prstGeom prst="rect">
              <a:avLst/>
            </a:prstGeom>
          </p:spPr>
        </p:pic>
        <p:sp>
          <p:nvSpPr>
            <p:cNvPr id="7" name="Rectangle 283">
              <a:extLst>
                <a:ext uri="{FF2B5EF4-FFF2-40B4-BE49-F238E27FC236}">
                  <a16:creationId xmlns:a16="http://schemas.microsoft.com/office/drawing/2014/main" xmlns="" id="{6EDBE033-9EA7-4250-9D13-62E8CF04D31D}"/>
                </a:ext>
              </a:extLst>
            </p:cNvPr>
            <p:cNvSpPr/>
            <p:nvPr/>
          </p:nvSpPr>
          <p:spPr>
            <a:xfrm>
              <a:off x="989671" y="246184"/>
              <a:ext cx="540123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Балаңыз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жасамауы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және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284">
              <a:extLst>
                <a:ext uri="{FF2B5EF4-FFF2-40B4-BE49-F238E27FC236}">
                  <a16:creationId xmlns:a16="http://schemas.microsoft.com/office/drawing/2014/main" xmlns="" id="{22F8F0B2-CA6C-497B-ADE4-5D423783995B}"/>
                </a:ext>
              </a:extLst>
            </p:cNvPr>
            <p:cNvSpPr/>
            <p:nvPr/>
          </p:nvSpPr>
          <p:spPr>
            <a:xfrm>
              <a:off x="1173380" y="593403"/>
              <a:ext cx="4924200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буллингтің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құрбаны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болмауы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285">
              <a:extLst>
                <a:ext uri="{FF2B5EF4-FFF2-40B4-BE49-F238E27FC236}">
                  <a16:creationId xmlns:a16="http://schemas.microsoft.com/office/drawing/2014/main" xmlns="" id="{D7168840-F1F3-4057-992C-7167FC59FBA2}"/>
                </a:ext>
              </a:extLst>
            </p:cNvPr>
            <p:cNvSpPr/>
            <p:nvPr/>
          </p:nvSpPr>
          <p:spPr>
            <a:xfrm>
              <a:off x="1546783" y="940623"/>
              <a:ext cx="3852427" cy="3044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келесі</a:t>
              </a:r>
              <a:r>
                <a:rPr sz="28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кеңестерді</a:t>
              </a:r>
              <a:r>
                <a:rPr sz="28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ескеріңіз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286">
              <a:extLst>
                <a:ext uri="{FF2B5EF4-FFF2-40B4-BE49-F238E27FC236}">
                  <a16:creationId xmlns:a16="http://schemas.microsoft.com/office/drawing/2014/main" xmlns="" id="{96C45A67-162B-47FE-97CD-666919688FC2}"/>
                </a:ext>
              </a:extLst>
            </p:cNvPr>
            <p:cNvSpPr/>
            <p:nvPr/>
          </p:nvSpPr>
          <p:spPr>
            <a:xfrm>
              <a:off x="4227322" y="2029168"/>
              <a:ext cx="66977" cy="3044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288">
              <a:extLst>
                <a:ext uri="{FF2B5EF4-FFF2-40B4-BE49-F238E27FC236}">
                  <a16:creationId xmlns:a16="http://schemas.microsoft.com/office/drawing/2014/main" xmlns="" id="{9D74E1B5-201C-4507-BD36-2F64182C6F6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42149" y="2046829"/>
              <a:ext cx="704634" cy="728740"/>
            </a:xfrm>
            <a:prstGeom prst="rect">
              <a:avLst/>
            </a:prstGeom>
          </p:spPr>
        </p:pic>
        <p:sp>
          <p:nvSpPr>
            <p:cNvPr id="12" name="Rectangle 296">
              <a:extLst>
                <a:ext uri="{FF2B5EF4-FFF2-40B4-BE49-F238E27FC236}">
                  <a16:creationId xmlns:a16="http://schemas.microsoft.com/office/drawing/2014/main" xmlns="" id="{57EE7F1D-CA54-443E-9E60-B47CF3793688}"/>
                </a:ext>
              </a:extLst>
            </p:cNvPr>
            <p:cNvSpPr/>
            <p:nvPr/>
          </p:nvSpPr>
          <p:spPr>
            <a:xfrm>
              <a:off x="2653081" y="3146676"/>
              <a:ext cx="19477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97">
              <a:extLst>
                <a:ext uri="{FF2B5EF4-FFF2-40B4-BE49-F238E27FC236}">
                  <a16:creationId xmlns:a16="http://schemas.microsoft.com/office/drawing/2014/main" xmlns="" id="{60DDBBE8-25DA-4021-87D4-69C4EC4D59D3}"/>
                </a:ext>
              </a:extLst>
            </p:cNvPr>
            <p:cNvSpPr/>
            <p:nvPr/>
          </p:nvSpPr>
          <p:spPr>
            <a:xfrm>
              <a:off x="2675599" y="2737874"/>
              <a:ext cx="323740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Ұяда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не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көрсе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ұшқанда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соны</a:t>
              </a:r>
              <a:r>
                <a:rPr sz="24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298">
              <a:extLst>
                <a:ext uri="{FF2B5EF4-FFF2-40B4-BE49-F238E27FC236}">
                  <a16:creationId xmlns:a16="http://schemas.microsoft.com/office/drawing/2014/main" xmlns="" id="{DC19224F-5161-44D6-8FBA-4953FE0ADBA3}"/>
                </a:ext>
              </a:extLst>
            </p:cNvPr>
            <p:cNvSpPr/>
            <p:nvPr/>
          </p:nvSpPr>
          <p:spPr>
            <a:xfrm>
              <a:off x="2745733" y="3176166"/>
              <a:ext cx="2007069" cy="5766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леді</a:t>
              </a:r>
              <a:r>
                <a:rPr lang="kk-KZ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"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00">
              <a:extLst>
                <a:ext uri="{FF2B5EF4-FFF2-40B4-BE49-F238E27FC236}">
                  <a16:creationId xmlns:a16="http://schemas.microsoft.com/office/drawing/2014/main" xmlns="" id="{6CE2BD1F-E5C3-4429-B400-B393AA0C4783}"/>
                </a:ext>
              </a:extLst>
            </p:cNvPr>
            <p:cNvSpPr/>
            <p:nvPr/>
          </p:nvSpPr>
          <p:spPr>
            <a:xfrm>
              <a:off x="3232723" y="3146676"/>
              <a:ext cx="245172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демекші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үйде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01">
              <a:extLst>
                <a:ext uri="{FF2B5EF4-FFF2-40B4-BE49-F238E27FC236}">
                  <a16:creationId xmlns:a16="http://schemas.microsoft.com/office/drawing/2014/main" xmlns="" id="{58D26783-BDAD-4E43-A8BF-6F544A4472F5}"/>
                </a:ext>
              </a:extLst>
            </p:cNvPr>
            <p:cNvSpPr/>
            <p:nvPr/>
          </p:nvSpPr>
          <p:spPr>
            <a:xfrm>
              <a:off x="2653080" y="3463815"/>
              <a:ext cx="2945371" cy="1267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агрессорды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д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а, жәбірленуші</a:t>
              </a:r>
              <a:endParaRPr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305">
              <a:extLst>
                <a:ext uri="{FF2B5EF4-FFF2-40B4-BE49-F238E27FC236}">
                  <a16:creationId xmlns:a16="http://schemas.microsoft.com/office/drawing/2014/main" xmlns="" id="{DF02A186-C8B8-41DD-B8A9-FD02FB1D9801}"/>
                </a:ext>
              </a:extLst>
            </p:cNvPr>
            <p:cNvSpPr/>
            <p:nvPr/>
          </p:nvSpPr>
          <p:spPr>
            <a:xfrm>
              <a:off x="2673487" y="3835665"/>
              <a:ext cx="307400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көргендіктен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одан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екеуі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де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шығады.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307">
              <a:extLst>
                <a:ext uri="{FF2B5EF4-FFF2-40B4-BE49-F238E27FC236}">
                  <a16:creationId xmlns:a16="http://schemas.microsoft.com/office/drawing/2014/main" xmlns="" id="{292CC3DE-E892-42B0-9863-75B8368ABE13}"/>
                </a:ext>
              </a:extLst>
            </p:cNvPr>
            <p:cNvSpPr/>
            <p:nvPr/>
          </p:nvSpPr>
          <p:spPr>
            <a:xfrm>
              <a:off x="2877947" y="4702640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4" name="Picture 309">
              <a:extLst>
                <a:ext uri="{FF2B5EF4-FFF2-40B4-BE49-F238E27FC236}">
                  <a16:creationId xmlns:a16="http://schemas.microsoft.com/office/drawing/2014/main" xmlns="" id="{F27E6628-2F46-490C-8F93-0DB0DF50A33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96518" y="4506894"/>
              <a:ext cx="758584" cy="784657"/>
            </a:xfrm>
            <a:prstGeom prst="rect">
              <a:avLst/>
            </a:prstGeom>
          </p:spPr>
        </p:pic>
        <p:sp>
          <p:nvSpPr>
            <p:cNvPr id="26" name="Rectangle 312">
              <a:extLst>
                <a:ext uri="{FF2B5EF4-FFF2-40B4-BE49-F238E27FC236}">
                  <a16:creationId xmlns:a16="http://schemas.microsoft.com/office/drawing/2014/main" xmlns="" id="{42DF70B7-B5F6-4CC7-9E05-6DEC40C15FD6}"/>
                </a:ext>
              </a:extLst>
            </p:cNvPr>
            <p:cNvSpPr/>
            <p:nvPr/>
          </p:nvSpPr>
          <p:spPr>
            <a:xfrm>
              <a:off x="1673606" y="526728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7" name="Picture 314">
              <a:extLst>
                <a:ext uri="{FF2B5EF4-FFF2-40B4-BE49-F238E27FC236}">
                  <a16:creationId xmlns:a16="http://schemas.microsoft.com/office/drawing/2014/main" xmlns="" id="{BAF5DA73-6F1D-45DE-AF07-5857F23637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0097" y="2954419"/>
              <a:ext cx="1369561" cy="1622873"/>
            </a:xfrm>
            <a:prstGeom prst="rect">
              <a:avLst/>
            </a:prstGeom>
          </p:spPr>
        </p:pic>
        <p:pic>
          <p:nvPicPr>
            <p:cNvPr id="28" name="Picture 316">
              <a:extLst>
                <a:ext uri="{FF2B5EF4-FFF2-40B4-BE49-F238E27FC236}">
                  <a16:creationId xmlns:a16="http://schemas.microsoft.com/office/drawing/2014/main" xmlns="" id="{27BFE45E-30FF-4461-A915-FEA9CF51BF9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057398" y="5267283"/>
              <a:ext cx="2226536" cy="1709051"/>
            </a:xfrm>
            <a:prstGeom prst="rect">
              <a:avLst/>
            </a:prstGeom>
          </p:spPr>
        </p:pic>
        <p:sp>
          <p:nvSpPr>
            <p:cNvPr id="29" name="Rectangle 317">
              <a:extLst>
                <a:ext uri="{FF2B5EF4-FFF2-40B4-BE49-F238E27FC236}">
                  <a16:creationId xmlns:a16="http://schemas.microsoft.com/office/drawing/2014/main" xmlns="" id="{3EE14E13-558C-47E3-B3E6-7C4432F2C712}"/>
                </a:ext>
              </a:extLst>
            </p:cNvPr>
            <p:cNvSpPr/>
            <p:nvPr/>
          </p:nvSpPr>
          <p:spPr>
            <a:xfrm>
              <a:off x="699434" y="5386422"/>
              <a:ext cx="293977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тақырыптан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ата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xmlns="" id="{0B2DDB03-4C72-4A18-8593-9334E0C39849}"/>
                </a:ext>
              </a:extLst>
            </p:cNvPr>
            <p:cNvSpPr/>
            <p:nvPr/>
          </p:nvSpPr>
          <p:spPr>
            <a:xfrm>
              <a:off x="699434" y="5695608"/>
              <a:ext cx="306736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ананың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хабардар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екенін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20">
              <a:extLst>
                <a:ext uri="{FF2B5EF4-FFF2-40B4-BE49-F238E27FC236}">
                  <a16:creationId xmlns:a16="http://schemas.microsoft.com/office/drawing/2014/main" xmlns="" id="{E326A853-572B-4B46-80DB-F5628D7F3E75}"/>
                </a:ext>
              </a:extLst>
            </p:cNvPr>
            <p:cNvSpPr/>
            <p:nvPr/>
          </p:nvSpPr>
          <p:spPr>
            <a:xfrm>
              <a:off x="713262" y="5890900"/>
              <a:ext cx="3067602" cy="2475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білу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баланың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21">
              <a:extLst>
                <a:ext uri="{FF2B5EF4-FFF2-40B4-BE49-F238E27FC236}">
                  <a16:creationId xmlns:a16="http://schemas.microsoft.com/office/drawing/2014/main" xmlns="" id="{A5B3E04A-D1DB-4EC6-A591-5DE9465B8C25}"/>
                </a:ext>
              </a:extLst>
            </p:cNvPr>
            <p:cNvSpPr/>
            <p:nvPr/>
          </p:nvSpPr>
          <p:spPr>
            <a:xfrm>
              <a:off x="662233" y="6103562"/>
              <a:ext cx="3066890" cy="357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жағдайда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қысылмай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бөлісу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2">
              <a:extLst>
                <a:ext uri="{FF2B5EF4-FFF2-40B4-BE49-F238E27FC236}">
                  <a16:creationId xmlns:a16="http://schemas.microsoft.com/office/drawing/2014/main" xmlns="" id="{63FEDC23-8CB6-4EE8-B606-E6D9B0726324}"/>
                </a:ext>
              </a:extLst>
            </p:cNvPr>
            <p:cNvSpPr/>
            <p:nvPr/>
          </p:nvSpPr>
          <p:spPr>
            <a:xfrm>
              <a:off x="662233" y="6365223"/>
              <a:ext cx="2147698" cy="3046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мүмкіндігін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береді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23">
              <a:extLst>
                <a:ext uri="{FF2B5EF4-FFF2-40B4-BE49-F238E27FC236}">
                  <a16:creationId xmlns:a16="http://schemas.microsoft.com/office/drawing/2014/main" xmlns="" id="{FEC25F10-FB7E-491B-88CB-587B96F5574A}"/>
                </a:ext>
              </a:extLst>
            </p:cNvPr>
            <p:cNvSpPr/>
            <p:nvPr/>
          </p:nvSpPr>
          <p:spPr>
            <a:xfrm>
              <a:off x="2217044" y="6432701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24">
              <a:extLst>
                <a:ext uri="{FF2B5EF4-FFF2-40B4-BE49-F238E27FC236}">
                  <a16:creationId xmlns:a16="http://schemas.microsoft.com/office/drawing/2014/main" xmlns="" id="{9DD41DAE-3F38-49BE-AD3C-24D2C519C3C4}"/>
                </a:ext>
              </a:extLst>
            </p:cNvPr>
            <p:cNvSpPr/>
            <p:nvPr/>
          </p:nvSpPr>
          <p:spPr>
            <a:xfrm>
              <a:off x="662233" y="6717994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22347F-071E-414E-B4FE-9C8522BF7E6A}"/>
              </a:ext>
            </a:extLst>
          </p:cNvPr>
          <p:cNvSpPr txBox="1"/>
          <p:nvPr/>
        </p:nvSpPr>
        <p:spPr>
          <a:xfrm>
            <a:off x="2974105" y="1440433"/>
            <a:ext cx="5704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Отбасы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мүшелері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арасында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агрессивті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қарым-қатынас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жолдарына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мүмкіндік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бермеңіз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4595CEB-57BE-4C63-938E-90037BC63353}"/>
              </a:ext>
            </a:extLst>
          </p:cNvPr>
          <p:cNvSpPr txBox="1"/>
          <p:nvPr/>
        </p:nvSpPr>
        <p:spPr>
          <a:xfrm>
            <a:off x="902141" y="4127271"/>
            <a:ext cx="4893748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610" indent="-6350">
              <a:lnSpc>
                <a:spcPct val="104000"/>
              </a:lnSpc>
              <a:spcAft>
                <a:spcPts val="2420"/>
              </a:spcAft>
            </a:pP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Балаңызбен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буллинг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жайлы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ашық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сөйлесіңіз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57">
            <a:extLst>
              <a:ext uri="{FF2B5EF4-FFF2-40B4-BE49-F238E27FC236}">
                <a16:creationId xmlns:a16="http://schemas.microsoft.com/office/drawing/2014/main" xmlns="" id="{30D3EC45-5980-41EA-8A05-2B4C4EB48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8" y="801313"/>
            <a:ext cx="1437168" cy="1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867">
            <a:extLst>
              <a:ext uri="{FF2B5EF4-FFF2-40B4-BE49-F238E27FC236}">
                <a16:creationId xmlns:a16="http://schemas.microsoft.com/office/drawing/2014/main" xmlns="" id="{CC2C4018-BAC6-400A-A90F-9FC5D81E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" y="147859"/>
            <a:ext cx="762001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753">
            <a:extLst>
              <a:ext uri="{FF2B5EF4-FFF2-40B4-BE49-F238E27FC236}">
                <a16:creationId xmlns:a16="http://schemas.microsoft.com/office/drawing/2014/main" xmlns="" id="{F24E0A0C-0BD7-494A-B629-39AC337A9106}"/>
              </a:ext>
            </a:extLst>
          </p:cNvPr>
          <p:cNvGrpSpPr/>
          <p:nvPr/>
        </p:nvGrpSpPr>
        <p:grpSpPr>
          <a:xfrm>
            <a:off x="126963" y="24618"/>
            <a:ext cx="9059358" cy="6833382"/>
            <a:chOff x="0" y="-432476"/>
            <a:chExt cx="5359636" cy="7537704"/>
          </a:xfrm>
        </p:grpSpPr>
        <p:pic>
          <p:nvPicPr>
            <p:cNvPr id="7" name="Picture 3868">
              <a:extLst>
                <a:ext uri="{FF2B5EF4-FFF2-40B4-BE49-F238E27FC236}">
                  <a16:creationId xmlns:a16="http://schemas.microsoft.com/office/drawing/2014/main" xmlns="" id="{2235E823-CDC8-41D4-BAE7-8AFD23423F0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20317" y="-432476"/>
              <a:ext cx="527304" cy="7537704"/>
            </a:xfrm>
            <a:prstGeom prst="rect">
              <a:avLst/>
            </a:prstGeom>
          </p:spPr>
        </p:pic>
        <p:pic>
          <p:nvPicPr>
            <p:cNvPr id="8" name="Picture 336">
              <a:extLst>
                <a:ext uri="{FF2B5EF4-FFF2-40B4-BE49-F238E27FC236}">
                  <a16:creationId xmlns:a16="http://schemas.microsoft.com/office/drawing/2014/main" xmlns="" id="{90B35F96-1C60-4FB2-B1F8-E4FFAC818F5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547402" y="2325023"/>
              <a:ext cx="855307" cy="891083"/>
            </a:xfrm>
            <a:prstGeom prst="rect">
              <a:avLst/>
            </a:prstGeom>
          </p:spPr>
        </p:pic>
        <p:sp>
          <p:nvSpPr>
            <p:cNvPr id="9" name="Rectangle 339">
              <a:extLst>
                <a:ext uri="{FF2B5EF4-FFF2-40B4-BE49-F238E27FC236}">
                  <a16:creationId xmlns:a16="http://schemas.microsoft.com/office/drawing/2014/main" xmlns="" id="{31799B9D-1231-4FC9-A636-92A5BD4F8A9C}"/>
                </a:ext>
              </a:extLst>
            </p:cNvPr>
            <p:cNvSpPr/>
            <p:nvPr/>
          </p:nvSpPr>
          <p:spPr>
            <a:xfrm>
              <a:off x="128186" y="3044265"/>
              <a:ext cx="310080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 ойы отбасыда маңызды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340">
              <a:extLst>
                <a:ext uri="{FF2B5EF4-FFF2-40B4-BE49-F238E27FC236}">
                  <a16:creationId xmlns:a16="http://schemas.microsoft.com/office/drawing/2014/main" xmlns="" id="{F16F6CC1-4E50-488D-BE1D-88CD2AA5A382}"/>
                </a:ext>
              </a:extLst>
            </p:cNvPr>
            <p:cNvSpPr/>
            <p:nvPr/>
          </p:nvSpPr>
          <p:spPr>
            <a:xfrm>
              <a:off x="128186" y="3253053"/>
              <a:ext cx="310032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екенін сезінетін балалар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341">
              <a:extLst>
                <a:ext uri="{FF2B5EF4-FFF2-40B4-BE49-F238E27FC236}">
                  <a16:creationId xmlns:a16="http://schemas.microsoft.com/office/drawing/2014/main" xmlns="" id="{5E01403D-D3CA-41C1-BDA3-FC28A7D656E6}"/>
                </a:ext>
              </a:extLst>
            </p:cNvPr>
            <p:cNvSpPr/>
            <p:nvPr/>
          </p:nvSpPr>
          <p:spPr>
            <a:xfrm>
              <a:off x="128163" y="3460080"/>
              <a:ext cx="310064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ішкі проблемаларын еркін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42">
              <a:extLst>
                <a:ext uri="{FF2B5EF4-FFF2-40B4-BE49-F238E27FC236}">
                  <a16:creationId xmlns:a16="http://schemas.microsoft.com/office/drawing/2014/main" xmlns="" id="{95F40C34-A28F-477D-8485-54F0B562C62D}"/>
                </a:ext>
              </a:extLst>
            </p:cNvPr>
            <p:cNvSpPr/>
            <p:nvPr/>
          </p:nvSpPr>
          <p:spPr>
            <a:xfrm>
              <a:off x="128186" y="3669359"/>
              <a:ext cx="309961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айтатын болады. Сонымен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43">
              <a:extLst>
                <a:ext uri="{FF2B5EF4-FFF2-40B4-BE49-F238E27FC236}">
                  <a16:creationId xmlns:a16="http://schemas.microsoft.com/office/drawing/2014/main" xmlns="" id="{92BD2034-DA46-4727-904F-8109FB690B72}"/>
                </a:ext>
              </a:extLst>
            </p:cNvPr>
            <p:cNvSpPr/>
            <p:nvPr/>
          </p:nvSpPr>
          <p:spPr>
            <a:xfrm>
              <a:off x="128186" y="3878147"/>
              <a:ext cx="310009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қатар, басқалардың жеке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44">
              <a:extLst>
                <a:ext uri="{FF2B5EF4-FFF2-40B4-BE49-F238E27FC236}">
                  <a16:creationId xmlns:a16="http://schemas.microsoft.com/office/drawing/2014/main" xmlns="" id="{12B9BF82-E7F0-430F-A861-3D683A9845FC}"/>
                </a:ext>
              </a:extLst>
            </p:cNvPr>
            <p:cNvSpPr/>
            <p:nvPr/>
          </p:nvSpPr>
          <p:spPr>
            <a:xfrm>
              <a:off x="128186" y="4086934"/>
              <a:ext cx="254943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ойларын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құрметтейді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45">
              <a:extLst>
                <a:ext uri="{FF2B5EF4-FFF2-40B4-BE49-F238E27FC236}">
                  <a16:creationId xmlns:a16="http://schemas.microsoft.com/office/drawing/2014/main" xmlns="" id="{C5F37A3F-F2CD-4F58-9757-B02F21E00932}"/>
                </a:ext>
              </a:extLst>
            </p:cNvPr>
            <p:cNvSpPr/>
            <p:nvPr/>
          </p:nvSpPr>
          <p:spPr>
            <a:xfrm>
              <a:off x="1980481" y="4086934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347">
              <a:extLst>
                <a:ext uri="{FF2B5EF4-FFF2-40B4-BE49-F238E27FC236}">
                  <a16:creationId xmlns:a16="http://schemas.microsoft.com/office/drawing/2014/main" xmlns="" id="{AC9995CB-8379-4232-A5E3-D2F5B88EFFB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4557365"/>
              <a:ext cx="901433" cy="865238"/>
            </a:xfrm>
            <a:prstGeom prst="rect">
              <a:avLst/>
            </a:prstGeom>
          </p:spPr>
        </p:pic>
        <p:sp>
          <p:nvSpPr>
            <p:cNvPr id="17" name="Rectangle 350">
              <a:extLst>
                <a:ext uri="{FF2B5EF4-FFF2-40B4-BE49-F238E27FC236}">
                  <a16:creationId xmlns:a16="http://schemas.microsoft.com/office/drawing/2014/main" xmlns="" id="{6E1EC733-2F5C-43AF-B11A-FAF603FBE238}"/>
                </a:ext>
              </a:extLst>
            </p:cNvPr>
            <p:cNvSpPr/>
            <p:nvPr/>
          </p:nvSpPr>
          <p:spPr>
            <a:xfrm>
              <a:off x="1831129" y="5490920"/>
              <a:ext cx="3377082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Мақтау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бойында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612">
              <a:extLst>
                <a:ext uri="{FF2B5EF4-FFF2-40B4-BE49-F238E27FC236}">
                  <a16:creationId xmlns:a16="http://schemas.microsoft.com/office/drawing/2014/main" xmlns="" id="{DE35D48B-E4AC-4C4D-84EC-EF616582FEEE}"/>
                </a:ext>
              </a:extLst>
            </p:cNvPr>
            <p:cNvSpPr/>
            <p:nvPr/>
          </p:nvSpPr>
          <p:spPr>
            <a:xfrm>
              <a:off x="1831129" y="5699708"/>
              <a:ext cx="955784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жоғары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613">
              <a:extLst>
                <a:ext uri="{FF2B5EF4-FFF2-40B4-BE49-F238E27FC236}">
                  <a16:creationId xmlns:a16="http://schemas.microsoft.com/office/drawing/2014/main" xmlns="" id="{903415F5-0FCC-4698-BE96-AEB98787FAC0}"/>
                </a:ext>
              </a:extLst>
            </p:cNvPr>
            <p:cNvSpPr/>
            <p:nvPr/>
          </p:nvSpPr>
          <p:spPr>
            <a:xfrm>
              <a:off x="2429502" y="5713863"/>
              <a:ext cx="155197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өзбағала</a:t>
              </a:r>
              <a:r>
                <a:rPr lang="kk-KZ"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н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ым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614">
              <a:extLst>
                <a:ext uri="{FF2B5EF4-FFF2-40B4-BE49-F238E27FC236}">
                  <a16:creationId xmlns:a16="http://schemas.microsoft.com/office/drawing/2014/main" xmlns="" id="{8D13BCC2-7A15-43F5-8973-5939D086A1A6}"/>
                </a:ext>
              </a:extLst>
            </p:cNvPr>
            <p:cNvSpPr/>
            <p:nvPr/>
          </p:nvSpPr>
          <p:spPr>
            <a:xfrm>
              <a:off x="1846709" y="5996965"/>
              <a:ext cx="206019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қалыптастырады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615">
              <a:extLst>
                <a:ext uri="{FF2B5EF4-FFF2-40B4-BE49-F238E27FC236}">
                  <a16:creationId xmlns:a16="http://schemas.microsoft.com/office/drawing/2014/main" xmlns="" id="{963EBFAA-4102-4D6C-A14F-1E295BADFA0B}"/>
                </a:ext>
              </a:extLst>
            </p:cNvPr>
            <p:cNvSpPr/>
            <p:nvPr/>
          </p:nvSpPr>
          <p:spPr>
            <a:xfrm>
              <a:off x="2832396" y="6018664"/>
              <a:ext cx="522512" cy="504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Сол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353">
              <a:extLst>
                <a:ext uri="{FF2B5EF4-FFF2-40B4-BE49-F238E27FC236}">
                  <a16:creationId xmlns:a16="http://schemas.microsoft.com/office/drawing/2014/main" xmlns="" id="{D89B5A99-EAEE-49FE-9EC9-3ECD0E2AE1FA}"/>
                </a:ext>
              </a:extLst>
            </p:cNvPr>
            <p:cNvSpPr/>
            <p:nvPr/>
          </p:nvSpPr>
          <p:spPr>
            <a:xfrm>
              <a:off x="1833577" y="6205921"/>
              <a:ext cx="3376608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арқылы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басқалардың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ойына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354">
              <a:extLst>
                <a:ext uri="{FF2B5EF4-FFF2-40B4-BE49-F238E27FC236}">
                  <a16:creationId xmlns:a16="http://schemas.microsoft.com/office/drawing/2014/main" xmlns="" id="{4B0F286D-8894-411F-B81C-BBA7E7B9C82C}"/>
                </a:ext>
              </a:extLst>
            </p:cNvPr>
            <p:cNvSpPr/>
            <p:nvPr/>
          </p:nvSpPr>
          <p:spPr>
            <a:xfrm>
              <a:off x="1831129" y="6465377"/>
              <a:ext cx="2117343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тәуелділігі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азаяды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55">
              <a:extLst>
                <a:ext uri="{FF2B5EF4-FFF2-40B4-BE49-F238E27FC236}">
                  <a16:creationId xmlns:a16="http://schemas.microsoft.com/office/drawing/2014/main" xmlns="" id="{CE95FCDC-A248-46A7-BE74-562793738D26}"/>
                </a:ext>
              </a:extLst>
            </p:cNvPr>
            <p:cNvSpPr/>
            <p:nvPr/>
          </p:nvSpPr>
          <p:spPr>
            <a:xfrm>
              <a:off x="3363003" y="6324497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58">
              <a:extLst>
                <a:ext uri="{FF2B5EF4-FFF2-40B4-BE49-F238E27FC236}">
                  <a16:creationId xmlns:a16="http://schemas.microsoft.com/office/drawing/2014/main" xmlns="" id="{874E3576-B1A0-4991-B7CD-AA85212A0EF4}"/>
                </a:ext>
              </a:extLst>
            </p:cNvPr>
            <p:cNvSpPr/>
            <p:nvPr/>
          </p:nvSpPr>
          <p:spPr>
            <a:xfrm>
              <a:off x="1024056" y="565623"/>
              <a:ext cx="204406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Күнделікті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қарым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59">
              <a:extLst>
                <a:ext uri="{FF2B5EF4-FFF2-40B4-BE49-F238E27FC236}">
                  <a16:creationId xmlns:a16="http://schemas.microsoft.com/office/drawing/2014/main" xmlns="" id="{1C44ECCB-B8FF-45AA-AE73-E020BDA812AE}"/>
                </a:ext>
              </a:extLst>
            </p:cNvPr>
            <p:cNvSpPr/>
            <p:nvPr/>
          </p:nvSpPr>
          <p:spPr>
            <a:xfrm>
              <a:off x="2636055" y="1297379"/>
              <a:ext cx="15777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60">
              <a:extLst>
                <a:ext uri="{FF2B5EF4-FFF2-40B4-BE49-F238E27FC236}">
                  <a16:creationId xmlns:a16="http://schemas.microsoft.com/office/drawing/2014/main" xmlns="" id="{8AA76C1F-494D-4DB2-93C6-0CD6CFE077BD}"/>
                </a:ext>
              </a:extLst>
            </p:cNvPr>
            <p:cNvSpPr/>
            <p:nvPr/>
          </p:nvSpPr>
          <p:spPr>
            <a:xfrm>
              <a:off x="1996668" y="595387"/>
              <a:ext cx="215789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қатынаста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61">
              <a:extLst>
                <a:ext uri="{FF2B5EF4-FFF2-40B4-BE49-F238E27FC236}">
                  <a16:creationId xmlns:a16="http://schemas.microsoft.com/office/drawing/2014/main" xmlns="" id="{86AB432F-9512-407C-8CF3-13AE2AC57D0E}"/>
                </a:ext>
              </a:extLst>
            </p:cNvPr>
            <p:cNvSpPr/>
            <p:nvPr/>
          </p:nvSpPr>
          <p:spPr>
            <a:xfrm>
              <a:off x="1024056" y="790313"/>
              <a:ext cx="420212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жеке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тұлға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ретінде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қабылдап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62">
              <a:extLst>
                <a:ext uri="{FF2B5EF4-FFF2-40B4-BE49-F238E27FC236}">
                  <a16:creationId xmlns:a16="http://schemas.microsoft.com/office/drawing/2014/main" xmlns="" id="{DF835C94-6E17-479C-8DF9-35BBF3ED0692}"/>
                </a:ext>
              </a:extLst>
            </p:cNvPr>
            <p:cNvSpPr/>
            <p:nvPr/>
          </p:nvSpPr>
          <p:spPr>
            <a:xfrm>
              <a:off x="1158664" y="1713432"/>
              <a:ext cx="420046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құрметтеу балада басқалардың жеке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63">
              <a:extLst>
                <a:ext uri="{FF2B5EF4-FFF2-40B4-BE49-F238E27FC236}">
                  <a16:creationId xmlns:a16="http://schemas.microsoft.com/office/drawing/2014/main" xmlns="" id="{C9251BDF-1B8B-4974-961B-7C3055C829D2}"/>
                </a:ext>
              </a:extLst>
            </p:cNvPr>
            <p:cNvSpPr/>
            <p:nvPr/>
          </p:nvSpPr>
          <p:spPr>
            <a:xfrm>
              <a:off x="1158641" y="1921983"/>
              <a:ext cx="4200995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шекараларын құрметтеу дағдысын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64">
              <a:extLst>
                <a:ext uri="{FF2B5EF4-FFF2-40B4-BE49-F238E27FC236}">
                  <a16:creationId xmlns:a16="http://schemas.microsoft.com/office/drawing/2014/main" xmlns="" id="{CA044F80-9C55-4CC1-A9C1-1694E0185332}"/>
                </a:ext>
              </a:extLst>
            </p:cNvPr>
            <p:cNvSpPr/>
            <p:nvPr/>
          </p:nvSpPr>
          <p:spPr>
            <a:xfrm>
              <a:off x="1158664" y="2131389"/>
              <a:ext cx="206208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қалыптастырады.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65">
              <a:extLst>
                <a:ext uri="{FF2B5EF4-FFF2-40B4-BE49-F238E27FC236}">
                  <a16:creationId xmlns:a16="http://schemas.microsoft.com/office/drawing/2014/main" xmlns="" id="{7E9B466A-9553-4112-A235-04DD03EABA60}"/>
                </a:ext>
              </a:extLst>
            </p:cNvPr>
            <p:cNvSpPr/>
            <p:nvPr/>
          </p:nvSpPr>
          <p:spPr>
            <a:xfrm>
              <a:off x="2649771" y="213138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3" name="Picture 367">
              <a:extLst>
                <a:ext uri="{FF2B5EF4-FFF2-40B4-BE49-F238E27FC236}">
                  <a16:creationId xmlns:a16="http://schemas.microsoft.com/office/drawing/2014/main" xmlns="" id="{4CEB03F9-3272-4C67-AFFD-D7C087C011AE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68537" y="3183848"/>
              <a:ext cx="1823339" cy="1415288"/>
            </a:xfrm>
            <a:prstGeom prst="rect">
              <a:avLst/>
            </a:prstGeom>
          </p:spPr>
        </p:pic>
        <p:sp>
          <p:nvSpPr>
            <p:cNvPr id="34" name="Rectangle 368">
              <a:extLst>
                <a:ext uri="{FF2B5EF4-FFF2-40B4-BE49-F238E27FC236}">
                  <a16:creationId xmlns:a16="http://schemas.microsoft.com/office/drawing/2014/main" xmlns="" id="{6B463861-6B1A-46F2-AFC5-67697672CF66}"/>
                </a:ext>
              </a:extLst>
            </p:cNvPr>
            <p:cNvSpPr/>
            <p:nvPr/>
          </p:nvSpPr>
          <p:spPr>
            <a:xfrm>
              <a:off x="3519462" y="3461850"/>
              <a:ext cx="684929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100" b="1">
                  <a:solidFill>
                    <a:srgbClr val="0C585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Өз ойын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69">
              <a:extLst>
                <a:ext uri="{FF2B5EF4-FFF2-40B4-BE49-F238E27FC236}">
                  <a16:creationId xmlns:a16="http://schemas.microsoft.com/office/drawing/2014/main" xmlns="" id="{495B4070-6AC9-4AC3-8DB8-05769231DA15}"/>
                </a:ext>
              </a:extLst>
            </p:cNvPr>
            <p:cNvSpPr/>
            <p:nvPr/>
          </p:nvSpPr>
          <p:spPr>
            <a:xfrm>
              <a:off x="4033431" y="3461850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100" b="1">
                  <a:solidFill>
                    <a:srgbClr val="0C585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6" name="Picture 371">
              <a:extLst>
                <a:ext uri="{FF2B5EF4-FFF2-40B4-BE49-F238E27FC236}">
                  <a16:creationId xmlns:a16="http://schemas.microsoft.com/office/drawing/2014/main" xmlns="" id="{092018A6-AEE1-4356-8F7C-D252EA6303F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5857" y="5351814"/>
              <a:ext cx="1715389" cy="1513078"/>
            </a:xfrm>
            <a:prstGeom prst="rect">
              <a:avLst/>
            </a:prstGeom>
          </p:spPr>
        </p:pic>
      </p:grpSp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866759C4-DE9C-4BDD-98BF-B2338137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500" b="0" i="0" u="none" strike="noStrike" cap="none" normalizeH="0" baseline="0">
                <a:ln>
                  <a:noFill/>
                </a:ln>
                <a:solidFill>
                  <a:srgbClr val="0F6C71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-</a:t>
            </a:r>
            <a:endParaRPr kumimoji="0" lang="x-none" altLang="x-non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xmlns="" id="{AB48197D-08B7-44D4-BA84-A066A7FD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06" y="508952"/>
            <a:ext cx="5574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Балаңыздың физикалық және психоэмоционалды жеке шекараларын құрметтеңіз.  </a:t>
            </a:r>
            <a:endParaRPr kumimoji="0" lang="x-none" altLang="x-non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42D70B3-7F4D-4243-AA3F-7D2D8425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" y="13071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8" name="Rectangle 62">
            <a:extLst>
              <a:ext uri="{FF2B5EF4-FFF2-40B4-BE49-F238E27FC236}">
                <a16:creationId xmlns:a16="http://schemas.microsoft.com/office/drawing/2014/main" xmlns="" id="{D41C9D1C-0BBA-4261-8874-A5F2F34C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56" y="2432539"/>
            <a:ext cx="65271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914400"/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x-none" altLang="x-none" sz="2400" b="1" dirty="0">
                <a:solidFill>
                  <a:srgbClr val="000000"/>
                </a:solidFill>
                <a:ea typeface="Calibri" panose="020F0502020204030204" pitchFamily="34" charset="0"/>
              </a:rPr>
              <a:t>Өз ойын еркін айтуға ынталандырыңыз.  </a:t>
            </a:r>
            <a:endParaRPr lang="x-none" altLang="x-none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661D1CC-D890-4D31-A535-4859D20AA86C}"/>
              </a:ext>
            </a:extLst>
          </p:cNvPr>
          <p:cNvSpPr txBox="1"/>
          <p:nvPr/>
        </p:nvSpPr>
        <p:spPr>
          <a:xfrm>
            <a:off x="1952657" y="4809926"/>
            <a:ext cx="498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Балаңызды жиі 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мақтаңыз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endParaRPr kumimoji="0" lang="x-none" altLang="x-non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77">
            <a:extLst>
              <a:ext uri="{FF2B5EF4-FFF2-40B4-BE49-F238E27FC236}">
                <a16:creationId xmlns:a16="http://schemas.microsoft.com/office/drawing/2014/main" xmlns="" id="{FB8179C8-D360-4053-BFB3-FC2D99256231}"/>
              </a:ext>
            </a:extLst>
          </p:cNvPr>
          <p:cNvGrpSpPr/>
          <p:nvPr/>
        </p:nvGrpSpPr>
        <p:grpSpPr>
          <a:xfrm>
            <a:off x="0" y="10267"/>
            <a:ext cx="10894022" cy="6847733"/>
            <a:chOff x="0" y="-2836"/>
            <a:chExt cx="5858397" cy="7537704"/>
          </a:xfrm>
        </p:grpSpPr>
        <p:pic>
          <p:nvPicPr>
            <p:cNvPr id="6" name="Picture 3869">
              <a:extLst>
                <a:ext uri="{FF2B5EF4-FFF2-40B4-BE49-F238E27FC236}">
                  <a16:creationId xmlns:a16="http://schemas.microsoft.com/office/drawing/2014/main" xmlns="" id="{9A00C4E9-0BCD-4633-9920-E46D07BF58F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836"/>
              <a:ext cx="539496" cy="7537704"/>
            </a:xfrm>
            <a:prstGeom prst="rect">
              <a:avLst/>
            </a:prstGeom>
          </p:spPr>
        </p:pic>
        <p:sp>
          <p:nvSpPr>
            <p:cNvPr id="7" name="Rectangle 381">
              <a:extLst>
                <a:ext uri="{FF2B5EF4-FFF2-40B4-BE49-F238E27FC236}">
                  <a16:creationId xmlns:a16="http://schemas.microsoft.com/office/drawing/2014/main" xmlns="" id="{D1BA52AA-B4FF-4BCB-9D99-061709CEE441}"/>
                </a:ext>
              </a:extLst>
            </p:cNvPr>
            <p:cNvSpPr/>
            <p:nvPr/>
          </p:nvSpPr>
          <p:spPr>
            <a:xfrm>
              <a:off x="1971680" y="905711"/>
              <a:ext cx="33877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Мектепке жиі келетін ата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383">
              <a:extLst>
                <a:ext uri="{FF2B5EF4-FFF2-40B4-BE49-F238E27FC236}">
                  <a16:creationId xmlns:a16="http://schemas.microsoft.com/office/drawing/2014/main" xmlns="" id="{EB38D299-C9A1-42E8-91DD-59A27C3A28C2}"/>
                </a:ext>
              </a:extLst>
            </p:cNvPr>
            <p:cNvSpPr/>
            <p:nvPr/>
          </p:nvSpPr>
          <p:spPr>
            <a:xfrm>
              <a:off x="3220948" y="906096"/>
              <a:ext cx="5023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641">
              <a:extLst>
                <a:ext uri="{FF2B5EF4-FFF2-40B4-BE49-F238E27FC236}">
                  <a16:creationId xmlns:a16="http://schemas.microsoft.com/office/drawing/2014/main" xmlns="" id="{4B2D5B89-F9BB-4785-BF4A-1A9D258F6914}"/>
                </a:ext>
              </a:extLst>
            </p:cNvPr>
            <p:cNvSpPr/>
            <p:nvPr/>
          </p:nvSpPr>
          <p:spPr>
            <a:xfrm>
              <a:off x="1971680" y="1114499"/>
              <a:ext cx="136178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баласының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642">
              <a:extLst>
                <a:ext uri="{FF2B5EF4-FFF2-40B4-BE49-F238E27FC236}">
                  <a16:creationId xmlns:a16="http://schemas.microsoft.com/office/drawing/2014/main" xmlns="" id="{E97877DE-6B7B-4EBE-91CB-3BBB20CADE89}"/>
                </a:ext>
              </a:extLst>
            </p:cNvPr>
            <p:cNvSpPr/>
            <p:nvPr/>
          </p:nvSpPr>
          <p:spPr>
            <a:xfrm>
              <a:off x="2583369" y="1128693"/>
              <a:ext cx="193402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сыныптастарын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85">
              <a:extLst>
                <a:ext uri="{FF2B5EF4-FFF2-40B4-BE49-F238E27FC236}">
                  <a16:creationId xmlns:a16="http://schemas.microsoft.com/office/drawing/2014/main" xmlns="" id="{4D0E92D0-2272-4000-8F32-3C8A74A742BA}"/>
                </a:ext>
              </a:extLst>
            </p:cNvPr>
            <p:cNvSpPr/>
            <p:nvPr/>
          </p:nvSpPr>
          <p:spPr>
            <a:xfrm>
              <a:off x="1971680" y="1321764"/>
              <a:ext cx="169000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ата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86">
              <a:extLst>
                <a:ext uri="{FF2B5EF4-FFF2-40B4-BE49-F238E27FC236}">
                  <a16:creationId xmlns:a16="http://schemas.microsoft.com/office/drawing/2014/main" xmlns="" id="{DAB7651A-B7AB-422A-A694-4AD5EDE7CE9C}"/>
                </a:ext>
              </a:extLst>
            </p:cNvPr>
            <p:cNvSpPr/>
            <p:nvPr/>
          </p:nvSpPr>
          <p:spPr>
            <a:xfrm>
              <a:off x="3181990" y="1321764"/>
              <a:ext cx="15777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87">
              <a:extLst>
                <a:ext uri="{FF2B5EF4-FFF2-40B4-BE49-F238E27FC236}">
                  <a16:creationId xmlns:a16="http://schemas.microsoft.com/office/drawing/2014/main" xmlns="" id="{C7712608-60E7-4C4F-87ED-75B2073274AC}"/>
                </a:ext>
              </a:extLst>
            </p:cNvPr>
            <p:cNvSpPr/>
            <p:nvPr/>
          </p:nvSpPr>
          <p:spPr>
            <a:xfrm>
              <a:off x="3241426" y="1321764"/>
              <a:ext cx="219821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аналарын жақсы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88">
              <a:extLst>
                <a:ext uri="{FF2B5EF4-FFF2-40B4-BE49-F238E27FC236}">
                  <a16:creationId xmlns:a16="http://schemas.microsoft.com/office/drawing/2014/main" xmlns="" id="{C46820E9-35EC-4783-BC4A-7577D2E06F60}"/>
                </a:ext>
              </a:extLst>
            </p:cNvPr>
            <p:cNvSpPr/>
            <p:nvPr/>
          </p:nvSpPr>
          <p:spPr>
            <a:xfrm>
              <a:off x="1971680" y="1530552"/>
              <a:ext cx="388553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таниды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таныстық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жалпы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89">
              <a:extLst>
                <a:ext uri="{FF2B5EF4-FFF2-40B4-BE49-F238E27FC236}">
                  <a16:creationId xmlns:a16="http://schemas.microsoft.com/office/drawing/2014/main" xmlns="" id="{B777D89A-0C94-4B8C-BE12-08CA1B639F79}"/>
                </a:ext>
              </a:extLst>
            </p:cNvPr>
            <p:cNvSpPr/>
            <p:nvPr/>
          </p:nvSpPr>
          <p:spPr>
            <a:xfrm>
              <a:off x="1971680" y="1739340"/>
              <a:ext cx="388671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проблемалардың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алдын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алуға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90">
              <a:extLst>
                <a:ext uri="{FF2B5EF4-FFF2-40B4-BE49-F238E27FC236}">
                  <a16:creationId xmlns:a16="http://schemas.microsoft.com/office/drawing/2014/main" xmlns="" id="{F2F5194E-F7BA-4761-9211-47F30D62AB74}"/>
                </a:ext>
              </a:extLst>
            </p:cNvPr>
            <p:cNvSpPr/>
            <p:nvPr/>
          </p:nvSpPr>
          <p:spPr>
            <a:xfrm>
              <a:off x="1971657" y="1947891"/>
              <a:ext cx="1487403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көмектеседі.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391">
              <a:extLst>
                <a:ext uri="{FF2B5EF4-FFF2-40B4-BE49-F238E27FC236}">
                  <a16:creationId xmlns:a16="http://schemas.microsoft.com/office/drawing/2014/main" xmlns="" id="{F2BB6F9D-09DB-4582-9B95-0531B59DBBB5}"/>
                </a:ext>
              </a:extLst>
            </p:cNvPr>
            <p:cNvSpPr/>
            <p:nvPr/>
          </p:nvSpPr>
          <p:spPr>
            <a:xfrm>
              <a:off x="3029567" y="1947891"/>
              <a:ext cx="131439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393">
              <a:extLst>
                <a:ext uri="{FF2B5EF4-FFF2-40B4-BE49-F238E27FC236}">
                  <a16:creationId xmlns:a16="http://schemas.microsoft.com/office/drawing/2014/main" xmlns="" id="{D669F80A-73CB-430F-8A1E-733F204546D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8251" y="48814"/>
              <a:ext cx="783323" cy="838619"/>
            </a:xfrm>
            <a:prstGeom prst="rect">
              <a:avLst/>
            </a:prstGeom>
          </p:spPr>
        </p:pic>
        <p:pic>
          <p:nvPicPr>
            <p:cNvPr id="20" name="Picture 395">
              <a:extLst>
                <a:ext uri="{FF2B5EF4-FFF2-40B4-BE49-F238E27FC236}">
                  <a16:creationId xmlns:a16="http://schemas.microsoft.com/office/drawing/2014/main" xmlns="" id="{176C8D22-8B5C-4C55-86B5-C1064CF4FF7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984752" y="2305909"/>
              <a:ext cx="885952" cy="847839"/>
            </a:xfrm>
            <a:prstGeom prst="rect">
              <a:avLst/>
            </a:prstGeom>
          </p:spPr>
        </p:pic>
        <p:sp>
          <p:nvSpPr>
            <p:cNvPr id="21" name="Rectangle 399">
              <a:extLst>
                <a:ext uri="{FF2B5EF4-FFF2-40B4-BE49-F238E27FC236}">
                  <a16:creationId xmlns:a16="http://schemas.microsoft.com/office/drawing/2014/main" xmlns="" id="{AB868152-CD11-420B-9ADF-F16DEE07FC29}"/>
                </a:ext>
              </a:extLst>
            </p:cNvPr>
            <p:cNvSpPr/>
            <p:nvPr/>
          </p:nvSpPr>
          <p:spPr>
            <a:xfrm>
              <a:off x="631472" y="2994098"/>
              <a:ext cx="289614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Сол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арқылы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әрбір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іс</a:t>
              </a:r>
              <a:endParaRPr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643">
              <a:extLst>
                <a:ext uri="{FF2B5EF4-FFF2-40B4-BE49-F238E27FC236}">
                  <a16:creationId xmlns:a16="http://schemas.microsoft.com/office/drawing/2014/main" xmlns="" id="{54E3338A-6F72-4ADD-BD0F-B775F8A61946}"/>
                </a:ext>
              </a:extLst>
            </p:cNvPr>
            <p:cNvSpPr/>
            <p:nvPr/>
          </p:nvSpPr>
          <p:spPr>
            <a:xfrm>
              <a:off x="646539" y="3203377"/>
              <a:ext cx="92376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әрекеті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644">
              <a:extLst>
                <a:ext uri="{FF2B5EF4-FFF2-40B4-BE49-F238E27FC236}">
                  <a16:creationId xmlns:a16="http://schemas.microsoft.com/office/drawing/2014/main" xmlns="" id="{4EFA0861-9786-4034-80FD-ED922D35DBFC}"/>
                </a:ext>
              </a:extLst>
            </p:cNvPr>
            <p:cNvSpPr/>
            <p:nvPr/>
          </p:nvSpPr>
          <p:spPr>
            <a:xfrm>
              <a:off x="1149612" y="3220790"/>
              <a:ext cx="64393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645">
              <a:extLst>
                <a:ext uri="{FF2B5EF4-FFF2-40B4-BE49-F238E27FC236}">
                  <a16:creationId xmlns:a16="http://schemas.microsoft.com/office/drawing/2014/main" xmlns="" id="{C1BC66DF-D052-402F-93C4-3ADA8AE74C7D}"/>
                </a:ext>
              </a:extLst>
            </p:cNvPr>
            <p:cNvSpPr/>
            <p:nvPr/>
          </p:nvSpPr>
          <p:spPr>
            <a:xfrm>
              <a:off x="622641" y="3458049"/>
              <a:ext cx="1728284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жауапкершілік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646">
              <a:extLst>
                <a:ext uri="{FF2B5EF4-FFF2-40B4-BE49-F238E27FC236}">
                  <a16:creationId xmlns:a16="http://schemas.microsoft.com/office/drawing/2014/main" xmlns="" id="{7E1823A7-C02A-4045-8ED9-5453960BAB36}"/>
                </a:ext>
              </a:extLst>
            </p:cNvPr>
            <p:cNvSpPr/>
            <p:nvPr/>
          </p:nvSpPr>
          <p:spPr>
            <a:xfrm>
              <a:off x="1405970" y="3458049"/>
              <a:ext cx="79208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алуды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403">
              <a:extLst>
                <a:ext uri="{FF2B5EF4-FFF2-40B4-BE49-F238E27FC236}">
                  <a16:creationId xmlns:a16="http://schemas.microsoft.com/office/drawing/2014/main" xmlns="" id="{39AD768C-2BA2-40CE-A0EC-D411BD6B24B2}"/>
                </a:ext>
              </a:extLst>
            </p:cNvPr>
            <p:cNvSpPr/>
            <p:nvPr/>
          </p:nvSpPr>
          <p:spPr>
            <a:xfrm>
              <a:off x="1802275" y="3466344"/>
              <a:ext cx="10864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үйренеді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404">
              <a:extLst>
                <a:ext uri="{FF2B5EF4-FFF2-40B4-BE49-F238E27FC236}">
                  <a16:creationId xmlns:a16="http://schemas.microsoft.com/office/drawing/2014/main" xmlns="" id="{02DE0493-418E-48D6-B00A-75B7576D019A}"/>
                </a:ext>
              </a:extLst>
            </p:cNvPr>
            <p:cNvSpPr/>
            <p:nvPr/>
          </p:nvSpPr>
          <p:spPr>
            <a:xfrm>
              <a:off x="1340363" y="380651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406">
              <a:extLst>
                <a:ext uri="{FF2B5EF4-FFF2-40B4-BE49-F238E27FC236}">
                  <a16:creationId xmlns:a16="http://schemas.microsoft.com/office/drawing/2014/main" xmlns="" id="{98DE4A24-B7EB-462A-A7CC-96F51E4685B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0029" y="4243637"/>
              <a:ext cx="847839" cy="838098"/>
            </a:xfrm>
            <a:prstGeom prst="rect">
              <a:avLst/>
            </a:prstGeom>
          </p:spPr>
        </p:pic>
        <p:sp>
          <p:nvSpPr>
            <p:cNvPr id="29" name="Rectangle 410">
              <a:extLst>
                <a:ext uri="{FF2B5EF4-FFF2-40B4-BE49-F238E27FC236}">
                  <a16:creationId xmlns:a16="http://schemas.microsoft.com/office/drawing/2014/main" xmlns="" id="{BE95E271-E641-4CB6-BCAF-3C9357F29255}"/>
                </a:ext>
              </a:extLst>
            </p:cNvPr>
            <p:cNvSpPr/>
            <p:nvPr/>
          </p:nvSpPr>
          <p:spPr>
            <a:xfrm>
              <a:off x="2047880" y="5205932"/>
              <a:ext cx="95222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411">
              <a:extLst>
                <a:ext uri="{FF2B5EF4-FFF2-40B4-BE49-F238E27FC236}">
                  <a16:creationId xmlns:a16="http://schemas.microsoft.com/office/drawing/2014/main" xmlns="" id="{78879189-CC9B-452F-8A1F-4F89A3B7A8C4}"/>
                </a:ext>
              </a:extLst>
            </p:cNvPr>
            <p:cNvSpPr/>
            <p:nvPr/>
          </p:nvSpPr>
          <p:spPr>
            <a:xfrm>
              <a:off x="2748920" y="5205932"/>
              <a:ext cx="194771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412">
              <a:extLst>
                <a:ext uri="{FF2B5EF4-FFF2-40B4-BE49-F238E27FC236}">
                  <a16:creationId xmlns:a16="http://schemas.microsoft.com/office/drawing/2014/main" xmlns="" id="{F2D7EA16-65EA-4B99-84F2-B1C3C7010663}"/>
                </a:ext>
              </a:extLst>
            </p:cNvPr>
            <p:cNvSpPr/>
            <p:nvPr/>
          </p:nvSpPr>
          <p:spPr>
            <a:xfrm>
              <a:off x="2835788" y="5205932"/>
              <a:ext cx="60859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әлсіз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413">
              <a:extLst>
                <a:ext uri="{FF2B5EF4-FFF2-40B4-BE49-F238E27FC236}">
                  <a16:creationId xmlns:a16="http://schemas.microsoft.com/office/drawing/2014/main" xmlns="" id="{77390825-5E30-445B-BBC6-C67F4B066032}"/>
                </a:ext>
              </a:extLst>
            </p:cNvPr>
            <p:cNvSpPr/>
            <p:nvPr/>
          </p:nvSpPr>
          <p:spPr>
            <a:xfrm>
              <a:off x="3233806" y="5205932"/>
              <a:ext cx="468204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414">
              <a:extLst>
                <a:ext uri="{FF2B5EF4-FFF2-40B4-BE49-F238E27FC236}">
                  <a16:creationId xmlns:a16="http://schemas.microsoft.com/office/drawing/2014/main" xmlns="" id="{D8A428FF-DAFB-43D4-B744-6247A919D2C5}"/>
                </a:ext>
              </a:extLst>
            </p:cNvPr>
            <p:cNvSpPr/>
            <p:nvPr/>
          </p:nvSpPr>
          <p:spPr>
            <a:xfrm>
              <a:off x="3524890" y="5205932"/>
              <a:ext cx="160533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өзіне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сенімсіз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415">
              <a:extLst>
                <a:ext uri="{FF2B5EF4-FFF2-40B4-BE49-F238E27FC236}">
                  <a16:creationId xmlns:a16="http://schemas.microsoft.com/office/drawing/2014/main" xmlns="" id="{BFCEABEC-60EF-41EA-8261-69A3451D15CA}"/>
                </a:ext>
              </a:extLst>
            </p:cNvPr>
            <p:cNvSpPr/>
            <p:nvPr/>
          </p:nvSpPr>
          <p:spPr>
            <a:xfrm>
              <a:off x="4172734" y="5141709"/>
              <a:ext cx="29152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416">
              <a:extLst>
                <a:ext uri="{FF2B5EF4-FFF2-40B4-BE49-F238E27FC236}">
                  <a16:creationId xmlns:a16="http://schemas.microsoft.com/office/drawing/2014/main" xmlns="" id="{313067D5-CE1A-42E1-9AFF-21ECDBD267F2}"/>
                </a:ext>
              </a:extLst>
            </p:cNvPr>
            <p:cNvSpPr/>
            <p:nvPr/>
          </p:nvSpPr>
          <p:spPr>
            <a:xfrm>
              <a:off x="2047880" y="5414720"/>
              <a:ext cx="194771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417">
              <a:extLst>
                <a:ext uri="{FF2B5EF4-FFF2-40B4-BE49-F238E27FC236}">
                  <a16:creationId xmlns:a16="http://schemas.microsoft.com/office/drawing/2014/main" xmlns="" id="{B9E6502C-574F-4B9E-B27C-479706616846}"/>
                </a:ext>
              </a:extLst>
            </p:cNvPr>
            <p:cNvSpPr/>
            <p:nvPr/>
          </p:nvSpPr>
          <p:spPr>
            <a:xfrm>
              <a:off x="2134748" y="5414720"/>
              <a:ext cx="126692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жігіт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емес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418">
              <a:extLst>
                <a:ext uri="{FF2B5EF4-FFF2-40B4-BE49-F238E27FC236}">
                  <a16:creationId xmlns:a16="http://schemas.microsoft.com/office/drawing/2014/main" xmlns="" id="{7FCE067F-D664-4EF1-B4D5-ADCB586780C8}"/>
                </a:ext>
              </a:extLst>
            </p:cNvPr>
            <p:cNvSpPr/>
            <p:nvPr/>
          </p:nvSpPr>
          <p:spPr>
            <a:xfrm>
              <a:off x="3029590" y="5414720"/>
              <a:ext cx="52701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419">
              <a:extLst>
                <a:ext uri="{FF2B5EF4-FFF2-40B4-BE49-F238E27FC236}">
                  <a16:creationId xmlns:a16="http://schemas.microsoft.com/office/drawing/2014/main" xmlns="" id="{CF2A7CE2-4593-41A3-9CDC-8BF1187D1DC2}"/>
                </a:ext>
              </a:extLst>
            </p:cNvPr>
            <p:cNvSpPr/>
            <p:nvPr/>
          </p:nvSpPr>
          <p:spPr>
            <a:xfrm>
              <a:off x="3364870" y="5414720"/>
              <a:ext cx="203125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соған да жылап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420">
              <a:extLst>
                <a:ext uri="{FF2B5EF4-FFF2-40B4-BE49-F238E27FC236}">
                  <a16:creationId xmlns:a16="http://schemas.microsoft.com/office/drawing/2014/main" xmlns="" id="{7FCF9669-729F-4589-A341-DA34FCB6C089}"/>
                </a:ext>
              </a:extLst>
            </p:cNvPr>
            <p:cNvSpPr/>
            <p:nvPr/>
          </p:nvSpPr>
          <p:spPr>
            <a:xfrm>
              <a:off x="2047880" y="5621984"/>
              <a:ext cx="141514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?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421">
              <a:extLst>
                <a:ext uri="{FF2B5EF4-FFF2-40B4-BE49-F238E27FC236}">
                  <a16:creationId xmlns:a16="http://schemas.microsoft.com/office/drawing/2014/main" xmlns="" id="{F20AA4AF-3CAA-4B59-AD36-5401F243A81A}"/>
                </a:ext>
              </a:extLst>
            </p:cNvPr>
            <p:cNvSpPr/>
            <p:nvPr/>
          </p:nvSpPr>
          <p:spPr>
            <a:xfrm>
              <a:off x="3052450" y="5621984"/>
              <a:ext cx="24675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22">
              <a:extLst>
                <a:ext uri="{FF2B5EF4-FFF2-40B4-BE49-F238E27FC236}">
                  <a16:creationId xmlns:a16="http://schemas.microsoft.com/office/drawing/2014/main" xmlns="" id="{4606C517-F13F-4AD1-9406-2B5EF83A2525}"/>
                </a:ext>
              </a:extLst>
            </p:cNvPr>
            <p:cNvSpPr/>
            <p:nvPr/>
          </p:nvSpPr>
          <p:spPr>
            <a:xfrm>
              <a:off x="3262762" y="5621984"/>
              <a:ext cx="216761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секілді сөздермен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647">
              <a:extLst>
                <a:ext uri="{FF2B5EF4-FFF2-40B4-BE49-F238E27FC236}">
                  <a16:creationId xmlns:a16="http://schemas.microsoft.com/office/drawing/2014/main" xmlns="" id="{73AA86E8-30F0-42C2-BDBB-5CE501BA307B}"/>
                </a:ext>
              </a:extLst>
            </p:cNvPr>
            <p:cNvSpPr/>
            <p:nvPr/>
          </p:nvSpPr>
          <p:spPr>
            <a:xfrm>
              <a:off x="2047880" y="5830772"/>
              <a:ext cx="168169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айыптамаңыз.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648">
              <a:extLst>
                <a:ext uri="{FF2B5EF4-FFF2-40B4-BE49-F238E27FC236}">
                  <a16:creationId xmlns:a16="http://schemas.microsoft.com/office/drawing/2014/main" xmlns="" id="{9766B830-10D3-4360-A522-AD52932251C1}"/>
                </a:ext>
              </a:extLst>
            </p:cNvPr>
            <p:cNvSpPr/>
            <p:nvPr/>
          </p:nvSpPr>
          <p:spPr>
            <a:xfrm>
              <a:off x="3935805" y="5830772"/>
              <a:ext cx="127285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24">
              <a:extLst>
                <a:ext uri="{FF2B5EF4-FFF2-40B4-BE49-F238E27FC236}">
                  <a16:creationId xmlns:a16="http://schemas.microsoft.com/office/drawing/2014/main" xmlns="" id="{89F71AF3-BCF5-49D4-A5A4-83CCB965B9AC}"/>
                </a:ext>
              </a:extLst>
            </p:cNvPr>
            <p:cNvSpPr/>
            <p:nvPr/>
          </p:nvSpPr>
          <p:spPr>
            <a:xfrm>
              <a:off x="2047880" y="6039560"/>
              <a:ext cx="378213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ұшыраудың өзі бала үшін үлкен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25">
              <a:extLst>
                <a:ext uri="{FF2B5EF4-FFF2-40B4-BE49-F238E27FC236}">
                  <a16:creationId xmlns:a16="http://schemas.microsoft.com/office/drawing/2014/main" xmlns="" id="{4664A22B-2517-4D36-8550-31C8322670E2}"/>
                </a:ext>
              </a:extLst>
            </p:cNvPr>
            <p:cNvSpPr/>
            <p:nvPr/>
          </p:nvSpPr>
          <p:spPr>
            <a:xfrm>
              <a:off x="2047880" y="6248297"/>
              <a:ext cx="3781423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стресс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Қазір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оған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тек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қорғау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мен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26">
              <a:extLst>
                <a:ext uri="{FF2B5EF4-FFF2-40B4-BE49-F238E27FC236}">
                  <a16:creationId xmlns:a16="http://schemas.microsoft.com/office/drawing/2014/main" xmlns="" id="{96A23874-3AAB-45B2-891F-35047C51098C}"/>
                </a:ext>
              </a:extLst>
            </p:cNvPr>
            <p:cNvSpPr/>
            <p:nvPr/>
          </p:nvSpPr>
          <p:spPr>
            <a:xfrm>
              <a:off x="2047880" y="6457085"/>
              <a:ext cx="160865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қолдау қажет.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27">
              <a:extLst>
                <a:ext uri="{FF2B5EF4-FFF2-40B4-BE49-F238E27FC236}">
                  <a16:creationId xmlns:a16="http://schemas.microsoft.com/office/drawing/2014/main" xmlns="" id="{3D1BEE7E-0A03-4D49-949E-B9094F378F40}"/>
                </a:ext>
              </a:extLst>
            </p:cNvPr>
            <p:cNvSpPr/>
            <p:nvPr/>
          </p:nvSpPr>
          <p:spPr>
            <a:xfrm>
              <a:off x="3197230" y="6457085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8" name="Picture 429">
              <a:extLst>
                <a:ext uri="{FF2B5EF4-FFF2-40B4-BE49-F238E27FC236}">
                  <a16:creationId xmlns:a16="http://schemas.microsoft.com/office/drawing/2014/main" xmlns="" id="{F6112E42-AEE4-4E86-B522-59B75A1A0D53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40030" y="850095"/>
              <a:ext cx="1372237" cy="1354963"/>
            </a:xfrm>
            <a:prstGeom prst="rect">
              <a:avLst/>
            </a:prstGeom>
          </p:spPr>
        </p:pic>
        <p:pic>
          <p:nvPicPr>
            <p:cNvPr id="49" name="Picture 431">
              <a:extLst>
                <a:ext uri="{FF2B5EF4-FFF2-40B4-BE49-F238E27FC236}">
                  <a16:creationId xmlns:a16="http://schemas.microsoft.com/office/drawing/2014/main" xmlns="" id="{28875945-1032-44B8-94A4-03212CB6CB76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02483" y="3113984"/>
              <a:ext cx="1742440" cy="1184669"/>
            </a:xfrm>
            <a:prstGeom prst="rect">
              <a:avLst/>
            </a:prstGeom>
          </p:spPr>
        </p:pic>
        <p:pic>
          <p:nvPicPr>
            <p:cNvPr id="50" name="Picture 433">
              <a:extLst>
                <a:ext uri="{FF2B5EF4-FFF2-40B4-BE49-F238E27FC236}">
                  <a16:creationId xmlns:a16="http://schemas.microsoft.com/office/drawing/2014/main" xmlns="" id="{BB3B850D-7316-44FA-813F-86BECD27B398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39496" y="5205932"/>
              <a:ext cx="1403228" cy="1474851"/>
            </a:xfrm>
            <a:prstGeom prst="rect">
              <a:avLst/>
            </a:prstGeom>
          </p:spPr>
        </p:pic>
      </p:grpSp>
      <p:sp>
        <p:nvSpPr>
          <p:cNvPr id="51" name="Rectangle 86">
            <a:extLst>
              <a:ext uri="{FF2B5EF4-FFF2-40B4-BE49-F238E27FC236}">
                <a16:creationId xmlns:a16="http://schemas.microsoft.com/office/drawing/2014/main" xmlns="" id="{E5470443-A7F4-44F2-AD46-FD98E81C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960" y="1905903"/>
            <a:ext cx="500995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5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Мектепте балаңыз буллинг жасаған болса, оны қорғап ақтауға тырыспаңыз.  </a:t>
            </a:r>
            <a:endParaRPr kumimoji="0" lang="x-none" altLang="x-non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FEA02CC-478E-4908-94F5-12B20FFF2AF1}"/>
              </a:ext>
            </a:extLst>
          </p:cNvPr>
          <p:cNvSpPr txBox="1"/>
          <p:nvPr/>
        </p:nvSpPr>
        <p:spPr>
          <a:xfrm>
            <a:off x="2726656" y="3933314"/>
            <a:ext cx="545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 буллингке ұшыраған болса, оны айыптап кінәламаңыз.  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FEC0D9-8C14-4C81-905D-BCAF16CB5EC6}"/>
              </a:ext>
            </a:extLst>
          </p:cNvPr>
          <p:cNvSpPr txBox="1"/>
          <p:nvPr/>
        </p:nvSpPr>
        <p:spPr>
          <a:xfrm>
            <a:off x="1865293" y="127650"/>
            <a:ext cx="6720761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9805" indent="-6350">
              <a:lnSpc>
                <a:spcPct val="104000"/>
              </a:lnSpc>
              <a:spcAft>
                <a:spcPts val="14050"/>
              </a:spcAft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Сынып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мектеп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іс-шараларына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белсенді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қатысыңыз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14">
            <a:extLst>
              <a:ext uri="{FF2B5EF4-FFF2-40B4-BE49-F238E27FC236}">
                <a16:creationId xmlns:a16="http://schemas.microsoft.com/office/drawing/2014/main" xmlns="" id="{9589A6FF-A69F-4B1A-B2F5-2B9B03AB43ED}"/>
              </a:ext>
            </a:extLst>
          </p:cNvPr>
          <p:cNvGrpSpPr/>
          <p:nvPr/>
        </p:nvGrpSpPr>
        <p:grpSpPr>
          <a:xfrm>
            <a:off x="570423" y="0"/>
            <a:ext cx="8672051" cy="6555544"/>
            <a:chOff x="182070" y="99853"/>
            <a:chExt cx="5208595" cy="7537704"/>
          </a:xfrm>
        </p:grpSpPr>
        <p:pic>
          <p:nvPicPr>
            <p:cNvPr id="5" name="Picture 3870">
              <a:extLst>
                <a:ext uri="{FF2B5EF4-FFF2-40B4-BE49-F238E27FC236}">
                  <a16:creationId xmlns:a16="http://schemas.microsoft.com/office/drawing/2014/main" xmlns="" id="{66C72710-085C-405D-BA8A-25CEA33475E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41777" y="99853"/>
              <a:ext cx="527304" cy="7537704"/>
            </a:xfrm>
            <a:prstGeom prst="rect">
              <a:avLst/>
            </a:prstGeom>
          </p:spPr>
        </p:pic>
        <p:sp>
          <p:nvSpPr>
            <p:cNvPr id="6" name="Rectangle 438">
              <a:extLst>
                <a:ext uri="{FF2B5EF4-FFF2-40B4-BE49-F238E27FC236}">
                  <a16:creationId xmlns:a16="http://schemas.microsoft.com/office/drawing/2014/main" xmlns="" id="{C19311FE-3C85-4810-B69F-A9C424704A49}"/>
                </a:ext>
              </a:extLst>
            </p:cNvPr>
            <p:cNvSpPr/>
            <p:nvPr/>
          </p:nvSpPr>
          <p:spPr>
            <a:xfrm>
              <a:off x="1388000" y="162874"/>
              <a:ext cx="3051380" cy="3041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Буллингті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байқаған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кезде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39">
              <a:extLst>
                <a:ext uri="{FF2B5EF4-FFF2-40B4-BE49-F238E27FC236}">
                  <a16:creationId xmlns:a16="http://schemas.microsoft.com/office/drawing/2014/main" xmlns="" id="{389C3D44-796C-4A76-90CF-A3D65093EA1F}"/>
                </a:ext>
              </a:extLst>
            </p:cNvPr>
            <p:cNvSpPr/>
            <p:nvPr/>
          </p:nvSpPr>
          <p:spPr>
            <a:xfrm>
              <a:off x="1388000" y="425960"/>
              <a:ext cx="2845108" cy="249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балаңыздан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қалайтынын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сұраңыз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40">
              <a:extLst>
                <a:ext uri="{FF2B5EF4-FFF2-40B4-BE49-F238E27FC236}">
                  <a16:creationId xmlns:a16="http://schemas.microsoft.com/office/drawing/2014/main" xmlns="" id="{4881B66D-D435-4AEF-9B95-942D5926FFE7}"/>
                </a:ext>
              </a:extLst>
            </p:cNvPr>
            <p:cNvSpPr/>
            <p:nvPr/>
          </p:nvSpPr>
          <p:spPr>
            <a:xfrm>
              <a:off x="1382834" y="696504"/>
              <a:ext cx="2310034" cy="3041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немесе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анықтаңыз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441">
              <a:extLst>
                <a:ext uri="{FF2B5EF4-FFF2-40B4-BE49-F238E27FC236}">
                  <a16:creationId xmlns:a16="http://schemas.microsoft.com/office/drawing/2014/main" xmlns="" id="{562D67E0-F7A8-44DE-B296-C6EBE719B0D4}"/>
                </a:ext>
              </a:extLst>
            </p:cNvPr>
            <p:cNvSpPr/>
            <p:nvPr/>
          </p:nvSpPr>
          <p:spPr>
            <a:xfrm>
              <a:off x="2657120" y="820758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442">
              <a:extLst>
                <a:ext uri="{FF2B5EF4-FFF2-40B4-BE49-F238E27FC236}">
                  <a16:creationId xmlns:a16="http://schemas.microsoft.com/office/drawing/2014/main" xmlns="" id="{86D16ED5-7080-44CC-BA84-8A520BC8D3B4}"/>
                </a:ext>
              </a:extLst>
            </p:cNvPr>
            <p:cNvSpPr/>
            <p:nvPr/>
          </p:nvSpPr>
          <p:spPr>
            <a:xfrm>
              <a:off x="278828" y="3546184"/>
              <a:ext cx="2259023" cy="1205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Балаңызды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және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құрбыларын</a:t>
              </a:r>
              <a:r>
                <a:rPr lang="kk-KZ"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шынайы   м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етеп ортасында  көре аласыз.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445">
              <a:extLst>
                <a:ext uri="{FF2B5EF4-FFF2-40B4-BE49-F238E27FC236}">
                  <a16:creationId xmlns:a16="http://schemas.microsoft.com/office/drawing/2014/main" xmlns="" id="{0FBE30B0-E4F7-4EFC-BA2F-9B86EE9653C0}"/>
                </a:ext>
              </a:extLst>
            </p:cNvPr>
            <p:cNvSpPr/>
            <p:nvPr/>
          </p:nvSpPr>
          <p:spPr>
            <a:xfrm>
              <a:off x="1125377" y="395891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446">
              <a:extLst>
                <a:ext uri="{FF2B5EF4-FFF2-40B4-BE49-F238E27FC236}">
                  <a16:creationId xmlns:a16="http://schemas.microsoft.com/office/drawing/2014/main" xmlns="" id="{2121E978-5A4F-445E-B3C7-FA9A7527FE17}"/>
                </a:ext>
              </a:extLst>
            </p:cNvPr>
            <p:cNvSpPr/>
            <p:nvPr/>
          </p:nvSpPr>
          <p:spPr>
            <a:xfrm>
              <a:off x="354871" y="2654470"/>
              <a:ext cx="3024855" cy="5378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8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Балаңыздың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мектебіне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күтпеген</a:t>
              </a:r>
              <a:r>
                <a:rPr lang="kk-KZ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сәттерде болып тұрыңыз.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448">
              <a:extLst>
                <a:ext uri="{FF2B5EF4-FFF2-40B4-BE49-F238E27FC236}">
                  <a16:creationId xmlns:a16="http://schemas.microsoft.com/office/drawing/2014/main" xmlns="" id="{FFBB625F-9AB2-4FAF-894B-C3B3059A961E}"/>
                </a:ext>
              </a:extLst>
            </p:cNvPr>
            <p:cNvSpPr/>
            <p:nvPr/>
          </p:nvSpPr>
          <p:spPr>
            <a:xfrm>
              <a:off x="2443506" y="304770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450">
              <a:extLst>
                <a:ext uri="{FF2B5EF4-FFF2-40B4-BE49-F238E27FC236}">
                  <a16:creationId xmlns:a16="http://schemas.microsoft.com/office/drawing/2014/main" xmlns="" id="{B9E8E205-8CB1-4E14-BC29-C58B22A2CCA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3513" y="114709"/>
              <a:ext cx="847839" cy="980631"/>
            </a:xfrm>
            <a:prstGeom prst="rect">
              <a:avLst/>
            </a:prstGeom>
          </p:spPr>
        </p:pic>
        <p:pic>
          <p:nvPicPr>
            <p:cNvPr id="18" name="Picture 452">
              <a:extLst>
                <a:ext uri="{FF2B5EF4-FFF2-40B4-BE49-F238E27FC236}">
                  <a16:creationId xmlns:a16="http://schemas.microsoft.com/office/drawing/2014/main" xmlns="" id="{588C5365-2826-4896-B849-31104072A10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48273" y="2316676"/>
              <a:ext cx="838098" cy="1079374"/>
            </a:xfrm>
            <a:prstGeom prst="rect">
              <a:avLst/>
            </a:prstGeom>
          </p:spPr>
        </p:pic>
        <p:pic>
          <p:nvPicPr>
            <p:cNvPr id="19" name="Picture 3871">
              <a:extLst>
                <a:ext uri="{FF2B5EF4-FFF2-40B4-BE49-F238E27FC236}">
                  <a16:creationId xmlns:a16="http://schemas.microsoft.com/office/drawing/2014/main" xmlns="" id="{42756B5E-DAC9-47D8-9896-2E5A8D3F00D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0886" y="5139536"/>
              <a:ext cx="3825240" cy="2447545"/>
            </a:xfrm>
            <a:prstGeom prst="rect">
              <a:avLst/>
            </a:prstGeom>
          </p:spPr>
        </p:pic>
        <p:pic>
          <p:nvPicPr>
            <p:cNvPr id="20" name="Picture 456">
              <a:extLst>
                <a:ext uri="{FF2B5EF4-FFF2-40B4-BE49-F238E27FC236}">
                  <a16:creationId xmlns:a16="http://schemas.microsoft.com/office/drawing/2014/main" xmlns="" id="{9E3747C6-C75C-4197-9A15-0B0FB7C4214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82070" y="1219621"/>
              <a:ext cx="1054697" cy="1490908"/>
            </a:xfrm>
            <a:prstGeom prst="rect">
              <a:avLst/>
            </a:prstGeom>
          </p:spPr>
        </p:pic>
        <p:sp>
          <p:nvSpPr>
            <p:cNvPr id="21" name="Rectangle 457">
              <a:extLst>
                <a:ext uri="{FF2B5EF4-FFF2-40B4-BE49-F238E27FC236}">
                  <a16:creationId xmlns:a16="http://schemas.microsoft.com/office/drawing/2014/main" xmlns="" id="{1AACA42A-6E67-412A-A5F7-D3E83897A73C}"/>
                </a:ext>
              </a:extLst>
            </p:cNvPr>
            <p:cNvSpPr/>
            <p:nvPr/>
          </p:nvSpPr>
          <p:spPr>
            <a:xfrm>
              <a:off x="1283873" y="1205940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Кейде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сенімділік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беріп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458">
              <a:extLst>
                <a:ext uri="{FF2B5EF4-FFF2-40B4-BE49-F238E27FC236}">
                  <a16:creationId xmlns:a16="http://schemas.microsoft.com/office/drawing/2014/main" xmlns="" id="{3B3004AA-B741-408D-A256-AC4656A36140}"/>
                </a:ext>
              </a:extLst>
            </p:cNvPr>
            <p:cNvSpPr/>
            <p:nvPr/>
          </p:nvSpPr>
          <p:spPr>
            <a:xfrm>
              <a:off x="1283873" y="1414728"/>
              <a:ext cx="410679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жағдайда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не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істеу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керектігін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459">
              <a:extLst>
                <a:ext uri="{FF2B5EF4-FFF2-40B4-BE49-F238E27FC236}">
                  <a16:creationId xmlns:a16="http://schemas.microsoft.com/office/drawing/2014/main" xmlns="" id="{C4F59F5A-9D1F-4BB7-952F-0017F8728B0D}"/>
                </a:ext>
              </a:extLst>
            </p:cNvPr>
            <p:cNvSpPr/>
            <p:nvPr/>
          </p:nvSpPr>
          <p:spPr>
            <a:xfrm>
              <a:off x="1283873" y="1621991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түсіндіру жеткілікті болып жатады.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460">
              <a:extLst>
                <a:ext uri="{FF2B5EF4-FFF2-40B4-BE49-F238E27FC236}">
                  <a16:creationId xmlns:a16="http://schemas.microsoft.com/office/drawing/2014/main" xmlns="" id="{6CD8CC25-4320-4497-90B0-317497A6B6EC}"/>
                </a:ext>
              </a:extLst>
            </p:cNvPr>
            <p:cNvSpPr/>
            <p:nvPr/>
          </p:nvSpPr>
          <p:spPr>
            <a:xfrm>
              <a:off x="1283873" y="1830779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Кейде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араласып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жәбірлеушіні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461">
              <a:extLst>
                <a:ext uri="{FF2B5EF4-FFF2-40B4-BE49-F238E27FC236}">
                  <a16:creationId xmlns:a16="http://schemas.microsoft.com/office/drawing/2014/main" xmlns="" id="{D71B5D20-4148-4C16-B2B6-2D15FDFC5E97}"/>
                </a:ext>
              </a:extLst>
            </p:cNvPr>
            <p:cNvSpPr/>
            <p:nvPr/>
          </p:nvSpPr>
          <p:spPr>
            <a:xfrm>
              <a:off x="1256592" y="2007326"/>
              <a:ext cx="410621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жауапкершілікке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тарту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462">
              <a:extLst>
                <a:ext uri="{FF2B5EF4-FFF2-40B4-BE49-F238E27FC236}">
                  <a16:creationId xmlns:a16="http://schemas.microsoft.com/office/drawing/2014/main" xmlns="" id="{4F0BB6A7-02D7-48F8-91C4-B2F1D0739F64}"/>
                </a:ext>
              </a:extLst>
            </p:cNvPr>
            <p:cNvSpPr/>
            <p:nvPr/>
          </p:nvSpPr>
          <p:spPr>
            <a:xfrm>
              <a:off x="1283873" y="2248737"/>
              <a:ext cx="99278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болады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463">
              <a:extLst>
                <a:ext uri="{FF2B5EF4-FFF2-40B4-BE49-F238E27FC236}">
                  <a16:creationId xmlns:a16="http://schemas.microsoft.com/office/drawing/2014/main" xmlns="" id="{D6346DC2-475C-4A7F-B02E-390FC211F1EA}"/>
                </a:ext>
              </a:extLst>
            </p:cNvPr>
            <p:cNvSpPr/>
            <p:nvPr/>
          </p:nvSpPr>
          <p:spPr>
            <a:xfrm>
              <a:off x="1968530" y="2248737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465">
              <a:extLst>
                <a:ext uri="{FF2B5EF4-FFF2-40B4-BE49-F238E27FC236}">
                  <a16:creationId xmlns:a16="http://schemas.microsoft.com/office/drawing/2014/main" xmlns="" id="{C936754A-2C05-4603-913C-B11A3FFA0DDB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59435" y="3192278"/>
              <a:ext cx="1434589" cy="209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754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482</Words>
  <Application>Microsoft Office PowerPoint</Application>
  <PresentationFormat>Экран (4:3)</PresentationFormat>
  <Paragraphs>119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Cambria Math</vt:lpstr>
      <vt:lpstr>MPLUSRounded1c</vt:lpstr>
      <vt:lpstr>Roboto</vt:lpstr>
      <vt:lpstr>Times New Roman</vt:lpstr>
      <vt:lpstr>Wingdings</vt:lpstr>
      <vt:lpstr>Тема Office</vt:lpstr>
      <vt:lpstr>Презентация PowerPoint</vt:lpstr>
      <vt:lpstr>Буллинг дегеніміз не?  Буллинг (bullying) – ағылшын тілінен аударғанда, қорлау, қудалау, мазалау дегенді білдіреді. Адам үйде, мектепте, автобуста немесе интернетте, жалпы айтатын болсақ, кезкелген жерде буллингке ұшырауы мүмкін. Бұл кез келген адамның басында болатын жағдай.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мектеп</dc:creator>
  <cp:lastModifiedBy>User</cp:lastModifiedBy>
  <cp:revision>11</cp:revision>
  <dcterms:created xsi:type="dcterms:W3CDTF">2023-01-11T05:35:18Z</dcterms:created>
  <dcterms:modified xsi:type="dcterms:W3CDTF">2025-01-20T12:51:58Z</dcterms:modified>
</cp:coreProperties>
</file>