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Railey" panose="020B0604020202020204" charset="0"/>
      <p:regular r:id="rId11"/>
    </p:embeddedFont>
    <p:embeddedFont>
      <p:font typeface="Open San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4" d="100"/>
          <a:sy n="54" d="100"/>
        </p:scale>
        <p:origin x="-78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32" Type="http://schemas.openxmlformats.org/officeDocument/2006/relationships/hyperlink" Target="https://www.instagram.com/38_sad_aybakirova?igsh=NzNnMmt6aWZnbWgw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31" Type="http://schemas.openxmlformats.org/officeDocument/2006/relationships/hyperlink" Target="mailto:sad38@goo.edu.kz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14.png"/><Relationship Id="rId30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0" Type="http://schemas.openxmlformats.org/officeDocument/2006/relationships/image" Target="../media/image9.svg"/><Relationship Id="rId22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23" Type="http://schemas.openxmlformats.org/officeDocument/2006/relationships/image" Target="../media/image7.png"/><Relationship Id="rId10" Type="http://schemas.openxmlformats.org/officeDocument/2006/relationships/image" Target="../media/image9.svg"/><Relationship Id="rId22" Type="http://schemas.openxmlformats.org/officeDocument/2006/relationships/image" Target="../media/image21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23" Type="http://schemas.openxmlformats.org/officeDocument/2006/relationships/image" Target="../media/image7.png"/><Relationship Id="rId10" Type="http://schemas.openxmlformats.org/officeDocument/2006/relationships/image" Target="../media/image9.svg"/><Relationship Id="rId22" Type="http://schemas.openxmlformats.org/officeDocument/2006/relationships/image" Target="../media/image21.sv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23" Type="http://schemas.openxmlformats.org/officeDocument/2006/relationships/image" Target="../media/image7.png"/><Relationship Id="rId10" Type="http://schemas.openxmlformats.org/officeDocument/2006/relationships/image" Target="../media/image9.svg"/><Relationship Id="rId22" Type="http://schemas.openxmlformats.org/officeDocument/2006/relationships/image" Target="../media/image21.sv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72400" y="-166799"/>
            <a:ext cx="13915109" cy="10383967"/>
          </a:xfrm>
          <a:custGeom>
            <a:avLst/>
            <a:gdLst/>
            <a:ahLst/>
            <a:cxnLst/>
            <a:rect l="l" t="t" r="r" b="b"/>
            <a:pathLst>
              <a:path w="13915109" h="10383967">
                <a:moveTo>
                  <a:pt x="0" y="0"/>
                </a:moveTo>
                <a:lnTo>
                  <a:pt x="13915110" y="0"/>
                </a:lnTo>
                <a:lnTo>
                  <a:pt x="13915110" y="10383967"/>
                </a:lnTo>
                <a:lnTo>
                  <a:pt x="0" y="10383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4733009" y="-96967"/>
            <a:ext cx="13915109" cy="10383967"/>
          </a:xfrm>
          <a:custGeom>
            <a:avLst/>
            <a:gdLst/>
            <a:ahLst/>
            <a:cxnLst/>
            <a:rect l="l" t="t" r="r" b="b"/>
            <a:pathLst>
              <a:path w="13915109" h="10383967">
                <a:moveTo>
                  <a:pt x="13915109" y="0"/>
                </a:moveTo>
                <a:lnTo>
                  <a:pt x="0" y="0"/>
                </a:lnTo>
                <a:lnTo>
                  <a:pt x="0" y="10383967"/>
                </a:lnTo>
                <a:lnTo>
                  <a:pt x="13915109" y="10383967"/>
                </a:lnTo>
                <a:lnTo>
                  <a:pt x="1391510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343918">
            <a:off x="16308303" y="1737370"/>
            <a:ext cx="4599241" cy="3018252"/>
          </a:xfrm>
          <a:custGeom>
            <a:avLst/>
            <a:gdLst/>
            <a:ahLst/>
            <a:cxnLst/>
            <a:rect l="l" t="t" r="r" b="b"/>
            <a:pathLst>
              <a:path w="4599241" h="3018252">
                <a:moveTo>
                  <a:pt x="0" y="0"/>
                </a:moveTo>
                <a:lnTo>
                  <a:pt x="4599240" y="0"/>
                </a:lnTo>
                <a:lnTo>
                  <a:pt x="4599240" y="3018251"/>
                </a:lnTo>
                <a:lnTo>
                  <a:pt x="0" y="3018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6124265" y="3501069"/>
            <a:ext cx="6039470" cy="3321708"/>
          </a:xfrm>
          <a:custGeom>
            <a:avLst/>
            <a:gdLst/>
            <a:ahLst/>
            <a:cxnLst/>
            <a:rect l="l" t="t" r="r" b="b"/>
            <a:pathLst>
              <a:path w="6039470" h="3321708">
                <a:moveTo>
                  <a:pt x="6039470" y="0"/>
                </a:moveTo>
                <a:lnTo>
                  <a:pt x="0" y="0"/>
                </a:lnTo>
                <a:lnTo>
                  <a:pt x="0" y="3321709"/>
                </a:lnTo>
                <a:lnTo>
                  <a:pt x="6039470" y="3321709"/>
                </a:lnTo>
                <a:lnTo>
                  <a:pt x="603947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185753" y="6220690"/>
            <a:ext cx="2921124" cy="3487909"/>
          </a:xfrm>
          <a:custGeom>
            <a:avLst/>
            <a:gdLst/>
            <a:ahLst/>
            <a:cxnLst/>
            <a:rect l="l" t="t" r="r" b="b"/>
            <a:pathLst>
              <a:path w="2921124" h="3487909">
                <a:moveTo>
                  <a:pt x="0" y="0"/>
                </a:moveTo>
                <a:lnTo>
                  <a:pt x="2921124" y="0"/>
                </a:lnTo>
                <a:lnTo>
                  <a:pt x="2921124" y="3487909"/>
                </a:lnTo>
                <a:lnTo>
                  <a:pt x="0" y="34879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73557" y="6822778"/>
            <a:ext cx="3540886" cy="2885822"/>
          </a:xfrm>
          <a:custGeom>
            <a:avLst/>
            <a:gdLst/>
            <a:ahLst/>
            <a:cxnLst/>
            <a:rect l="l" t="t" r="r" b="b"/>
            <a:pathLst>
              <a:path w="3540886" h="2885822">
                <a:moveTo>
                  <a:pt x="0" y="0"/>
                </a:moveTo>
                <a:lnTo>
                  <a:pt x="3540886" y="0"/>
                </a:lnTo>
                <a:lnTo>
                  <a:pt x="3540886" y="2885821"/>
                </a:lnTo>
                <a:lnTo>
                  <a:pt x="0" y="28858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50948" y="6414410"/>
            <a:ext cx="1255910" cy="3294189"/>
          </a:xfrm>
          <a:custGeom>
            <a:avLst/>
            <a:gdLst/>
            <a:ahLst/>
            <a:cxnLst/>
            <a:rect l="l" t="t" r="r" b="b"/>
            <a:pathLst>
              <a:path w="1255910" h="3294189">
                <a:moveTo>
                  <a:pt x="0" y="0"/>
                </a:moveTo>
                <a:lnTo>
                  <a:pt x="1255909" y="0"/>
                </a:lnTo>
                <a:lnTo>
                  <a:pt x="1255909" y="3294189"/>
                </a:lnTo>
                <a:lnTo>
                  <a:pt x="0" y="32941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6203807">
            <a:off x="16228951" y="3815872"/>
            <a:ext cx="4092136" cy="4361772"/>
          </a:xfrm>
          <a:custGeom>
            <a:avLst/>
            <a:gdLst/>
            <a:ahLst/>
            <a:cxnLst/>
            <a:rect l="l" t="t" r="r" b="b"/>
            <a:pathLst>
              <a:path w="4092136" h="4361772">
                <a:moveTo>
                  <a:pt x="0" y="0"/>
                </a:moveTo>
                <a:lnTo>
                  <a:pt x="4092135" y="0"/>
                </a:lnTo>
                <a:lnTo>
                  <a:pt x="4092135" y="4361772"/>
                </a:lnTo>
                <a:lnTo>
                  <a:pt x="0" y="43617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6698606">
            <a:off x="-2625279" y="4992310"/>
            <a:ext cx="4433447" cy="4725573"/>
          </a:xfrm>
          <a:custGeom>
            <a:avLst/>
            <a:gdLst/>
            <a:ahLst/>
            <a:cxnLst/>
            <a:rect l="l" t="t" r="r" b="b"/>
            <a:pathLst>
              <a:path w="4433447" h="4725573">
                <a:moveTo>
                  <a:pt x="0" y="0"/>
                </a:moveTo>
                <a:lnTo>
                  <a:pt x="4433447" y="0"/>
                </a:lnTo>
                <a:lnTo>
                  <a:pt x="4433447" y="4725573"/>
                </a:lnTo>
                <a:lnTo>
                  <a:pt x="0" y="472557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433049">
            <a:off x="-2295671" y="4451340"/>
            <a:ext cx="4363373" cy="2863464"/>
          </a:xfrm>
          <a:custGeom>
            <a:avLst/>
            <a:gdLst/>
            <a:ahLst/>
            <a:cxnLst/>
            <a:rect l="l" t="t" r="r" b="b"/>
            <a:pathLst>
              <a:path w="4363373" h="2863464">
                <a:moveTo>
                  <a:pt x="0" y="0"/>
                </a:moveTo>
                <a:lnTo>
                  <a:pt x="4363373" y="0"/>
                </a:lnTo>
                <a:lnTo>
                  <a:pt x="4363373" y="2863463"/>
                </a:lnTo>
                <a:lnTo>
                  <a:pt x="0" y="286346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2398858" y="-1370018"/>
            <a:ext cx="6855116" cy="3770314"/>
          </a:xfrm>
          <a:custGeom>
            <a:avLst/>
            <a:gdLst/>
            <a:ahLst/>
            <a:cxnLst/>
            <a:rect l="l" t="t" r="r" b="b"/>
            <a:pathLst>
              <a:path w="6855116" h="3770314">
                <a:moveTo>
                  <a:pt x="0" y="0"/>
                </a:moveTo>
                <a:lnTo>
                  <a:pt x="6855116" y="0"/>
                </a:lnTo>
                <a:lnTo>
                  <a:pt x="6855116" y="3770314"/>
                </a:lnTo>
                <a:lnTo>
                  <a:pt x="0" y="37703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605241" y="7198667"/>
            <a:ext cx="2876714" cy="2509933"/>
          </a:xfrm>
          <a:custGeom>
            <a:avLst/>
            <a:gdLst/>
            <a:ahLst/>
            <a:cxnLst/>
            <a:rect l="l" t="t" r="r" b="b"/>
            <a:pathLst>
              <a:path w="2876714" h="2509933">
                <a:moveTo>
                  <a:pt x="0" y="0"/>
                </a:moveTo>
                <a:lnTo>
                  <a:pt x="2876714" y="0"/>
                </a:lnTo>
                <a:lnTo>
                  <a:pt x="2876714" y="2509932"/>
                </a:lnTo>
                <a:lnTo>
                  <a:pt x="0" y="250993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373577" y="7065825"/>
            <a:ext cx="2203413" cy="2642775"/>
          </a:xfrm>
          <a:custGeom>
            <a:avLst/>
            <a:gdLst/>
            <a:ahLst/>
            <a:cxnLst/>
            <a:rect l="l" t="t" r="r" b="b"/>
            <a:pathLst>
              <a:path w="2203413" h="2642775">
                <a:moveTo>
                  <a:pt x="0" y="0"/>
                </a:moveTo>
                <a:lnTo>
                  <a:pt x="2203414" y="0"/>
                </a:lnTo>
                <a:lnTo>
                  <a:pt x="2203414" y="2642774"/>
                </a:lnTo>
                <a:lnTo>
                  <a:pt x="0" y="264277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2099990">
            <a:off x="544745" y="3240719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503479">
            <a:off x="1417349" y="4495609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2289442">
            <a:off x="1427234" y="6358489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956101">
            <a:off x="348603" y="6745090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2485546">
            <a:off x="547502" y="5222276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1" y="0"/>
                </a:lnTo>
                <a:lnTo>
                  <a:pt x="514011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2289442">
            <a:off x="17501198" y="2456498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1737646">
            <a:off x="16427668" y="2387123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1503479">
            <a:off x="16619028" y="857675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618813">
            <a:off x="16620402" y="3777893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=""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2099990">
            <a:off x="16428611" y="6113240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010675">
            <a:off x="17344812" y="5295145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-1503479">
            <a:off x="962512" y="7793620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2192837">
            <a:off x="17310046" y="6945016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2842188">
            <a:off x="654761" y="2229271"/>
            <a:ext cx="514010" cy="342050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-3657599" y="-5783"/>
            <a:ext cx="20985878" cy="1024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kk-K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ҚҰРМЕТТІ АТА-АНАЛАР! БІЗДІҢ БАЛАБАҚШАДА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МЕКТЕПКЕ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ДЕЙІНГІ ТӘРБИЕМЕН ЖӘНЕ ОҚЫТУМЕН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ҚАМТЫЛМАҒАН</a:t>
            </a:r>
            <a:r>
              <a:rPr lang="kk-KZ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БАЛАЛАРДЫҢ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АТА-АНАЛАРЫНА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АРНАЛҒАН</a:t>
            </a:r>
            <a:r>
              <a:rPr lang="kk-KZ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КОНСУЛЬТАЦИЯЛЫҚ 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ПУНКТТІҢ ЖҰМЫС </a:t>
            </a:r>
            <a:r>
              <a:rPr lang="kk-KZ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ІСТЕЙТІНІН ХАБАРЛАЙМЫЗ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ea typeface="Railey"/>
              <a:cs typeface="Arial" panose="020B0604020202020204" pitchFamily="34" charset="0"/>
              <a:sym typeface="Railey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-4516529" y="1258870"/>
            <a:ext cx="2248252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Кез келген сұрақтарыңыз бойынша кеңес алу үшін алдын ала жазылуыңызға болады. </a:t>
            </a:r>
            <a:endParaRPr lang="kk-K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Сондай-ақ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жұмыс жоспары бойынша іс-шараларымызға қатысыңыз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31" name="Freeform 7"/>
          <p:cNvSpPr/>
          <p:nvPr/>
        </p:nvSpPr>
        <p:spPr>
          <a:xfrm>
            <a:off x="7525957" y="6975178"/>
            <a:ext cx="3540886" cy="2885822"/>
          </a:xfrm>
          <a:custGeom>
            <a:avLst/>
            <a:gdLst/>
            <a:ahLst/>
            <a:cxnLst/>
            <a:rect l="l" t="t" r="r" b="b"/>
            <a:pathLst>
              <a:path w="3540886" h="2885822">
                <a:moveTo>
                  <a:pt x="0" y="0"/>
                </a:moveTo>
                <a:lnTo>
                  <a:pt x="3540886" y="0"/>
                </a:lnTo>
                <a:lnTo>
                  <a:pt x="3540886" y="2885821"/>
                </a:lnTo>
                <a:lnTo>
                  <a:pt x="0" y="28858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80943"/>
              </p:ext>
            </p:extLst>
          </p:nvPr>
        </p:nvGraphicFramePr>
        <p:xfrm>
          <a:off x="2846486" y="2750653"/>
          <a:ext cx="12595028" cy="3470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6045"/>
                <a:gridCol w="8068983"/>
              </a:tblGrid>
              <a:tr h="357565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электрондық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поштамыз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1"/>
                        </a:rPr>
                        <a:t>sad38@goo.edu.kz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7565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балабақшаның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Instagram  </a:t>
                      </a:r>
                      <a:r>
                        <a:rPr lang="kk-K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парағы</a:t>
                      </a:r>
                      <a:endParaRPr lang="kk-K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iaslisad38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79965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басшының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Instagram  </a:t>
                      </a:r>
                      <a:r>
                        <a:rPr lang="kk-K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парағы</a:t>
                      </a:r>
                      <a:endParaRPr lang="kk-K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2"/>
                        </a:rPr>
                        <a:t>https://www.instagram.com/38_sad_aybakirova?igsh=NzNnMmt6aWZnbWgw</a:t>
                      </a:r>
                      <a:r>
                        <a:rPr lang="en-US" sz="18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98671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Байланыстар</a:t>
                      </a:r>
                      <a:endParaRPr lang="kk-K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8(7182) 62-91-44 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қабылдау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бөлмесі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6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8(7182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32-59-91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бухгалтерия </a:t>
                      </a:r>
                    </a:p>
                    <a:p>
                      <a:pPr marL="76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8(7182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32-39-28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вахта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76271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Сенім телефоны</a:t>
                      </a:r>
                      <a:endParaRPr lang="kk-K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6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8(7182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629144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0265" y="419100"/>
            <a:ext cx="12807470" cy="213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МЕКТЕПКЕ ДЕЙІНГІ ТӘРБИЕМЕН ЖӘНЕ ОҚЫТУМЕН ҚАМТЫЛМАҒАН </a:t>
            </a:r>
          </a:p>
          <a:p>
            <a:pPr algn="ctr">
              <a:lnSpc>
                <a:spcPts val="42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БАЛАЛАРДЫҢ АТА-АНАЛАРЫНА АРНАЛҒАН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КОНСУЛЬТАЦИЯЛЫҚ ПУНКТТІҢ ЖҰМЫС КЕСТЕСІ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2024-2025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оқу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жылы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Railey"/>
              <a:cs typeface="Arial" panose="020B0604020202020204" pitchFamily="34" charset="0"/>
              <a:sym typeface="Railey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75434"/>
              </p:ext>
            </p:extLst>
          </p:nvPr>
        </p:nvGraphicFramePr>
        <p:xfrm>
          <a:off x="914400" y="2516200"/>
          <a:ext cx="16230600" cy="7402576"/>
        </p:xfrm>
        <a:graphic>
          <a:graphicData uri="http://schemas.openxmlformats.org/drawingml/2006/table">
            <a:tbl>
              <a:tblPr/>
              <a:tblGrid>
                <a:gridCol w="8115300"/>
                <a:gridCol w="8115300"/>
              </a:tblGrid>
              <a:tr h="762002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kk-KZ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Аубакирова Г.Ж. - басшы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бейсенбі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17.00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ден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18.00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дейін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882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kk-KZ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Байгельдина А.А. – педагог-психолог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бейсенбі</a:t>
                      </a: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17.00 </a:t>
                      </a:r>
                      <a:r>
                        <a:rPr lang="ru-RU" sz="2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ден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18.00 </a:t>
                      </a:r>
                      <a:r>
                        <a:rPr lang="ru-RU" sz="2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дейін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180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kk-KZ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Жумажанова Б.А., Акжолова Б.С.  - логопедтер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бейсенбі</a:t>
                      </a: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17.00 </a:t>
                      </a:r>
                      <a:r>
                        <a:rPr lang="ru-RU" sz="2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ден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18.00 </a:t>
                      </a:r>
                      <a:r>
                        <a:rPr lang="ru-RU" sz="2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дейін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024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Малышева Н.В. , </a:t>
                      </a:r>
                      <a:r>
                        <a:rPr lang="kk-KZ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Жалелов А.Е.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дене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шынықтыру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нұсқаушылар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бейсенбі</a:t>
                      </a: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17.00 </a:t>
                      </a:r>
                      <a:r>
                        <a:rPr lang="ru-RU" sz="2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ден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18.00 </a:t>
                      </a:r>
                      <a:r>
                        <a:rPr lang="ru-RU" sz="2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дейін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930">
                <a:tc>
                  <a:txBody>
                    <a:bodyPr/>
                    <a:lstStyle/>
                    <a:p>
                      <a:pPr algn="ctr"/>
                      <a:r>
                        <a:rPr lang="kk-KZ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Городничева И.П. - медбике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бейсенбі</a:t>
                      </a: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17.00 </a:t>
                      </a:r>
                      <a:r>
                        <a:rPr lang="ru-RU" sz="2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ден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18.00 </a:t>
                      </a:r>
                      <a:r>
                        <a:rPr lang="ru-RU" sz="2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дейін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024">
                <a:tc>
                  <a:txBody>
                    <a:bodyPr/>
                    <a:lstStyle/>
                    <a:p>
                      <a:pPr algn="ctr"/>
                      <a:r>
                        <a:rPr lang="kk-KZ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Кырыкбесова Б.К. - әдіскер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сәрсенбі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40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17.00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ден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18.00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дейін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DAC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Freeform 7"/>
          <p:cNvSpPr/>
          <p:nvPr/>
        </p:nvSpPr>
        <p:spPr>
          <a:xfrm>
            <a:off x="14401800" y="451338"/>
            <a:ext cx="3540886" cy="2885822"/>
          </a:xfrm>
          <a:custGeom>
            <a:avLst/>
            <a:gdLst/>
            <a:ahLst/>
            <a:cxnLst/>
            <a:rect l="l" t="t" r="r" b="b"/>
            <a:pathLst>
              <a:path w="3540886" h="2885822">
                <a:moveTo>
                  <a:pt x="0" y="0"/>
                </a:moveTo>
                <a:lnTo>
                  <a:pt x="3540886" y="0"/>
                </a:lnTo>
                <a:lnTo>
                  <a:pt x="3540886" y="2885821"/>
                </a:lnTo>
                <a:lnTo>
                  <a:pt x="0" y="28858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4"/>
          <p:cNvSpPr/>
          <p:nvPr/>
        </p:nvSpPr>
        <p:spPr>
          <a:xfrm>
            <a:off x="304800" y="7429500"/>
            <a:ext cx="2203413" cy="2642775"/>
          </a:xfrm>
          <a:custGeom>
            <a:avLst/>
            <a:gdLst/>
            <a:ahLst/>
            <a:cxnLst/>
            <a:rect l="l" t="t" r="r" b="b"/>
            <a:pathLst>
              <a:path w="2203413" h="2642775">
                <a:moveTo>
                  <a:pt x="0" y="0"/>
                </a:moveTo>
                <a:lnTo>
                  <a:pt x="2203414" y="0"/>
                </a:lnTo>
                <a:lnTo>
                  <a:pt x="2203414" y="2642774"/>
                </a:lnTo>
                <a:lnTo>
                  <a:pt x="0" y="26427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0265" y="419100"/>
            <a:ext cx="12807470" cy="213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МЕКТЕПКЕ ДЕЙІНГІ ТӘРБИЕМЕН ЖӘНЕ ОҚЫТУМЕН ҚАМТЫЛМАҒАН </a:t>
            </a:r>
          </a:p>
          <a:p>
            <a:pPr algn="ctr">
              <a:lnSpc>
                <a:spcPts val="42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БАЛАЛАРДЫҢ АТА-АНАЛАРЫНА АРНАЛҒАН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КОНСУЛЬТАЦИЯЛЫҚ ПУНКТТІҢ ЖҰМЫС </a:t>
            </a:r>
            <a:r>
              <a:rPr lang="kk-KZ" sz="2800" dirty="0" smtClean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ЖОСПАРЫ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Railey"/>
              <a:cs typeface="Arial" panose="020B0604020202020204" pitchFamily="34" charset="0"/>
              <a:sym typeface="Railey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2024-2025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оқу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жылы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Railey"/>
              <a:cs typeface="Arial" panose="020B0604020202020204" pitchFamily="34" charset="0"/>
              <a:sym typeface="Railey"/>
            </a:endParaRPr>
          </a:p>
        </p:txBody>
      </p:sp>
      <p:sp>
        <p:nvSpPr>
          <p:cNvPr id="6" name="Freeform 7"/>
          <p:cNvSpPr/>
          <p:nvPr/>
        </p:nvSpPr>
        <p:spPr>
          <a:xfrm>
            <a:off x="14747114" y="48837"/>
            <a:ext cx="3540886" cy="2885822"/>
          </a:xfrm>
          <a:custGeom>
            <a:avLst/>
            <a:gdLst/>
            <a:ahLst/>
            <a:cxnLst/>
            <a:rect l="l" t="t" r="r" b="b"/>
            <a:pathLst>
              <a:path w="3540886" h="2885822">
                <a:moveTo>
                  <a:pt x="0" y="0"/>
                </a:moveTo>
                <a:lnTo>
                  <a:pt x="3540886" y="0"/>
                </a:lnTo>
                <a:lnTo>
                  <a:pt x="3540886" y="2885821"/>
                </a:lnTo>
                <a:lnTo>
                  <a:pt x="0" y="28858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4"/>
          <p:cNvSpPr/>
          <p:nvPr/>
        </p:nvSpPr>
        <p:spPr>
          <a:xfrm>
            <a:off x="304800" y="7429500"/>
            <a:ext cx="2203413" cy="2642775"/>
          </a:xfrm>
          <a:custGeom>
            <a:avLst/>
            <a:gdLst/>
            <a:ahLst/>
            <a:cxnLst/>
            <a:rect l="l" t="t" r="r" b="b"/>
            <a:pathLst>
              <a:path w="2203413" h="2642775">
                <a:moveTo>
                  <a:pt x="0" y="0"/>
                </a:moveTo>
                <a:lnTo>
                  <a:pt x="2203414" y="0"/>
                </a:lnTo>
                <a:lnTo>
                  <a:pt x="2203414" y="2642774"/>
                </a:lnTo>
                <a:lnTo>
                  <a:pt x="0" y="26427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9"/>
          <p:cNvSpPr/>
          <p:nvPr/>
        </p:nvSpPr>
        <p:spPr>
          <a:xfrm rot="-6203807">
            <a:off x="702860" y="2749159"/>
            <a:ext cx="4537927" cy="6161884"/>
          </a:xfrm>
          <a:custGeom>
            <a:avLst/>
            <a:gdLst/>
            <a:ahLst/>
            <a:cxnLst/>
            <a:rect l="l" t="t" r="r" b="b"/>
            <a:pathLst>
              <a:path w="4092136" h="4361772">
                <a:moveTo>
                  <a:pt x="0" y="0"/>
                </a:moveTo>
                <a:lnTo>
                  <a:pt x="4092135" y="0"/>
                </a:lnTo>
                <a:lnTo>
                  <a:pt x="4092135" y="4361772"/>
                </a:lnTo>
                <a:lnTo>
                  <a:pt x="0" y="436177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30"/>
          <p:cNvSpPr txBox="1"/>
          <p:nvPr/>
        </p:nvSpPr>
        <p:spPr>
          <a:xfrm>
            <a:off x="2290916" y="2831355"/>
            <a:ext cx="603947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kk-KZ" sz="2400" dirty="0" smtClean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2024 жылғы тамыз айы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10" name="TextBox 30"/>
          <p:cNvSpPr txBox="1"/>
          <p:nvPr/>
        </p:nvSpPr>
        <p:spPr>
          <a:xfrm>
            <a:off x="9982200" y="2993735"/>
            <a:ext cx="603947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kk-KZ" sz="2400" dirty="0" smtClean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2024 жылғы қыркүйек айы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11" name="Freeform 9"/>
          <p:cNvSpPr/>
          <p:nvPr/>
        </p:nvSpPr>
        <p:spPr>
          <a:xfrm rot="-6203807">
            <a:off x="11732727" y="1452532"/>
            <a:ext cx="4538703" cy="8719001"/>
          </a:xfrm>
          <a:custGeom>
            <a:avLst/>
            <a:gdLst/>
            <a:ahLst/>
            <a:cxnLst/>
            <a:rect l="l" t="t" r="r" b="b"/>
            <a:pathLst>
              <a:path w="4092136" h="4361772">
                <a:moveTo>
                  <a:pt x="0" y="0"/>
                </a:moveTo>
                <a:lnTo>
                  <a:pt x="4092135" y="0"/>
                </a:lnTo>
                <a:lnTo>
                  <a:pt x="4092135" y="4361772"/>
                </a:lnTo>
                <a:lnTo>
                  <a:pt x="0" y="436177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5800" y="4421399"/>
            <a:ext cx="518798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Таныстыру</a:t>
            </a:r>
            <a:r>
              <a:rPr kumimoji="0" lang="ru-RU" altLang="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ru-RU" altLang="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әңгімесі</a:t>
            </a:r>
            <a:endParaRPr kumimoji="0" lang="ru-RU" altLang="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Балабақша</a:t>
            </a:r>
            <a:r>
              <a:rPr kumimoji="0" lang="ru-RU" altLang="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ru-RU" altLang="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бойынша</a:t>
            </a:r>
            <a:r>
              <a:rPr kumimoji="0" lang="ru-RU" altLang="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ru-RU" altLang="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шолу</a:t>
            </a:r>
            <a:r>
              <a:rPr kumimoji="0" lang="ru-RU" altLang="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ru-RU" altLang="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экскурсиясы</a:t>
            </a:r>
            <a:r>
              <a:rPr kumimoji="0" lang="ru-RU" altLang="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kumimoji="0" lang="ru-RU" altLang="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Ата-аналармен сауалнама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(жеке қажеттіліктерді анықтау)</a:t>
            </a:r>
            <a:r>
              <a:rPr kumimoji="0" lang="kk-KZ" altLang="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1578875" y="4160736"/>
            <a:ext cx="640106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Баланы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балабақша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жағдайына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бейімдеу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мәселесі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сауалнама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өтеді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психологтың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кеңесіне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шақырамыз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аргессиясымен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қалай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күресуге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ашулануын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қалай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тыныштандыруға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?»</a:t>
            </a:r>
            <a:endParaRPr kumimoji="0" lang="kk-KZ" altLang="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30"/>
          <p:cNvSpPr txBox="1"/>
          <p:nvPr/>
        </p:nvSpPr>
        <p:spPr>
          <a:xfrm>
            <a:off x="5539405" y="6222839"/>
            <a:ext cx="603947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kk-KZ" sz="2400" dirty="0" smtClean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2024 жылғы қазан айы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14" name="Freeform 9"/>
          <p:cNvSpPr/>
          <p:nvPr/>
        </p:nvSpPr>
        <p:spPr>
          <a:xfrm rot="-6203807">
            <a:off x="7228545" y="5426802"/>
            <a:ext cx="3138117" cy="6349258"/>
          </a:xfrm>
          <a:custGeom>
            <a:avLst/>
            <a:gdLst/>
            <a:ahLst/>
            <a:cxnLst/>
            <a:rect l="l" t="t" r="r" b="b"/>
            <a:pathLst>
              <a:path w="4092136" h="4361772">
                <a:moveTo>
                  <a:pt x="0" y="0"/>
                </a:moveTo>
                <a:lnTo>
                  <a:pt x="4092135" y="0"/>
                </a:lnTo>
                <a:lnTo>
                  <a:pt x="4092135" y="4361772"/>
                </a:lnTo>
                <a:lnTo>
                  <a:pt x="0" y="436177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426058" y="7829371"/>
            <a:ext cx="51879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Мектепке дейінгі білім беру мекемесі мамандарының жеке 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жұмысымен таныстырамыз</a:t>
            </a:r>
            <a:endParaRPr kumimoji="0" lang="kk-KZ" altLang="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99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0265" y="419100"/>
            <a:ext cx="12807470" cy="213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МЕКТЕПКЕ ДЕЙІНГІ ТӘРБИЕМЕН ЖӘНЕ ОҚЫТУМЕН ҚАМТЫЛМАҒАН </a:t>
            </a:r>
          </a:p>
          <a:p>
            <a:pPr algn="ctr">
              <a:lnSpc>
                <a:spcPts val="42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БАЛАЛАРДЫҢ АТА-АНАЛАРЫНА АРНАЛҒАН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КОНСУЛЬТАЦИЯЛЫҚ ПУНКТТІҢ ЖҰМЫС </a:t>
            </a:r>
            <a:r>
              <a:rPr lang="kk-KZ" sz="2800" dirty="0" smtClean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ЖОСПАРЫ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Railey"/>
              <a:cs typeface="Arial" panose="020B0604020202020204" pitchFamily="34" charset="0"/>
              <a:sym typeface="Railey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2024-2025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оқу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жылы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Railey"/>
              <a:cs typeface="Arial" panose="020B0604020202020204" pitchFamily="34" charset="0"/>
              <a:sym typeface="Railey"/>
            </a:endParaRPr>
          </a:p>
        </p:txBody>
      </p:sp>
      <p:sp>
        <p:nvSpPr>
          <p:cNvPr id="6" name="Freeform 7"/>
          <p:cNvSpPr/>
          <p:nvPr/>
        </p:nvSpPr>
        <p:spPr>
          <a:xfrm>
            <a:off x="14401800" y="451338"/>
            <a:ext cx="3540886" cy="2885822"/>
          </a:xfrm>
          <a:custGeom>
            <a:avLst/>
            <a:gdLst/>
            <a:ahLst/>
            <a:cxnLst/>
            <a:rect l="l" t="t" r="r" b="b"/>
            <a:pathLst>
              <a:path w="3540886" h="2885822">
                <a:moveTo>
                  <a:pt x="0" y="0"/>
                </a:moveTo>
                <a:lnTo>
                  <a:pt x="3540886" y="0"/>
                </a:lnTo>
                <a:lnTo>
                  <a:pt x="3540886" y="2885821"/>
                </a:lnTo>
                <a:lnTo>
                  <a:pt x="0" y="28858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4"/>
          <p:cNvSpPr/>
          <p:nvPr/>
        </p:nvSpPr>
        <p:spPr>
          <a:xfrm>
            <a:off x="304800" y="7429500"/>
            <a:ext cx="2203413" cy="2642775"/>
          </a:xfrm>
          <a:custGeom>
            <a:avLst/>
            <a:gdLst/>
            <a:ahLst/>
            <a:cxnLst/>
            <a:rect l="l" t="t" r="r" b="b"/>
            <a:pathLst>
              <a:path w="2203413" h="2642775">
                <a:moveTo>
                  <a:pt x="0" y="0"/>
                </a:moveTo>
                <a:lnTo>
                  <a:pt x="2203414" y="0"/>
                </a:lnTo>
                <a:lnTo>
                  <a:pt x="2203414" y="2642774"/>
                </a:lnTo>
                <a:lnTo>
                  <a:pt x="0" y="26427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30"/>
          <p:cNvSpPr txBox="1"/>
          <p:nvPr/>
        </p:nvSpPr>
        <p:spPr>
          <a:xfrm>
            <a:off x="10071719" y="3316736"/>
            <a:ext cx="603947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kk-KZ" sz="2400" dirty="0" smtClean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2024 жылғы қараша айы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11" name="Freeform 9"/>
          <p:cNvSpPr/>
          <p:nvPr/>
        </p:nvSpPr>
        <p:spPr>
          <a:xfrm rot="-6203807">
            <a:off x="12118497" y="2468740"/>
            <a:ext cx="4414534" cy="7318284"/>
          </a:xfrm>
          <a:custGeom>
            <a:avLst/>
            <a:gdLst/>
            <a:ahLst/>
            <a:cxnLst/>
            <a:rect l="l" t="t" r="r" b="b"/>
            <a:pathLst>
              <a:path w="4092136" h="4361772">
                <a:moveTo>
                  <a:pt x="0" y="0"/>
                </a:moveTo>
                <a:lnTo>
                  <a:pt x="4092135" y="0"/>
                </a:lnTo>
                <a:lnTo>
                  <a:pt x="4092135" y="4361772"/>
                </a:lnTo>
                <a:lnTo>
                  <a:pt x="0" y="436177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1734800" y="4823875"/>
            <a:ext cx="564199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Дене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шынықтыру нұсқаушысы салауатты өмір салтын сақтаудың маңыздылығы туралы айтып, ата-аналардың осы мәселе бойынша білім деңгейін анықтау үшін сауалнамалар 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жүргізеді</a:t>
            </a:r>
            <a:endParaRPr kumimoji="0" lang="kk-KZ" altLang="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30"/>
          <p:cNvSpPr txBox="1"/>
          <p:nvPr/>
        </p:nvSpPr>
        <p:spPr>
          <a:xfrm>
            <a:off x="533400" y="2831354"/>
            <a:ext cx="603947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kk-KZ" sz="2400" dirty="0" smtClean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2024 жылғы желтоқсан айы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14" name="Freeform 9"/>
          <p:cNvSpPr/>
          <p:nvPr/>
        </p:nvSpPr>
        <p:spPr>
          <a:xfrm rot="-6203807">
            <a:off x="3128087" y="1646010"/>
            <a:ext cx="3677050" cy="7455345"/>
          </a:xfrm>
          <a:custGeom>
            <a:avLst/>
            <a:gdLst/>
            <a:ahLst/>
            <a:cxnLst/>
            <a:rect l="l" t="t" r="r" b="b"/>
            <a:pathLst>
              <a:path w="4092136" h="4361772">
                <a:moveTo>
                  <a:pt x="0" y="0"/>
                </a:moveTo>
                <a:lnTo>
                  <a:pt x="4092135" y="0"/>
                </a:lnTo>
                <a:lnTo>
                  <a:pt x="4092135" y="4361772"/>
                </a:lnTo>
                <a:lnTo>
                  <a:pt x="0" y="436177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895600" y="4510784"/>
            <a:ext cx="51879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Гаджеттер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«оң»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 «теріс» 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жақтары туралы медбикенің кеңесі</a:t>
            </a:r>
            <a:endParaRPr kumimoji="0" lang="kk-KZ" altLang="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9"/>
          <p:cNvSpPr/>
          <p:nvPr/>
        </p:nvSpPr>
        <p:spPr>
          <a:xfrm rot="15953468">
            <a:off x="6110106" y="5339649"/>
            <a:ext cx="3682145" cy="6254015"/>
          </a:xfrm>
          <a:custGeom>
            <a:avLst/>
            <a:gdLst/>
            <a:ahLst/>
            <a:cxnLst/>
            <a:rect l="l" t="t" r="r" b="b"/>
            <a:pathLst>
              <a:path w="4092136" h="4361772">
                <a:moveTo>
                  <a:pt x="0" y="0"/>
                </a:moveTo>
                <a:lnTo>
                  <a:pt x="4092135" y="0"/>
                </a:lnTo>
                <a:lnTo>
                  <a:pt x="4092135" y="4361772"/>
                </a:lnTo>
                <a:lnTo>
                  <a:pt x="0" y="436177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30"/>
          <p:cNvSpPr txBox="1"/>
          <p:nvPr/>
        </p:nvSpPr>
        <p:spPr>
          <a:xfrm>
            <a:off x="1680557" y="6843577"/>
            <a:ext cx="603947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kk-KZ" sz="2400" dirty="0" smtClean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2025 жылғы қантар айы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560072" y="7584866"/>
            <a:ext cx="564199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алаларды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эмоцияларды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дұрыс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білдіруге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қалай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үйрету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Осы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мәселе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психологтың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кеңесіне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шақырамыз</a:t>
            </a:r>
            <a:endParaRPr kumimoji="0" lang="kk-KZ" altLang="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1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0265" y="419100"/>
            <a:ext cx="12807470" cy="213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МЕКТЕПКЕ ДЕЙІНГІ ТӘРБИЕМЕН ЖӘНЕ ОҚЫТУМЕН ҚАМТЫЛМАҒАН </a:t>
            </a:r>
          </a:p>
          <a:p>
            <a:pPr algn="ctr">
              <a:lnSpc>
                <a:spcPts val="42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БАЛАЛАРДЫҢ АТА-АНАЛАРЫНА АРНАЛҒАН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КОНСУЛЬТАЦИЯЛЫҚ ПУНКТТІҢ ЖҰМЫС </a:t>
            </a:r>
            <a:r>
              <a:rPr lang="kk-KZ" sz="2800" dirty="0" smtClean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ЖОСПАРЫ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Railey"/>
              <a:cs typeface="Arial" panose="020B0604020202020204" pitchFamily="34" charset="0"/>
              <a:sym typeface="Railey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2024-2025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оқу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Railey"/>
                <a:cs typeface="Arial" panose="020B0604020202020204" pitchFamily="34" charset="0"/>
                <a:sym typeface="Railey"/>
              </a:rPr>
              <a:t>жылы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Railey"/>
              <a:cs typeface="Arial" panose="020B0604020202020204" pitchFamily="34" charset="0"/>
              <a:sym typeface="Railey"/>
            </a:endParaRPr>
          </a:p>
        </p:txBody>
      </p:sp>
      <p:sp>
        <p:nvSpPr>
          <p:cNvPr id="6" name="Freeform 7"/>
          <p:cNvSpPr/>
          <p:nvPr/>
        </p:nvSpPr>
        <p:spPr>
          <a:xfrm>
            <a:off x="14401800" y="451338"/>
            <a:ext cx="3540886" cy="2885822"/>
          </a:xfrm>
          <a:custGeom>
            <a:avLst/>
            <a:gdLst/>
            <a:ahLst/>
            <a:cxnLst/>
            <a:rect l="l" t="t" r="r" b="b"/>
            <a:pathLst>
              <a:path w="3540886" h="2885822">
                <a:moveTo>
                  <a:pt x="0" y="0"/>
                </a:moveTo>
                <a:lnTo>
                  <a:pt x="3540886" y="0"/>
                </a:lnTo>
                <a:lnTo>
                  <a:pt x="3540886" y="2885821"/>
                </a:lnTo>
                <a:lnTo>
                  <a:pt x="0" y="28858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4"/>
          <p:cNvSpPr/>
          <p:nvPr/>
        </p:nvSpPr>
        <p:spPr>
          <a:xfrm>
            <a:off x="304800" y="7429500"/>
            <a:ext cx="2203413" cy="2642775"/>
          </a:xfrm>
          <a:custGeom>
            <a:avLst/>
            <a:gdLst/>
            <a:ahLst/>
            <a:cxnLst/>
            <a:rect l="l" t="t" r="r" b="b"/>
            <a:pathLst>
              <a:path w="2203413" h="2642775">
                <a:moveTo>
                  <a:pt x="0" y="0"/>
                </a:moveTo>
                <a:lnTo>
                  <a:pt x="2203414" y="0"/>
                </a:lnTo>
                <a:lnTo>
                  <a:pt x="2203414" y="2642774"/>
                </a:lnTo>
                <a:lnTo>
                  <a:pt x="0" y="26427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30"/>
          <p:cNvSpPr txBox="1"/>
          <p:nvPr/>
        </p:nvSpPr>
        <p:spPr>
          <a:xfrm>
            <a:off x="10071719" y="3316736"/>
            <a:ext cx="603947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kk-KZ" sz="2400" dirty="0" smtClean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2025 жылғы наурыз айы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11" name="Freeform 9"/>
          <p:cNvSpPr/>
          <p:nvPr/>
        </p:nvSpPr>
        <p:spPr>
          <a:xfrm rot="-6203807">
            <a:off x="12342300" y="2047684"/>
            <a:ext cx="3548865" cy="7318284"/>
          </a:xfrm>
          <a:custGeom>
            <a:avLst/>
            <a:gdLst/>
            <a:ahLst/>
            <a:cxnLst/>
            <a:rect l="l" t="t" r="r" b="b"/>
            <a:pathLst>
              <a:path w="4092136" h="4361772">
                <a:moveTo>
                  <a:pt x="0" y="0"/>
                </a:moveTo>
                <a:lnTo>
                  <a:pt x="4092135" y="0"/>
                </a:lnTo>
                <a:lnTo>
                  <a:pt x="4092135" y="4361772"/>
                </a:lnTo>
                <a:lnTo>
                  <a:pt x="0" y="436177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2039598" y="4741617"/>
            <a:ext cx="564199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Мектеп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жасына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арасында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жол-көлік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жарақаттарының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алдын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ата-аналарға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кеңес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30"/>
          <p:cNvSpPr txBox="1"/>
          <p:nvPr/>
        </p:nvSpPr>
        <p:spPr>
          <a:xfrm>
            <a:off x="533400" y="2831354"/>
            <a:ext cx="603947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kk-KZ" sz="2400" dirty="0" smtClean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2025 жылғы ақпан айы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14" name="Freeform 9"/>
          <p:cNvSpPr/>
          <p:nvPr/>
        </p:nvSpPr>
        <p:spPr>
          <a:xfrm rot="-6203807">
            <a:off x="3128087" y="1646010"/>
            <a:ext cx="3677050" cy="7455345"/>
          </a:xfrm>
          <a:custGeom>
            <a:avLst/>
            <a:gdLst/>
            <a:ahLst/>
            <a:cxnLst/>
            <a:rect l="l" t="t" r="r" b="b"/>
            <a:pathLst>
              <a:path w="4092136" h="4361772">
                <a:moveTo>
                  <a:pt x="0" y="0"/>
                </a:moveTo>
                <a:lnTo>
                  <a:pt x="4092135" y="0"/>
                </a:lnTo>
                <a:lnTo>
                  <a:pt x="4092135" y="4361772"/>
                </a:lnTo>
                <a:lnTo>
                  <a:pt x="0" y="436177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895600" y="4326118"/>
            <a:ext cx="51879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Біздің балабақшадағы логопедпен сөйлеуді дамыту проблемалары туралы сөйлесуге 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шақырамыз</a:t>
            </a:r>
            <a:endParaRPr kumimoji="0" lang="kk-KZ" altLang="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9"/>
          <p:cNvSpPr/>
          <p:nvPr/>
        </p:nvSpPr>
        <p:spPr>
          <a:xfrm rot="15953468">
            <a:off x="6679789" y="4727573"/>
            <a:ext cx="2792177" cy="6567988"/>
          </a:xfrm>
          <a:custGeom>
            <a:avLst/>
            <a:gdLst/>
            <a:ahLst/>
            <a:cxnLst/>
            <a:rect l="l" t="t" r="r" b="b"/>
            <a:pathLst>
              <a:path w="4092136" h="4361772">
                <a:moveTo>
                  <a:pt x="0" y="0"/>
                </a:moveTo>
                <a:lnTo>
                  <a:pt x="4092135" y="0"/>
                </a:lnTo>
                <a:lnTo>
                  <a:pt x="4092135" y="4361772"/>
                </a:lnTo>
                <a:lnTo>
                  <a:pt x="0" y="436177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30"/>
          <p:cNvSpPr txBox="1"/>
          <p:nvPr/>
        </p:nvSpPr>
        <p:spPr>
          <a:xfrm>
            <a:off x="1680557" y="6843577"/>
            <a:ext cx="603947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kk-KZ" sz="2400" dirty="0" smtClean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2025 жылғы сәүір айы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443550" y="7393749"/>
            <a:ext cx="56419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400" dirty="0" smtClean="0"/>
              <a:t>«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бірімізді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түсінеміз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» құқықтық 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тәрбие сөйлесетін боламыз</a:t>
            </a:r>
            <a:endParaRPr kumimoji="0" lang="kk-KZ" altLang="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9"/>
          <p:cNvSpPr/>
          <p:nvPr/>
        </p:nvSpPr>
        <p:spPr>
          <a:xfrm rot="15953468">
            <a:off x="12571297" y="5697536"/>
            <a:ext cx="2792177" cy="6567988"/>
          </a:xfrm>
          <a:custGeom>
            <a:avLst/>
            <a:gdLst/>
            <a:ahLst/>
            <a:cxnLst/>
            <a:rect l="l" t="t" r="r" b="b"/>
            <a:pathLst>
              <a:path w="4092136" h="4361772">
                <a:moveTo>
                  <a:pt x="0" y="0"/>
                </a:moveTo>
                <a:lnTo>
                  <a:pt x="4092135" y="0"/>
                </a:lnTo>
                <a:lnTo>
                  <a:pt x="4092135" y="4361772"/>
                </a:lnTo>
                <a:lnTo>
                  <a:pt x="0" y="436177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1706840" y="8366430"/>
            <a:ext cx="56419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Мамыр айында балабақшада өтетін Ашық 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есік </a:t>
            </a:r>
            <a:r>
              <a:rPr lang="kk-K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күніне шақырамыз</a:t>
            </a:r>
            <a:endParaRPr kumimoji="0" lang="kk-KZ" altLang="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2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387</Words>
  <Application>Microsoft Office PowerPoint</Application>
  <PresentationFormat>Произвольный</PresentationFormat>
  <Paragraphs>77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Times New Roman</vt:lpstr>
      <vt:lpstr>Calibri</vt:lpstr>
      <vt:lpstr>Railey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Today’s Agenda</dc:title>
  <cp:lastModifiedBy>User</cp:lastModifiedBy>
  <cp:revision>10</cp:revision>
  <dcterms:created xsi:type="dcterms:W3CDTF">2006-08-16T00:00:00Z</dcterms:created>
  <dcterms:modified xsi:type="dcterms:W3CDTF">2025-01-31T09:39:16Z</dcterms:modified>
  <dc:identifier>DAGdwQuSCkE</dc:identifier>
</cp:coreProperties>
</file>