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5" d="100"/>
          <a:sy n="55" d="100"/>
        </p:scale>
        <p:origin x="-7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sv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4.svg"/><Relationship Id="rId4" Type="http://schemas.openxmlformats.org/officeDocument/2006/relationships/image" Target="../media/image10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4.svg"/><Relationship Id="rId4" Type="http://schemas.openxmlformats.org/officeDocument/2006/relationships/image" Target="../media/image10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0447" y="144783"/>
            <a:ext cx="15936124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2"/>
              </a:lnSpc>
            </a:pPr>
            <a:endParaRPr lang="kk-KZ" sz="2540" b="1" dirty="0" smtClean="0">
              <a:solidFill>
                <a:srgbClr val="000000"/>
              </a:solidFill>
              <a:latin typeface="Veleka Bold"/>
              <a:ea typeface="Veleka Bold"/>
              <a:cs typeface="Veleka Bold"/>
              <a:sym typeface="Veleka Bold"/>
            </a:endParaRPr>
          </a:p>
          <a:p>
            <a:pPr algn="ctr">
              <a:lnSpc>
                <a:spcPts val="2032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Бракераж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комисиясының</a:t>
            </a: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800" dirty="0">
                <a:latin typeface="Arial" panose="020B0604020202020204" pitchFamily="34" charset="0"/>
                <a:cs typeface="Arial" panose="020B0604020202020204" pitchFamily="34" charset="0"/>
              </a:rPr>
              <a:t>жұмысын жүргізу тәртібі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Veleka Bold"/>
              <a:cs typeface="Arial" panose="020B0604020202020204" pitchFamily="34" charset="0"/>
              <a:sym typeface="Veleka Bold"/>
            </a:endParaRPr>
          </a:p>
          <a:p>
            <a:pPr algn="l">
              <a:lnSpc>
                <a:spcPts val="6286"/>
              </a:lnSpc>
            </a:pPr>
            <a:endParaRPr lang="en-US" sz="2540" b="1" dirty="0">
              <a:solidFill>
                <a:srgbClr val="000000"/>
              </a:solidFill>
              <a:latin typeface="Veleka Bold"/>
              <a:ea typeface="Veleka Bold"/>
              <a:cs typeface="Veleka Bold"/>
              <a:sym typeface="Veleka Bold"/>
            </a:endParaRPr>
          </a:p>
          <a:p>
            <a:pPr algn="l">
              <a:lnSpc>
                <a:spcPts val="6286"/>
              </a:lnSpc>
            </a:pPr>
            <a:endParaRPr lang="en-US" sz="2540" b="1" dirty="0">
              <a:solidFill>
                <a:srgbClr val="000000"/>
              </a:solidFill>
              <a:latin typeface="Veleka Bold"/>
              <a:ea typeface="Veleka Bold"/>
              <a:cs typeface="Veleka Bold"/>
              <a:sym typeface="Veleka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328546" y="895947"/>
            <a:ext cx="581807" cy="581807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EEE1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1242848" y="3836990"/>
            <a:ext cx="1797942" cy="5316494"/>
          </a:xfrm>
          <a:custGeom>
            <a:avLst/>
            <a:gdLst/>
            <a:ahLst/>
            <a:cxnLst/>
            <a:rect l="l" t="t" r="r" b="b"/>
            <a:pathLst>
              <a:path w="1797942" h="5316494">
                <a:moveTo>
                  <a:pt x="0" y="0"/>
                </a:moveTo>
                <a:lnTo>
                  <a:pt x="1797941" y="0"/>
                </a:lnTo>
                <a:lnTo>
                  <a:pt x="1797941" y="5316494"/>
                </a:lnTo>
                <a:lnTo>
                  <a:pt x="0" y="5316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662103" y="3836990"/>
            <a:ext cx="2029934" cy="5316494"/>
          </a:xfrm>
          <a:custGeom>
            <a:avLst/>
            <a:gdLst/>
            <a:ahLst/>
            <a:cxnLst/>
            <a:rect l="l" t="t" r="r" b="b"/>
            <a:pathLst>
              <a:path w="2029934" h="5316494">
                <a:moveTo>
                  <a:pt x="0" y="0"/>
                </a:moveTo>
                <a:lnTo>
                  <a:pt x="2029934" y="0"/>
                </a:lnTo>
                <a:lnTo>
                  <a:pt x="2029934" y="5316494"/>
                </a:lnTo>
                <a:lnTo>
                  <a:pt x="0" y="53164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28025" y="5301279"/>
            <a:ext cx="3094722" cy="4676091"/>
          </a:xfrm>
          <a:custGeom>
            <a:avLst/>
            <a:gdLst/>
            <a:ahLst/>
            <a:cxnLst/>
            <a:rect l="l" t="t" r="r" b="b"/>
            <a:pathLst>
              <a:path w="3094722" h="4676091">
                <a:moveTo>
                  <a:pt x="0" y="0"/>
                </a:moveTo>
                <a:lnTo>
                  <a:pt x="3094722" y="0"/>
                </a:lnTo>
                <a:lnTo>
                  <a:pt x="3094722" y="4676092"/>
                </a:lnTo>
                <a:lnTo>
                  <a:pt x="0" y="46760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03706" y="3086100"/>
            <a:ext cx="7864094" cy="2746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2550" dirty="0" smtClean="0">
                <a:solidFill>
                  <a:srgbClr val="000000"/>
                </a:solidFill>
                <a:latin typeface="Veleka"/>
                <a:ea typeface="Veleka"/>
                <a:cs typeface="Veleka"/>
                <a:sym typeface="Veleka"/>
              </a:rPr>
              <a:t> </a:t>
            </a:r>
            <a:r>
              <a:rPr lang="kk-KZ" sz="2800" dirty="0">
                <a:latin typeface="Arial" panose="020B0604020202020204" pitchFamily="34" charset="0"/>
                <a:cs typeface="Arial" panose="020B0604020202020204" pitchFamily="34" charset="0"/>
              </a:rPr>
              <a:t>Комиссия білім беру ұйымдарында тамақ өнімдерін дайындау және өткізу кезінде сапалы, теңгерімді тамақтанудың ұйымдастырылуын, жеткізілетін тамақ өнімдерінің сапасын, санитарлық-гигиеналық талаптардың сақталуын </a:t>
            </a: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бақылайды</a:t>
            </a:r>
            <a:endParaRPr lang="en-US" sz="2550" dirty="0">
              <a:solidFill>
                <a:srgbClr val="000000"/>
              </a:solidFill>
              <a:latin typeface="Arial" panose="020B0604020202020204" pitchFamily="34" charset="0"/>
              <a:ea typeface="Veleka"/>
              <a:cs typeface="Arial" panose="020B0604020202020204" pitchFamily="34" charset="0"/>
              <a:sym typeface="Veleka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4584551" y="3223946"/>
            <a:ext cx="1338196" cy="1401920"/>
          </a:xfrm>
          <a:custGeom>
            <a:avLst/>
            <a:gdLst/>
            <a:ahLst/>
            <a:cxnLst/>
            <a:rect l="l" t="t" r="r" b="b"/>
            <a:pathLst>
              <a:path w="1338196" h="1401920">
                <a:moveTo>
                  <a:pt x="0" y="0"/>
                </a:moveTo>
                <a:lnTo>
                  <a:pt x="1338196" y="0"/>
                </a:lnTo>
                <a:lnTo>
                  <a:pt x="1338196" y="1401919"/>
                </a:lnTo>
                <a:lnTo>
                  <a:pt x="0" y="1401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113793">
            <a:off x="12879003" y="3868998"/>
            <a:ext cx="348725" cy="537252"/>
          </a:xfrm>
          <a:custGeom>
            <a:avLst/>
            <a:gdLst/>
            <a:ahLst/>
            <a:cxnLst/>
            <a:rect l="l" t="t" r="r" b="b"/>
            <a:pathLst>
              <a:path w="348725" h="537252">
                <a:moveTo>
                  <a:pt x="0" y="0"/>
                </a:moveTo>
                <a:lnTo>
                  <a:pt x="348725" y="0"/>
                </a:lnTo>
                <a:lnTo>
                  <a:pt x="348725" y="537251"/>
                </a:lnTo>
                <a:lnTo>
                  <a:pt x="0" y="5372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964031">
            <a:off x="13110863" y="4298677"/>
            <a:ext cx="348725" cy="537252"/>
          </a:xfrm>
          <a:custGeom>
            <a:avLst/>
            <a:gdLst/>
            <a:ahLst/>
            <a:cxnLst/>
            <a:rect l="l" t="t" r="r" b="b"/>
            <a:pathLst>
              <a:path w="348725" h="537252">
                <a:moveTo>
                  <a:pt x="0" y="0"/>
                </a:moveTo>
                <a:lnTo>
                  <a:pt x="348726" y="0"/>
                </a:lnTo>
                <a:lnTo>
                  <a:pt x="348726" y="537252"/>
                </a:lnTo>
                <a:lnTo>
                  <a:pt x="0" y="5372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14036" y="1007269"/>
            <a:ext cx="5196793" cy="1116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Veleka"/>
                <a:ea typeface="Veleka"/>
                <a:cs typeface="Veleka"/>
                <a:sym typeface="Veleka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25078" y="1007269"/>
            <a:ext cx="4090761" cy="111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Veleka"/>
                <a:ea typeface="Veleka"/>
                <a:cs typeface="Veleka"/>
                <a:sym typeface="Veleka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50704" y="1007269"/>
            <a:ext cx="4090761" cy="111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Veleka"/>
                <a:ea typeface="Veleka"/>
                <a:cs typeface="Veleka"/>
                <a:sym typeface="Veleka"/>
              </a:rPr>
              <a:t>03</a:t>
            </a:r>
          </a:p>
        </p:txBody>
      </p:sp>
      <p:sp>
        <p:nvSpPr>
          <p:cNvPr id="11" name="AutoShape 11"/>
          <p:cNvSpPr/>
          <p:nvPr/>
        </p:nvSpPr>
        <p:spPr>
          <a:xfrm rot="5400000">
            <a:off x="-1004887" y="3062288"/>
            <a:ext cx="41148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400000">
            <a:off x="5618320" y="2316484"/>
            <a:ext cx="262319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5400000">
            <a:off x="10980001" y="2333942"/>
            <a:ext cx="265811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Freeform 14"/>
          <p:cNvSpPr/>
          <p:nvPr/>
        </p:nvSpPr>
        <p:spPr>
          <a:xfrm>
            <a:off x="15821711" y="4478329"/>
            <a:ext cx="1794500" cy="5087500"/>
          </a:xfrm>
          <a:custGeom>
            <a:avLst/>
            <a:gdLst/>
            <a:ahLst/>
            <a:cxnLst/>
            <a:rect l="l" t="t" r="r" b="b"/>
            <a:pathLst>
              <a:path w="1794500" h="5087500">
                <a:moveTo>
                  <a:pt x="0" y="0"/>
                </a:moveTo>
                <a:lnTo>
                  <a:pt x="1794500" y="0"/>
                </a:lnTo>
                <a:lnTo>
                  <a:pt x="1794500" y="5087500"/>
                </a:lnTo>
                <a:lnTo>
                  <a:pt x="0" y="508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631452" y="7345714"/>
            <a:ext cx="995325" cy="2081478"/>
          </a:xfrm>
          <a:custGeom>
            <a:avLst/>
            <a:gdLst/>
            <a:ahLst/>
            <a:cxnLst/>
            <a:rect l="l" t="t" r="r" b="b"/>
            <a:pathLst>
              <a:path w="995325" h="2081478">
                <a:moveTo>
                  <a:pt x="0" y="0"/>
                </a:moveTo>
                <a:lnTo>
                  <a:pt x="995325" y="0"/>
                </a:lnTo>
                <a:lnTo>
                  <a:pt x="995325" y="2081478"/>
                </a:lnTo>
                <a:lnTo>
                  <a:pt x="0" y="20814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795962" y="4257587"/>
            <a:ext cx="2025750" cy="5087500"/>
          </a:xfrm>
          <a:custGeom>
            <a:avLst/>
            <a:gdLst/>
            <a:ahLst/>
            <a:cxnLst/>
            <a:rect l="l" t="t" r="r" b="b"/>
            <a:pathLst>
              <a:path w="2025750" h="5087500">
                <a:moveTo>
                  <a:pt x="0" y="0"/>
                </a:moveTo>
                <a:lnTo>
                  <a:pt x="2025749" y="0"/>
                </a:lnTo>
                <a:lnTo>
                  <a:pt x="2025749" y="5087500"/>
                </a:lnTo>
                <a:lnTo>
                  <a:pt x="0" y="5087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7259300" y="3556627"/>
            <a:ext cx="1338196" cy="1401920"/>
          </a:xfrm>
          <a:custGeom>
            <a:avLst/>
            <a:gdLst/>
            <a:ahLst/>
            <a:cxnLst/>
            <a:rect l="l" t="t" r="r" b="b"/>
            <a:pathLst>
              <a:path w="1338196" h="1401920">
                <a:moveTo>
                  <a:pt x="1338196" y="0"/>
                </a:moveTo>
                <a:lnTo>
                  <a:pt x="0" y="0"/>
                </a:lnTo>
                <a:lnTo>
                  <a:pt x="0" y="1401920"/>
                </a:lnTo>
                <a:lnTo>
                  <a:pt x="1338196" y="1401920"/>
                </a:lnTo>
                <a:lnTo>
                  <a:pt x="133819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Прямоугольник 19"/>
          <p:cNvSpPr/>
          <p:nvPr/>
        </p:nvSpPr>
        <p:spPr>
          <a:xfrm>
            <a:off x="1790101" y="2297626"/>
            <a:ext cx="51196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Комиссияның құрамы медициналық қызметкерді, білім беру ұйымы әкімшілігінің мүшелерін, ата-аналар комитеті мен қамқоршылық кеңесінің өкілдерін міндетті түрде енгізе отырып, білім беру ұйымы басшысының бұйрығымен бекітіледі.</a:t>
            </a:r>
            <a:endParaRPr lang="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25078" y="2297626"/>
            <a:ext cx="50839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Комиссия мүшелерiнiң саны кемiнде 7 адам, оның iшiнде осы бiлiм беру ұйымының ата-аналар комитетiнен 3 адамнан кем емес болуы тиiс. Комиссияның жекелеген мүшелерінің болмауы оның қызметіне кедергі болып табылмайды.</a:t>
            </a:r>
            <a:endParaRPr lang="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622826" y="2149276"/>
            <a:ext cx="4633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Комиссия құрамын жыл сайын </a:t>
            </a:r>
            <a:endParaRPr lang="kk-K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жаңарту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ұсынылады</a:t>
            </a:r>
            <a:endParaRPr lang="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3054" y="1009650"/>
            <a:ext cx="665113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00"/>
              </a:lnSpc>
            </a:pP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Комиссияның әрекет </a:t>
            </a:r>
            <a:r>
              <a:rPr lang="kk-KZ" sz="2800" dirty="0">
                <a:latin typeface="Arial" panose="020B0604020202020204" pitchFamily="34" charset="0"/>
                <a:cs typeface="Arial" panose="020B0604020202020204" pitchFamily="34" charset="0"/>
              </a:rPr>
              <a:t>алгоритмі 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ea typeface="Veleka Bold"/>
              <a:cs typeface="Arial" panose="020B0604020202020204" pitchFamily="34" charset="0"/>
              <a:sym typeface="Velek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53400" y="1009650"/>
            <a:ext cx="935002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dirty="0" smtClean="0">
                <a:solidFill>
                  <a:srgbClr val="000000"/>
                </a:solidFill>
                <a:latin typeface="Veleka"/>
                <a:ea typeface="Veleka"/>
                <a:cs typeface="Veleka"/>
                <a:sym typeface="Veleka"/>
              </a:rPr>
              <a:t>0</a:t>
            </a:r>
            <a:r>
              <a:rPr lang="kk-KZ" sz="5600" dirty="0" smtClean="0">
                <a:solidFill>
                  <a:srgbClr val="000000"/>
                </a:solidFill>
                <a:latin typeface="Veleka"/>
                <a:ea typeface="Veleka"/>
                <a:cs typeface="Veleka"/>
                <a:sym typeface="Veleka"/>
              </a:rPr>
              <a:t>1</a:t>
            </a:r>
            <a:endParaRPr lang="en-US" sz="5600" dirty="0">
              <a:solidFill>
                <a:srgbClr val="000000"/>
              </a:solidFill>
              <a:latin typeface="Veleka"/>
              <a:ea typeface="Veleka"/>
              <a:cs typeface="Veleka"/>
              <a:sym typeface="Velek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939529" y="6876750"/>
            <a:ext cx="935002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dirty="0" smtClean="0">
                <a:solidFill>
                  <a:srgbClr val="000000"/>
                </a:solidFill>
                <a:latin typeface="Veleka"/>
                <a:ea typeface="Veleka"/>
                <a:cs typeface="Veleka"/>
                <a:sym typeface="Veleka"/>
              </a:rPr>
              <a:t>0</a:t>
            </a:r>
            <a:r>
              <a:rPr lang="kk-KZ" sz="5600" dirty="0" smtClean="0">
                <a:solidFill>
                  <a:srgbClr val="000000"/>
                </a:solidFill>
                <a:latin typeface="Veleka"/>
                <a:ea typeface="Veleka"/>
                <a:cs typeface="Veleka"/>
                <a:sym typeface="Veleka"/>
              </a:rPr>
              <a:t>2</a:t>
            </a:r>
            <a:endParaRPr lang="en-US" sz="5600" dirty="0">
              <a:solidFill>
                <a:srgbClr val="000000"/>
              </a:solidFill>
              <a:latin typeface="Veleka"/>
              <a:ea typeface="Veleka"/>
              <a:cs typeface="Veleka"/>
              <a:sym typeface="Velek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525000" y="336388"/>
            <a:ext cx="8413469" cy="294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6"/>
              </a:lnSpc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Комиссия бақылауды жүзеге асырады: </a:t>
            </a:r>
            <a:endParaRPr lang="kk-K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36"/>
              </a:lnSpc>
              <a:buFontTx/>
              <a:buChar char="-"/>
            </a:pP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пайдаланылатын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тамақ өнімдерінің сапасы (тамақ өнімдерінің сапасы мен қауіпсіздігін растайтын құжаттардың болуы жеке папкада сақталады); </a:t>
            </a:r>
            <a:endParaRPr lang="kk-K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36"/>
              </a:lnSpc>
              <a:buFontTx/>
              <a:buChar char="-"/>
            </a:pP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ас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мәзірін дұрыс дайындау үшін; </a:t>
            </a:r>
            <a:endParaRPr lang="kk-K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36"/>
              </a:lnSpc>
              <a:buFontTx/>
              <a:buChar char="-"/>
            </a:pP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тамақтандыруды ұйымдастыру қызметкерлеріне және (немесе) қызмет көрсетушіге Азық-түлік сапасының мониторингі есебін ресімдеумен алдын ала ескертусіз тағам сапасы (дайын ыдыстардың бір бөлігінің салмағын қоса алғанда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Veleka"/>
              <a:cs typeface="Arial" panose="020B0604020202020204" pitchFamily="34" charset="0"/>
              <a:sym typeface="Velek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198103" y="5776612"/>
            <a:ext cx="7459046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2100" dirty="0">
                <a:solidFill>
                  <a:srgbClr val="000000"/>
                </a:solidFill>
                <a:latin typeface="Veleka"/>
                <a:ea typeface="Veleka"/>
                <a:cs typeface="Veleka"/>
                <a:sym typeface="Veleka"/>
              </a:rPr>
              <a:t>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Тоқсан сайын Комиссия жұмысының нәтижелері ақпарат түрінде құрастырылады, кейін оларды білім беру ұйымының педагогикалық кеңесінде қарайды және оның интернет-ресурсында орналастырады. Әр жылдың мамыр және қаңтар айларында Комиссия қызметінің нәтижелері жалпы ата-аналар жиналысында қаралады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Veleka"/>
              <a:cs typeface="Arial" panose="020B0604020202020204" pitchFamily="34" charset="0"/>
              <a:sym typeface="Veleka"/>
            </a:endParaRPr>
          </a:p>
        </p:txBody>
      </p:sp>
      <p:sp>
        <p:nvSpPr>
          <p:cNvPr id="12" name="Freeform 12"/>
          <p:cNvSpPr/>
          <p:nvPr/>
        </p:nvSpPr>
        <p:spPr>
          <a:xfrm rot="-1392965">
            <a:off x="1823257" y="5813846"/>
            <a:ext cx="1588437" cy="2136041"/>
          </a:xfrm>
          <a:custGeom>
            <a:avLst/>
            <a:gdLst/>
            <a:ahLst/>
            <a:cxnLst/>
            <a:rect l="l" t="t" r="r" b="b"/>
            <a:pathLst>
              <a:path w="1588437" h="2136041">
                <a:moveTo>
                  <a:pt x="0" y="0"/>
                </a:moveTo>
                <a:lnTo>
                  <a:pt x="1588437" y="0"/>
                </a:lnTo>
                <a:lnTo>
                  <a:pt x="1588437" y="2136040"/>
                </a:lnTo>
                <a:lnTo>
                  <a:pt x="0" y="213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4975316" y="6182958"/>
            <a:ext cx="2083987" cy="1780862"/>
          </a:xfrm>
          <a:custGeom>
            <a:avLst/>
            <a:gdLst/>
            <a:ahLst/>
            <a:cxnLst/>
            <a:rect l="l" t="t" r="r" b="b"/>
            <a:pathLst>
              <a:path w="2083987" h="1780862">
                <a:moveTo>
                  <a:pt x="2083987" y="0"/>
                </a:moveTo>
                <a:lnTo>
                  <a:pt x="0" y="0"/>
                </a:lnTo>
                <a:lnTo>
                  <a:pt x="0" y="1780862"/>
                </a:lnTo>
                <a:lnTo>
                  <a:pt x="2083987" y="1780862"/>
                </a:lnTo>
                <a:lnTo>
                  <a:pt x="20839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060647" y="6895800"/>
            <a:ext cx="1914669" cy="2136041"/>
          </a:xfrm>
          <a:custGeom>
            <a:avLst/>
            <a:gdLst/>
            <a:ahLst/>
            <a:cxnLst/>
            <a:rect l="l" t="t" r="r" b="b"/>
            <a:pathLst>
              <a:path w="1914669" h="2136041">
                <a:moveTo>
                  <a:pt x="0" y="0"/>
                </a:moveTo>
                <a:lnTo>
                  <a:pt x="1914669" y="0"/>
                </a:lnTo>
                <a:lnTo>
                  <a:pt x="1914669" y="2136040"/>
                </a:lnTo>
                <a:lnTo>
                  <a:pt x="0" y="21360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661959" y="5658358"/>
            <a:ext cx="626713" cy="645490"/>
          </a:xfrm>
          <a:custGeom>
            <a:avLst/>
            <a:gdLst/>
            <a:ahLst/>
            <a:cxnLst/>
            <a:rect l="l" t="t" r="r" b="b"/>
            <a:pathLst>
              <a:path w="626713" h="645490">
                <a:moveTo>
                  <a:pt x="0" y="0"/>
                </a:moveTo>
                <a:lnTo>
                  <a:pt x="626713" y="0"/>
                </a:lnTo>
                <a:lnTo>
                  <a:pt x="626713" y="645490"/>
                </a:lnTo>
                <a:lnTo>
                  <a:pt x="0" y="645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3054" y="1009650"/>
            <a:ext cx="825514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Бракераждық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комиссияның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міндеттері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13937" y="3073314"/>
            <a:ext cx="935002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dirty="0">
                <a:solidFill>
                  <a:srgbClr val="000000"/>
                </a:solidFill>
                <a:latin typeface="Veleka"/>
                <a:ea typeface="Veleka"/>
                <a:cs typeface="Veleka"/>
                <a:sym typeface="Veleka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91600" y="280935"/>
            <a:ext cx="9220569" cy="9235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endParaRPr lang="ru-RU" sz="2400" dirty="0"/>
          </a:p>
          <a:p>
            <a:pPr fontAlgn="base"/>
            <a:r>
              <a:rPr lang="ru-RU" sz="2400" dirty="0"/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тамақ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өнімдерін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тасымалдау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жеткізу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түсіру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санитарлық-гигиеналық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нормалардың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сақталуын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асырады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fontAlgn="base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ас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блогының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қойма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үй-жайларды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қоса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алғанда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тамақтану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залының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санитарлық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ыдыс-аяқты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жинау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сапасы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жай-күйін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жуылуын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асырады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fontAlgn="base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ас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мәзірінің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дұрыс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жасалуын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қадағалайды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fontAlgn="base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ас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блогындағы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ұйымдастырылуын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бақылайды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fontAlgn="base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түсетін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шикізатты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сақтау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шарттарын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мерзімдерін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аспаздық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өңдеуді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тамақ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өнімдерін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дайындау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технологиясын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асырады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fontAlgn="base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тамақ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заттарындағы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физиологиялық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қажеттіліктеріне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тамақтың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сәйкестігін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тексереді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fontAlgn="base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ас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блогы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қызметкерлерінің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гигиена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ережелерін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сақтауын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бақылайды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fontAlgn="base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азық-түліктерді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салу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мезгіл-мезгіл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қатысады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тағамның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шығуын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тексереді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fontAlgn="base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дайын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тамақтың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органолептикалық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бағасын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жүргізеді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яғни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түсін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иісін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дәмін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конситенциясын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қаттылығын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шырынын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т. б.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анықтайды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fontAlgn="base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дайындалған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тамақтану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көлемінің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реттік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порция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санына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сәйкестігін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тексереді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Veleka"/>
              <a:cs typeface="Arial" panose="020B0604020202020204" pitchFamily="34" charset="0"/>
              <a:sym typeface="Veleka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934200" y="3086100"/>
            <a:ext cx="0" cy="846919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 rot="-1392965">
            <a:off x="1823257" y="5813846"/>
            <a:ext cx="1588437" cy="2136041"/>
          </a:xfrm>
          <a:custGeom>
            <a:avLst/>
            <a:gdLst/>
            <a:ahLst/>
            <a:cxnLst/>
            <a:rect l="l" t="t" r="r" b="b"/>
            <a:pathLst>
              <a:path w="1588437" h="2136041">
                <a:moveTo>
                  <a:pt x="0" y="0"/>
                </a:moveTo>
                <a:lnTo>
                  <a:pt x="1588437" y="0"/>
                </a:lnTo>
                <a:lnTo>
                  <a:pt x="1588437" y="2136040"/>
                </a:lnTo>
                <a:lnTo>
                  <a:pt x="0" y="213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4975316" y="6182958"/>
            <a:ext cx="2083987" cy="1780862"/>
          </a:xfrm>
          <a:custGeom>
            <a:avLst/>
            <a:gdLst/>
            <a:ahLst/>
            <a:cxnLst/>
            <a:rect l="l" t="t" r="r" b="b"/>
            <a:pathLst>
              <a:path w="2083987" h="1780862">
                <a:moveTo>
                  <a:pt x="2083987" y="0"/>
                </a:moveTo>
                <a:lnTo>
                  <a:pt x="0" y="0"/>
                </a:lnTo>
                <a:lnTo>
                  <a:pt x="0" y="1780862"/>
                </a:lnTo>
                <a:lnTo>
                  <a:pt x="2083987" y="1780862"/>
                </a:lnTo>
                <a:lnTo>
                  <a:pt x="20839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060647" y="6895800"/>
            <a:ext cx="1914669" cy="2136041"/>
          </a:xfrm>
          <a:custGeom>
            <a:avLst/>
            <a:gdLst/>
            <a:ahLst/>
            <a:cxnLst/>
            <a:rect l="l" t="t" r="r" b="b"/>
            <a:pathLst>
              <a:path w="1914669" h="2136041">
                <a:moveTo>
                  <a:pt x="0" y="0"/>
                </a:moveTo>
                <a:lnTo>
                  <a:pt x="1914669" y="0"/>
                </a:lnTo>
                <a:lnTo>
                  <a:pt x="1914669" y="2136040"/>
                </a:lnTo>
                <a:lnTo>
                  <a:pt x="0" y="21360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661959" y="5658358"/>
            <a:ext cx="626713" cy="645490"/>
          </a:xfrm>
          <a:custGeom>
            <a:avLst/>
            <a:gdLst/>
            <a:ahLst/>
            <a:cxnLst/>
            <a:rect l="l" t="t" r="r" b="b"/>
            <a:pathLst>
              <a:path w="626713" h="645490">
                <a:moveTo>
                  <a:pt x="0" y="0"/>
                </a:moveTo>
                <a:lnTo>
                  <a:pt x="626713" y="0"/>
                </a:lnTo>
                <a:lnTo>
                  <a:pt x="626713" y="645490"/>
                </a:lnTo>
                <a:lnTo>
                  <a:pt x="0" y="645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366</Words>
  <Application>Microsoft Office PowerPoint</Application>
  <PresentationFormat>Произвольный</PresentationFormat>
  <Paragraphs>31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Veleka</vt:lpstr>
      <vt:lpstr>Veleka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осуществления работы бракеражной комиссии</dc:title>
  <cp:lastModifiedBy>User</cp:lastModifiedBy>
  <cp:revision>4</cp:revision>
  <dcterms:created xsi:type="dcterms:W3CDTF">2006-08-16T00:00:00Z</dcterms:created>
  <dcterms:modified xsi:type="dcterms:W3CDTF">2025-01-31T10:46:37Z</dcterms:modified>
  <dc:identifier>DAGEK_QQwWc</dc:identifier>
</cp:coreProperties>
</file>