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6"/>
  </p:notesMasterIdLst>
  <p:sldIdLst>
    <p:sldId id="256" r:id="rId2"/>
    <p:sldId id="258" r:id="rId3"/>
    <p:sldId id="259" r:id="rId4"/>
    <p:sldId id="260" r:id="rId5"/>
  </p:sldIdLst>
  <p:sldSz cx="18288000" cy="10287000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55" d="100"/>
          <a:sy n="55" d="100"/>
        </p:scale>
        <p:origin x="-72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67DC2B-6CDA-4990-A039-F9688566296D}" type="datetimeFigureOut">
              <a:rPr lang="" smtClean="0"/>
              <a:t>31.01.2025</a:t>
            </a:fld>
            <a:endParaRPr lang="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36CD44-7640-476F-A032-51194B605D60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3655997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36CD44-7640-476F-A032-51194B605D60}" type="slidenum">
              <a:rPr lang="" smtClean="0"/>
              <a:t>3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1601048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8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8.svg"/><Relationship Id="rId4" Type="http://schemas.openxmlformats.org/officeDocument/2006/relationships/image" Target="../media/image7.png"/><Relationship Id="rId9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10.png"/><Relationship Id="rId10" Type="http://schemas.openxmlformats.org/officeDocument/2006/relationships/image" Target="../media/image28.svg"/><Relationship Id="rId4" Type="http://schemas.openxmlformats.org/officeDocument/2006/relationships/image" Target="../media/image22.sv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2.svg"/><Relationship Id="rId7" Type="http://schemas.openxmlformats.org/officeDocument/2006/relationships/image" Target="../media/image26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4.svg"/><Relationship Id="rId4" Type="http://schemas.openxmlformats.org/officeDocument/2006/relationships/image" Target="../media/image10.png"/><Relationship Id="rId9" Type="http://schemas.openxmlformats.org/officeDocument/2006/relationships/image" Target="../media/image2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60447" y="144783"/>
            <a:ext cx="15936124" cy="3193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32"/>
              </a:lnSpc>
            </a:pPr>
            <a:endParaRPr lang="kk-KZ" sz="2540" b="1" dirty="0" smtClean="0">
              <a:solidFill>
                <a:srgbClr val="000000"/>
              </a:solidFill>
              <a:latin typeface="Veleka Bold"/>
              <a:ea typeface="Veleka Bold"/>
              <a:cs typeface="Veleka Bold"/>
              <a:sym typeface="Veleka Bold"/>
            </a:endParaRPr>
          </a:p>
          <a:p>
            <a:pPr algn="ctr">
              <a:lnSpc>
                <a:spcPts val="2032"/>
              </a:lnSpc>
            </a:pPr>
            <a:endParaRPr lang="kk-KZ" sz="2800" b="1" dirty="0">
              <a:solidFill>
                <a:srgbClr val="000000"/>
              </a:solidFill>
              <a:latin typeface="Arial" panose="020B0604020202020204" pitchFamily="34" charset="0"/>
              <a:ea typeface="Veleka Bold"/>
              <a:cs typeface="Arial" panose="020B0604020202020204" pitchFamily="34" charset="0"/>
              <a:sym typeface="Veleka Bold"/>
            </a:endParaRPr>
          </a:p>
          <a:p>
            <a:pPr algn="ctr">
              <a:lnSpc>
                <a:spcPts val="2032"/>
              </a:lnSpc>
            </a:pP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Veleka Bold"/>
                <a:cs typeface="Arial" panose="020B0604020202020204" pitchFamily="34" charset="0"/>
                <a:sym typeface="Veleka Bold"/>
              </a:rPr>
              <a:t>Порядок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Veleka Bold"/>
                <a:cs typeface="Arial" panose="020B0604020202020204" pitchFamily="34" charset="0"/>
                <a:sym typeface="Veleka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ea typeface="Veleka Bold"/>
                <a:cs typeface="Arial" panose="020B0604020202020204" pitchFamily="34" charset="0"/>
                <a:sym typeface="Veleka Bold"/>
              </a:rPr>
              <a:t>осуществления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Veleka Bold"/>
                <a:cs typeface="Arial" panose="020B0604020202020204" pitchFamily="34" charset="0"/>
                <a:sym typeface="Veleka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ea typeface="Veleka Bold"/>
                <a:cs typeface="Arial" panose="020B0604020202020204" pitchFamily="34" charset="0"/>
                <a:sym typeface="Veleka Bold"/>
              </a:rPr>
              <a:t>работы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Veleka Bold"/>
                <a:cs typeface="Arial" panose="020B0604020202020204" pitchFamily="34" charset="0"/>
                <a:sym typeface="Veleka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ea typeface="Veleka Bold"/>
                <a:cs typeface="Arial" panose="020B0604020202020204" pitchFamily="34" charset="0"/>
                <a:sym typeface="Veleka Bold"/>
              </a:rPr>
              <a:t>бракеражной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Veleka Bold"/>
                <a:cs typeface="Arial" panose="020B0604020202020204" pitchFamily="34" charset="0"/>
                <a:sym typeface="Veleka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ea typeface="Veleka Bold"/>
                <a:cs typeface="Arial" panose="020B0604020202020204" pitchFamily="34" charset="0"/>
                <a:sym typeface="Veleka Bold"/>
              </a:rPr>
              <a:t>комиссии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Veleka Bold"/>
                <a:cs typeface="Arial" panose="020B0604020202020204" pitchFamily="34" charset="0"/>
                <a:sym typeface="Veleka Bold"/>
              </a:rPr>
              <a:t> </a:t>
            </a:r>
          </a:p>
          <a:p>
            <a:pPr algn="l">
              <a:lnSpc>
                <a:spcPts val="6286"/>
              </a:lnSpc>
            </a:pPr>
            <a:endParaRPr lang="en-US" sz="2540" b="1" dirty="0">
              <a:solidFill>
                <a:srgbClr val="000000"/>
              </a:solidFill>
              <a:latin typeface="Veleka Bold"/>
              <a:ea typeface="Veleka Bold"/>
              <a:cs typeface="Veleka Bold"/>
              <a:sym typeface="Veleka Bold"/>
            </a:endParaRPr>
          </a:p>
          <a:p>
            <a:pPr algn="l">
              <a:lnSpc>
                <a:spcPts val="6286"/>
              </a:lnSpc>
            </a:pPr>
            <a:endParaRPr lang="en-US" sz="2540" b="1" dirty="0">
              <a:solidFill>
                <a:srgbClr val="000000"/>
              </a:solidFill>
              <a:latin typeface="Veleka Bold"/>
              <a:ea typeface="Veleka Bold"/>
              <a:cs typeface="Veleka Bold"/>
              <a:sym typeface="Veleka Bold"/>
            </a:endParaRPr>
          </a:p>
          <a:p>
            <a:pPr algn="l">
              <a:lnSpc>
                <a:spcPts val="6286"/>
              </a:lnSpc>
            </a:pPr>
            <a:endParaRPr lang="en-US" sz="2540" b="1" dirty="0">
              <a:solidFill>
                <a:srgbClr val="000000"/>
              </a:solidFill>
              <a:latin typeface="Veleka Bold"/>
              <a:ea typeface="Veleka Bold"/>
              <a:cs typeface="Veleka Bold"/>
              <a:sym typeface="Veleka Bold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5328546" y="895947"/>
            <a:ext cx="581807" cy="581807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1EEE1"/>
            </a:solidFill>
          </p:spPr>
        </p:sp>
      </p:grpSp>
      <p:sp>
        <p:nvSpPr>
          <p:cNvPr id="5" name="AutoShape 5"/>
          <p:cNvSpPr/>
          <p:nvPr/>
        </p:nvSpPr>
        <p:spPr>
          <a:xfrm rot="5461979">
            <a:off x="5704610" y="8743844"/>
            <a:ext cx="981447" cy="0"/>
          </a:xfrm>
          <a:prstGeom prst="line">
            <a:avLst/>
          </a:prstGeom>
          <a:ln w="476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 rot="5461979">
            <a:off x="570632" y="8743844"/>
            <a:ext cx="981447" cy="0"/>
          </a:xfrm>
          <a:prstGeom prst="line">
            <a:avLst/>
          </a:prstGeom>
          <a:ln w="476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Freeform 7"/>
          <p:cNvSpPr/>
          <p:nvPr/>
        </p:nvSpPr>
        <p:spPr>
          <a:xfrm>
            <a:off x="11242848" y="3836990"/>
            <a:ext cx="1797942" cy="5316494"/>
          </a:xfrm>
          <a:custGeom>
            <a:avLst/>
            <a:gdLst/>
            <a:ahLst/>
            <a:cxnLst/>
            <a:rect l="l" t="t" r="r" b="b"/>
            <a:pathLst>
              <a:path w="1797942" h="5316494">
                <a:moveTo>
                  <a:pt x="0" y="0"/>
                </a:moveTo>
                <a:lnTo>
                  <a:pt x="1797941" y="0"/>
                </a:lnTo>
                <a:lnTo>
                  <a:pt x="1797941" y="5316494"/>
                </a:lnTo>
                <a:lnTo>
                  <a:pt x="0" y="53164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5662103" y="3836990"/>
            <a:ext cx="2029934" cy="5316494"/>
          </a:xfrm>
          <a:custGeom>
            <a:avLst/>
            <a:gdLst/>
            <a:ahLst/>
            <a:cxnLst/>
            <a:rect l="l" t="t" r="r" b="b"/>
            <a:pathLst>
              <a:path w="2029934" h="5316494">
                <a:moveTo>
                  <a:pt x="0" y="0"/>
                </a:moveTo>
                <a:lnTo>
                  <a:pt x="2029934" y="0"/>
                </a:lnTo>
                <a:lnTo>
                  <a:pt x="2029934" y="5316494"/>
                </a:lnTo>
                <a:lnTo>
                  <a:pt x="0" y="531649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828025" y="5301279"/>
            <a:ext cx="3094722" cy="4676091"/>
          </a:xfrm>
          <a:custGeom>
            <a:avLst/>
            <a:gdLst/>
            <a:ahLst/>
            <a:cxnLst/>
            <a:rect l="l" t="t" r="r" b="b"/>
            <a:pathLst>
              <a:path w="3094722" h="4676091">
                <a:moveTo>
                  <a:pt x="0" y="0"/>
                </a:moveTo>
                <a:lnTo>
                  <a:pt x="3094722" y="0"/>
                </a:lnTo>
                <a:lnTo>
                  <a:pt x="3094722" y="4676092"/>
                </a:lnTo>
                <a:lnTo>
                  <a:pt x="0" y="467609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203706" y="3086100"/>
            <a:ext cx="9540494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569"/>
              </a:lnSpc>
            </a:pPr>
            <a:r>
              <a:rPr lang="en-US" sz="2550" dirty="0">
                <a:solidFill>
                  <a:srgbClr val="000000"/>
                </a:solidFill>
                <a:latin typeface="Veleka"/>
                <a:ea typeface="Veleka"/>
                <a:cs typeface="Veleka"/>
                <a:sym typeface="Veleka"/>
              </a:rPr>
              <a:t> </a:t>
            </a:r>
            <a:r>
              <a:rPr lang="kk-KZ" sz="2400" dirty="0" smtClean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Комиссия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осуществляет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мониторинг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за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организацией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качественного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сбалансированного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питания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качеством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доставляемой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пищевой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продукции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по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соблюдению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санитарно-гигиенических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требований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при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приготовлении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и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реализации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пищевой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продукции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в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организациях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образования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ea typeface="Veleka"/>
              <a:cs typeface="Arial" panose="020B0604020202020204" pitchFamily="34" charset="0"/>
              <a:sym typeface="Veleka"/>
            </a:endParaRPr>
          </a:p>
          <a:p>
            <a:pPr algn="l">
              <a:lnSpc>
                <a:spcPts val="3569"/>
              </a:lnSpc>
            </a:pPr>
            <a:endParaRPr lang="en-US" sz="2550" dirty="0">
              <a:solidFill>
                <a:srgbClr val="000000"/>
              </a:solidFill>
              <a:latin typeface="Veleka"/>
              <a:ea typeface="Veleka"/>
              <a:cs typeface="Veleka"/>
              <a:sym typeface="Veleka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14584551" y="3223946"/>
            <a:ext cx="1338196" cy="1401920"/>
          </a:xfrm>
          <a:custGeom>
            <a:avLst/>
            <a:gdLst/>
            <a:ahLst/>
            <a:cxnLst/>
            <a:rect l="l" t="t" r="r" b="b"/>
            <a:pathLst>
              <a:path w="1338196" h="1401920">
                <a:moveTo>
                  <a:pt x="0" y="0"/>
                </a:moveTo>
                <a:lnTo>
                  <a:pt x="1338196" y="0"/>
                </a:lnTo>
                <a:lnTo>
                  <a:pt x="1338196" y="1401919"/>
                </a:lnTo>
                <a:lnTo>
                  <a:pt x="0" y="140191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1113793">
            <a:off x="12879003" y="3868998"/>
            <a:ext cx="348725" cy="537252"/>
          </a:xfrm>
          <a:custGeom>
            <a:avLst/>
            <a:gdLst/>
            <a:ahLst/>
            <a:cxnLst/>
            <a:rect l="l" t="t" r="r" b="b"/>
            <a:pathLst>
              <a:path w="348725" h="537252">
                <a:moveTo>
                  <a:pt x="0" y="0"/>
                </a:moveTo>
                <a:lnTo>
                  <a:pt x="348725" y="0"/>
                </a:lnTo>
                <a:lnTo>
                  <a:pt x="348725" y="537251"/>
                </a:lnTo>
                <a:lnTo>
                  <a:pt x="0" y="53725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2964031">
            <a:off x="13110863" y="4298677"/>
            <a:ext cx="348725" cy="537252"/>
          </a:xfrm>
          <a:custGeom>
            <a:avLst/>
            <a:gdLst/>
            <a:ahLst/>
            <a:cxnLst/>
            <a:rect l="l" t="t" r="r" b="b"/>
            <a:pathLst>
              <a:path w="348725" h="537252">
                <a:moveTo>
                  <a:pt x="0" y="0"/>
                </a:moveTo>
                <a:lnTo>
                  <a:pt x="348726" y="0"/>
                </a:lnTo>
                <a:lnTo>
                  <a:pt x="348726" y="537252"/>
                </a:lnTo>
                <a:lnTo>
                  <a:pt x="0" y="53725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14036" y="1007269"/>
            <a:ext cx="5196793" cy="5672171"/>
            <a:chOff x="0" y="-28575"/>
            <a:chExt cx="6929057" cy="7562895"/>
          </a:xfrm>
        </p:grpSpPr>
        <p:sp>
          <p:nvSpPr>
            <p:cNvPr id="3" name="TextBox 3"/>
            <p:cNvSpPr txBox="1"/>
            <p:nvPr/>
          </p:nvSpPr>
          <p:spPr>
            <a:xfrm>
              <a:off x="0" y="-28575"/>
              <a:ext cx="6929057" cy="1489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640"/>
                </a:lnSpc>
              </a:pPr>
              <a:r>
                <a:rPr lang="en-US" sz="7200">
                  <a:solidFill>
                    <a:srgbClr val="000000"/>
                  </a:solidFill>
                  <a:latin typeface="Veleka"/>
                  <a:ea typeface="Veleka"/>
                  <a:cs typeface="Veleka"/>
                  <a:sym typeface="Veleka"/>
                </a:rPr>
                <a:t>01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532677"/>
              <a:ext cx="6929057" cy="60016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919"/>
                </a:lnSpc>
              </a:pPr>
              <a:r>
                <a:rPr lang="en-US" sz="2799" dirty="0">
                  <a:solidFill>
                    <a:srgbClr val="000000"/>
                  </a:solidFill>
                  <a:latin typeface="Veleka"/>
                  <a:ea typeface="Veleka"/>
                  <a:cs typeface="Veleka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Состав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Комиссии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утверждается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приказом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руководителя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ДО с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обязательным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включением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медицинского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работника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,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членов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администрации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объекта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образования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, 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представителей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родительского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комитета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и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попечительского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совета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.</a:t>
              </a:r>
            </a:p>
            <a:p>
              <a:pPr algn="l">
                <a:lnSpc>
                  <a:spcPts val="3919"/>
                </a:lnSpc>
              </a:pPr>
              <a:endPara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225078" y="1007269"/>
            <a:ext cx="4090761" cy="5805063"/>
            <a:chOff x="0" y="-28575"/>
            <a:chExt cx="5454348" cy="7740084"/>
          </a:xfrm>
        </p:grpSpPr>
        <p:sp>
          <p:nvSpPr>
            <p:cNvPr id="6" name="TextBox 6"/>
            <p:cNvSpPr txBox="1"/>
            <p:nvPr/>
          </p:nvSpPr>
          <p:spPr>
            <a:xfrm>
              <a:off x="0" y="-28575"/>
              <a:ext cx="5454348" cy="14916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640"/>
                </a:lnSpc>
              </a:pPr>
              <a:r>
                <a:rPr lang="en-US" sz="7200">
                  <a:solidFill>
                    <a:srgbClr val="000000"/>
                  </a:solidFill>
                  <a:latin typeface="Veleka"/>
                  <a:ea typeface="Veleka"/>
                  <a:cs typeface="Veleka"/>
                  <a:sym typeface="Veleka"/>
                </a:rPr>
                <a:t>02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554268"/>
              <a:ext cx="5454348" cy="61572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89"/>
                </a:lnSpc>
              </a:pP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Количество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членов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Комиссии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должно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быть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не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менее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7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человек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, в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том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числе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не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менее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3-х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человек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из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числа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родительского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комитета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данного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объекта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образования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.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Отсутствие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отдельных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членов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Комиссии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не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является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препятствием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для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ее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деятельности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.</a:t>
              </a:r>
            </a:p>
            <a:p>
              <a:pPr algn="l">
                <a:lnSpc>
                  <a:spcPts val="3289"/>
                </a:lnSpc>
              </a:pPr>
              <a:endParaRPr lang="en-US" sz="2349" dirty="0">
                <a:solidFill>
                  <a:srgbClr val="000000"/>
                </a:solidFill>
                <a:latin typeface="Veleka"/>
                <a:ea typeface="Veleka"/>
                <a:cs typeface="Veleka"/>
                <a:sym typeface="Veleka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750704" y="1007269"/>
            <a:ext cx="4090761" cy="2599673"/>
            <a:chOff x="0" y="-28575"/>
            <a:chExt cx="5454348" cy="3466230"/>
          </a:xfrm>
        </p:grpSpPr>
        <p:sp>
          <p:nvSpPr>
            <p:cNvPr id="9" name="TextBox 9"/>
            <p:cNvSpPr txBox="1"/>
            <p:nvPr/>
          </p:nvSpPr>
          <p:spPr>
            <a:xfrm>
              <a:off x="0" y="-28575"/>
              <a:ext cx="5454348" cy="14916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640"/>
                </a:lnSpc>
              </a:pPr>
              <a:r>
                <a:rPr lang="en-US" sz="7200">
                  <a:solidFill>
                    <a:srgbClr val="000000"/>
                  </a:solidFill>
                  <a:latin typeface="Veleka"/>
                  <a:ea typeface="Veleka"/>
                  <a:cs typeface="Veleka"/>
                  <a:sym typeface="Veleka"/>
                </a:rPr>
                <a:t>03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544743"/>
              <a:ext cx="5454348" cy="18929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814"/>
                </a:lnSpc>
              </a:pP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Рекомендуется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ежегодное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обновление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состава</a:t>
              </a:r>
              <a:r>
                <a:rPr lang="en-US" sz="2400" dirty="0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rial" panose="020B0604020202020204" pitchFamily="34" charset="0"/>
                  <a:ea typeface="Veleka"/>
                  <a:cs typeface="Arial" panose="020B0604020202020204" pitchFamily="34" charset="0"/>
                  <a:sym typeface="Veleka"/>
                </a:rPr>
                <a:t>Комиссии</a:t>
              </a:r>
              <a:endPara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endParaRPr>
            </a:p>
          </p:txBody>
        </p:sp>
      </p:grpSp>
      <p:sp>
        <p:nvSpPr>
          <p:cNvPr id="11" name="AutoShape 11"/>
          <p:cNvSpPr/>
          <p:nvPr/>
        </p:nvSpPr>
        <p:spPr>
          <a:xfrm rot="5400000">
            <a:off x="-1004887" y="3062288"/>
            <a:ext cx="4114800" cy="0"/>
          </a:xfrm>
          <a:prstGeom prst="line">
            <a:avLst/>
          </a:prstGeom>
          <a:ln w="476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AutoShape 12"/>
          <p:cNvSpPr/>
          <p:nvPr/>
        </p:nvSpPr>
        <p:spPr>
          <a:xfrm rot="5400000">
            <a:off x="5618320" y="2316484"/>
            <a:ext cx="2623193" cy="0"/>
          </a:xfrm>
          <a:prstGeom prst="line">
            <a:avLst/>
          </a:prstGeom>
          <a:ln w="476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AutoShape 13"/>
          <p:cNvSpPr/>
          <p:nvPr/>
        </p:nvSpPr>
        <p:spPr>
          <a:xfrm rot="5400000">
            <a:off x="10980001" y="2333942"/>
            <a:ext cx="2658110" cy="0"/>
          </a:xfrm>
          <a:prstGeom prst="line">
            <a:avLst/>
          </a:prstGeom>
          <a:ln w="476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4" name="Freeform 14"/>
          <p:cNvSpPr/>
          <p:nvPr/>
        </p:nvSpPr>
        <p:spPr>
          <a:xfrm>
            <a:off x="15821711" y="4478329"/>
            <a:ext cx="1794500" cy="5087500"/>
          </a:xfrm>
          <a:custGeom>
            <a:avLst/>
            <a:gdLst/>
            <a:ahLst/>
            <a:cxnLst/>
            <a:rect l="l" t="t" r="r" b="b"/>
            <a:pathLst>
              <a:path w="1794500" h="5087500">
                <a:moveTo>
                  <a:pt x="0" y="0"/>
                </a:moveTo>
                <a:lnTo>
                  <a:pt x="1794500" y="0"/>
                </a:lnTo>
                <a:lnTo>
                  <a:pt x="1794500" y="5087500"/>
                </a:lnTo>
                <a:lnTo>
                  <a:pt x="0" y="50875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2631452" y="7345714"/>
            <a:ext cx="995325" cy="2081478"/>
          </a:xfrm>
          <a:custGeom>
            <a:avLst/>
            <a:gdLst/>
            <a:ahLst/>
            <a:cxnLst/>
            <a:rect l="l" t="t" r="r" b="b"/>
            <a:pathLst>
              <a:path w="995325" h="2081478">
                <a:moveTo>
                  <a:pt x="0" y="0"/>
                </a:moveTo>
                <a:lnTo>
                  <a:pt x="995325" y="0"/>
                </a:lnTo>
                <a:lnTo>
                  <a:pt x="995325" y="2081478"/>
                </a:lnTo>
                <a:lnTo>
                  <a:pt x="0" y="20814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3795962" y="4257587"/>
            <a:ext cx="2025750" cy="5087500"/>
          </a:xfrm>
          <a:custGeom>
            <a:avLst/>
            <a:gdLst/>
            <a:ahLst/>
            <a:cxnLst/>
            <a:rect l="l" t="t" r="r" b="b"/>
            <a:pathLst>
              <a:path w="2025750" h="5087500">
                <a:moveTo>
                  <a:pt x="0" y="0"/>
                </a:moveTo>
                <a:lnTo>
                  <a:pt x="2025749" y="0"/>
                </a:lnTo>
                <a:lnTo>
                  <a:pt x="2025749" y="5087500"/>
                </a:lnTo>
                <a:lnTo>
                  <a:pt x="0" y="50875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flipH="1">
            <a:off x="17259300" y="3556627"/>
            <a:ext cx="1338196" cy="1401920"/>
          </a:xfrm>
          <a:custGeom>
            <a:avLst/>
            <a:gdLst/>
            <a:ahLst/>
            <a:cxnLst/>
            <a:rect l="l" t="t" r="r" b="b"/>
            <a:pathLst>
              <a:path w="1338196" h="1401920">
                <a:moveTo>
                  <a:pt x="1338196" y="0"/>
                </a:moveTo>
                <a:lnTo>
                  <a:pt x="0" y="0"/>
                </a:lnTo>
                <a:lnTo>
                  <a:pt x="0" y="1401920"/>
                </a:lnTo>
                <a:lnTo>
                  <a:pt x="1338196" y="1401920"/>
                </a:lnTo>
                <a:lnTo>
                  <a:pt x="1338196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03054" y="1009650"/>
            <a:ext cx="10464946" cy="6540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100"/>
              </a:lnSpc>
            </a:pP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ea typeface="Veleka Bold"/>
                <a:cs typeface="Arial" panose="020B0604020202020204" pitchFamily="34" charset="0"/>
                <a:sym typeface="Veleka Bold"/>
              </a:rPr>
              <a:t>Алгоритм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Veleka Bold"/>
                <a:cs typeface="Arial" panose="020B0604020202020204" pitchFamily="34" charset="0"/>
                <a:sym typeface="Veleka Bold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Veleka Bold"/>
                <a:cs typeface="Arial" panose="020B0604020202020204" pitchFamily="34" charset="0"/>
                <a:sym typeface="Veleka Bold"/>
              </a:rPr>
              <a:t>деятельности</a:t>
            </a:r>
            <a:r>
              <a:rPr lang="kk-KZ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Veleka Bold"/>
                <a:cs typeface="Arial" panose="020B0604020202020204" pitchFamily="34" charset="0"/>
                <a:sym typeface="Veleka Bold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Veleka Bold"/>
                <a:cs typeface="Arial" panose="020B0604020202020204" pitchFamily="34" charset="0"/>
                <a:sym typeface="Veleka Bold"/>
              </a:rPr>
              <a:t>Комиссии</a:t>
            </a:r>
            <a:endParaRPr lang="en-US" sz="2800" b="1" dirty="0">
              <a:solidFill>
                <a:srgbClr val="000000"/>
              </a:solidFill>
              <a:latin typeface="Arial" panose="020B0604020202020204" pitchFamily="34" charset="0"/>
              <a:ea typeface="Veleka Bold"/>
              <a:cs typeface="Arial" panose="020B0604020202020204" pitchFamily="34" charset="0"/>
              <a:sym typeface="Veleka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8939529" y="3330999"/>
            <a:ext cx="935002" cy="872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20"/>
              </a:lnSpc>
            </a:pPr>
            <a:r>
              <a:rPr lang="en-US" sz="5600" dirty="0" smtClean="0">
                <a:solidFill>
                  <a:srgbClr val="000000"/>
                </a:solidFill>
                <a:latin typeface="Veleka"/>
                <a:ea typeface="Veleka"/>
                <a:cs typeface="Veleka"/>
                <a:sym typeface="Veleka"/>
              </a:rPr>
              <a:t>0</a:t>
            </a:r>
            <a:r>
              <a:rPr lang="kk-KZ" sz="5600" dirty="0" smtClean="0">
                <a:solidFill>
                  <a:srgbClr val="000000"/>
                </a:solidFill>
                <a:latin typeface="Veleka"/>
                <a:ea typeface="Veleka"/>
                <a:cs typeface="Veleka"/>
                <a:sym typeface="Veleka"/>
              </a:rPr>
              <a:t>1</a:t>
            </a:r>
            <a:endParaRPr lang="en-US" sz="5600" dirty="0">
              <a:solidFill>
                <a:srgbClr val="000000"/>
              </a:solidFill>
              <a:latin typeface="Veleka"/>
              <a:ea typeface="Veleka"/>
              <a:cs typeface="Veleka"/>
              <a:sym typeface="Veleka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939529" y="6876750"/>
            <a:ext cx="935002" cy="872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20"/>
              </a:lnSpc>
            </a:pPr>
            <a:r>
              <a:rPr lang="en-US" sz="5600" dirty="0" smtClean="0">
                <a:solidFill>
                  <a:srgbClr val="000000"/>
                </a:solidFill>
                <a:latin typeface="Veleka"/>
                <a:ea typeface="Veleka"/>
                <a:cs typeface="Veleka"/>
                <a:sym typeface="Veleka"/>
              </a:rPr>
              <a:t>0</a:t>
            </a:r>
            <a:r>
              <a:rPr lang="kk-KZ" sz="5600" dirty="0" smtClean="0">
                <a:solidFill>
                  <a:srgbClr val="000000"/>
                </a:solidFill>
                <a:latin typeface="Veleka"/>
                <a:ea typeface="Veleka"/>
                <a:cs typeface="Veleka"/>
                <a:sym typeface="Veleka"/>
              </a:rPr>
              <a:t>2</a:t>
            </a:r>
            <a:endParaRPr lang="en-US" sz="5600" dirty="0">
              <a:solidFill>
                <a:srgbClr val="000000"/>
              </a:solidFill>
              <a:latin typeface="Veleka"/>
              <a:ea typeface="Veleka"/>
              <a:cs typeface="Veleka"/>
              <a:sym typeface="Veleka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982200" y="1875286"/>
            <a:ext cx="8413469" cy="2949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36"/>
              </a:lnSpc>
            </a:pP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Комиссия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осуществляет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мониторинг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:</a:t>
            </a:r>
          </a:p>
          <a:p>
            <a:pPr algn="l">
              <a:lnSpc>
                <a:spcPts val="2336"/>
              </a:lnSpc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-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за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качеством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используемых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продуктов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питания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(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наличие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документов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подтверждающих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качество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и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безопасность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пищевой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продукции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хранятся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в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отдельной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папке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);</a:t>
            </a:r>
          </a:p>
          <a:p>
            <a:pPr algn="l">
              <a:lnSpc>
                <a:spcPts val="2336"/>
              </a:lnSpc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-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за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правильностью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составления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меню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;</a:t>
            </a:r>
          </a:p>
          <a:p>
            <a:pPr algn="l">
              <a:lnSpc>
                <a:spcPts val="2336"/>
              </a:lnSpc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-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качества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питания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(в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том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числе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массы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порции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готовых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блюд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)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без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предварительного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предупреждения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работников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пищеблока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и (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или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)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поставщика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услуги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с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оформлением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Акта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мониторинга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качества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питания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.</a:t>
            </a:r>
          </a:p>
          <a:p>
            <a:pPr algn="l">
              <a:lnSpc>
                <a:spcPts val="2336"/>
              </a:lnSpc>
            </a:pPr>
            <a:endParaRPr lang="en-US" sz="1668" dirty="0">
              <a:solidFill>
                <a:srgbClr val="000000"/>
              </a:solidFill>
              <a:latin typeface="Veleka"/>
              <a:ea typeface="Veleka"/>
              <a:cs typeface="Veleka"/>
              <a:sym typeface="Veleka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351742" y="6303848"/>
            <a:ext cx="7459046" cy="2564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000000"/>
                </a:solidFill>
                <a:latin typeface="Veleka"/>
                <a:ea typeface="Veleka"/>
                <a:cs typeface="Veleka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Ежеквартально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итоги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работы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Комиссии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оформляются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в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виде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информации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с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последующим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их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рассмотрением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на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педагогическом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совете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организации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образования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и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размещением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на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ее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интернет-ресурсе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.</a:t>
            </a:r>
          </a:p>
          <a:p>
            <a:pPr algn="l">
              <a:lnSpc>
                <a:spcPts val="2520"/>
              </a:lnSpc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В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мае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январе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месяцах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каждого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года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итоги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деятельности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Комиссии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рассматриваются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на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общем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родительском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собрании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ea typeface="Veleka"/>
              <a:cs typeface="Arial" panose="020B0604020202020204" pitchFamily="34" charset="0"/>
              <a:sym typeface="Veleka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8769994" y="3350049"/>
            <a:ext cx="0" cy="846919"/>
          </a:xfrm>
          <a:prstGeom prst="line">
            <a:avLst/>
          </a:prstGeom>
          <a:ln w="476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AutoShape 11"/>
          <p:cNvSpPr/>
          <p:nvPr/>
        </p:nvSpPr>
        <p:spPr>
          <a:xfrm>
            <a:off x="8817619" y="6881866"/>
            <a:ext cx="0" cy="846919"/>
          </a:xfrm>
          <a:prstGeom prst="line">
            <a:avLst/>
          </a:prstGeom>
          <a:ln w="476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Freeform 12"/>
          <p:cNvSpPr/>
          <p:nvPr/>
        </p:nvSpPr>
        <p:spPr>
          <a:xfrm rot="-1392965">
            <a:off x="1823257" y="5813846"/>
            <a:ext cx="1588437" cy="2136041"/>
          </a:xfrm>
          <a:custGeom>
            <a:avLst/>
            <a:gdLst/>
            <a:ahLst/>
            <a:cxnLst/>
            <a:rect l="l" t="t" r="r" b="b"/>
            <a:pathLst>
              <a:path w="1588437" h="2136041">
                <a:moveTo>
                  <a:pt x="0" y="0"/>
                </a:moveTo>
                <a:lnTo>
                  <a:pt x="1588437" y="0"/>
                </a:lnTo>
                <a:lnTo>
                  <a:pt x="1588437" y="2136040"/>
                </a:lnTo>
                <a:lnTo>
                  <a:pt x="0" y="21360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flipH="1">
            <a:off x="4975316" y="6182958"/>
            <a:ext cx="2083987" cy="1780862"/>
          </a:xfrm>
          <a:custGeom>
            <a:avLst/>
            <a:gdLst/>
            <a:ahLst/>
            <a:cxnLst/>
            <a:rect l="l" t="t" r="r" b="b"/>
            <a:pathLst>
              <a:path w="2083987" h="1780862">
                <a:moveTo>
                  <a:pt x="2083987" y="0"/>
                </a:moveTo>
                <a:lnTo>
                  <a:pt x="0" y="0"/>
                </a:lnTo>
                <a:lnTo>
                  <a:pt x="0" y="1780862"/>
                </a:lnTo>
                <a:lnTo>
                  <a:pt x="2083987" y="1780862"/>
                </a:lnTo>
                <a:lnTo>
                  <a:pt x="2083987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3060647" y="6895800"/>
            <a:ext cx="1914669" cy="2136041"/>
          </a:xfrm>
          <a:custGeom>
            <a:avLst/>
            <a:gdLst/>
            <a:ahLst/>
            <a:cxnLst/>
            <a:rect l="l" t="t" r="r" b="b"/>
            <a:pathLst>
              <a:path w="1914669" h="2136041">
                <a:moveTo>
                  <a:pt x="0" y="0"/>
                </a:moveTo>
                <a:lnTo>
                  <a:pt x="1914669" y="0"/>
                </a:lnTo>
                <a:lnTo>
                  <a:pt x="1914669" y="2136040"/>
                </a:lnTo>
                <a:lnTo>
                  <a:pt x="0" y="213604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4661959" y="5658358"/>
            <a:ext cx="626713" cy="645490"/>
          </a:xfrm>
          <a:custGeom>
            <a:avLst/>
            <a:gdLst/>
            <a:ahLst/>
            <a:cxnLst/>
            <a:rect l="l" t="t" r="r" b="b"/>
            <a:pathLst>
              <a:path w="626713" h="645490">
                <a:moveTo>
                  <a:pt x="0" y="0"/>
                </a:moveTo>
                <a:lnTo>
                  <a:pt x="626713" y="0"/>
                </a:lnTo>
                <a:lnTo>
                  <a:pt x="626713" y="645490"/>
                </a:lnTo>
                <a:lnTo>
                  <a:pt x="0" y="64549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03054" y="1009650"/>
            <a:ext cx="7721746" cy="6540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100"/>
              </a:lnSpc>
            </a:pPr>
            <a:r>
              <a:rPr lang="kk-KZ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Veleka Bold"/>
                <a:cs typeface="Arial" panose="020B0604020202020204" pitchFamily="34" charset="0"/>
                <a:sym typeface="Veleka Bold"/>
              </a:rPr>
              <a:t>О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Veleka Bold"/>
                <a:cs typeface="Arial" panose="020B0604020202020204" pitchFamily="34" charset="0"/>
                <a:sym typeface="Veleka Bold"/>
              </a:rPr>
              <a:t>бязанности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Veleka Bold"/>
                <a:cs typeface="Arial" panose="020B0604020202020204" pitchFamily="34" charset="0"/>
                <a:sym typeface="Veleka Bold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Veleka Bold"/>
                <a:cs typeface="Arial" panose="020B0604020202020204" pitchFamily="34" charset="0"/>
                <a:sym typeface="Veleka Bold"/>
              </a:rPr>
              <a:t>членов</a:t>
            </a:r>
            <a:r>
              <a:rPr lang="kk-KZ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Veleka Bold"/>
                <a:cs typeface="Arial" panose="020B0604020202020204" pitchFamily="34" charset="0"/>
                <a:sym typeface="Veleka Bold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Veleka Bold"/>
                <a:cs typeface="Arial" panose="020B0604020202020204" pitchFamily="34" charset="0"/>
                <a:sym typeface="Veleka Bold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Veleka Bold"/>
                <a:cs typeface="Arial" panose="020B0604020202020204" pitchFamily="34" charset="0"/>
                <a:sym typeface="Veleka Bold"/>
              </a:rPr>
              <a:t>Комиссии</a:t>
            </a: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ea typeface="Veleka Bold"/>
              <a:cs typeface="Arial" panose="020B0604020202020204" pitchFamily="34" charset="0"/>
              <a:sym typeface="Veleka Bo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8793806" y="1227369"/>
            <a:ext cx="935002" cy="872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20"/>
              </a:lnSpc>
            </a:pPr>
            <a:r>
              <a:rPr lang="en-US" sz="5600">
                <a:solidFill>
                  <a:srgbClr val="000000"/>
                </a:solidFill>
                <a:latin typeface="Veleka"/>
                <a:ea typeface="Veleka"/>
                <a:cs typeface="Veleka"/>
                <a:sym typeface="Veleka"/>
              </a:rPr>
              <a:t>01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879531" y="8438145"/>
            <a:ext cx="935002" cy="872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20"/>
              </a:lnSpc>
            </a:pPr>
            <a:r>
              <a:rPr lang="en-US" sz="5600">
                <a:solidFill>
                  <a:srgbClr val="000000"/>
                </a:solidFill>
                <a:latin typeface="Veleka"/>
                <a:ea typeface="Veleka"/>
                <a:cs typeface="Veleka"/>
                <a:sym typeface="Veleka"/>
              </a:rPr>
              <a:t>02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814533" y="280935"/>
            <a:ext cx="8397636" cy="8925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 dirty="0">
                <a:solidFill>
                  <a:srgbClr val="000000"/>
                </a:solidFill>
                <a:latin typeface="Veleka"/>
                <a:ea typeface="Veleka"/>
                <a:cs typeface="Veleka"/>
                <a:sym typeface="Veleka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периодически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присутствовать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при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закладке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основных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продуктов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;</a:t>
            </a:r>
          </a:p>
          <a:p>
            <a:pPr algn="l">
              <a:lnSpc>
                <a:spcPts val="2940"/>
              </a:lnSpc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-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проверять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выход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блюд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(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массы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порции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),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соответствие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объемов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приготовленного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питания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объему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разовых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порций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и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количеству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детей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;</a:t>
            </a:r>
          </a:p>
          <a:p>
            <a:pPr algn="l">
              <a:lnSpc>
                <a:spcPts val="2940"/>
              </a:lnSpc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-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проводить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органолептическую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оценку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готовой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продукции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(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блюд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и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кулинарных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мучных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кондитерских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и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хлебобулочных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изделий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–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по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внешнему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виду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консистенции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цвету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запаху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и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вкусу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;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полуфабрикатов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–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по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внешнему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виду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консистенции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цвету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и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запаху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.) с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занесением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результатов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органолептической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оценки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в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Журнал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органолептической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оценки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качества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блюд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и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кулинарных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изделий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утвержденной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формы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(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приложение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9 к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Санитарным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правилам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№ 76),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заверять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оценку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личными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подписями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членов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Комиссии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;</a:t>
            </a:r>
          </a:p>
          <a:p>
            <a:pPr algn="l">
              <a:lnSpc>
                <a:spcPts val="2940"/>
              </a:lnSpc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-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руководствоваться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требованиями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к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технологии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и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качеству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приготовления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блюд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и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кулинарных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изделий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в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соответствии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с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технологическими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картами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при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проведении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органолептической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оценки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;</a:t>
            </a:r>
          </a:p>
          <a:p>
            <a:pPr algn="l">
              <a:lnSpc>
                <a:spcPts val="2940"/>
              </a:lnSpc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-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осуществлять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свои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функции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в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специально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чистой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одежде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(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халате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комбинезоне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головном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уборе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обуви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и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т.п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.). </a:t>
            </a:r>
          </a:p>
          <a:p>
            <a:pPr algn="l">
              <a:lnSpc>
                <a:spcPts val="2940"/>
              </a:lnSpc>
            </a:pP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ea typeface="Veleka"/>
              <a:cs typeface="Arial" panose="020B0604020202020204" pitchFamily="34" charset="0"/>
              <a:sym typeface="Veleka"/>
            </a:endParaRPr>
          </a:p>
          <a:p>
            <a:pPr algn="l">
              <a:lnSpc>
                <a:spcPts val="2940"/>
              </a:lnSpc>
            </a:pPr>
            <a:endParaRPr lang="en-US" sz="2100" dirty="0">
              <a:solidFill>
                <a:srgbClr val="000000"/>
              </a:solidFill>
              <a:latin typeface="Veleka"/>
              <a:ea typeface="Veleka"/>
              <a:cs typeface="Veleka"/>
              <a:sym typeface="Veleka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091297" y="8719403"/>
            <a:ext cx="8413469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36"/>
              </a:lnSpc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результат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работы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Комиссии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: АКТ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мониторинга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качества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Veleka"/>
                <a:cs typeface="Arial" panose="020B0604020202020204" pitchFamily="34" charset="0"/>
                <a:sym typeface="Veleka"/>
              </a:rPr>
              <a:t>питания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ea typeface="Veleka"/>
              <a:cs typeface="Arial" panose="020B0604020202020204" pitchFamily="34" charset="0"/>
              <a:sym typeface="Veleka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8685493" y="1252941"/>
            <a:ext cx="0" cy="846919"/>
          </a:xfrm>
          <a:prstGeom prst="line">
            <a:avLst/>
          </a:prstGeom>
          <a:ln w="476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AutoShape 8"/>
          <p:cNvSpPr/>
          <p:nvPr/>
        </p:nvSpPr>
        <p:spPr>
          <a:xfrm>
            <a:off x="8709306" y="8424169"/>
            <a:ext cx="0" cy="846919"/>
          </a:xfrm>
          <a:prstGeom prst="line">
            <a:avLst/>
          </a:prstGeom>
          <a:ln w="476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Freeform 9"/>
          <p:cNvSpPr/>
          <p:nvPr/>
        </p:nvSpPr>
        <p:spPr>
          <a:xfrm rot="-1392965">
            <a:off x="1823257" y="5813846"/>
            <a:ext cx="1588437" cy="2136041"/>
          </a:xfrm>
          <a:custGeom>
            <a:avLst/>
            <a:gdLst/>
            <a:ahLst/>
            <a:cxnLst/>
            <a:rect l="l" t="t" r="r" b="b"/>
            <a:pathLst>
              <a:path w="1588437" h="2136041">
                <a:moveTo>
                  <a:pt x="0" y="0"/>
                </a:moveTo>
                <a:lnTo>
                  <a:pt x="1588437" y="0"/>
                </a:lnTo>
                <a:lnTo>
                  <a:pt x="1588437" y="2136040"/>
                </a:lnTo>
                <a:lnTo>
                  <a:pt x="0" y="21360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4975316" y="6182958"/>
            <a:ext cx="2083987" cy="1780862"/>
          </a:xfrm>
          <a:custGeom>
            <a:avLst/>
            <a:gdLst/>
            <a:ahLst/>
            <a:cxnLst/>
            <a:rect l="l" t="t" r="r" b="b"/>
            <a:pathLst>
              <a:path w="2083987" h="1780862">
                <a:moveTo>
                  <a:pt x="2083987" y="0"/>
                </a:moveTo>
                <a:lnTo>
                  <a:pt x="0" y="0"/>
                </a:lnTo>
                <a:lnTo>
                  <a:pt x="0" y="1780862"/>
                </a:lnTo>
                <a:lnTo>
                  <a:pt x="2083987" y="1780862"/>
                </a:lnTo>
                <a:lnTo>
                  <a:pt x="2083987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3060647" y="6895800"/>
            <a:ext cx="1914669" cy="2136041"/>
          </a:xfrm>
          <a:custGeom>
            <a:avLst/>
            <a:gdLst/>
            <a:ahLst/>
            <a:cxnLst/>
            <a:rect l="l" t="t" r="r" b="b"/>
            <a:pathLst>
              <a:path w="1914669" h="2136041">
                <a:moveTo>
                  <a:pt x="0" y="0"/>
                </a:moveTo>
                <a:lnTo>
                  <a:pt x="1914669" y="0"/>
                </a:lnTo>
                <a:lnTo>
                  <a:pt x="1914669" y="2136040"/>
                </a:lnTo>
                <a:lnTo>
                  <a:pt x="0" y="21360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4661959" y="5658358"/>
            <a:ext cx="626713" cy="645490"/>
          </a:xfrm>
          <a:custGeom>
            <a:avLst/>
            <a:gdLst/>
            <a:ahLst/>
            <a:cxnLst/>
            <a:rect l="l" t="t" r="r" b="b"/>
            <a:pathLst>
              <a:path w="626713" h="645490">
                <a:moveTo>
                  <a:pt x="0" y="0"/>
                </a:moveTo>
                <a:lnTo>
                  <a:pt x="626713" y="0"/>
                </a:lnTo>
                <a:lnTo>
                  <a:pt x="626713" y="645490"/>
                </a:lnTo>
                <a:lnTo>
                  <a:pt x="0" y="64549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377</Words>
  <Application>Microsoft Office PowerPoint</Application>
  <PresentationFormat>Произвольный</PresentationFormat>
  <Paragraphs>30</Paragraphs>
  <Slides>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Veleka</vt:lpstr>
      <vt:lpstr>Veleka 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Порядок осуществления работы бракеражной комиссии</dc:title>
  <cp:lastModifiedBy>User</cp:lastModifiedBy>
  <cp:revision>4</cp:revision>
  <dcterms:created xsi:type="dcterms:W3CDTF">2006-08-16T00:00:00Z</dcterms:created>
  <dcterms:modified xsi:type="dcterms:W3CDTF">2025-01-31T10:44:46Z</dcterms:modified>
  <dc:identifier>DAGEK_QQwWc</dc:identifier>
</cp:coreProperties>
</file>