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Lora" pitchFamily="2" charset="-52"/>
      <p:regular r:id="rId13"/>
      <p:bold r:id="rId14"/>
    </p:embeddedFont>
    <p:embeddedFont>
      <p:font typeface="Lora Bold" charset="-52"/>
      <p:regular r:id="rId15"/>
    </p:embeddedFont>
    <p:embeddedFont>
      <p:font typeface="Lora Bold Italics" panose="020B0604020202020204" charset="-52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144000" y="0"/>
            <a:ext cx="9144000" cy="10412422"/>
          </a:xfrm>
          <a:custGeom>
            <a:avLst/>
            <a:gdLst/>
            <a:ahLst/>
            <a:cxnLst/>
            <a:rect l="l" t="t" r="r" b="b"/>
            <a:pathLst>
              <a:path w="9144000" h="10412422">
                <a:moveTo>
                  <a:pt x="9144000" y="0"/>
                </a:moveTo>
                <a:lnTo>
                  <a:pt x="0" y="0"/>
                </a:lnTo>
                <a:lnTo>
                  <a:pt x="0" y="10412422"/>
                </a:lnTo>
                <a:lnTo>
                  <a:pt x="9144000" y="10412422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028700" cy="10287000"/>
            <a:chOff x="0" y="0"/>
            <a:chExt cx="27093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0"/>
            <a:ext cx="1028700" cy="10287000"/>
            <a:chOff x="0" y="0"/>
            <a:chExt cx="27093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230737" y="3985895"/>
            <a:ext cx="11845575" cy="244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</a:pPr>
            <a:r>
              <a:rPr lang="en-US" sz="6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МЕРОПРИЯТИЯ ПО РЕАЛИЗАЦИИ </a:t>
            </a:r>
          </a:p>
          <a:p>
            <a:pPr algn="ctr">
              <a:lnSpc>
                <a:spcPts val="6370"/>
              </a:lnSpc>
            </a:pPr>
            <a:r>
              <a:rPr lang="en-US" sz="6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«ЦИТАТА НЕДЕЛИ»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28700" cy="10287000"/>
            <a:chOff x="0" y="0"/>
            <a:chExt cx="27093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0"/>
            <a:ext cx="1028700" cy="10287000"/>
            <a:chOff x="0" y="0"/>
            <a:chExt cx="270933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 flipV="1">
            <a:off x="15684824" y="0"/>
            <a:ext cx="2603176" cy="2603176"/>
          </a:xfrm>
          <a:custGeom>
            <a:avLst/>
            <a:gdLst/>
            <a:ahLst/>
            <a:cxnLst/>
            <a:rect l="l" t="t" r="r" b="b"/>
            <a:pathLst>
              <a:path w="2603176" h="2603176">
                <a:moveTo>
                  <a:pt x="2603176" y="2603176"/>
                </a:moveTo>
                <a:lnTo>
                  <a:pt x="0" y="2603176"/>
                </a:lnTo>
                <a:lnTo>
                  <a:pt x="0" y="0"/>
                </a:lnTo>
                <a:lnTo>
                  <a:pt x="2603176" y="0"/>
                </a:lnTo>
                <a:lnTo>
                  <a:pt x="2603176" y="260317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flipH="1">
            <a:off x="11281751" y="-2712871"/>
            <a:ext cx="3741571" cy="3741571"/>
          </a:xfrm>
          <a:custGeom>
            <a:avLst/>
            <a:gdLst/>
            <a:ahLst/>
            <a:cxnLst/>
            <a:rect l="l" t="t" r="r" b="b"/>
            <a:pathLst>
              <a:path w="3741571" h="3741571">
                <a:moveTo>
                  <a:pt x="3741571" y="0"/>
                </a:moveTo>
                <a:lnTo>
                  <a:pt x="0" y="0"/>
                </a:lnTo>
                <a:lnTo>
                  <a:pt x="0" y="3741571"/>
                </a:lnTo>
                <a:lnTo>
                  <a:pt x="3741571" y="3741571"/>
                </a:lnTo>
                <a:lnTo>
                  <a:pt x="374157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flipH="1" flipV="1">
            <a:off x="14546429" y="9893621"/>
            <a:ext cx="3741571" cy="3741571"/>
          </a:xfrm>
          <a:custGeom>
            <a:avLst/>
            <a:gdLst/>
            <a:ahLst/>
            <a:cxnLst/>
            <a:rect l="l" t="t" r="r" b="b"/>
            <a:pathLst>
              <a:path w="3741571" h="3741571">
                <a:moveTo>
                  <a:pt x="3741571" y="3741572"/>
                </a:moveTo>
                <a:lnTo>
                  <a:pt x="0" y="3741572"/>
                </a:lnTo>
                <a:lnTo>
                  <a:pt x="0" y="0"/>
                </a:lnTo>
                <a:lnTo>
                  <a:pt x="3741571" y="0"/>
                </a:lnTo>
                <a:lnTo>
                  <a:pt x="3741571" y="374157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1" name="Group 11"/>
          <p:cNvGrpSpPr/>
          <p:nvPr/>
        </p:nvGrpSpPr>
        <p:grpSpPr>
          <a:xfrm>
            <a:off x="2839105" y="2971955"/>
            <a:ext cx="14818331" cy="1083468"/>
            <a:chOff x="0" y="0"/>
            <a:chExt cx="3068358" cy="224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68358" cy="224348"/>
            </a:xfrm>
            <a:custGeom>
              <a:avLst/>
              <a:gdLst/>
              <a:ahLst/>
              <a:cxnLst/>
              <a:rect l="l" t="t" r="r" b="b"/>
              <a:pathLst>
                <a:path w="3068358" h="224348">
                  <a:moveTo>
                    <a:pt x="2865158" y="0"/>
                  </a:moveTo>
                  <a:cubicBezTo>
                    <a:pt x="2977382" y="0"/>
                    <a:pt x="3068358" y="50222"/>
                    <a:pt x="3068358" y="112174"/>
                  </a:cubicBezTo>
                  <a:cubicBezTo>
                    <a:pt x="3068358" y="174126"/>
                    <a:pt x="2977382" y="224348"/>
                    <a:pt x="2865158" y="224348"/>
                  </a:cubicBezTo>
                  <a:lnTo>
                    <a:pt x="203200" y="224348"/>
                  </a:lnTo>
                  <a:cubicBezTo>
                    <a:pt x="90976" y="224348"/>
                    <a:pt x="0" y="174126"/>
                    <a:pt x="0" y="112174"/>
                  </a:cubicBezTo>
                  <a:cubicBezTo>
                    <a:pt x="0" y="5022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3068358" cy="281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«Мир цитат»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839105" y="4399914"/>
            <a:ext cx="3438888" cy="3055639"/>
            <a:chOff x="0" y="0"/>
            <a:chExt cx="905715" cy="80477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05715" cy="804777"/>
            </a:xfrm>
            <a:custGeom>
              <a:avLst/>
              <a:gdLst/>
              <a:ahLst/>
              <a:cxnLst/>
              <a:rect l="l" t="t" r="r" b="b"/>
              <a:pathLst>
                <a:path w="905715" h="804777">
                  <a:moveTo>
                    <a:pt x="114816" y="0"/>
                  </a:moveTo>
                  <a:lnTo>
                    <a:pt x="790900" y="0"/>
                  </a:lnTo>
                  <a:cubicBezTo>
                    <a:pt x="821351" y="0"/>
                    <a:pt x="850554" y="12097"/>
                    <a:pt x="872087" y="33629"/>
                  </a:cubicBezTo>
                  <a:cubicBezTo>
                    <a:pt x="893619" y="55161"/>
                    <a:pt x="905715" y="84365"/>
                    <a:pt x="905715" y="114816"/>
                  </a:cubicBezTo>
                  <a:lnTo>
                    <a:pt x="905715" y="689962"/>
                  </a:lnTo>
                  <a:cubicBezTo>
                    <a:pt x="905715" y="720413"/>
                    <a:pt x="893619" y="749616"/>
                    <a:pt x="872087" y="771149"/>
                  </a:cubicBezTo>
                  <a:cubicBezTo>
                    <a:pt x="850554" y="792681"/>
                    <a:pt x="821351" y="804777"/>
                    <a:pt x="790900" y="804777"/>
                  </a:cubicBezTo>
                  <a:lnTo>
                    <a:pt x="114816" y="804777"/>
                  </a:lnTo>
                  <a:cubicBezTo>
                    <a:pt x="84365" y="804777"/>
                    <a:pt x="55161" y="792681"/>
                    <a:pt x="33629" y="771149"/>
                  </a:cubicBezTo>
                  <a:cubicBezTo>
                    <a:pt x="12097" y="749616"/>
                    <a:pt x="0" y="720413"/>
                    <a:pt x="0" y="689962"/>
                  </a:cubicBezTo>
                  <a:lnTo>
                    <a:pt x="0" y="114816"/>
                  </a:lnTo>
                  <a:cubicBezTo>
                    <a:pt x="0" y="84365"/>
                    <a:pt x="12097" y="55161"/>
                    <a:pt x="33629" y="33629"/>
                  </a:cubicBezTo>
                  <a:cubicBezTo>
                    <a:pt x="55161" y="12097"/>
                    <a:pt x="84365" y="0"/>
                    <a:pt x="114816" y="0"/>
                  </a:cubicBez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05715" cy="842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b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Собрать группу и раз в четверть проводить конкурс среди школ между учениками 5-8 классов.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904771" y="4399914"/>
            <a:ext cx="3606281" cy="3128010"/>
            <a:chOff x="0" y="0"/>
            <a:chExt cx="949802" cy="82383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49802" cy="823838"/>
            </a:xfrm>
            <a:custGeom>
              <a:avLst/>
              <a:gdLst/>
              <a:ahLst/>
              <a:cxnLst/>
              <a:rect l="l" t="t" r="r" b="b"/>
              <a:pathLst>
                <a:path w="949802" h="823838">
                  <a:moveTo>
                    <a:pt x="109486" y="0"/>
                  </a:moveTo>
                  <a:lnTo>
                    <a:pt x="840316" y="0"/>
                  </a:lnTo>
                  <a:cubicBezTo>
                    <a:pt x="869354" y="0"/>
                    <a:pt x="897202" y="11535"/>
                    <a:pt x="917735" y="32068"/>
                  </a:cubicBezTo>
                  <a:cubicBezTo>
                    <a:pt x="938267" y="52600"/>
                    <a:pt x="949802" y="80449"/>
                    <a:pt x="949802" y="109486"/>
                  </a:cubicBezTo>
                  <a:lnTo>
                    <a:pt x="949802" y="714352"/>
                  </a:lnTo>
                  <a:cubicBezTo>
                    <a:pt x="949802" y="743389"/>
                    <a:pt x="938267" y="771238"/>
                    <a:pt x="917735" y="791770"/>
                  </a:cubicBezTo>
                  <a:cubicBezTo>
                    <a:pt x="897202" y="812303"/>
                    <a:pt x="869354" y="823838"/>
                    <a:pt x="840316" y="823838"/>
                  </a:cubicBezTo>
                  <a:lnTo>
                    <a:pt x="109486" y="823838"/>
                  </a:lnTo>
                  <a:cubicBezTo>
                    <a:pt x="80449" y="823838"/>
                    <a:pt x="52600" y="812303"/>
                    <a:pt x="32068" y="791770"/>
                  </a:cubicBezTo>
                  <a:cubicBezTo>
                    <a:pt x="11535" y="771238"/>
                    <a:pt x="0" y="743389"/>
                    <a:pt x="0" y="714352"/>
                  </a:cubicBezTo>
                  <a:lnTo>
                    <a:pt x="0" y="109486"/>
                  </a:lnTo>
                  <a:cubicBezTo>
                    <a:pt x="0" y="80449"/>
                    <a:pt x="11535" y="52600"/>
                    <a:pt x="32068" y="32068"/>
                  </a:cubicBezTo>
                  <a:cubicBezTo>
                    <a:pt x="52600" y="11535"/>
                    <a:pt x="80449" y="0"/>
                    <a:pt x="109486" y="0"/>
                  </a:cubicBez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949802" cy="8619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b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Цель:</a:t>
              </a:r>
            </a:p>
            <a:p>
              <a:pPr algn="ctr">
                <a:lnSpc>
                  <a:spcPts val="2939"/>
                </a:lnSpc>
              </a:pPr>
              <a:r>
                <a:rPr lang="en-US" sz="2099" b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-Контроль за реализацией направления «Цитат недели» в школах города,определить насколько учащиеся поняли смысл цитат.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137830" y="4399914"/>
            <a:ext cx="6519606" cy="4212177"/>
            <a:chOff x="0" y="0"/>
            <a:chExt cx="1717098" cy="11093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717098" cy="1109380"/>
            </a:xfrm>
            <a:custGeom>
              <a:avLst/>
              <a:gdLst/>
              <a:ahLst/>
              <a:cxnLst/>
              <a:rect l="l" t="t" r="r" b="b"/>
              <a:pathLst>
                <a:path w="1717098" h="1109380">
                  <a:moveTo>
                    <a:pt x="60562" y="0"/>
                  </a:moveTo>
                  <a:lnTo>
                    <a:pt x="1656536" y="0"/>
                  </a:lnTo>
                  <a:cubicBezTo>
                    <a:pt x="1672598" y="0"/>
                    <a:pt x="1688002" y="6381"/>
                    <a:pt x="1699360" y="17738"/>
                  </a:cubicBezTo>
                  <a:cubicBezTo>
                    <a:pt x="1710717" y="29096"/>
                    <a:pt x="1717098" y="44500"/>
                    <a:pt x="1717098" y="60562"/>
                  </a:cubicBezTo>
                  <a:lnTo>
                    <a:pt x="1717098" y="1048818"/>
                  </a:lnTo>
                  <a:cubicBezTo>
                    <a:pt x="1717098" y="1064880"/>
                    <a:pt x="1710717" y="1080284"/>
                    <a:pt x="1699360" y="1091642"/>
                  </a:cubicBezTo>
                  <a:cubicBezTo>
                    <a:pt x="1688002" y="1102999"/>
                    <a:pt x="1672598" y="1109380"/>
                    <a:pt x="1656536" y="1109380"/>
                  </a:cubicBezTo>
                  <a:lnTo>
                    <a:pt x="60562" y="1109380"/>
                  </a:lnTo>
                  <a:cubicBezTo>
                    <a:pt x="44500" y="1109380"/>
                    <a:pt x="29096" y="1102999"/>
                    <a:pt x="17738" y="1091642"/>
                  </a:cubicBezTo>
                  <a:cubicBezTo>
                    <a:pt x="6381" y="1080284"/>
                    <a:pt x="0" y="1064880"/>
                    <a:pt x="0" y="1048818"/>
                  </a:cubicBezTo>
                  <a:lnTo>
                    <a:pt x="0" y="60562"/>
                  </a:lnTo>
                  <a:cubicBezTo>
                    <a:pt x="0" y="44500"/>
                    <a:pt x="6381" y="29096"/>
                    <a:pt x="17738" y="17738"/>
                  </a:cubicBezTo>
                  <a:cubicBezTo>
                    <a:pt x="29096" y="6381"/>
                    <a:pt x="44500" y="0"/>
                    <a:pt x="60562" y="0"/>
                  </a:cubicBez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717098" cy="1147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Правило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конкурса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: «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Мир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цитат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» </a:t>
              </a:r>
            </a:p>
            <a:p>
              <a:pPr algn="ctr">
                <a:lnSpc>
                  <a:spcPts val="2939"/>
                </a:lnSpc>
              </a:pP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-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Название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команды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,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ұран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, ВИЗИТКА;</a:t>
              </a:r>
            </a:p>
            <a:p>
              <a:pPr algn="ctr">
                <a:lnSpc>
                  <a:spcPts val="2939"/>
                </a:lnSpc>
              </a:pP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-</a:t>
              </a:r>
              <a:r>
                <a:rPr lang="kk-KZ" sz="20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Lora Bold" charset="-52"/>
                  <a:cs typeface="Times New Roman" panose="02020603050405020304" pitchFamily="18" charset="0"/>
                </a:rPr>
                <a:t>Выполнение задачь по цитатам:</a:t>
              </a:r>
              <a:endParaRPr lang="en-US" sz="2000" b="1" dirty="0">
                <a:solidFill>
                  <a:schemeClr val="bg1"/>
                </a:solidFill>
                <a:latin typeface="Lora Bold"/>
                <a:ea typeface="Lora Bold"/>
                <a:cs typeface="Lora Bold"/>
                <a:sym typeface="Lora Bold"/>
              </a:endParaRPr>
            </a:p>
            <a:p>
              <a:pPr algn="ctr">
                <a:lnSpc>
                  <a:spcPts val="2939"/>
                </a:lnSpc>
              </a:pP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1.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Наизусть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выразительно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прочитать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выученные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цитаты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(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по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выбранной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теме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);</a:t>
              </a:r>
            </a:p>
            <a:p>
              <a:pPr algn="ctr">
                <a:lnSpc>
                  <a:spcPts val="2939"/>
                </a:lnSpc>
              </a:pP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2. «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Думай,ищи,найди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...» (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раскройте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смысл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данных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цитат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по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теме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);</a:t>
              </a:r>
            </a:p>
            <a:p>
              <a:pPr algn="ctr">
                <a:lnSpc>
                  <a:spcPts val="2939"/>
                </a:lnSpc>
              </a:pP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3. «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Найди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продолжение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!» (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расскрывает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значение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и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смысл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цитат,котоые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написаны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на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бумаге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поделенной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на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несколько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099" b="1" dirty="0" err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частей</a:t>
              </a:r>
              <a:r>
                <a:rPr lang="en-US" sz="2099" b="1" dirty="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)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171089" y="1104900"/>
            <a:ext cx="14154363" cy="1521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4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</a:p>
          <a:p>
            <a:pPr marL="0" lvl="0" indent="0" algn="ctr">
              <a:lnSpc>
                <a:spcPts val="3920"/>
              </a:lnSpc>
              <a:spcBef>
                <a:spcPct val="0"/>
              </a:spcBef>
            </a:pPr>
            <a:r>
              <a:rPr lang="en-US" sz="4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Школьные мероприятия по реализации направления «Цитаты недели» </a:t>
            </a:r>
          </a:p>
        </p:txBody>
      </p:sp>
      <p:sp>
        <p:nvSpPr>
          <p:cNvPr id="24" name="Freeform 24"/>
          <p:cNvSpPr/>
          <p:nvPr/>
        </p:nvSpPr>
        <p:spPr>
          <a:xfrm>
            <a:off x="16744759" y="7797385"/>
            <a:ext cx="1337780" cy="2096237"/>
          </a:xfrm>
          <a:custGeom>
            <a:avLst/>
            <a:gdLst/>
            <a:ahLst/>
            <a:cxnLst/>
            <a:rect l="l" t="t" r="r" b="b"/>
            <a:pathLst>
              <a:path w="1337780" h="2096237">
                <a:moveTo>
                  <a:pt x="0" y="0"/>
                </a:moveTo>
                <a:lnTo>
                  <a:pt x="1337780" y="0"/>
                </a:lnTo>
                <a:lnTo>
                  <a:pt x="1337780" y="2096236"/>
                </a:lnTo>
                <a:lnTo>
                  <a:pt x="0" y="20962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F5043-FA9F-1CF4-E144-CD858F2AF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61BB112-FB8F-2E91-F675-02A69A6F7DD9}"/>
              </a:ext>
            </a:extLst>
          </p:cNvPr>
          <p:cNvGrpSpPr/>
          <p:nvPr/>
        </p:nvGrpSpPr>
        <p:grpSpPr>
          <a:xfrm>
            <a:off x="0" y="0"/>
            <a:ext cx="1028700" cy="10287000"/>
            <a:chOff x="0" y="0"/>
            <a:chExt cx="270933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DBC9A95-7CC5-D1AC-ACC6-ACCA54E648C7}"/>
                </a:ext>
              </a:extLst>
            </p:cNvPr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62687A4-AB64-7B3D-CDB9-9FCAD3FAABB6}"/>
                </a:ext>
              </a:extLst>
            </p:cNvPr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03D3F51-922A-4B50-08BD-3FC8A2061441}"/>
              </a:ext>
            </a:extLst>
          </p:cNvPr>
          <p:cNvGrpSpPr/>
          <p:nvPr/>
        </p:nvGrpSpPr>
        <p:grpSpPr>
          <a:xfrm>
            <a:off x="1028700" y="0"/>
            <a:ext cx="1028700" cy="10287000"/>
            <a:chOff x="0" y="0"/>
            <a:chExt cx="270933" cy="270933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8B03141-5C62-6D70-F537-0CE9D4938041}"/>
                </a:ext>
              </a:extLst>
            </p:cNvPr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9F270FF-8659-43D6-8006-EB97762567A8}"/>
                </a:ext>
              </a:extLst>
            </p:cNvPr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5D9BC462-4534-965F-AAC7-DEB8FA178487}"/>
              </a:ext>
            </a:extLst>
          </p:cNvPr>
          <p:cNvSpPr/>
          <p:nvPr/>
        </p:nvSpPr>
        <p:spPr>
          <a:xfrm flipH="1" flipV="1">
            <a:off x="15684824" y="0"/>
            <a:ext cx="2603176" cy="2603176"/>
          </a:xfrm>
          <a:custGeom>
            <a:avLst/>
            <a:gdLst/>
            <a:ahLst/>
            <a:cxnLst/>
            <a:rect l="l" t="t" r="r" b="b"/>
            <a:pathLst>
              <a:path w="2603176" h="2603176">
                <a:moveTo>
                  <a:pt x="2603176" y="2603176"/>
                </a:moveTo>
                <a:lnTo>
                  <a:pt x="0" y="2603176"/>
                </a:lnTo>
                <a:lnTo>
                  <a:pt x="0" y="0"/>
                </a:lnTo>
                <a:lnTo>
                  <a:pt x="2603176" y="0"/>
                </a:lnTo>
                <a:lnTo>
                  <a:pt x="2603176" y="260317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979B761-2D53-8FCC-8A23-A1B2AED0ED44}"/>
              </a:ext>
            </a:extLst>
          </p:cNvPr>
          <p:cNvSpPr/>
          <p:nvPr/>
        </p:nvSpPr>
        <p:spPr>
          <a:xfrm flipH="1">
            <a:off x="11281751" y="-2712871"/>
            <a:ext cx="3741571" cy="3741571"/>
          </a:xfrm>
          <a:custGeom>
            <a:avLst/>
            <a:gdLst/>
            <a:ahLst/>
            <a:cxnLst/>
            <a:rect l="l" t="t" r="r" b="b"/>
            <a:pathLst>
              <a:path w="3741571" h="3741571">
                <a:moveTo>
                  <a:pt x="3741571" y="0"/>
                </a:moveTo>
                <a:lnTo>
                  <a:pt x="0" y="0"/>
                </a:lnTo>
                <a:lnTo>
                  <a:pt x="0" y="3741571"/>
                </a:lnTo>
                <a:lnTo>
                  <a:pt x="3741571" y="3741571"/>
                </a:lnTo>
                <a:lnTo>
                  <a:pt x="374157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FB95282-56F2-D68A-C85F-377A90801A55}"/>
              </a:ext>
            </a:extLst>
          </p:cNvPr>
          <p:cNvSpPr/>
          <p:nvPr/>
        </p:nvSpPr>
        <p:spPr>
          <a:xfrm flipH="1" flipV="1">
            <a:off x="14546429" y="9893621"/>
            <a:ext cx="3741571" cy="3741571"/>
          </a:xfrm>
          <a:custGeom>
            <a:avLst/>
            <a:gdLst/>
            <a:ahLst/>
            <a:cxnLst/>
            <a:rect l="l" t="t" r="r" b="b"/>
            <a:pathLst>
              <a:path w="3741571" h="3741571">
                <a:moveTo>
                  <a:pt x="3741571" y="3741572"/>
                </a:moveTo>
                <a:lnTo>
                  <a:pt x="0" y="3741572"/>
                </a:lnTo>
                <a:lnTo>
                  <a:pt x="0" y="0"/>
                </a:lnTo>
                <a:lnTo>
                  <a:pt x="3741571" y="0"/>
                </a:lnTo>
                <a:lnTo>
                  <a:pt x="3741571" y="374157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38E331B-073C-C549-EF38-62DCC28E9A0C}"/>
              </a:ext>
            </a:extLst>
          </p:cNvPr>
          <p:cNvGrpSpPr/>
          <p:nvPr/>
        </p:nvGrpSpPr>
        <p:grpSpPr>
          <a:xfrm>
            <a:off x="2839105" y="2971955"/>
            <a:ext cx="14818331" cy="1083468"/>
            <a:chOff x="0" y="0"/>
            <a:chExt cx="3068358" cy="224348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57A2F8D-E9A7-4A5E-749D-A492FB5954D7}"/>
                </a:ext>
              </a:extLst>
            </p:cNvPr>
            <p:cNvSpPr/>
            <p:nvPr/>
          </p:nvSpPr>
          <p:spPr>
            <a:xfrm>
              <a:off x="0" y="0"/>
              <a:ext cx="3068358" cy="224348"/>
            </a:xfrm>
            <a:custGeom>
              <a:avLst/>
              <a:gdLst/>
              <a:ahLst/>
              <a:cxnLst/>
              <a:rect l="l" t="t" r="r" b="b"/>
              <a:pathLst>
                <a:path w="3068358" h="224348">
                  <a:moveTo>
                    <a:pt x="2865158" y="0"/>
                  </a:moveTo>
                  <a:cubicBezTo>
                    <a:pt x="2977382" y="0"/>
                    <a:pt x="3068358" y="50222"/>
                    <a:pt x="3068358" y="112174"/>
                  </a:cubicBezTo>
                  <a:cubicBezTo>
                    <a:pt x="3068358" y="174126"/>
                    <a:pt x="2977382" y="224348"/>
                    <a:pt x="2865158" y="224348"/>
                  </a:cubicBezTo>
                  <a:lnTo>
                    <a:pt x="203200" y="224348"/>
                  </a:lnTo>
                  <a:cubicBezTo>
                    <a:pt x="90976" y="224348"/>
                    <a:pt x="0" y="174126"/>
                    <a:pt x="0" y="112174"/>
                  </a:cubicBezTo>
                  <a:cubicBezTo>
                    <a:pt x="0" y="5022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7397EFC1-DEB4-3E09-342C-54005DC8D852}"/>
                </a:ext>
              </a:extLst>
            </p:cNvPr>
            <p:cNvSpPr txBox="1"/>
            <p:nvPr/>
          </p:nvSpPr>
          <p:spPr>
            <a:xfrm>
              <a:off x="0" y="-57150"/>
              <a:ext cx="3068358" cy="281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«</a:t>
              </a:r>
              <a:r>
                <a:rPr lang="en-US" sz="3000" b="1" dirty="0" err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Мир</a:t>
              </a:r>
              <a:r>
                <a:rPr lang="en-US" sz="3000" b="1" dirty="0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цитат</a:t>
              </a:r>
              <a:r>
                <a:rPr lang="en-US" sz="3000" b="1" dirty="0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» </a:t>
              </a: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6098D172-3246-3009-B77C-3F7A2A3C88D9}"/>
              </a:ext>
            </a:extLst>
          </p:cNvPr>
          <p:cNvGrpSpPr/>
          <p:nvPr/>
        </p:nvGrpSpPr>
        <p:grpSpPr>
          <a:xfrm>
            <a:off x="2839105" y="4399914"/>
            <a:ext cx="3438888" cy="3055639"/>
            <a:chOff x="0" y="0"/>
            <a:chExt cx="905715" cy="804777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86CE782-22EC-46A0-7A6F-6A7DF7FD1A32}"/>
                </a:ext>
              </a:extLst>
            </p:cNvPr>
            <p:cNvSpPr/>
            <p:nvPr/>
          </p:nvSpPr>
          <p:spPr>
            <a:xfrm>
              <a:off x="0" y="0"/>
              <a:ext cx="905715" cy="804777"/>
            </a:xfrm>
            <a:custGeom>
              <a:avLst/>
              <a:gdLst/>
              <a:ahLst/>
              <a:cxnLst/>
              <a:rect l="l" t="t" r="r" b="b"/>
              <a:pathLst>
                <a:path w="905715" h="804777">
                  <a:moveTo>
                    <a:pt x="114816" y="0"/>
                  </a:moveTo>
                  <a:lnTo>
                    <a:pt x="790900" y="0"/>
                  </a:lnTo>
                  <a:cubicBezTo>
                    <a:pt x="821351" y="0"/>
                    <a:pt x="850554" y="12097"/>
                    <a:pt x="872087" y="33629"/>
                  </a:cubicBezTo>
                  <a:cubicBezTo>
                    <a:pt x="893619" y="55161"/>
                    <a:pt x="905715" y="84365"/>
                    <a:pt x="905715" y="114816"/>
                  </a:cubicBezTo>
                  <a:lnTo>
                    <a:pt x="905715" y="689962"/>
                  </a:lnTo>
                  <a:cubicBezTo>
                    <a:pt x="905715" y="720413"/>
                    <a:pt x="893619" y="749616"/>
                    <a:pt x="872087" y="771149"/>
                  </a:cubicBezTo>
                  <a:cubicBezTo>
                    <a:pt x="850554" y="792681"/>
                    <a:pt x="821351" y="804777"/>
                    <a:pt x="790900" y="804777"/>
                  </a:cubicBezTo>
                  <a:lnTo>
                    <a:pt x="114816" y="804777"/>
                  </a:lnTo>
                  <a:cubicBezTo>
                    <a:pt x="84365" y="804777"/>
                    <a:pt x="55161" y="792681"/>
                    <a:pt x="33629" y="771149"/>
                  </a:cubicBezTo>
                  <a:cubicBezTo>
                    <a:pt x="12097" y="749616"/>
                    <a:pt x="0" y="720413"/>
                    <a:pt x="0" y="689962"/>
                  </a:cubicBezTo>
                  <a:lnTo>
                    <a:pt x="0" y="114816"/>
                  </a:lnTo>
                  <a:cubicBezTo>
                    <a:pt x="0" y="84365"/>
                    <a:pt x="12097" y="55161"/>
                    <a:pt x="33629" y="33629"/>
                  </a:cubicBezTo>
                  <a:cubicBezTo>
                    <a:pt x="55161" y="12097"/>
                    <a:pt x="84365" y="0"/>
                    <a:pt x="114816" y="0"/>
                  </a:cubicBez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431F5A7A-F063-5483-E2F3-0BE84BD54798}"/>
                </a:ext>
              </a:extLst>
            </p:cNvPr>
            <p:cNvSpPr txBox="1"/>
            <p:nvPr/>
          </p:nvSpPr>
          <p:spPr>
            <a:xfrm>
              <a:off x="0" y="-38100"/>
              <a:ext cx="905715" cy="842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kk-KZ" sz="20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Lora Bold" charset="-52"/>
                  <a:cs typeface="Times New Roman" panose="02020603050405020304" pitchFamily="18" charset="0"/>
                </a:rPr>
                <a:t>Организация гордских соревнований между школами среди учащихся 9-11 классов 1 раз в четверти</a:t>
              </a:r>
              <a:endParaRPr lang="ru-KZ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ora Bold" charset="-52"/>
                <a:cs typeface="Times New Roman" panose="02020603050405020304" pitchFamily="18" charset="0"/>
              </a:endParaRPr>
            </a:p>
            <a:p>
              <a:pPr algn="ctr">
                <a:lnSpc>
                  <a:spcPts val="2939"/>
                </a:lnSpc>
              </a:pPr>
              <a:endParaRPr lang="en-US" sz="2099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A3B3E257-FF21-935F-5A7A-C605F667398F}"/>
              </a:ext>
            </a:extLst>
          </p:cNvPr>
          <p:cNvGrpSpPr/>
          <p:nvPr/>
        </p:nvGrpSpPr>
        <p:grpSpPr>
          <a:xfrm>
            <a:off x="6904771" y="4399914"/>
            <a:ext cx="3606281" cy="3128010"/>
            <a:chOff x="0" y="0"/>
            <a:chExt cx="949802" cy="823838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809750C-03DD-3815-6837-2E5F9C104C62}"/>
                </a:ext>
              </a:extLst>
            </p:cNvPr>
            <p:cNvSpPr/>
            <p:nvPr/>
          </p:nvSpPr>
          <p:spPr>
            <a:xfrm>
              <a:off x="0" y="0"/>
              <a:ext cx="949802" cy="823838"/>
            </a:xfrm>
            <a:custGeom>
              <a:avLst/>
              <a:gdLst/>
              <a:ahLst/>
              <a:cxnLst/>
              <a:rect l="l" t="t" r="r" b="b"/>
              <a:pathLst>
                <a:path w="949802" h="823838">
                  <a:moveTo>
                    <a:pt x="109486" y="0"/>
                  </a:moveTo>
                  <a:lnTo>
                    <a:pt x="840316" y="0"/>
                  </a:lnTo>
                  <a:cubicBezTo>
                    <a:pt x="869354" y="0"/>
                    <a:pt x="897202" y="11535"/>
                    <a:pt x="917735" y="32068"/>
                  </a:cubicBezTo>
                  <a:cubicBezTo>
                    <a:pt x="938267" y="52600"/>
                    <a:pt x="949802" y="80449"/>
                    <a:pt x="949802" y="109486"/>
                  </a:cubicBezTo>
                  <a:lnTo>
                    <a:pt x="949802" y="714352"/>
                  </a:lnTo>
                  <a:cubicBezTo>
                    <a:pt x="949802" y="743389"/>
                    <a:pt x="938267" y="771238"/>
                    <a:pt x="917735" y="791770"/>
                  </a:cubicBezTo>
                  <a:cubicBezTo>
                    <a:pt x="897202" y="812303"/>
                    <a:pt x="869354" y="823838"/>
                    <a:pt x="840316" y="823838"/>
                  </a:cubicBezTo>
                  <a:lnTo>
                    <a:pt x="109486" y="823838"/>
                  </a:lnTo>
                  <a:cubicBezTo>
                    <a:pt x="80449" y="823838"/>
                    <a:pt x="52600" y="812303"/>
                    <a:pt x="32068" y="791770"/>
                  </a:cubicBezTo>
                  <a:cubicBezTo>
                    <a:pt x="11535" y="771238"/>
                    <a:pt x="0" y="743389"/>
                    <a:pt x="0" y="714352"/>
                  </a:cubicBezTo>
                  <a:lnTo>
                    <a:pt x="0" y="109486"/>
                  </a:lnTo>
                  <a:cubicBezTo>
                    <a:pt x="0" y="80449"/>
                    <a:pt x="11535" y="52600"/>
                    <a:pt x="32068" y="32068"/>
                  </a:cubicBezTo>
                  <a:cubicBezTo>
                    <a:pt x="52600" y="11535"/>
                    <a:pt x="80449" y="0"/>
                    <a:pt x="109486" y="0"/>
                  </a:cubicBez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9FCFC455-C3DA-E31B-E4EE-CB45D48E9962}"/>
                </a:ext>
              </a:extLst>
            </p:cNvPr>
            <p:cNvSpPr txBox="1"/>
            <p:nvPr/>
          </p:nvSpPr>
          <p:spPr>
            <a:xfrm>
              <a:off x="0" y="-38100"/>
              <a:ext cx="949802" cy="8619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kk-KZ" sz="20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Lora Bold" charset="-52"/>
                  <a:cs typeface="Times New Roman" panose="02020603050405020304" pitchFamily="18" charset="0"/>
                </a:rPr>
                <a:t>Цель</a:t>
              </a:r>
              <a:r>
                <a:rPr lang="ru-RU" sz="20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Lora Bold" charset="-52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ru-RU" sz="20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Lora Bold" charset="-52"/>
                  <a:cs typeface="Times New Roman" panose="02020603050405020304" pitchFamily="18" charset="0"/>
                </a:rPr>
                <a:t>- контроль процесса осознанного усвоения «Цитат недели», значимости их смысловой нагрузки учащимися школ города </a:t>
              </a:r>
              <a:endParaRPr lang="ru-KZ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ora Bold" charset="-52"/>
                <a:cs typeface="Times New Roman" panose="02020603050405020304" pitchFamily="18" charset="0"/>
              </a:endParaRPr>
            </a:p>
            <a:p>
              <a:pPr algn="ctr">
                <a:lnSpc>
                  <a:spcPts val="2939"/>
                </a:lnSpc>
              </a:pPr>
              <a:endParaRPr lang="en-US" sz="2099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AB592235-B6BD-38DF-2071-69F4314D7F9B}"/>
              </a:ext>
            </a:extLst>
          </p:cNvPr>
          <p:cNvGrpSpPr/>
          <p:nvPr/>
        </p:nvGrpSpPr>
        <p:grpSpPr>
          <a:xfrm>
            <a:off x="11137830" y="4399914"/>
            <a:ext cx="6519606" cy="4212177"/>
            <a:chOff x="0" y="0"/>
            <a:chExt cx="1717098" cy="1109380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D89E22D1-CB09-E32B-B5F9-98B5ECF6B0E2}"/>
                </a:ext>
              </a:extLst>
            </p:cNvPr>
            <p:cNvSpPr/>
            <p:nvPr/>
          </p:nvSpPr>
          <p:spPr>
            <a:xfrm>
              <a:off x="0" y="0"/>
              <a:ext cx="1717098" cy="1109380"/>
            </a:xfrm>
            <a:custGeom>
              <a:avLst/>
              <a:gdLst/>
              <a:ahLst/>
              <a:cxnLst/>
              <a:rect l="l" t="t" r="r" b="b"/>
              <a:pathLst>
                <a:path w="1717098" h="1109380">
                  <a:moveTo>
                    <a:pt x="60562" y="0"/>
                  </a:moveTo>
                  <a:lnTo>
                    <a:pt x="1656536" y="0"/>
                  </a:lnTo>
                  <a:cubicBezTo>
                    <a:pt x="1672598" y="0"/>
                    <a:pt x="1688002" y="6381"/>
                    <a:pt x="1699360" y="17738"/>
                  </a:cubicBezTo>
                  <a:cubicBezTo>
                    <a:pt x="1710717" y="29096"/>
                    <a:pt x="1717098" y="44500"/>
                    <a:pt x="1717098" y="60562"/>
                  </a:cubicBezTo>
                  <a:lnTo>
                    <a:pt x="1717098" y="1048818"/>
                  </a:lnTo>
                  <a:cubicBezTo>
                    <a:pt x="1717098" y="1064880"/>
                    <a:pt x="1710717" y="1080284"/>
                    <a:pt x="1699360" y="1091642"/>
                  </a:cubicBezTo>
                  <a:cubicBezTo>
                    <a:pt x="1688002" y="1102999"/>
                    <a:pt x="1672598" y="1109380"/>
                    <a:pt x="1656536" y="1109380"/>
                  </a:cubicBezTo>
                  <a:lnTo>
                    <a:pt x="60562" y="1109380"/>
                  </a:lnTo>
                  <a:cubicBezTo>
                    <a:pt x="44500" y="1109380"/>
                    <a:pt x="29096" y="1102999"/>
                    <a:pt x="17738" y="1091642"/>
                  </a:cubicBezTo>
                  <a:cubicBezTo>
                    <a:pt x="6381" y="1080284"/>
                    <a:pt x="0" y="1064880"/>
                    <a:pt x="0" y="1048818"/>
                  </a:cubicBezTo>
                  <a:lnTo>
                    <a:pt x="0" y="60562"/>
                  </a:lnTo>
                  <a:cubicBezTo>
                    <a:pt x="0" y="44500"/>
                    <a:pt x="6381" y="29096"/>
                    <a:pt x="17738" y="17738"/>
                  </a:cubicBezTo>
                  <a:cubicBezTo>
                    <a:pt x="29096" y="6381"/>
                    <a:pt x="44500" y="0"/>
                    <a:pt x="60562" y="0"/>
                  </a:cubicBez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FAD0B68E-DEEF-D860-6F0E-9021681765E4}"/>
                </a:ext>
              </a:extLst>
            </p:cNvPr>
            <p:cNvSpPr txBox="1"/>
            <p:nvPr/>
          </p:nvSpPr>
          <p:spPr>
            <a:xfrm>
              <a:off x="0" y="-38100"/>
              <a:ext cx="1717098" cy="1147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Lora Bold" charset="-52"/>
                  <a:ea typeface="Lora Bold"/>
                  <a:cs typeface="Lora Bold"/>
                  <a:sym typeface="Lora Bold"/>
                </a:rPr>
                <a:t> </a:t>
              </a:r>
              <a:r>
                <a:rPr lang="kk-KZ" sz="20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Lora Bold" charset="-52"/>
                  <a:cs typeface="Times New Roman" panose="02020603050405020304" pitchFamily="18" charset="0"/>
                </a:rPr>
                <a:t>Правила конкурса «Мир цитат»:</a:t>
              </a:r>
            </a:p>
            <a:p>
              <a:pPr algn="ctr"/>
              <a:r>
                <a:rPr lang="kk-KZ" sz="20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Lora Bold" charset="-52"/>
                  <a:cs typeface="Times New Roman" panose="02020603050405020304" pitchFamily="18" charset="0"/>
                </a:rPr>
                <a:t>- 1 ученик от каждой школы (смешанные школы – 2 ученика);</a:t>
              </a:r>
            </a:p>
            <a:p>
              <a:pPr marL="285750" indent="-285750" algn="ctr">
                <a:buFontTx/>
                <a:buChar char="-"/>
              </a:pPr>
              <a:r>
                <a:rPr lang="kk-KZ" sz="20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Lora Bold" charset="-52"/>
                  <a:cs typeface="Times New Roman" panose="02020603050405020304" pitchFamily="18" charset="0"/>
                </a:rPr>
                <a:t>эссе по одной из предложенных тем (по выбору, на основе «Цитат недели»).</a:t>
              </a:r>
            </a:p>
            <a:p>
              <a:pPr algn="ctr"/>
              <a:r>
                <a:rPr lang="kk-KZ" sz="20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Lora Bold" charset="-52"/>
                  <a:cs typeface="Times New Roman" panose="02020603050405020304" pitchFamily="18" charset="0"/>
                </a:rPr>
                <a:t>Оценивание:</a:t>
              </a:r>
            </a:p>
            <a:p>
              <a:pPr marL="285750" indent="-285750" algn="ctr">
                <a:buFontTx/>
                <a:buChar char="-"/>
              </a:pPr>
              <a:r>
                <a:rPr lang="kk-KZ" sz="20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Lora Bold" charset="-52"/>
                  <a:cs typeface="Times New Roman" panose="02020603050405020304" pitchFamily="18" charset="0"/>
                </a:rPr>
                <a:t>соответствие эссе требованиям;</a:t>
              </a:r>
            </a:p>
            <a:p>
              <a:pPr marL="285750" indent="-285750" algn="ctr">
                <a:buFontTx/>
                <a:buChar char="-"/>
              </a:pPr>
              <a:r>
                <a:rPr lang="kk-KZ" sz="20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Lora Bold" charset="-52"/>
                  <a:cs typeface="Times New Roman" panose="02020603050405020304" pitchFamily="18" charset="0"/>
                </a:rPr>
                <a:t>раскрытие темы;</a:t>
              </a:r>
            </a:p>
            <a:p>
              <a:pPr marL="285750" indent="-285750" algn="ctr">
                <a:buFontTx/>
                <a:buChar char="-"/>
              </a:pPr>
              <a:r>
                <a:rPr lang="kk-KZ" sz="20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Lora Bold" charset="-52"/>
                  <a:cs typeface="Times New Roman" panose="02020603050405020304" pitchFamily="18" charset="0"/>
                </a:rPr>
                <a:t>грамотность.</a:t>
              </a:r>
            </a:p>
            <a:p>
              <a:pPr algn="ctr">
                <a:lnSpc>
                  <a:spcPts val="2939"/>
                </a:lnSpc>
              </a:pPr>
              <a:endParaRPr lang="en-US" sz="2099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endParaRPr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A462420D-FFD3-7B53-7CBC-DF2842D006A2}"/>
              </a:ext>
            </a:extLst>
          </p:cNvPr>
          <p:cNvSpPr txBox="1"/>
          <p:nvPr/>
        </p:nvSpPr>
        <p:spPr>
          <a:xfrm>
            <a:off x="3171089" y="1104900"/>
            <a:ext cx="14154363" cy="1521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4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</a:p>
          <a:p>
            <a:pPr marL="0" lvl="0" indent="0" algn="ctr">
              <a:lnSpc>
                <a:spcPts val="3920"/>
              </a:lnSpc>
              <a:spcBef>
                <a:spcPct val="0"/>
              </a:spcBef>
            </a:pPr>
            <a:r>
              <a:rPr lang="en-US" sz="4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Школьные мероприятия по реализации направления «Цитаты недели» </a:t>
            </a: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171998B8-D877-AA7F-D53D-5A4B76D1B019}"/>
              </a:ext>
            </a:extLst>
          </p:cNvPr>
          <p:cNvSpPr/>
          <p:nvPr/>
        </p:nvSpPr>
        <p:spPr>
          <a:xfrm>
            <a:off x="16744759" y="7797385"/>
            <a:ext cx="1337780" cy="2096237"/>
          </a:xfrm>
          <a:custGeom>
            <a:avLst/>
            <a:gdLst/>
            <a:ahLst/>
            <a:cxnLst/>
            <a:rect l="l" t="t" r="r" b="b"/>
            <a:pathLst>
              <a:path w="1337780" h="2096237">
                <a:moveTo>
                  <a:pt x="0" y="0"/>
                </a:moveTo>
                <a:lnTo>
                  <a:pt x="1337780" y="0"/>
                </a:lnTo>
                <a:lnTo>
                  <a:pt x="1337780" y="2096236"/>
                </a:lnTo>
                <a:lnTo>
                  <a:pt x="0" y="20962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99449592"/>
      </p:ext>
    </p:extLst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28700" cy="10287000"/>
            <a:chOff x="0" y="0"/>
            <a:chExt cx="27093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0"/>
            <a:ext cx="1028700" cy="10287000"/>
            <a:chOff x="0" y="0"/>
            <a:chExt cx="270933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580534" y="3859230"/>
            <a:ext cx="772608" cy="869258"/>
            <a:chOff x="0" y="0"/>
            <a:chExt cx="722428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2428" cy="812800"/>
            </a:xfrm>
            <a:custGeom>
              <a:avLst/>
              <a:gdLst/>
              <a:ahLst/>
              <a:cxnLst/>
              <a:rect l="l" t="t" r="r" b="b"/>
              <a:pathLst>
                <a:path w="722428" h="812800">
                  <a:moveTo>
                    <a:pt x="722428" y="406400"/>
                  </a:moveTo>
                  <a:lnTo>
                    <a:pt x="316028" y="0"/>
                  </a:lnTo>
                  <a:lnTo>
                    <a:pt x="316028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316028" y="609600"/>
                  </a:lnTo>
                  <a:lnTo>
                    <a:pt x="316028" y="812800"/>
                  </a:lnTo>
                  <a:lnTo>
                    <a:pt x="722428" y="406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165100"/>
              <a:ext cx="620828" cy="444500"/>
            </a:xfrm>
            <a:prstGeom prst="rect">
              <a:avLst/>
            </a:prstGeom>
          </p:spPr>
          <p:txBody>
            <a:bodyPr lIns="53973" tIns="53973" rIns="53973" bIns="53973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15638900" y="7588898"/>
            <a:ext cx="2698102" cy="2698102"/>
          </a:xfrm>
          <a:custGeom>
            <a:avLst/>
            <a:gdLst/>
            <a:ahLst/>
            <a:cxnLst/>
            <a:rect l="l" t="t" r="r" b="b"/>
            <a:pathLst>
              <a:path w="2698102" h="2698102">
                <a:moveTo>
                  <a:pt x="2698102" y="0"/>
                </a:moveTo>
                <a:lnTo>
                  <a:pt x="0" y="0"/>
                </a:lnTo>
                <a:lnTo>
                  <a:pt x="0" y="2698102"/>
                </a:lnTo>
                <a:lnTo>
                  <a:pt x="2698102" y="2698102"/>
                </a:lnTo>
                <a:lnTo>
                  <a:pt x="26981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2" name="Group 12"/>
          <p:cNvGrpSpPr/>
          <p:nvPr/>
        </p:nvGrpSpPr>
        <p:grpSpPr>
          <a:xfrm>
            <a:off x="4580534" y="5960470"/>
            <a:ext cx="772608" cy="869258"/>
            <a:chOff x="0" y="0"/>
            <a:chExt cx="722428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22428" cy="812800"/>
            </a:xfrm>
            <a:custGeom>
              <a:avLst/>
              <a:gdLst/>
              <a:ahLst/>
              <a:cxnLst/>
              <a:rect l="l" t="t" r="r" b="b"/>
              <a:pathLst>
                <a:path w="722428" h="812800">
                  <a:moveTo>
                    <a:pt x="722428" y="406400"/>
                  </a:moveTo>
                  <a:lnTo>
                    <a:pt x="316028" y="0"/>
                  </a:lnTo>
                  <a:lnTo>
                    <a:pt x="316028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316028" y="609600"/>
                  </a:lnTo>
                  <a:lnTo>
                    <a:pt x="316028" y="812800"/>
                  </a:lnTo>
                  <a:lnTo>
                    <a:pt x="722428" y="406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165100"/>
              <a:ext cx="620828" cy="444500"/>
            </a:xfrm>
            <a:prstGeom prst="rect">
              <a:avLst/>
            </a:prstGeom>
          </p:spPr>
          <p:txBody>
            <a:bodyPr lIns="53973" tIns="53973" rIns="53973" bIns="53973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545669" y="3562350"/>
            <a:ext cx="10529225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Обучение учащихся запоминать пословицы, крылатые фразы известных поэтов и писателей, понимать их смысл и понимать их употребление;</a:t>
            </a:r>
          </a:p>
        </p:txBody>
      </p:sp>
      <p:sp>
        <p:nvSpPr>
          <p:cNvPr id="16" name="Freeform 16"/>
          <p:cNvSpPr/>
          <p:nvPr/>
        </p:nvSpPr>
        <p:spPr>
          <a:xfrm>
            <a:off x="2405615" y="4293859"/>
            <a:ext cx="2174919" cy="2057400"/>
          </a:xfrm>
          <a:custGeom>
            <a:avLst/>
            <a:gdLst/>
            <a:ahLst/>
            <a:cxnLst/>
            <a:rect l="l" t="t" r="r" b="b"/>
            <a:pathLst>
              <a:path w="2174919" h="2057400">
                <a:moveTo>
                  <a:pt x="0" y="0"/>
                </a:moveTo>
                <a:lnTo>
                  <a:pt x="2174919" y="0"/>
                </a:lnTo>
                <a:lnTo>
                  <a:pt x="217491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638648" y="2251471"/>
            <a:ext cx="14620652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4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Цель реализации «Цитата недели»: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545669" y="5842649"/>
            <a:ext cx="1052922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Углубить знания об авторах крылатых фраз, их жизни и творчестве.</a:t>
            </a:r>
          </a:p>
        </p:txBody>
      </p:sp>
    </p:spTree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28700" cy="10287000"/>
            <a:chOff x="0" y="0"/>
            <a:chExt cx="27093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0"/>
            <a:ext cx="1028700" cy="10287000"/>
            <a:chOff x="0" y="0"/>
            <a:chExt cx="270933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3636040" y="3827836"/>
            <a:ext cx="0" cy="590788"/>
          </a:xfrm>
          <a:prstGeom prst="line">
            <a:avLst/>
          </a:prstGeom>
          <a:ln w="38100" cap="flat">
            <a:solidFill>
              <a:srgbClr val="FF860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2981721" y="2852691"/>
            <a:ext cx="1270538" cy="127053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01</a:t>
              </a:r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15327058" y="0"/>
            <a:ext cx="2960942" cy="2960942"/>
          </a:xfrm>
          <a:custGeom>
            <a:avLst/>
            <a:gdLst/>
            <a:ahLst/>
            <a:cxnLst/>
            <a:rect l="l" t="t" r="r" b="b"/>
            <a:pathLst>
              <a:path w="2960942" h="2960942">
                <a:moveTo>
                  <a:pt x="2960942" y="0"/>
                </a:moveTo>
                <a:lnTo>
                  <a:pt x="0" y="0"/>
                </a:lnTo>
                <a:lnTo>
                  <a:pt x="0" y="2960942"/>
                </a:lnTo>
                <a:lnTo>
                  <a:pt x="2960942" y="2960942"/>
                </a:lnTo>
                <a:lnTo>
                  <a:pt x="29609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flipH="1" flipV="1">
            <a:off x="11811398" y="-1932242"/>
            <a:ext cx="2960942" cy="2960942"/>
          </a:xfrm>
          <a:custGeom>
            <a:avLst/>
            <a:gdLst/>
            <a:ahLst/>
            <a:cxnLst/>
            <a:rect l="l" t="t" r="r" b="b"/>
            <a:pathLst>
              <a:path w="2960942" h="2960942">
                <a:moveTo>
                  <a:pt x="2960942" y="2960942"/>
                </a:moveTo>
                <a:lnTo>
                  <a:pt x="0" y="2960942"/>
                </a:lnTo>
                <a:lnTo>
                  <a:pt x="0" y="0"/>
                </a:lnTo>
                <a:lnTo>
                  <a:pt x="2960942" y="0"/>
                </a:lnTo>
                <a:lnTo>
                  <a:pt x="2960942" y="296094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TextBox 14"/>
          <p:cNvSpPr txBox="1"/>
          <p:nvPr/>
        </p:nvSpPr>
        <p:spPr>
          <a:xfrm>
            <a:off x="2981721" y="1881596"/>
            <a:ext cx="13825808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3999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 Реализация «Цитата недели»: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674756" y="3122477"/>
            <a:ext cx="12311753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Вывесить в кабинетах;</a:t>
            </a:r>
          </a:p>
        </p:txBody>
      </p:sp>
      <p:sp>
        <p:nvSpPr>
          <p:cNvPr id="16" name="AutoShape 16"/>
          <p:cNvSpPr/>
          <p:nvPr/>
        </p:nvSpPr>
        <p:spPr>
          <a:xfrm>
            <a:off x="3636040" y="5475544"/>
            <a:ext cx="0" cy="590788"/>
          </a:xfrm>
          <a:prstGeom prst="line">
            <a:avLst/>
          </a:prstGeom>
          <a:ln w="38100" cap="flat">
            <a:solidFill>
              <a:srgbClr val="FF860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2981721" y="4374676"/>
            <a:ext cx="1270538" cy="127053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02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674756" y="4644462"/>
            <a:ext cx="12311753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Опубликовать на Led-экране школы;</a:t>
            </a:r>
          </a:p>
        </p:txBody>
      </p:sp>
      <p:sp>
        <p:nvSpPr>
          <p:cNvPr id="21" name="AutoShape 21"/>
          <p:cNvSpPr/>
          <p:nvPr/>
        </p:nvSpPr>
        <p:spPr>
          <a:xfrm>
            <a:off x="3636040" y="7123252"/>
            <a:ext cx="0" cy="590788"/>
          </a:xfrm>
          <a:prstGeom prst="line">
            <a:avLst/>
          </a:prstGeom>
          <a:ln w="38100" cap="flat">
            <a:solidFill>
              <a:srgbClr val="FF860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2981721" y="5896661"/>
            <a:ext cx="1270538" cy="1270538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03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674756" y="6166447"/>
            <a:ext cx="12311753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Вывесить в фойе школы;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2981721" y="7418646"/>
            <a:ext cx="1270538" cy="1270538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04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4674756" y="7688432"/>
            <a:ext cx="12311753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Опубликовать в социальных сетях.</a:t>
            </a:r>
          </a:p>
        </p:txBody>
      </p:sp>
    </p:spTree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28700" cy="10287000"/>
            <a:chOff x="0" y="0"/>
            <a:chExt cx="27093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0"/>
            <a:ext cx="1028700" cy="10287000"/>
            <a:chOff x="0" y="0"/>
            <a:chExt cx="270933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4712079" y="-287844"/>
            <a:ext cx="3575921" cy="3575921"/>
          </a:xfrm>
          <a:custGeom>
            <a:avLst/>
            <a:gdLst/>
            <a:ahLst/>
            <a:cxnLst/>
            <a:rect l="l" t="t" r="r" b="b"/>
            <a:pathLst>
              <a:path w="3575921" h="3575921">
                <a:moveTo>
                  <a:pt x="3575921" y="0"/>
                </a:moveTo>
                <a:lnTo>
                  <a:pt x="0" y="0"/>
                </a:lnTo>
                <a:lnTo>
                  <a:pt x="0" y="3575921"/>
                </a:lnTo>
                <a:lnTo>
                  <a:pt x="3575921" y="3575921"/>
                </a:lnTo>
                <a:lnTo>
                  <a:pt x="357592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2745516" y="2244112"/>
            <a:ext cx="14025571" cy="7731596"/>
          </a:xfrm>
          <a:custGeom>
            <a:avLst/>
            <a:gdLst/>
            <a:ahLst/>
            <a:cxnLst/>
            <a:rect l="l" t="t" r="r" b="b"/>
            <a:pathLst>
              <a:path w="14025571" h="7731596">
                <a:moveTo>
                  <a:pt x="0" y="0"/>
                </a:moveTo>
                <a:lnTo>
                  <a:pt x="14025571" y="0"/>
                </a:lnTo>
                <a:lnTo>
                  <a:pt x="14025571" y="7731597"/>
                </a:lnTo>
                <a:lnTo>
                  <a:pt x="0" y="77315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745516" y="1104900"/>
            <a:ext cx="14768605" cy="1026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4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ОСНОВНЫЕ ПРИНЦИПЫ ВОСПИТАТЕЛЬНОЙ РАБОТЫ</a:t>
            </a:r>
          </a:p>
          <a:p>
            <a:pPr algn="ctr">
              <a:lnSpc>
                <a:spcPts val="3920"/>
              </a:lnSpc>
            </a:pPr>
            <a:r>
              <a:rPr lang="en-US" sz="4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2024-2025 учебный год</a:t>
            </a:r>
          </a:p>
        </p:txBody>
      </p:sp>
    </p:spTree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28700" cy="10287000"/>
            <a:chOff x="0" y="0"/>
            <a:chExt cx="27093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0"/>
            <a:ext cx="1028700" cy="10287000"/>
            <a:chOff x="0" y="0"/>
            <a:chExt cx="270933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4712079" y="-287844"/>
            <a:ext cx="3575921" cy="3575921"/>
          </a:xfrm>
          <a:custGeom>
            <a:avLst/>
            <a:gdLst/>
            <a:ahLst/>
            <a:cxnLst/>
            <a:rect l="l" t="t" r="r" b="b"/>
            <a:pathLst>
              <a:path w="3575921" h="3575921">
                <a:moveTo>
                  <a:pt x="3575921" y="0"/>
                </a:moveTo>
                <a:lnTo>
                  <a:pt x="0" y="0"/>
                </a:lnTo>
                <a:lnTo>
                  <a:pt x="0" y="3575921"/>
                </a:lnTo>
                <a:lnTo>
                  <a:pt x="3575921" y="3575921"/>
                </a:lnTo>
                <a:lnTo>
                  <a:pt x="357592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2201494" y="1485297"/>
            <a:ext cx="15525531" cy="7316406"/>
          </a:xfrm>
          <a:custGeom>
            <a:avLst/>
            <a:gdLst/>
            <a:ahLst/>
            <a:cxnLst/>
            <a:rect l="l" t="t" r="r" b="b"/>
            <a:pathLst>
              <a:path w="15525531" h="7316406">
                <a:moveTo>
                  <a:pt x="0" y="0"/>
                </a:moveTo>
                <a:lnTo>
                  <a:pt x="15525531" y="0"/>
                </a:lnTo>
                <a:lnTo>
                  <a:pt x="15525531" y="7316406"/>
                </a:lnTo>
                <a:lnTo>
                  <a:pt x="0" y="73164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28700" cy="10287000"/>
            <a:chOff x="0" y="0"/>
            <a:chExt cx="27093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0"/>
            <a:ext cx="1028700" cy="10287000"/>
            <a:chOff x="0" y="0"/>
            <a:chExt cx="270933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4712079" y="-287844"/>
            <a:ext cx="3575921" cy="3575921"/>
          </a:xfrm>
          <a:custGeom>
            <a:avLst/>
            <a:gdLst/>
            <a:ahLst/>
            <a:cxnLst/>
            <a:rect l="l" t="t" r="r" b="b"/>
            <a:pathLst>
              <a:path w="3575921" h="3575921">
                <a:moveTo>
                  <a:pt x="3575921" y="0"/>
                </a:moveTo>
                <a:lnTo>
                  <a:pt x="0" y="0"/>
                </a:lnTo>
                <a:lnTo>
                  <a:pt x="0" y="3575921"/>
                </a:lnTo>
                <a:lnTo>
                  <a:pt x="3575921" y="3575921"/>
                </a:lnTo>
                <a:lnTo>
                  <a:pt x="357592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2669699" y="484073"/>
            <a:ext cx="14119475" cy="9318854"/>
          </a:xfrm>
          <a:custGeom>
            <a:avLst/>
            <a:gdLst/>
            <a:ahLst/>
            <a:cxnLst/>
            <a:rect l="l" t="t" r="r" b="b"/>
            <a:pathLst>
              <a:path w="14119475" h="9318854">
                <a:moveTo>
                  <a:pt x="0" y="0"/>
                </a:moveTo>
                <a:lnTo>
                  <a:pt x="14119475" y="0"/>
                </a:lnTo>
                <a:lnTo>
                  <a:pt x="14119475" y="9318854"/>
                </a:lnTo>
                <a:lnTo>
                  <a:pt x="0" y="9318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28700" cy="10287000"/>
            <a:chOff x="0" y="0"/>
            <a:chExt cx="27093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0"/>
            <a:ext cx="1028700" cy="10287000"/>
            <a:chOff x="0" y="0"/>
            <a:chExt cx="270933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 flipV="1">
            <a:off x="13378647" y="-2355762"/>
            <a:ext cx="4711524" cy="4711524"/>
          </a:xfrm>
          <a:custGeom>
            <a:avLst/>
            <a:gdLst/>
            <a:ahLst/>
            <a:cxnLst/>
            <a:rect l="l" t="t" r="r" b="b"/>
            <a:pathLst>
              <a:path w="4711524" h="4711524">
                <a:moveTo>
                  <a:pt x="4711524" y="4711524"/>
                </a:moveTo>
                <a:lnTo>
                  <a:pt x="0" y="4711524"/>
                </a:lnTo>
                <a:lnTo>
                  <a:pt x="0" y="0"/>
                </a:lnTo>
                <a:lnTo>
                  <a:pt x="4711524" y="0"/>
                </a:lnTo>
                <a:lnTo>
                  <a:pt x="4711524" y="471152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flipH="1" flipV="1">
            <a:off x="11220714" y="-3682824"/>
            <a:ext cx="4711524" cy="4711524"/>
          </a:xfrm>
          <a:custGeom>
            <a:avLst/>
            <a:gdLst/>
            <a:ahLst/>
            <a:cxnLst/>
            <a:rect l="l" t="t" r="r" b="b"/>
            <a:pathLst>
              <a:path w="4711524" h="4711524">
                <a:moveTo>
                  <a:pt x="4711524" y="4711524"/>
                </a:moveTo>
                <a:lnTo>
                  <a:pt x="0" y="4711524"/>
                </a:lnTo>
                <a:lnTo>
                  <a:pt x="0" y="0"/>
                </a:lnTo>
                <a:lnTo>
                  <a:pt x="4711524" y="0"/>
                </a:lnTo>
                <a:lnTo>
                  <a:pt x="4711524" y="471152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AutoShape 10"/>
          <p:cNvSpPr/>
          <p:nvPr/>
        </p:nvSpPr>
        <p:spPr>
          <a:xfrm>
            <a:off x="3965030" y="4291309"/>
            <a:ext cx="0" cy="1704382"/>
          </a:xfrm>
          <a:prstGeom prst="line">
            <a:avLst/>
          </a:prstGeom>
          <a:ln w="38100" cap="flat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2324949" y="3179587"/>
            <a:ext cx="3318262" cy="1404525"/>
            <a:chOff x="0" y="0"/>
            <a:chExt cx="1550660" cy="6563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50660" cy="656350"/>
            </a:xfrm>
            <a:custGeom>
              <a:avLst/>
              <a:gdLst/>
              <a:ahLst/>
              <a:cxnLst/>
              <a:rect l="l" t="t" r="r" b="b"/>
              <a:pathLst>
                <a:path w="1550660" h="656350">
                  <a:moveTo>
                    <a:pt x="775330" y="0"/>
                  </a:moveTo>
                  <a:cubicBezTo>
                    <a:pt x="347127" y="0"/>
                    <a:pt x="0" y="146929"/>
                    <a:pt x="0" y="328175"/>
                  </a:cubicBezTo>
                  <a:cubicBezTo>
                    <a:pt x="0" y="509421"/>
                    <a:pt x="347127" y="656350"/>
                    <a:pt x="775330" y="656350"/>
                  </a:cubicBezTo>
                  <a:cubicBezTo>
                    <a:pt x="1203533" y="656350"/>
                    <a:pt x="1550660" y="509421"/>
                    <a:pt x="1550660" y="328175"/>
                  </a:cubicBezTo>
                  <a:cubicBezTo>
                    <a:pt x="1550660" y="146929"/>
                    <a:pt x="1203533" y="0"/>
                    <a:pt x="775330" y="0"/>
                  </a:cubicBez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45374" y="23433"/>
              <a:ext cx="1259912" cy="571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1-неделя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8020637" y="4746447"/>
            <a:ext cx="0" cy="1704382"/>
          </a:xfrm>
          <a:prstGeom prst="line">
            <a:avLst/>
          </a:prstGeom>
          <a:ln w="38100" cap="flat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6361506" y="3881850"/>
            <a:ext cx="3318262" cy="1404525"/>
            <a:chOff x="0" y="0"/>
            <a:chExt cx="1550660" cy="6563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50660" cy="656350"/>
            </a:xfrm>
            <a:custGeom>
              <a:avLst/>
              <a:gdLst/>
              <a:ahLst/>
              <a:cxnLst/>
              <a:rect l="l" t="t" r="r" b="b"/>
              <a:pathLst>
                <a:path w="1550660" h="656350">
                  <a:moveTo>
                    <a:pt x="775330" y="0"/>
                  </a:moveTo>
                  <a:cubicBezTo>
                    <a:pt x="347127" y="0"/>
                    <a:pt x="0" y="146929"/>
                    <a:pt x="0" y="328175"/>
                  </a:cubicBezTo>
                  <a:cubicBezTo>
                    <a:pt x="0" y="509421"/>
                    <a:pt x="347127" y="656350"/>
                    <a:pt x="775330" y="656350"/>
                  </a:cubicBezTo>
                  <a:cubicBezTo>
                    <a:pt x="1203533" y="656350"/>
                    <a:pt x="1550660" y="509421"/>
                    <a:pt x="1550660" y="328175"/>
                  </a:cubicBezTo>
                  <a:cubicBezTo>
                    <a:pt x="1550660" y="146929"/>
                    <a:pt x="1203533" y="0"/>
                    <a:pt x="775330" y="0"/>
                  </a:cubicBez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45374" y="23433"/>
              <a:ext cx="1259912" cy="571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2-неделя</a:t>
              </a:r>
            </a:p>
          </p:txBody>
        </p:sp>
      </p:grpSp>
      <p:sp>
        <p:nvSpPr>
          <p:cNvPr id="18" name="AutoShape 18"/>
          <p:cNvSpPr/>
          <p:nvPr/>
        </p:nvSpPr>
        <p:spPr>
          <a:xfrm>
            <a:off x="12036267" y="4291309"/>
            <a:ext cx="0" cy="1704382"/>
          </a:xfrm>
          <a:prstGeom prst="line">
            <a:avLst/>
          </a:prstGeom>
          <a:ln w="38100" cap="flat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9" name="Group 19"/>
          <p:cNvGrpSpPr/>
          <p:nvPr/>
        </p:nvGrpSpPr>
        <p:grpSpPr>
          <a:xfrm>
            <a:off x="10377136" y="3179587"/>
            <a:ext cx="3318262" cy="1404525"/>
            <a:chOff x="0" y="0"/>
            <a:chExt cx="1550660" cy="6563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50660" cy="656350"/>
            </a:xfrm>
            <a:custGeom>
              <a:avLst/>
              <a:gdLst/>
              <a:ahLst/>
              <a:cxnLst/>
              <a:rect l="l" t="t" r="r" b="b"/>
              <a:pathLst>
                <a:path w="1550660" h="656350">
                  <a:moveTo>
                    <a:pt x="775330" y="0"/>
                  </a:moveTo>
                  <a:cubicBezTo>
                    <a:pt x="347127" y="0"/>
                    <a:pt x="0" y="146929"/>
                    <a:pt x="0" y="328175"/>
                  </a:cubicBezTo>
                  <a:cubicBezTo>
                    <a:pt x="0" y="509421"/>
                    <a:pt x="347127" y="656350"/>
                    <a:pt x="775330" y="656350"/>
                  </a:cubicBezTo>
                  <a:cubicBezTo>
                    <a:pt x="1203533" y="656350"/>
                    <a:pt x="1550660" y="509421"/>
                    <a:pt x="1550660" y="328175"/>
                  </a:cubicBezTo>
                  <a:cubicBezTo>
                    <a:pt x="1550660" y="146929"/>
                    <a:pt x="1203533" y="0"/>
                    <a:pt x="775330" y="0"/>
                  </a:cubicBez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45374" y="23433"/>
              <a:ext cx="1259912" cy="571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3-неделя</a:t>
              </a:r>
            </a:p>
          </p:txBody>
        </p:sp>
      </p:grpSp>
      <p:sp>
        <p:nvSpPr>
          <p:cNvPr id="22" name="AutoShape 22"/>
          <p:cNvSpPr/>
          <p:nvPr/>
        </p:nvSpPr>
        <p:spPr>
          <a:xfrm>
            <a:off x="16146885" y="4944003"/>
            <a:ext cx="0" cy="1704382"/>
          </a:xfrm>
          <a:prstGeom prst="line">
            <a:avLst/>
          </a:prstGeom>
          <a:ln w="38100" cap="flat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14506804" y="3881850"/>
            <a:ext cx="3318262" cy="1404525"/>
            <a:chOff x="0" y="0"/>
            <a:chExt cx="1550660" cy="65635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50660" cy="656350"/>
            </a:xfrm>
            <a:custGeom>
              <a:avLst/>
              <a:gdLst/>
              <a:ahLst/>
              <a:cxnLst/>
              <a:rect l="l" t="t" r="r" b="b"/>
              <a:pathLst>
                <a:path w="1550660" h="656350">
                  <a:moveTo>
                    <a:pt x="775330" y="0"/>
                  </a:moveTo>
                  <a:cubicBezTo>
                    <a:pt x="347127" y="0"/>
                    <a:pt x="0" y="146929"/>
                    <a:pt x="0" y="328175"/>
                  </a:cubicBezTo>
                  <a:cubicBezTo>
                    <a:pt x="0" y="509421"/>
                    <a:pt x="347127" y="656350"/>
                    <a:pt x="775330" y="656350"/>
                  </a:cubicBezTo>
                  <a:cubicBezTo>
                    <a:pt x="1203533" y="656350"/>
                    <a:pt x="1550660" y="509421"/>
                    <a:pt x="1550660" y="328175"/>
                  </a:cubicBezTo>
                  <a:cubicBezTo>
                    <a:pt x="1550660" y="146929"/>
                    <a:pt x="1203533" y="0"/>
                    <a:pt x="775330" y="0"/>
                  </a:cubicBez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45374" y="23433"/>
              <a:ext cx="1259912" cy="571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4-неделя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461957" y="5598638"/>
            <a:ext cx="3086100" cy="308610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 i="1">
                  <a:solidFill>
                    <a:srgbClr val="FFFFFF"/>
                  </a:solidFill>
                  <a:latin typeface="Lora Bold Italics"/>
                  <a:ea typeface="Lora Bold Italics"/>
                  <a:cs typeface="Lora Bold Italics"/>
                  <a:sym typeface="Lora Bold Italics"/>
                </a:rPr>
                <a:t>Ребусы</a:t>
              </a:r>
            </a:p>
            <a:p>
              <a:pPr algn="ctr">
                <a:lnSpc>
                  <a:spcPts val="2799"/>
                </a:lnSpc>
              </a:pPr>
              <a:r>
                <a:rPr lang="en-US" sz="1999" b="1" i="1">
                  <a:solidFill>
                    <a:srgbClr val="FFFFFF"/>
                  </a:solidFill>
                  <a:latin typeface="Lora Bold Italics"/>
                  <a:ea typeface="Lora Bold Italics"/>
                  <a:cs typeface="Lora Bold Italics"/>
                  <a:sym typeface="Lora Bold Italics"/>
                </a:rPr>
                <a:t>(скрыть цитату ребусом или предложите ученикам создать свой собственный ребус)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471886" y="6172200"/>
            <a:ext cx="3086100" cy="3086100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 i="1">
                  <a:solidFill>
                    <a:srgbClr val="FFFFFF"/>
                  </a:solidFill>
                  <a:latin typeface="Lora Bold Italics"/>
                  <a:ea typeface="Lora Bold Italics"/>
                  <a:cs typeface="Lora Bold Italics"/>
                  <a:sym typeface="Lora Bold Italics"/>
                </a:rPr>
                <a:t>Рисунки</a:t>
              </a:r>
            </a:p>
            <a:p>
              <a:pPr algn="ctr">
                <a:lnSpc>
                  <a:spcPts val="2799"/>
                </a:lnSpc>
              </a:pPr>
              <a:r>
                <a:rPr lang="en-US" sz="1999" b="1" i="1">
                  <a:solidFill>
                    <a:srgbClr val="FFFFFF"/>
                  </a:solidFill>
                  <a:latin typeface="Lora Bold Italics"/>
                  <a:ea typeface="Lora Bold Italics"/>
                  <a:cs typeface="Lora Bold Italics"/>
                  <a:sym typeface="Lora Bold Italics"/>
                </a:rPr>
                <a:t>(нарисовать рисунок по цитате)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493217" y="5534724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 i="1">
                  <a:solidFill>
                    <a:srgbClr val="FFFFFF"/>
                  </a:solidFill>
                  <a:latin typeface="Lora Bold Italics"/>
                  <a:ea typeface="Lora Bold Italics"/>
                  <a:cs typeface="Lora Bold Italics"/>
                  <a:sym typeface="Lora Bold Italics"/>
                </a:rPr>
                <a:t>Ответы на вопросы по цитате</a:t>
              </a:r>
            </a:p>
            <a:p>
              <a:pPr algn="ctr">
                <a:lnSpc>
                  <a:spcPts val="2799"/>
                </a:lnSpc>
              </a:pPr>
              <a:r>
                <a:rPr lang="en-US" sz="1999" b="1" i="1">
                  <a:solidFill>
                    <a:srgbClr val="FFFFFF"/>
                  </a:solidFill>
                  <a:latin typeface="Lora Bold Italics"/>
                  <a:ea typeface="Lora Bold Italics"/>
                  <a:cs typeface="Lora Bold Italics"/>
                  <a:sym typeface="Lora Bold Italics"/>
                </a:rPr>
                <a:t>(можно задавать вопросы о смысле цитаты и об авторе)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622885" y="6172200"/>
            <a:ext cx="3086100" cy="3086100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 i="1">
                  <a:solidFill>
                    <a:srgbClr val="FFFFFF"/>
                  </a:solidFill>
                  <a:latin typeface="Lora Bold Italics"/>
                  <a:ea typeface="Lora Bold Italics"/>
                  <a:cs typeface="Lora Bold Italics"/>
                  <a:sym typeface="Lora Bold Italics"/>
                </a:rPr>
                <a:t>Конкурс «Самый лучший» </a:t>
              </a:r>
            </a:p>
            <a:p>
              <a:pPr algn="ctr">
                <a:lnSpc>
                  <a:spcPts val="2799"/>
                </a:lnSpc>
              </a:pPr>
              <a:r>
                <a:rPr lang="en-US" sz="1999" b="1" i="1">
                  <a:solidFill>
                    <a:srgbClr val="FFFFFF"/>
                  </a:solidFill>
                  <a:latin typeface="Lora Bold Italics"/>
                  <a:ea typeface="Lora Bold Italics"/>
                  <a:cs typeface="Lora Bold Italics"/>
                  <a:sym typeface="Lora Bold Italics"/>
                </a:rPr>
                <a:t>(провести используя различные игры)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2324949" y="1624718"/>
            <a:ext cx="15306279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Мероприятия по реализации «Цитата недели»</a:t>
            </a:r>
          </a:p>
          <a:p>
            <a:pPr algn="ctr">
              <a:lnSpc>
                <a:spcPts val="3999"/>
              </a:lnSpc>
            </a:pPr>
            <a:r>
              <a:rPr lang="en-US" sz="3999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в начальных классах </a:t>
            </a:r>
          </a:p>
        </p:txBody>
      </p:sp>
      <p:sp>
        <p:nvSpPr>
          <p:cNvPr id="39" name="Freeform 39"/>
          <p:cNvSpPr/>
          <p:nvPr/>
        </p:nvSpPr>
        <p:spPr>
          <a:xfrm>
            <a:off x="1281138" y="8016734"/>
            <a:ext cx="2174919" cy="2057400"/>
          </a:xfrm>
          <a:custGeom>
            <a:avLst/>
            <a:gdLst/>
            <a:ahLst/>
            <a:cxnLst/>
            <a:rect l="l" t="t" r="r" b="b"/>
            <a:pathLst>
              <a:path w="2174919" h="2057400">
                <a:moveTo>
                  <a:pt x="0" y="0"/>
                </a:moveTo>
                <a:lnTo>
                  <a:pt x="2174919" y="0"/>
                </a:lnTo>
                <a:lnTo>
                  <a:pt x="217491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28700" cy="10287000"/>
            <a:chOff x="0" y="0"/>
            <a:chExt cx="27093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0"/>
            <a:ext cx="1028700" cy="10287000"/>
            <a:chOff x="0" y="0"/>
            <a:chExt cx="270933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3983483" y="-2112678"/>
            <a:ext cx="4469268" cy="5355333"/>
          </a:xfrm>
          <a:custGeom>
            <a:avLst/>
            <a:gdLst/>
            <a:ahLst/>
            <a:cxnLst/>
            <a:rect l="l" t="t" r="r" b="b"/>
            <a:pathLst>
              <a:path w="4469268" h="5355333">
                <a:moveTo>
                  <a:pt x="4469269" y="0"/>
                </a:moveTo>
                <a:lnTo>
                  <a:pt x="0" y="0"/>
                </a:lnTo>
                <a:lnTo>
                  <a:pt x="0" y="5355333"/>
                </a:lnTo>
                <a:lnTo>
                  <a:pt x="4469269" y="5355333"/>
                </a:lnTo>
                <a:lnTo>
                  <a:pt x="446926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AutoShape 9"/>
          <p:cNvSpPr/>
          <p:nvPr/>
        </p:nvSpPr>
        <p:spPr>
          <a:xfrm flipV="1">
            <a:off x="3890268" y="3573999"/>
            <a:ext cx="0" cy="989191"/>
          </a:xfrm>
          <a:prstGeom prst="line">
            <a:avLst/>
          </a:prstGeom>
          <a:ln w="38100" cap="flat">
            <a:solidFill>
              <a:srgbClr val="00978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2368597" y="2722221"/>
            <a:ext cx="3081441" cy="1040869"/>
            <a:chOff x="0" y="0"/>
            <a:chExt cx="811573" cy="2741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1573" cy="274138"/>
            </a:xfrm>
            <a:custGeom>
              <a:avLst/>
              <a:gdLst/>
              <a:ahLst/>
              <a:cxnLst/>
              <a:rect l="l" t="t" r="r" b="b"/>
              <a:pathLst>
                <a:path w="811573" h="274138">
                  <a:moveTo>
                    <a:pt x="608373" y="0"/>
                  </a:moveTo>
                  <a:cubicBezTo>
                    <a:pt x="720597" y="0"/>
                    <a:pt x="811573" y="61368"/>
                    <a:pt x="811573" y="137069"/>
                  </a:cubicBezTo>
                  <a:cubicBezTo>
                    <a:pt x="811573" y="212770"/>
                    <a:pt x="720597" y="274138"/>
                    <a:pt x="608373" y="274138"/>
                  </a:cubicBezTo>
                  <a:lnTo>
                    <a:pt x="203200" y="274138"/>
                  </a:lnTo>
                  <a:cubicBezTo>
                    <a:pt x="90976" y="274138"/>
                    <a:pt x="0" y="212770"/>
                    <a:pt x="0" y="137069"/>
                  </a:cubicBezTo>
                  <a:cubicBezTo>
                    <a:pt x="0" y="6136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1573" cy="312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1-неделя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368597" y="4563189"/>
            <a:ext cx="3081441" cy="3400211"/>
            <a:chOff x="0" y="0"/>
            <a:chExt cx="7366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36600" cy="812800"/>
            </a:xfrm>
            <a:custGeom>
              <a:avLst/>
              <a:gdLst/>
              <a:ahLst/>
              <a:cxnLst/>
              <a:rect l="l" t="t" r="r" b="b"/>
              <a:pathLst>
                <a:path w="736600" h="8128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366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 i="1">
                  <a:solidFill>
                    <a:srgbClr val="FFFFFF"/>
                  </a:solidFill>
                  <a:latin typeface="Lora Bold Italics"/>
                  <a:ea typeface="Lora Bold Italics"/>
                  <a:cs typeface="Lora Bold Italics"/>
                  <a:sym typeface="Lora Bold Italics"/>
                </a:rPr>
                <a:t>«Я знаю цитату недели»</a:t>
              </a:r>
            </a:p>
            <a:p>
              <a:pPr algn="ctr">
                <a:lnSpc>
                  <a:spcPts val="2799"/>
                </a:lnSpc>
              </a:pPr>
              <a:r>
                <a:rPr lang="en-US" sz="1999" b="1" i="1">
                  <a:solidFill>
                    <a:srgbClr val="FFFFFF"/>
                  </a:solidFill>
                  <a:latin typeface="Lora Bold Italics"/>
                  <a:ea typeface="Lora Bold Italics"/>
                  <a:cs typeface="Lora Bold Italics"/>
                  <a:sym typeface="Lora Bold Italics"/>
                </a:rPr>
                <a:t>(работает над продвижением цитат, то есть знакомится и запоминает их)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 flipV="1">
            <a:off x="7999246" y="4534111"/>
            <a:ext cx="0" cy="989191"/>
          </a:xfrm>
          <a:prstGeom prst="line">
            <a:avLst/>
          </a:prstGeom>
          <a:ln w="38100" cap="flat">
            <a:solidFill>
              <a:srgbClr val="00978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6477576" y="3682333"/>
            <a:ext cx="3081441" cy="1040869"/>
            <a:chOff x="0" y="0"/>
            <a:chExt cx="811573" cy="27413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1573" cy="274138"/>
            </a:xfrm>
            <a:custGeom>
              <a:avLst/>
              <a:gdLst/>
              <a:ahLst/>
              <a:cxnLst/>
              <a:rect l="l" t="t" r="r" b="b"/>
              <a:pathLst>
                <a:path w="811573" h="274138">
                  <a:moveTo>
                    <a:pt x="608373" y="0"/>
                  </a:moveTo>
                  <a:cubicBezTo>
                    <a:pt x="720597" y="0"/>
                    <a:pt x="811573" y="61368"/>
                    <a:pt x="811573" y="137069"/>
                  </a:cubicBezTo>
                  <a:cubicBezTo>
                    <a:pt x="811573" y="212770"/>
                    <a:pt x="720597" y="274138"/>
                    <a:pt x="608373" y="274138"/>
                  </a:cubicBezTo>
                  <a:lnTo>
                    <a:pt x="203200" y="274138"/>
                  </a:lnTo>
                  <a:cubicBezTo>
                    <a:pt x="90976" y="274138"/>
                    <a:pt x="0" y="212770"/>
                    <a:pt x="0" y="137069"/>
                  </a:cubicBezTo>
                  <a:cubicBezTo>
                    <a:pt x="0" y="6136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1573" cy="312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2-неделя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477576" y="5523302"/>
            <a:ext cx="3081441" cy="3941233"/>
            <a:chOff x="0" y="0"/>
            <a:chExt cx="736600" cy="94212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36600" cy="942128"/>
            </a:xfrm>
            <a:custGeom>
              <a:avLst/>
              <a:gdLst/>
              <a:ahLst/>
              <a:cxnLst/>
              <a:rect l="l" t="t" r="r" b="b"/>
              <a:pathLst>
                <a:path w="736600" h="942128">
                  <a:moveTo>
                    <a:pt x="736600" y="0"/>
                  </a:moveTo>
                  <a:lnTo>
                    <a:pt x="736600" y="942128"/>
                  </a:lnTo>
                  <a:lnTo>
                    <a:pt x="368300" y="815128"/>
                  </a:lnTo>
                  <a:lnTo>
                    <a:pt x="0" y="942128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736600" cy="8437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 i="1">
                  <a:solidFill>
                    <a:srgbClr val="FFFFFF"/>
                  </a:solidFill>
                  <a:latin typeface="Lora Bold Italics"/>
                  <a:ea typeface="Lora Bold Italics"/>
                  <a:cs typeface="Lora Bold Italics"/>
                  <a:sym typeface="Lora Bold Italics"/>
                </a:rPr>
                <a:t>«Челлендж цитат»</a:t>
              </a:r>
            </a:p>
            <a:p>
              <a:pPr algn="ctr">
                <a:lnSpc>
                  <a:spcPts val="2799"/>
                </a:lnSpc>
              </a:pPr>
              <a:r>
                <a:rPr lang="en-US" sz="1999" b="1" i="1">
                  <a:solidFill>
                    <a:srgbClr val="FFFFFF"/>
                  </a:solidFill>
                  <a:latin typeface="Lora Bold Italics"/>
                  <a:ea typeface="Lora Bold Italics"/>
                  <a:cs typeface="Lora Bold Italics"/>
                  <a:sym typeface="Lora Bold Italics"/>
                </a:rPr>
                <a:t>(Каждый класс читает наизусть цитату недели, раскрывает ее смысл и предоставляет информацию об авторе посредством видеороликов)</a:t>
              </a:r>
            </a:p>
          </p:txBody>
        </p:sp>
      </p:grpSp>
      <p:sp>
        <p:nvSpPr>
          <p:cNvPr id="23" name="AutoShape 23"/>
          <p:cNvSpPr/>
          <p:nvPr/>
        </p:nvSpPr>
        <p:spPr>
          <a:xfrm flipV="1">
            <a:off x="12109388" y="3573999"/>
            <a:ext cx="0" cy="989191"/>
          </a:xfrm>
          <a:prstGeom prst="line">
            <a:avLst/>
          </a:prstGeom>
          <a:ln w="38100" cap="flat">
            <a:solidFill>
              <a:srgbClr val="00978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10587717" y="2722221"/>
            <a:ext cx="3081441" cy="1040869"/>
            <a:chOff x="0" y="0"/>
            <a:chExt cx="811573" cy="27413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1573" cy="274138"/>
            </a:xfrm>
            <a:custGeom>
              <a:avLst/>
              <a:gdLst/>
              <a:ahLst/>
              <a:cxnLst/>
              <a:rect l="l" t="t" r="r" b="b"/>
              <a:pathLst>
                <a:path w="811573" h="274138">
                  <a:moveTo>
                    <a:pt x="608373" y="0"/>
                  </a:moveTo>
                  <a:cubicBezTo>
                    <a:pt x="720597" y="0"/>
                    <a:pt x="811573" y="61368"/>
                    <a:pt x="811573" y="137069"/>
                  </a:cubicBezTo>
                  <a:cubicBezTo>
                    <a:pt x="811573" y="212770"/>
                    <a:pt x="720597" y="274138"/>
                    <a:pt x="608373" y="274138"/>
                  </a:cubicBezTo>
                  <a:lnTo>
                    <a:pt x="203200" y="274138"/>
                  </a:lnTo>
                  <a:cubicBezTo>
                    <a:pt x="90976" y="274138"/>
                    <a:pt x="0" y="212770"/>
                    <a:pt x="0" y="137069"/>
                  </a:cubicBezTo>
                  <a:cubicBezTo>
                    <a:pt x="0" y="6136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1573" cy="312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3-неделя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587717" y="4563189"/>
            <a:ext cx="3081441" cy="3400211"/>
            <a:chOff x="0" y="0"/>
            <a:chExt cx="7366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36600" cy="812800"/>
            </a:xfrm>
            <a:custGeom>
              <a:avLst/>
              <a:gdLst/>
              <a:ahLst/>
              <a:cxnLst/>
              <a:rect l="l" t="t" r="r" b="b"/>
              <a:pathLst>
                <a:path w="736600" h="8128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7366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«Цитата говорит»</a:t>
              </a:r>
            </a:p>
            <a:p>
              <a:pPr algn="ctr">
                <a:lnSpc>
                  <a:spcPts val="2799"/>
                </a:lnSpc>
              </a:pPr>
              <a:r>
                <a:rPr lang="en-US" sz="1999" b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(Каждый класс представляет сценку по данной цитате)</a:t>
              </a:r>
            </a:p>
          </p:txBody>
        </p:sp>
      </p:grpSp>
      <p:sp>
        <p:nvSpPr>
          <p:cNvPr id="30" name="AutoShape 30"/>
          <p:cNvSpPr/>
          <p:nvPr/>
        </p:nvSpPr>
        <p:spPr>
          <a:xfrm flipV="1">
            <a:off x="16218366" y="4868898"/>
            <a:ext cx="0" cy="989191"/>
          </a:xfrm>
          <a:prstGeom prst="line">
            <a:avLst/>
          </a:prstGeom>
          <a:ln w="38100" cap="flat">
            <a:solidFill>
              <a:srgbClr val="00978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31" name="Group 31"/>
          <p:cNvGrpSpPr/>
          <p:nvPr/>
        </p:nvGrpSpPr>
        <p:grpSpPr>
          <a:xfrm>
            <a:off x="14696695" y="3682333"/>
            <a:ext cx="3081441" cy="1040869"/>
            <a:chOff x="0" y="0"/>
            <a:chExt cx="811573" cy="27413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1573" cy="274138"/>
            </a:xfrm>
            <a:custGeom>
              <a:avLst/>
              <a:gdLst/>
              <a:ahLst/>
              <a:cxnLst/>
              <a:rect l="l" t="t" r="r" b="b"/>
              <a:pathLst>
                <a:path w="811573" h="274138">
                  <a:moveTo>
                    <a:pt x="608373" y="0"/>
                  </a:moveTo>
                  <a:cubicBezTo>
                    <a:pt x="720597" y="0"/>
                    <a:pt x="811573" y="61368"/>
                    <a:pt x="811573" y="137069"/>
                  </a:cubicBezTo>
                  <a:cubicBezTo>
                    <a:pt x="811573" y="212770"/>
                    <a:pt x="720597" y="274138"/>
                    <a:pt x="608373" y="274138"/>
                  </a:cubicBezTo>
                  <a:lnTo>
                    <a:pt x="203200" y="274138"/>
                  </a:lnTo>
                  <a:cubicBezTo>
                    <a:pt x="90976" y="274138"/>
                    <a:pt x="0" y="212770"/>
                    <a:pt x="0" y="137069"/>
                  </a:cubicBezTo>
                  <a:cubicBezTo>
                    <a:pt x="0" y="6136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1573" cy="312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4-неделя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4696695" y="5523302"/>
            <a:ext cx="3081441" cy="3400211"/>
            <a:chOff x="0" y="0"/>
            <a:chExt cx="7366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736600" cy="812800"/>
            </a:xfrm>
            <a:custGeom>
              <a:avLst/>
              <a:gdLst/>
              <a:ahLst/>
              <a:cxnLst/>
              <a:rect l="l" t="t" r="r" b="b"/>
              <a:pathLst>
                <a:path w="736600" h="8128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28575"/>
              <a:ext cx="7366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 i="1">
                  <a:solidFill>
                    <a:srgbClr val="FFFFFF"/>
                  </a:solidFill>
                  <a:latin typeface="Lora Bold Italics"/>
                  <a:ea typeface="Lora Bold Italics"/>
                  <a:cs typeface="Lora Bold Italics"/>
                  <a:sym typeface="Lora Bold Italics"/>
                </a:rPr>
                <a:t>«Знание без границ»</a:t>
              </a:r>
            </a:p>
            <a:p>
              <a:pPr algn="ctr">
                <a:lnSpc>
                  <a:spcPts val="2799"/>
                </a:lnSpc>
              </a:pPr>
              <a:r>
                <a:rPr lang="en-US" sz="1999" b="1" i="1">
                  <a:solidFill>
                    <a:srgbClr val="FFFFFF"/>
                  </a:solidFill>
                  <a:latin typeface="Lora Bold Italics"/>
                  <a:ea typeface="Lora Bold Italics"/>
                  <a:cs typeface="Lora Bold Italics"/>
                  <a:sym typeface="Lora Bold Italics"/>
                </a:rPr>
                <a:t>(Каждый класс готовит книжку либо брошюру, собирая цитаты, их смысл и информацию об авторе.)</a:t>
              </a:r>
            </a:p>
          </p:txBody>
        </p:sp>
      </p:grpSp>
      <p:sp>
        <p:nvSpPr>
          <p:cNvPr id="37" name="Freeform 37"/>
          <p:cNvSpPr/>
          <p:nvPr/>
        </p:nvSpPr>
        <p:spPr>
          <a:xfrm>
            <a:off x="1281138" y="8016734"/>
            <a:ext cx="2174919" cy="2057400"/>
          </a:xfrm>
          <a:custGeom>
            <a:avLst/>
            <a:gdLst/>
            <a:ahLst/>
            <a:cxnLst/>
            <a:rect l="l" t="t" r="r" b="b"/>
            <a:pathLst>
              <a:path w="2174919" h="2057400">
                <a:moveTo>
                  <a:pt x="0" y="0"/>
                </a:moveTo>
                <a:lnTo>
                  <a:pt x="2174919" y="0"/>
                </a:lnTo>
                <a:lnTo>
                  <a:pt x="217491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2786396" y="1382371"/>
            <a:ext cx="14847858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Мероприятия по реализации «Цитата недели»</a:t>
            </a:r>
          </a:p>
          <a:p>
            <a:pPr marL="0" lvl="0" indent="0" algn="ctr">
              <a:lnSpc>
                <a:spcPts val="3999"/>
              </a:lnSpc>
            </a:pPr>
            <a:r>
              <a:rPr lang="en-US" sz="3999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в среднем звене</a:t>
            </a:r>
          </a:p>
        </p:txBody>
      </p:sp>
    </p:spTree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28700" cy="10287000"/>
            <a:chOff x="0" y="0"/>
            <a:chExt cx="27093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0"/>
            <a:ext cx="1028700" cy="10287000"/>
            <a:chOff x="0" y="0"/>
            <a:chExt cx="270933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 flipV="1">
            <a:off x="14173200" y="-172966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flipH="1">
            <a:off x="13276298" y="-1925602"/>
            <a:ext cx="2954302" cy="2954302"/>
          </a:xfrm>
          <a:custGeom>
            <a:avLst/>
            <a:gdLst/>
            <a:ahLst/>
            <a:cxnLst/>
            <a:rect l="l" t="t" r="r" b="b"/>
            <a:pathLst>
              <a:path w="2954302" h="2954302">
                <a:moveTo>
                  <a:pt x="2954302" y="0"/>
                </a:moveTo>
                <a:lnTo>
                  <a:pt x="0" y="0"/>
                </a:lnTo>
                <a:lnTo>
                  <a:pt x="0" y="2954302"/>
                </a:lnTo>
                <a:lnTo>
                  <a:pt x="2954302" y="2954302"/>
                </a:lnTo>
                <a:lnTo>
                  <a:pt x="295430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0" name="Group 10"/>
          <p:cNvGrpSpPr/>
          <p:nvPr/>
        </p:nvGrpSpPr>
        <p:grpSpPr>
          <a:xfrm>
            <a:off x="3052138" y="4443498"/>
            <a:ext cx="5767443" cy="2039144"/>
            <a:chOff x="0" y="0"/>
            <a:chExt cx="987345" cy="34908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87345" cy="349087"/>
            </a:xfrm>
            <a:custGeom>
              <a:avLst/>
              <a:gdLst/>
              <a:ahLst/>
              <a:cxnLst/>
              <a:rect l="l" t="t" r="r" b="b"/>
              <a:pathLst>
                <a:path w="987345" h="349087">
                  <a:moveTo>
                    <a:pt x="987345" y="0"/>
                  </a:moveTo>
                  <a:lnTo>
                    <a:pt x="0" y="0"/>
                  </a:lnTo>
                  <a:lnTo>
                    <a:pt x="101600" y="174543"/>
                  </a:lnTo>
                  <a:lnTo>
                    <a:pt x="0" y="349087"/>
                  </a:lnTo>
                  <a:lnTo>
                    <a:pt x="987345" y="349087"/>
                  </a:lnTo>
                  <a:lnTo>
                    <a:pt x="885745" y="174543"/>
                  </a:lnTo>
                  <a:lnTo>
                    <a:pt x="987345" y="0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88900" y="-47625"/>
              <a:ext cx="809545" cy="3967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На 4-й неделе месяца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360417" y="3334142"/>
            <a:ext cx="5140477" cy="4257856"/>
            <a:chOff x="0" y="0"/>
            <a:chExt cx="1353871" cy="112141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53871" cy="1121411"/>
            </a:xfrm>
            <a:custGeom>
              <a:avLst/>
              <a:gdLst/>
              <a:ahLst/>
              <a:cxnLst/>
              <a:rect l="l" t="t" r="r" b="b"/>
              <a:pathLst>
                <a:path w="1353871" h="1121411">
                  <a:moveTo>
                    <a:pt x="76810" y="0"/>
                  </a:moveTo>
                  <a:lnTo>
                    <a:pt x="1277061" y="0"/>
                  </a:lnTo>
                  <a:cubicBezTo>
                    <a:pt x="1297432" y="0"/>
                    <a:pt x="1316969" y="8092"/>
                    <a:pt x="1331374" y="22497"/>
                  </a:cubicBezTo>
                  <a:cubicBezTo>
                    <a:pt x="1345778" y="36902"/>
                    <a:pt x="1353871" y="56438"/>
                    <a:pt x="1353871" y="76810"/>
                  </a:cubicBezTo>
                  <a:lnTo>
                    <a:pt x="1353871" y="1044601"/>
                  </a:lnTo>
                  <a:cubicBezTo>
                    <a:pt x="1353871" y="1064972"/>
                    <a:pt x="1345778" y="1084509"/>
                    <a:pt x="1331374" y="1098914"/>
                  </a:cubicBezTo>
                  <a:cubicBezTo>
                    <a:pt x="1316969" y="1113318"/>
                    <a:pt x="1297432" y="1121411"/>
                    <a:pt x="1277061" y="1121411"/>
                  </a:cubicBezTo>
                  <a:lnTo>
                    <a:pt x="76810" y="1121411"/>
                  </a:lnTo>
                  <a:cubicBezTo>
                    <a:pt x="56438" y="1121411"/>
                    <a:pt x="36902" y="1113318"/>
                    <a:pt x="22497" y="1098914"/>
                  </a:cubicBezTo>
                  <a:cubicBezTo>
                    <a:pt x="8092" y="1084509"/>
                    <a:pt x="0" y="1064972"/>
                    <a:pt x="0" y="1044601"/>
                  </a:cubicBezTo>
                  <a:lnTo>
                    <a:pt x="0" y="76810"/>
                  </a:lnTo>
                  <a:cubicBezTo>
                    <a:pt x="0" y="56438"/>
                    <a:pt x="8092" y="36902"/>
                    <a:pt x="22497" y="22497"/>
                  </a:cubicBezTo>
                  <a:cubicBezTo>
                    <a:pt x="36902" y="8092"/>
                    <a:pt x="56438" y="0"/>
                    <a:pt x="76810" y="0"/>
                  </a:cubicBez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353871" cy="11595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«Свободный микрофон»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(В течение месяца подготавливают вопросы по цитате, проводят интервью, снимают видеоролики и выкладывают в социальные сети)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>
            <a:off x="8226098" y="5463070"/>
            <a:ext cx="3134319" cy="0"/>
          </a:xfrm>
          <a:prstGeom prst="line">
            <a:avLst/>
          </a:prstGeom>
          <a:ln w="38100" cap="flat">
            <a:solidFill>
              <a:srgbClr val="009780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17" name="Freeform 17"/>
          <p:cNvSpPr/>
          <p:nvPr/>
        </p:nvSpPr>
        <p:spPr>
          <a:xfrm>
            <a:off x="15787230" y="6715500"/>
            <a:ext cx="1139757" cy="1139757"/>
          </a:xfrm>
          <a:custGeom>
            <a:avLst/>
            <a:gdLst/>
            <a:ahLst/>
            <a:cxnLst/>
            <a:rect l="l" t="t" r="r" b="b"/>
            <a:pathLst>
              <a:path w="1139757" h="1139757">
                <a:moveTo>
                  <a:pt x="0" y="0"/>
                </a:moveTo>
                <a:lnTo>
                  <a:pt x="1139757" y="0"/>
                </a:lnTo>
                <a:lnTo>
                  <a:pt x="1139757" y="1139757"/>
                </a:lnTo>
                <a:lnTo>
                  <a:pt x="0" y="11397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192909" y="1551903"/>
            <a:ext cx="15507701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Мероприятия по реализации «Цитата недели»</a:t>
            </a:r>
          </a:p>
          <a:p>
            <a:pPr algn="ctr">
              <a:lnSpc>
                <a:spcPts val="4000"/>
              </a:lnSpc>
            </a:pPr>
            <a:r>
              <a:rPr lang="en-US" sz="4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в старшем звене</a:t>
            </a:r>
          </a:p>
        </p:txBody>
      </p:sp>
    </p:spTree>
  </p:cSld>
  <p:clrMapOvr>
    <a:masterClrMapping/>
  </p:clrMapOvr>
  <p:transition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493</Words>
  <Application>Microsoft Office PowerPoint</Application>
  <PresentationFormat>Произвольный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Lora</vt:lpstr>
      <vt:lpstr>Lora Bold</vt:lpstr>
      <vt:lpstr>Arial</vt:lpstr>
      <vt:lpstr>Calibri</vt:lpstr>
      <vt:lpstr>Lora Bold Italics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«Апта дәйексөздерінің» іске асырылуы бойынша жүргізілетін іс-шаралар</dc:title>
  <cp:lastModifiedBy>НАЗИРА</cp:lastModifiedBy>
  <cp:revision>2</cp:revision>
  <dcterms:created xsi:type="dcterms:W3CDTF">2006-08-16T00:00:00Z</dcterms:created>
  <dcterms:modified xsi:type="dcterms:W3CDTF">2024-11-28T07:43:02Z</dcterms:modified>
  <dc:identifier>DAGXp03-xNQ</dc:identifier>
</cp:coreProperties>
</file>