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57" r:id="rId2"/>
    <p:sldId id="274" r:id="rId3"/>
    <p:sldId id="259" r:id="rId4"/>
    <p:sldId id="275" r:id="rId5"/>
    <p:sldId id="276" r:id="rId6"/>
    <p:sldId id="277" r:id="rId7"/>
    <p:sldId id="278" r:id="rId8"/>
    <p:sldId id="279" r:id="rId9"/>
    <p:sldId id="280" r:id="rId10"/>
    <p:sldId id="266" r:id="rId11"/>
    <p:sldId id="281" r:id="rId12"/>
    <p:sldId id="282" r:id="rId13"/>
    <p:sldId id="273"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1" autoAdjust="0"/>
    <p:restoredTop sz="94676" autoAdjust="0"/>
  </p:normalViewPr>
  <p:slideViewPr>
    <p:cSldViewPr>
      <p:cViewPr varScale="1">
        <p:scale>
          <a:sx n="86" d="100"/>
          <a:sy n="86"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49780D-B0B9-4BB3-8730-F379722053A5}" type="datetimeFigureOut">
              <a:rPr lang="ru-RU" smtClean="0"/>
              <a:pPr/>
              <a:t>26.09.2024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6EE34D-FE89-481C-955E-5E2E57D4C181}" type="slidenum">
              <a:rPr lang="ru-RU" smtClean="0"/>
              <a:pPr/>
              <a:t>‹#›</a:t>
            </a:fld>
            <a:endParaRPr lang="ru-RU"/>
          </a:p>
        </p:txBody>
      </p:sp>
    </p:spTree>
    <p:extLst>
      <p:ext uri="{BB962C8B-B14F-4D97-AF65-F5344CB8AC3E}">
        <p14:creationId xmlns:p14="http://schemas.microsoft.com/office/powerpoint/2010/main" xmlns="" val="2986248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26.09.2024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pPr/>
              <a:t>26.09.2024</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1" y="2132856"/>
            <a:ext cx="6974160" cy="2880320"/>
          </a:xfrm>
        </p:spPr>
        <p:txBody>
          <a:bodyPr/>
          <a:lstStyle/>
          <a:p>
            <a:pPr marL="0" indent="0" algn="ctr">
              <a:lnSpc>
                <a:spcPct val="115000"/>
              </a:lnSpc>
              <a:spcAft>
                <a:spcPts val="1000"/>
              </a:spcAft>
              <a:buNone/>
            </a:pPr>
            <a:r>
              <a:rPr lang="ru-RU" sz="7200" i="1" dirty="0">
                <a:solidFill>
                  <a:srgbClr val="002060"/>
                </a:solidFill>
                <a:effectLst/>
                <a:latin typeface="Times New Roman" pitchFamily="18" charset="0"/>
                <a:ea typeface="Calibri"/>
                <a:cs typeface="Times New Roman" pitchFamily="18" charset="0"/>
              </a:rPr>
              <a:t>Профилактика суицида</a:t>
            </a:r>
            <a:r>
              <a:rPr lang="ru-RU" sz="4800" dirty="0">
                <a:effectLst/>
                <a:latin typeface="Calibri"/>
                <a:ea typeface="Calibri"/>
                <a:cs typeface="Times New Roman"/>
              </a:rPr>
              <a:t/>
            </a:r>
            <a:br>
              <a:rPr lang="ru-RU" sz="4800" dirty="0">
                <a:effectLst/>
                <a:latin typeface="Calibri"/>
                <a:ea typeface="Calibri"/>
                <a:cs typeface="Times New Roman"/>
              </a:rPr>
            </a:br>
            <a:endParaRPr lang="ru-RU" dirty="0"/>
          </a:p>
        </p:txBody>
      </p:sp>
    </p:spTree>
    <p:extLst>
      <p:ext uri="{BB962C8B-B14F-4D97-AF65-F5344CB8AC3E}">
        <p14:creationId xmlns:p14="http://schemas.microsoft.com/office/powerpoint/2010/main" xmlns="" val="1921576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1760" y="2276872"/>
            <a:ext cx="2664296" cy="432048"/>
          </a:xfrm>
        </p:spPr>
        <p:txBody>
          <a:bodyPr/>
          <a:lstStyle/>
          <a:p>
            <a:endParaRPr lang="ru-RU" dirty="0"/>
          </a:p>
        </p:txBody>
      </p:sp>
      <p:pic>
        <p:nvPicPr>
          <p:cNvPr id="3" name="Рисунок 2" descr="Профилактика суицида - МБОУ Алтунинская ООШ"/>
          <p:cNvPicPr/>
          <p:nvPr/>
        </p:nvPicPr>
        <p:blipFill>
          <a:blip r:embed="rId2">
            <a:extLst>
              <a:ext uri="{28A0092B-C50C-407E-A947-70E740481C1C}">
                <a14:useLocalDpi xmlns:a14="http://schemas.microsoft.com/office/drawing/2010/main" xmlns="" val="0"/>
              </a:ext>
            </a:extLst>
          </a:blip>
          <a:srcRect/>
          <a:stretch>
            <a:fillRect/>
          </a:stretch>
        </p:blipFill>
        <p:spPr bwMode="auto">
          <a:xfrm>
            <a:off x="467544" y="332656"/>
            <a:ext cx="8208912" cy="6120679"/>
          </a:xfrm>
          <a:prstGeom prst="rect">
            <a:avLst/>
          </a:prstGeom>
          <a:noFill/>
          <a:ln>
            <a:noFill/>
          </a:ln>
        </p:spPr>
      </p:pic>
    </p:spTree>
    <p:extLst>
      <p:ext uri="{BB962C8B-B14F-4D97-AF65-F5344CB8AC3E}">
        <p14:creationId xmlns:p14="http://schemas.microsoft.com/office/powerpoint/2010/main" xmlns="" val="3627478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56621"/>
            <a:ext cx="8136904" cy="6186309"/>
          </a:xfrm>
          <a:prstGeom prst="rect">
            <a:avLst/>
          </a:prstGeom>
        </p:spPr>
        <p:txBody>
          <a:bodyPr wrap="square">
            <a:spAutoFit/>
          </a:bodyPr>
          <a:lstStyle/>
          <a:p>
            <a:pPr algn="ctr">
              <a:spcAft>
                <a:spcPts val="0"/>
              </a:spcAft>
            </a:pPr>
            <a:r>
              <a:rPr lang="ru-RU" sz="3200" dirty="0">
                <a:solidFill>
                  <a:schemeClr val="accent6">
                    <a:lumMod val="75000"/>
                  </a:schemeClr>
                </a:solidFill>
                <a:latin typeface="Times New Roman" pitchFamily="18" charset="0"/>
                <a:ea typeface="Times New Roman"/>
                <a:cs typeface="Times New Roman" pitchFamily="18" charset="0"/>
              </a:rPr>
              <a:t>Рекомендации родителям: </a:t>
            </a:r>
            <a:r>
              <a:rPr lang="ru-RU" sz="2600" dirty="0">
                <a:solidFill>
                  <a:srgbClr val="383838"/>
                </a:solidFill>
                <a:latin typeface="Times New Roman" pitchFamily="18" charset="0"/>
                <a:ea typeface="Times New Roman"/>
                <a:cs typeface="Times New Roman" pitchFamily="18" charset="0"/>
              </a:rPr>
              <a:t>  </a:t>
            </a:r>
            <a:endParaRPr lang="ru-RU" sz="2600" dirty="0" smtClean="0">
              <a:solidFill>
                <a:srgbClr val="383838"/>
              </a:solidFill>
              <a:latin typeface="Times New Roman" pitchFamily="18" charset="0"/>
              <a:ea typeface="Times New Roman"/>
              <a:cs typeface="Times New Roman" pitchFamily="18" charset="0"/>
            </a:endParaRPr>
          </a:p>
          <a:p>
            <a:pPr algn="just">
              <a:spcAft>
                <a:spcPts val="0"/>
              </a:spcAft>
            </a:pPr>
            <a:r>
              <a:rPr lang="ru-RU" sz="2600" dirty="0" smtClean="0">
                <a:solidFill>
                  <a:srgbClr val="383838"/>
                </a:solidFill>
                <a:latin typeface="Times New Roman" pitchFamily="18" charset="0"/>
                <a:ea typeface="Times New Roman"/>
                <a:cs typeface="Times New Roman" pitchFamily="18" charset="0"/>
              </a:rPr>
              <a:t>      Несмотря </a:t>
            </a:r>
            <a:r>
              <a:rPr lang="ru-RU" sz="2600" dirty="0">
                <a:solidFill>
                  <a:srgbClr val="383838"/>
                </a:solidFill>
                <a:latin typeface="Times New Roman" pitchFamily="18" charset="0"/>
                <a:ea typeface="Times New Roman"/>
                <a:cs typeface="Times New Roman" pitchFamily="18" charset="0"/>
              </a:rPr>
              <a:t>ни на что, сохраняйте положительное представление о своём ребёнке. Организуйте свой быт так, чтобы никто в семье ни чувствовал себя «жертвой», отказываясь от своей личной жизни. Не ограждайте ребёнка от обязанностей и проблем. Решайте все проблемы вместе с ним. Не ограничивайте ребёнка в общении со сверстниками. Чаще разговаривайте с ребёнком. </a:t>
            </a:r>
            <a:endParaRPr lang="ru-RU" sz="2600" dirty="0" smtClean="0">
              <a:solidFill>
                <a:srgbClr val="383838"/>
              </a:solidFill>
              <a:latin typeface="Times New Roman" pitchFamily="18" charset="0"/>
              <a:ea typeface="Times New Roman"/>
              <a:cs typeface="Times New Roman" pitchFamily="18" charset="0"/>
            </a:endParaRPr>
          </a:p>
          <a:p>
            <a:pPr algn="just">
              <a:spcAft>
                <a:spcPts val="0"/>
              </a:spcAft>
            </a:pPr>
            <a:r>
              <a:rPr lang="ru-RU" sz="2600" dirty="0">
                <a:solidFill>
                  <a:srgbClr val="383838"/>
                </a:solidFill>
                <a:latin typeface="Times New Roman" pitchFamily="18" charset="0"/>
                <a:ea typeface="Times New Roman"/>
                <a:cs typeface="Times New Roman" pitchFamily="18" charset="0"/>
              </a:rPr>
              <a:t> </a:t>
            </a:r>
            <a:r>
              <a:rPr lang="ru-RU" sz="2600" dirty="0" smtClean="0">
                <a:solidFill>
                  <a:srgbClr val="383838"/>
                </a:solidFill>
                <a:latin typeface="Times New Roman" pitchFamily="18" charset="0"/>
                <a:ea typeface="Times New Roman"/>
                <a:cs typeface="Times New Roman" pitchFamily="18" charset="0"/>
              </a:rPr>
              <a:t>    Помните</a:t>
            </a:r>
            <a:r>
              <a:rPr lang="ru-RU" sz="2600" dirty="0">
                <a:solidFill>
                  <a:srgbClr val="383838"/>
                </a:solidFill>
                <a:latin typeface="Times New Roman" pitchFamily="18" charset="0"/>
                <a:ea typeface="Times New Roman"/>
                <a:cs typeface="Times New Roman" pitchFamily="18" charset="0"/>
              </a:rPr>
              <a:t>, что ни телевизор, ни компьютер не заменят ему вас. Помните, что когда-нибудь ребёнок повзрослеет и ему придётся жить самостоятельно. Готовьте его к будущей жизни, говорите о ней. Следите за своей внешностью и поведением. Ребёнок должен гордиться </a:t>
            </a:r>
            <a:r>
              <a:rPr lang="ru-RU" sz="2600" dirty="0" smtClean="0">
                <a:solidFill>
                  <a:srgbClr val="383838"/>
                </a:solidFill>
                <a:latin typeface="Times New Roman" pitchFamily="18" charset="0"/>
                <a:ea typeface="Times New Roman"/>
                <a:cs typeface="Times New Roman" pitchFamily="18" charset="0"/>
              </a:rPr>
              <a:t>вами.</a:t>
            </a:r>
            <a:endParaRPr lang="ru-RU" sz="26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xmlns="" val="3313403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27784" y="3356992"/>
            <a:ext cx="3816424" cy="1584176"/>
          </a:xfrm>
        </p:spPr>
        <p:txBody>
          <a:bodyPr/>
          <a:lstStyle/>
          <a:p>
            <a:endParaRPr lang="ru-RU" dirty="0"/>
          </a:p>
        </p:txBody>
      </p:sp>
      <p:pic>
        <p:nvPicPr>
          <p:cNvPr id="3" name="Рисунок 2" descr="Профилактика суицида — Школа №3"/>
          <p:cNvPicPr/>
          <p:nvPr/>
        </p:nvPicPr>
        <p:blipFill>
          <a:blip r:embed="rId2">
            <a:extLst>
              <a:ext uri="{28A0092B-C50C-407E-A947-70E740481C1C}">
                <a14:useLocalDpi xmlns:a14="http://schemas.microsoft.com/office/drawing/2010/main" xmlns="" val="0"/>
              </a:ext>
            </a:extLst>
          </a:blip>
          <a:srcRect/>
          <a:stretch>
            <a:fillRect/>
          </a:stretch>
        </p:blipFill>
        <p:spPr bwMode="auto">
          <a:xfrm>
            <a:off x="467544" y="476672"/>
            <a:ext cx="7992888" cy="5832648"/>
          </a:xfrm>
          <a:prstGeom prst="rect">
            <a:avLst/>
          </a:prstGeom>
          <a:noFill/>
          <a:ln>
            <a:noFill/>
          </a:ln>
        </p:spPr>
      </p:pic>
    </p:spTree>
    <p:extLst>
      <p:ext uri="{BB962C8B-B14F-4D97-AF65-F5344CB8AC3E}">
        <p14:creationId xmlns:p14="http://schemas.microsoft.com/office/powerpoint/2010/main" xmlns="" val="1281690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416146"/>
            <a:ext cx="7776863" cy="4534062"/>
          </a:xfrm>
          <a:prstGeom prst="rect">
            <a:avLst/>
          </a:prstGeom>
        </p:spPr>
        <p:txBody>
          <a:bodyPr wrap="square">
            <a:spAutoFit/>
          </a:bodyPr>
          <a:lstStyle/>
          <a:p>
            <a:pPr>
              <a:lnSpc>
                <a:spcPct val="115000"/>
              </a:lnSpc>
              <a:spcAft>
                <a:spcPts val="1000"/>
              </a:spcAft>
            </a:pPr>
            <a:r>
              <a:rPr lang="ru-RU" sz="2000" dirty="0">
                <a:latin typeface="Calibri"/>
                <a:ea typeface="Calibri"/>
                <a:cs typeface="Times New Roman"/>
              </a:rPr>
              <a:t> </a:t>
            </a:r>
            <a:endParaRPr lang="ru-RU" sz="2000" dirty="0" smtClean="0">
              <a:latin typeface="Calibri"/>
              <a:ea typeface="Calibri"/>
              <a:cs typeface="Times New Roman"/>
            </a:endParaRPr>
          </a:p>
          <a:p>
            <a:pPr>
              <a:lnSpc>
                <a:spcPct val="115000"/>
              </a:lnSpc>
              <a:spcAft>
                <a:spcPts val="1000"/>
              </a:spcAft>
            </a:pPr>
            <a:endParaRPr lang="ru-RU" sz="2000" b="1" i="1" dirty="0" smtClean="0">
              <a:solidFill>
                <a:schemeClr val="accent6">
                  <a:lumMod val="75000"/>
                </a:schemeClr>
              </a:solidFill>
              <a:effectLst>
                <a:outerShdw blurRad="38100" dist="38100" dir="2700000" algn="tl">
                  <a:srgbClr val="000000">
                    <a:alpha val="43137"/>
                  </a:srgbClr>
                </a:outerShdw>
              </a:effectLst>
              <a:latin typeface="Calibri"/>
              <a:ea typeface="Calibri"/>
              <a:cs typeface="Times New Roman"/>
            </a:endParaRPr>
          </a:p>
          <a:p>
            <a:pPr>
              <a:lnSpc>
                <a:spcPct val="115000"/>
              </a:lnSpc>
              <a:spcAft>
                <a:spcPts val="1000"/>
              </a:spcAft>
            </a:pPr>
            <a:endParaRPr lang="ru-RU" sz="2000" b="1" i="1" dirty="0">
              <a:solidFill>
                <a:schemeClr val="accent6">
                  <a:lumMod val="75000"/>
                </a:schemeClr>
              </a:solidFill>
              <a:effectLst>
                <a:outerShdw blurRad="38100" dist="38100" dir="2700000" algn="tl">
                  <a:srgbClr val="000000">
                    <a:alpha val="43137"/>
                  </a:srgbClr>
                </a:outerShdw>
              </a:effectLst>
              <a:latin typeface="Calibri"/>
              <a:ea typeface="Calibri"/>
              <a:cs typeface="Times New Roman"/>
            </a:endParaRPr>
          </a:p>
          <a:p>
            <a:pPr algn="ctr">
              <a:lnSpc>
                <a:spcPct val="115000"/>
              </a:lnSpc>
              <a:spcAft>
                <a:spcPts val="1000"/>
              </a:spcAft>
            </a:pPr>
            <a:r>
              <a:rPr lang="ru-RU" sz="5400" b="1" i="1" dirty="0" smtClean="0">
                <a:solidFill>
                  <a:schemeClr val="accent1">
                    <a:lumMod val="75000"/>
                  </a:schemeClr>
                </a:solidFill>
                <a:effectLst>
                  <a:outerShdw blurRad="38100" dist="38100" dir="2700000" algn="tl">
                    <a:srgbClr val="000000">
                      <a:alpha val="43137"/>
                    </a:srgbClr>
                  </a:outerShdw>
                </a:effectLst>
                <a:latin typeface="Arial"/>
                <a:ea typeface="Calibri"/>
                <a:cs typeface="Times New Roman"/>
              </a:rPr>
              <a:t>Спасибо </a:t>
            </a:r>
            <a:r>
              <a:rPr lang="ru-RU" sz="5400" b="1" i="1" dirty="0">
                <a:solidFill>
                  <a:schemeClr val="accent1">
                    <a:lumMod val="75000"/>
                  </a:schemeClr>
                </a:solidFill>
                <a:effectLst>
                  <a:outerShdw blurRad="38100" dist="38100" dir="2700000" algn="tl">
                    <a:srgbClr val="000000">
                      <a:alpha val="43137"/>
                    </a:srgbClr>
                  </a:outerShdw>
                </a:effectLst>
                <a:latin typeface="Arial"/>
                <a:ea typeface="Calibri"/>
                <a:cs typeface="Times New Roman"/>
              </a:rPr>
              <a:t>за внимание. </a:t>
            </a:r>
            <a:endParaRPr lang="ru-RU" sz="5400" b="1" i="1" dirty="0" smtClean="0">
              <a:solidFill>
                <a:schemeClr val="accent1">
                  <a:lumMod val="75000"/>
                </a:schemeClr>
              </a:solidFill>
              <a:effectLst>
                <a:outerShdw blurRad="38100" dist="38100" dir="2700000" algn="tl">
                  <a:srgbClr val="000000">
                    <a:alpha val="43137"/>
                  </a:srgbClr>
                </a:outerShdw>
              </a:effectLst>
              <a:latin typeface="Arial"/>
              <a:ea typeface="Calibri"/>
              <a:cs typeface="Times New Roman"/>
            </a:endParaRPr>
          </a:p>
          <a:p>
            <a:pPr algn="ctr">
              <a:lnSpc>
                <a:spcPct val="115000"/>
              </a:lnSpc>
              <a:spcAft>
                <a:spcPts val="1000"/>
              </a:spcAft>
            </a:pPr>
            <a:r>
              <a:rPr lang="ru-RU" sz="5400" b="1" i="1" dirty="0" smtClean="0">
                <a:solidFill>
                  <a:schemeClr val="accent1">
                    <a:lumMod val="75000"/>
                  </a:schemeClr>
                </a:solidFill>
                <a:effectLst>
                  <a:outerShdw blurRad="38100" dist="38100" dir="2700000" algn="tl">
                    <a:srgbClr val="000000">
                      <a:alpha val="43137"/>
                    </a:srgbClr>
                  </a:outerShdw>
                </a:effectLst>
                <a:latin typeface="Arial"/>
                <a:ea typeface="Calibri"/>
                <a:cs typeface="Times New Roman"/>
              </a:rPr>
              <a:t>Больших </a:t>
            </a:r>
            <a:r>
              <a:rPr lang="ru-RU" sz="5400" b="1" i="1" dirty="0">
                <a:solidFill>
                  <a:schemeClr val="accent1">
                    <a:lumMod val="75000"/>
                  </a:schemeClr>
                </a:solidFill>
                <a:effectLst>
                  <a:outerShdw blurRad="38100" dist="38100" dir="2700000" algn="tl">
                    <a:srgbClr val="000000">
                      <a:alpha val="43137"/>
                    </a:srgbClr>
                  </a:outerShdw>
                </a:effectLst>
                <a:latin typeface="Arial"/>
                <a:ea typeface="Calibri"/>
                <a:cs typeface="Times New Roman"/>
              </a:rPr>
              <a:t>Вам успехов !</a:t>
            </a:r>
            <a:endParaRPr lang="ru-RU" sz="5400" b="1" i="1" dirty="0">
              <a:solidFill>
                <a:schemeClr val="accent1">
                  <a:lumMod val="75000"/>
                </a:schemeClr>
              </a:solidFill>
              <a:effectLst>
                <a:outerShdw blurRad="38100" dist="38100" dir="2700000" algn="tl">
                  <a:srgbClr val="000000">
                    <a:alpha val="43137"/>
                  </a:srgbClr>
                </a:outerShdw>
              </a:effectLst>
              <a:latin typeface="Calibri"/>
              <a:ea typeface="Calibri"/>
              <a:cs typeface="Times New Roman"/>
            </a:endParaRPr>
          </a:p>
        </p:txBody>
      </p:sp>
    </p:spTree>
    <p:extLst>
      <p:ext uri="{BB962C8B-B14F-4D97-AF65-F5344CB8AC3E}">
        <p14:creationId xmlns:p14="http://schemas.microsoft.com/office/powerpoint/2010/main" xmlns="" val="2635633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548680"/>
            <a:ext cx="7920879" cy="5760640"/>
          </a:xfrm>
        </p:spPr>
        <p:txBody>
          <a:bodyPr/>
          <a:lstStyle/>
          <a:p>
            <a:pPr marL="0" indent="0" algn="ctr">
              <a:lnSpc>
                <a:spcPct val="115000"/>
              </a:lnSpc>
              <a:spcAft>
                <a:spcPts val="0"/>
              </a:spcAft>
              <a:buNone/>
            </a:pPr>
            <a:r>
              <a:rPr lang="ru-RU" sz="4000" dirty="0" smtClean="0">
                <a:solidFill>
                  <a:schemeClr val="accent6">
                    <a:lumMod val="50000"/>
                  </a:schemeClr>
                </a:solidFill>
                <a:effectLst/>
                <a:latin typeface="Times New Roman" pitchFamily="18" charset="0"/>
                <a:ea typeface="Times New Roman"/>
                <a:cs typeface="Times New Roman" pitchFamily="18" charset="0"/>
              </a:rPr>
              <a:t/>
            </a:r>
            <a:br>
              <a:rPr lang="ru-RU" sz="4000" dirty="0" smtClean="0">
                <a:solidFill>
                  <a:schemeClr val="accent6">
                    <a:lumMod val="50000"/>
                  </a:schemeClr>
                </a:solidFill>
                <a:effectLst/>
                <a:latin typeface="Times New Roman" pitchFamily="18" charset="0"/>
                <a:ea typeface="Times New Roman"/>
                <a:cs typeface="Times New Roman" pitchFamily="18" charset="0"/>
              </a:rPr>
            </a:br>
            <a:r>
              <a:rPr lang="ru-RU" sz="4800" i="1" dirty="0" smtClean="0">
                <a:solidFill>
                  <a:schemeClr val="accent6">
                    <a:lumMod val="50000"/>
                  </a:schemeClr>
                </a:solidFill>
                <a:effectLst/>
                <a:latin typeface="Times New Roman" pitchFamily="18" charset="0"/>
                <a:ea typeface="Times New Roman"/>
                <a:cs typeface="Times New Roman" pitchFamily="18" charset="0"/>
              </a:rPr>
              <a:t>Суицид</a:t>
            </a:r>
            <a:r>
              <a:rPr lang="ru-RU" sz="4000" dirty="0" smtClean="0">
                <a:solidFill>
                  <a:schemeClr val="accent6">
                    <a:lumMod val="50000"/>
                  </a:schemeClr>
                </a:solidFill>
                <a:effectLst/>
                <a:latin typeface="Times New Roman" pitchFamily="18" charset="0"/>
                <a:ea typeface="Times New Roman"/>
                <a:cs typeface="Times New Roman" pitchFamily="18" charset="0"/>
              </a:rPr>
              <a:t> – осознанный </a:t>
            </a:r>
            <a:r>
              <a:rPr lang="ru-RU" sz="4000" dirty="0">
                <a:solidFill>
                  <a:schemeClr val="accent6">
                    <a:lumMod val="50000"/>
                  </a:schemeClr>
                </a:solidFill>
                <a:effectLst/>
                <a:latin typeface="Times New Roman" pitchFamily="18" charset="0"/>
                <a:ea typeface="Times New Roman"/>
                <a:cs typeface="Times New Roman" pitchFamily="18" charset="0"/>
              </a:rPr>
              <a:t>акт устранения из жизни под воздействием острых психотравмирующих ситуаций, при котором собственная жизнь теряет для человека смысл.</a:t>
            </a:r>
            <a:r>
              <a:rPr lang="ru-RU" sz="4000" dirty="0">
                <a:solidFill>
                  <a:schemeClr val="accent6">
                    <a:lumMod val="50000"/>
                  </a:schemeClr>
                </a:solidFill>
                <a:effectLst/>
                <a:latin typeface="Times New Roman" pitchFamily="18" charset="0"/>
                <a:ea typeface="Calibri"/>
                <a:cs typeface="Times New Roman" pitchFamily="18" charset="0"/>
              </a:rPr>
              <a:t/>
            </a:r>
            <a:br>
              <a:rPr lang="ru-RU" sz="4000" dirty="0">
                <a:solidFill>
                  <a:schemeClr val="accent6">
                    <a:lumMod val="50000"/>
                  </a:schemeClr>
                </a:solidFill>
                <a:effectLst/>
                <a:latin typeface="Times New Roman" pitchFamily="18" charset="0"/>
                <a:ea typeface="Calibri"/>
                <a:cs typeface="Times New Roman" pitchFamily="18" charset="0"/>
              </a:rPr>
            </a:br>
            <a:endParaRPr lang="ru-RU" sz="4000" dirty="0">
              <a:solidFill>
                <a:schemeClr val="accent6">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525530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620688"/>
            <a:ext cx="7920879" cy="5616624"/>
          </a:xfrm>
        </p:spPr>
        <p:txBody>
          <a:bodyPr/>
          <a:lstStyle/>
          <a:p>
            <a:pPr marL="0" indent="0" algn="ctr">
              <a:lnSpc>
                <a:spcPct val="115000"/>
              </a:lnSpc>
              <a:spcAft>
                <a:spcPts val="1000"/>
              </a:spcAft>
              <a:buNone/>
            </a:pPr>
            <a:r>
              <a:rPr lang="ru-RU" sz="4800" i="1" u="sng" dirty="0">
                <a:solidFill>
                  <a:srgbClr val="002060"/>
                </a:solidFill>
                <a:effectLst/>
                <a:latin typeface="Times New Roman" pitchFamily="18" charset="0"/>
                <a:ea typeface="Calibri"/>
                <a:cs typeface="Times New Roman" pitchFamily="18" charset="0"/>
              </a:rPr>
              <a:t>Суицидальное поведение </a:t>
            </a:r>
            <a:r>
              <a:rPr lang="ru-RU" sz="4800" dirty="0">
                <a:solidFill>
                  <a:srgbClr val="002060"/>
                </a:solidFill>
                <a:effectLst/>
                <a:latin typeface="Times New Roman" pitchFamily="18" charset="0"/>
                <a:ea typeface="Calibri"/>
                <a:cs typeface="Times New Roman" pitchFamily="18" charset="0"/>
              </a:rPr>
              <a:t>– это проявление суицидальной активности – мысли, намерения, высказывания, угрозы, попытки, покушения.</a:t>
            </a:r>
            <a:br>
              <a:rPr lang="ru-RU" sz="4800" dirty="0">
                <a:solidFill>
                  <a:srgbClr val="002060"/>
                </a:solidFill>
                <a:effectLst/>
                <a:latin typeface="Times New Roman" pitchFamily="18" charset="0"/>
                <a:ea typeface="Calibri"/>
                <a:cs typeface="Times New Roman" pitchFamily="18" charset="0"/>
              </a:rPr>
            </a:br>
            <a:endParaRPr lang="ru-RU"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806235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332656"/>
            <a:ext cx="7776863" cy="5760640"/>
          </a:xfrm>
        </p:spPr>
        <p:txBody>
          <a:bodyPr/>
          <a:lstStyle/>
          <a:p>
            <a:pPr marL="0" indent="0" algn="ctr">
              <a:lnSpc>
                <a:spcPct val="115000"/>
              </a:lnSpc>
              <a:spcAft>
                <a:spcPts val="0"/>
              </a:spcAft>
              <a:buNone/>
            </a:pPr>
            <a:r>
              <a:rPr lang="ru-RU" sz="2800" dirty="0">
                <a:solidFill>
                  <a:srgbClr val="002060"/>
                </a:solidFill>
                <a:effectLst/>
                <a:latin typeface="Times New Roman" pitchFamily="18" charset="0"/>
                <a:ea typeface="Times New Roman"/>
                <a:cs typeface="Times New Roman" pitchFamily="18" charset="0"/>
              </a:rPr>
              <a:t>Одной из важнейших причин самоубийств у подростков считается отсутствие уверенности.      Спусковым крючком для подросткового суицида часто становится подобный поступок молодёжного кумира, героя книг или фильмов, близких друзей или любимых.     Подростки часто рассматривают суицидальные попытки как своеобразную, но подконтрольную взрослым игру, оставаясь в глубине души уверенными, что те не разрешат им довести суицид до конца.</a:t>
            </a:r>
            <a:r>
              <a:rPr lang="ru-RU" sz="5400" dirty="0">
                <a:effectLst/>
                <a:latin typeface="Calibri"/>
                <a:ea typeface="Calibri"/>
                <a:cs typeface="Times New Roman"/>
              </a:rPr>
              <a:t/>
            </a:r>
            <a:br>
              <a:rPr lang="ru-RU" sz="5400" dirty="0">
                <a:effectLst/>
                <a:latin typeface="Calibri"/>
                <a:ea typeface="Calibri"/>
                <a:cs typeface="Times New Roman"/>
              </a:rPr>
            </a:br>
            <a:endParaRPr lang="ru-RU" dirty="0"/>
          </a:p>
        </p:txBody>
      </p:sp>
    </p:spTree>
    <p:extLst>
      <p:ext uri="{BB962C8B-B14F-4D97-AF65-F5344CB8AC3E}">
        <p14:creationId xmlns:p14="http://schemas.microsoft.com/office/powerpoint/2010/main" xmlns="" val="448991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548680"/>
            <a:ext cx="8064895" cy="5760640"/>
          </a:xfrm>
        </p:spPr>
        <p:txBody>
          <a:bodyPr/>
          <a:lstStyle/>
          <a:p>
            <a:pPr marL="0" indent="0" algn="l">
              <a:lnSpc>
                <a:spcPct val="115000"/>
              </a:lnSpc>
              <a:spcAft>
                <a:spcPts val="0"/>
              </a:spcAft>
              <a:buNone/>
            </a:pPr>
            <a:r>
              <a:rPr lang="ru-RU" sz="2800" i="1" dirty="0" smtClean="0">
                <a:solidFill>
                  <a:schemeClr val="accent6">
                    <a:lumMod val="75000"/>
                  </a:schemeClr>
                </a:solidFill>
                <a:effectLst/>
                <a:latin typeface="Times New Roman" pitchFamily="18" charset="0"/>
                <a:ea typeface="Times New Roman"/>
                <a:cs typeface="Times New Roman" pitchFamily="18" charset="0"/>
              </a:rPr>
              <a:t>Группа </a:t>
            </a:r>
            <a:r>
              <a:rPr lang="ru-RU" sz="2800" i="1" dirty="0">
                <a:solidFill>
                  <a:schemeClr val="accent6">
                    <a:lumMod val="75000"/>
                  </a:schemeClr>
                </a:solidFill>
                <a:effectLst/>
                <a:latin typeface="Times New Roman" pitchFamily="18" charset="0"/>
                <a:ea typeface="Times New Roman"/>
                <a:cs typeface="Times New Roman" pitchFamily="18" charset="0"/>
              </a:rPr>
              <a:t>риска подростков, склонных к суициду: </a:t>
            </a:r>
            <a:r>
              <a:rPr lang="ru-RU" sz="2000" dirty="0">
                <a:solidFill>
                  <a:schemeClr val="accent1">
                    <a:lumMod val="75000"/>
                  </a:schemeClr>
                </a:solidFill>
                <a:effectLst/>
                <a:latin typeface="Times New Roman" pitchFamily="18" charset="0"/>
                <a:ea typeface="Times New Roman"/>
                <a:cs typeface="Times New Roman" pitchFamily="18" charset="0"/>
              </a:rPr>
              <a:t>    </a:t>
            </a:r>
            <a:r>
              <a:rPr lang="ru-RU" sz="2000" dirty="0" smtClean="0">
                <a:solidFill>
                  <a:schemeClr val="accent1">
                    <a:lumMod val="75000"/>
                  </a:schemeClr>
                </a:solidFill>
                <a:effectLst/>
                <a:latin typeface="Times New Roman" pitchFamily="18" charset="0"/>
                <a:ea typeface="Times New Roman"/>
                <a:cs typeface="Times New Roman" pitchFamily="18" charset="0"/>
              </a:rPr>
              <a:t/>
            </a:r>
            <a:br>
              <a:rPr lang="ru-RU" sz="2000" dirty="0" smtClean="0">
                <a:solidFill>
                  <a:schemeClr val="accent1">
                    <a:lumMod val="75000"/>
                  </a:schemeClr>
                </a:solidFill>
                <a:effectLst/>
                <a:latin typeface="Times New Roman" pitchFamily="18" charset="0"/>
                <a:ea typeface="Times New Roman"/>
                <a:cs typeface="Times New Roman" pitchFamily="18" charset="0"/>
              </a:rPr>
            </a:br>
            <a:r>
              <a:rPr lang="ru-RU" sz="2000" dirty="0" smtClean="0">
                <a:solidFill>
                  <a:srgbClr val="002060"/>
                </a:solidFill>
                <a:effectLst/>
                <a:latin typeface="Times New Roman" pitchFamily="18" charset="0"/>
                <a:ea typeface="Times New Roman"/>
                <a:cs typeface="Times New Roman" pitchFamily="18" charset="0"/>
              </a:rPr>
              <a:t>    - Отличники</a:t>
            </a:r>
            <a:r>
              <a:rPr lang="ru-RU" sz="2000" dirty="0">
                <a:solidFill>
                  <a:srgbClr val="002060"/>
                </a:solidFill>
                <a:effectLst/>
                <a:latin typeface="Times New Roman" pitchFamily="18" charset="0"/>
                <a:ea typeface="Times New Roman"/>
                <a:cs typeface="Times New Roman" pitchFamily="18" charset="0"/>
              </a:rPr>
              <a:t>, т. к. к ним все предъявляют повышенные </a:t>
            </a:r>
            <a:r>
              <a:rPr lang="ru-RU" sz="2000" dirty="0" smtClean="0">
                <a:solidFill>
                  <a:srgbClr val="002060"/>
                </a:solidFill>
                <a:effectLst/>
                <a:latin typeface="Times New Roman" pitchFamily="18" charset="0"/>
                <a:ea typeface="Times New Roman"/>
                <a:cs typeface="Times New Roman" pitchFamily="18" charset="0"/>
              </a:rPr>
              <a:t>     требования</a:t>
            </a:r>
            <a:r>
              <a:rPr lang="ru-RU" sz="2000" dirty="0">
                <a:solidFill>
                  <a:srgbClr val="002060"/>
                </a:solidFill>
                <a:effectLst/>
                <a:latin typeface="Times New Roman" pitchFamily="18" charset="0"/>
                <a:ea typeface="Times New Roman"/>
                <a:cs typeface="Times New Roman" pitchFamily="18" charset="0"/>
              </a:rPr>
              <a:t>. К тому же эти дети редко бывают приняты в социальной группе сверстников, что также может привести к суицидальному исходу.     </a:t>
            </a:r>
            <a:r>
              <a:rPr lang="ru-RU" sz="2000" dirty="0" smtClean="0">
                <a:solidFill>
                  <a:srgbClr val="002060"/>
                </a:solidFill>
                <a:effectLst/>
                <a:latin typeface="Times New Roman" pitchFamily="18" charset="0"/>
                <a:ea typeface="Times New Roman"/>
                <a:cs typeface="Times New Roman" pitchFamily="18" charset="0"/>
              </a:rPr>
              <a:t/>
            </a:r>
            <a:br>
              <a:rPr lang="ru-RU" sz="2000" dirty="0" smtClean="0">
                <a:solidFill>
                  <a:srgbClr val="002060"/>
                </a:solidFill>
                <a:effectLst/>
                <a:latin typeface="Times New Roman" pitchFamily="18" charset="0"/>
                <a:ea typeface="Times New Roman"/>
                <a:cs typeface="Times New Roman" pitchFamily="18" charset="0"/>
              </a:rPr>
            </a:br>
            <a:r>
              <a:rPr lang="ru-RU" sz="2000" dirty="0" smtClean="0">
                <a:solidFill>
                  <a:srgbClr val="002060"/>
                </a:solidFill>
                <a:effectLst/>
                <a:latin typeface="Times New Roman" pitchFamily="18" charset="0"/>
                <a:ea typeface="Times New Roman"/>
                <a:cs typeface="Times New Roman" pitchFamily="18" charset="0"/>
              </a:rPr>
              <a:t>    - Дети</a:t>
            </a:r>
            <a:r>
              <a:rPr lang="ru-RU" sz="2000" dirty="0">
                <a:solidFill>
                  <a:srgbClr val="002060"/>
                </a:solidFill>
                <a:effectLst/>
                <a:latin typeface="Times New Roman" pitchFamily="18" charset="0"/>
                <a:ea typeface="Times New Roman"/>
                <a:cs typeface="Times New Roman" pitchFamily="18" charset="0"/>
              </a:rPr>
              <a:t>, которые резко снижают успехи в учебной деятельности, естественно вызывая тем самым недоумение и возмущение родителей и учителей.    </a:t>
            </a:r>
            <a:r>
              <a:rPr lang="ru-RU" sz="2000" dirty="0" smtClean="0">
                <a:solidFill>
                  <a:srgbClr val="002060"/>
                </a:solidFill>
                <a:effectLst/>
                <a:latin typeface="Times New Roman" pitchFamily="18" charset="0"/>
                <a:ea typeface="Times New Roman"/>
                <a:cs typeface="Times New Roman" pitchFamily="18" charset="0"/>
              </a:rPr>
              <a:t/>
            </a:r>
            <a:br>
              <a:rPr lang="ru-RU" sz="2000" dirty="0" smtClean="0">
                <a:solidFill>
                  <a:srgbClr val="002060"/>
                </a:solidFill>
                <a:effectLst/>
                <a:latin typeface="Times New Roman" pitchFamily="18" charset="0"/>
                <a:ea typeface="Times New Roman"/>
                <a:cs typeface="Times New Roman" pitchFamily="18" charset="0"/>
              </a:rPr>
            </a:br>
            <a:r>
              <a:rPr lang="ru-RU" sz="2000" dirty="0" smtClean="0">
                <a:solidFill>
                  <a:srgbClr val="002060"/>
                </a:solidFill>
                <a:effectLst/>
                <a:latin typeface="Times New Roman" pitchFamily="18" charset="0"/>
                <a:ea typeface="Times New Roman"/>
                <a:cs typeface="Times New Roman" pitchFamily="18" charset="0"/>
              </a:rPr>
              <a:t>    - Дети</a:t>
            </a:r>
            <a:r>
              <a:rPr lang="ru-RU" sz="2000" dirty="0">
                <a:solidFill>
                  <a:srgbClr val="002060"/>
                </a:solidFill>
                <a:effectLst/>
                <a:latin typeface="Times New Roman" pitchFamily="18" charset="0"/>
                <a:ea typeface="Times New Roman"/>
                <a:cs typeface="Times New Roman" pitchFamily="18" charset="0"/>
              </a:rPr>
              <a:t>, к которым окружающие предъявляют завышенные требования, а они в силу субъективных причин не могут их выполнить.      </a:t>
            </a:r>
            <a:r>
              <a:rPr lang="ru-RU" sz="2000" dirty="0" smtClean="0">
                <a:solidFill>
                  <a:srgbClr val="002060"/>
                </a:solidFill>
                <a:effectLst/>
                <a:latin typeface="Times New Roman" pitchFamily="18" charset="0"/>
                <a:ea typeface="Times New Roman"/>
                <a:cs typeface="Times New Roman" pitchFamily="18" charset="0"/>
              </a:rPr>
              <a:t/>
            </a:r>
            <a:br>
              <a:rPr lang="ru-RU" sz="2000" dirty="0" smtClean="0">
                <a:solidFill>
                  <a:srgbClr val="002060"/>
                </a:solidFill>
                <a:effectLst/>
                <a:latin typeface="Times New Roman" pitchFamily="18" charset="0"/>
                <a:ea typeface="Times New Roman"/>
                <a:cs typeface="Times New Roman" pitchFamily="18" charset="0"/>
              </a:rPr>
            </a:br>
            <a:r>
              <a:rPr lang="ru-RU" sz="2000" dirty="0" smtClean="0">
                <a:solidFill>
                  <a:srgbClr val="002060"/>
                </a:solidFill>
                <a:effectLst/>
                <a:latin typeface="Times New Roman" pitchFamily="18" charset="0"/>
                <a:ea typeface="Times New Roman"/>
                <a:cs typeface="Times New Roman" pitchFamily="18" charset="0"/>
              </a:rPr>
              <a:t>    - Дети </a:t>
            </a:r>
            <a:r>
              <a:rPr lang="ru-RU" sz="2000" dirty="0">
                <a:solidFill>
                  <a:srgbClr val="002060"/>
                </a:solidFill>
                <a:effectLst/>
                <a:latin typeface="Times New Roman" pitchFamily="18" charset="0"/>
                <a:ea typeface="Times New Roman"/>
                <a:cs typeface="Times New Roman" pitchFamily="18" charset="0"/>
              </a:rPr>
              <a:t>с повышенной тревожностью и склонностью к депрессиям (в основном это дети с родовыми травмами, правополушарные и те, у которых в роду или ближайшем окружении были случаи или попытки самоубийства), особенно в </a:t>
            </a:r>
            <a:r>
              <a:rPr lang="ru-RU" sz="2000" dirty="0" err="1">
                <a:solidFill>
                  <a:srgbClr val="002060"/>
                </a:solidFill>
                <a:effectLst/>
                <a:latin typeface="Times New Roman" pitchFamily="18" charset="0"/>
                <a:ea typeface="Times New Roman"/>
                <a:cs typeface="Times New Roman" pitchFamily="18" charset="0"/>
              </a:rPr>
              <a:t>пубертате</a:t>
            </a:r>
            <a:r>
              <a:rPr lang="ru-RU" sz="2000" dirty="0">
                <a:solidFill>
                  <a:srgbClr val="002060"/>
                </a:solidFill>
                <a:effectLst/>
                <a:latin typeface="Times New Roman" pitchFamily="18" charset="0"/>
                <a:ea typeface="Times New Roman"/>
                <a:cs typeface="Times New Roman" pitchFamily="18" charset="0"/>
              </a:rPr>
              <a:t> (периоде полового созревания).</a:t>
            </a:r>
            <a:r>
              <a:rPr lang="ru-RU" sz="5400" dirty="0">
                <a:effectLst/>
                <a:latin typeface="Calibri"/>
                <a:ea typeface="Calibri"/>
                <a:cs typeface="Times New Roman"/>
              </a:rPr>
              <a:t/>
            </a:r>
            <a:br>
              <a:rPr lang="ru-RU" sz="5400" dirty="0">
                <a:effectLst/>
                <a:latin typeface="Calibri"/>
                <a:ea typeface="Calibri"/>
                <a:cs typeface="Times New Roman"/>
              </a:rPr>
            </a:br>
            <a:endParaRPr lang="ru-RU" dirty="0"/>
          </a:p>
        </p:txBody>
      </p:sp>
    </p:spTree>
    <p:extLst>
      <p:ext uri="{BB962C8B-B14F-4D97-AF65-F5344CB8AC3E}">
        <p14:creationId xmlns:p14="http://schemas.microsoft.com/office/powerpoint/2010/main" xmlns="" val="2834608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9" y="548680"/>
            <a:ext cx="7622232" cy="5832648"/>
          </a:xfrm>
        </p:spPr>
        <p:txBody>
          <a:bodyPr/>
          <a:lstStyle/>
          <a:p>
            <a:pPr marL="0" indent="0" algn="ctr">
              <a:spcAft>
                <a:spcPts val="0"/>
              </a:spcAft>
              <a:buNone/>
            </a:pPr>
            <a:r>
              <a:rPr lang="ru-RU" sz="2800" dirty="0">
                <a:solidFill>
                  <a:schemeClr val="accent6">
                    <a:lumMod val="75000"/>
                  </a:schemeClr>
                </a:solidFill>
                <a:effectLst/>
                <a:latin typeface="Times New Roman" pitchFamily="18" charset="0"/>
                <a:ea typeface="Times New Roman"/>
                <a:cs typeface="Times New Roman" pitchFamily="18" charset="0"/>
              </a:rPr>
              <a:t>Мотивы суицидального поведения детей и подростков: </a:t>
            </a:r>
            <a:r>
              <a:rPr lang="ru-RU" sz="2800" dirty="0" smtClean="0">
                <a:solidFill>
                  <a:schemeClr val="accent6">
                    <a:lumMod val="75000"/>
                  </a:schemeClr>
                </a:solidFill>
                <a:effectLst/>
                <a:latin typeface="Times New Roman" pitchFamily="18" charset="0"/>
                <a:ea typeface="Times New Roman"/>
                <a:cs typeface="Times New Roman" pitchFamily="18" charset="0"/>
              </a:rPr>
              <a:t/>
            </a:r>
            <a:br>
              <a:rPr lang="ru-RU" sz="2800" dirty="0" smtClean="0">
                <a:solidFill>
                  <a:schemeClr val="accent6">
                    <a:lumMod val="75000"/>
                  </a:schemeClr>
                </a:solidFill>
                <a:effectLst/>
                <a:latin typeface="Times New Roman" pitchFamily="18" charset="0"/>
                <a:ea typeface="Times New Roman"/>
                <a:cs typeface="Times New Roman" pitchFamily="18" charset="0"/>
              </a:rPr>
            </a:br>
            <a:r>
              <a:rPr lang="ru-RU" sz="2000" dirty="0" smtClean="0">
                <a:solidFill>
                  <a:schemeClr val="bg2">
                    <a:lumMod val="25000"/>
                  </a:schemeClr>
                </a:solidFill>
                <a:effectLst/>
                <a:latin typeface="Arial"/>
                <a:ea typeface="Times New Roman"/>
                <a:cs typeface="Times New Roman"/>
              </a:rPr>
              <a:t>1.Переживание </a:t>
            </a:r>
            <a:r>
              <a:rPr lang="ru-RU" sz="2000" dirty="0">
                <a:solidFill>
                  <a:schemeClr val="bg2">
                    <a:lumMod val="25000"/>
                  </a:schemeClr>
                </a:solidFill>
                <a:effectLst/>
                <a:latin typeface="Arial"/>
                <a:ea typeface="Times New Roman"/>
                <a:cs typeface="Times New Roman"/>
              </a:rPr>
              <a:t>обиды</a:t>
            </a:r>
            <a:r>
              <a:rPr lang="ru-RU" sz="2000" dirty="0" smtClean="0">
                <a:solidFill>
                  <a:schemeClr val="bg2">
                    <a:lumMod val="25000"/>
                  </a:schemeClr>
                </a:solidFill>
                <a:effectLst/>
                <a:latin typeface="Arial"/>
                <a:ea typeface="Times New Roman"/>
                <a:cs typeface="Times New Roman"/>
              </a:rPr>
              <a:t>, одиночества</a:t>
            </a:r>
            <a:r>
              <a:rPr lang="ru-RU" sz="2000" dirty="0">
                <a:solidFill>
                  <a:schemeClr val="bg2">
                    <a:lumMod val="25000"/>
                  </a:schemeClr>
                </a:solidFill>
                <a:effectLst/>
                <a:latin typeface="Arial"/>
                <a:ea typeface="Times New Roman"/>
                <a:cs typeface="Times New Roman"/>
              </a:rPr>
              <a:t>, отчужденности и непонимания.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2</a:t>
            </a:r>
            <a:r>
              <a:rPr lang="ru-RU" sz="2000" dirty="0">
                <a:solidFill>
                  <a:schemeClr val="bg2">
                    <a:lumMod val="25000"/>
                  </a:schemeClr>
                </a:solidFill>
                <a:effectLst/>
                <a:latin typeface="Arial"/>
                <a:ea typeface="Times New Roman"/>
                <a:cs typeface="Times New Roman"/>
              </a:rPr>
              <a:t>. Действительная или мнимая утрата любви родителей. 3. Переживания, связанные со смертью, разводом или уходом родителей из семьи.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4</a:t>
            </a:r>
            <a:r>
              <a:rPr lang="ru-RU" sz="2000" dirty="0">
                <a:solidFill>
                  <a:schemeClr val="bg2">
                    <a:lumMod val="25000"/>
                  </a:schemeClr>
                </a:solidFill>
                <a:effectLst/>
                <a:latin typeface="Arial"/>
                <a:ea typeface="Times New Roman"/>
                <a:cs typeface="Times New Roman"/>
              </a:rPr>
              <a:t>. Чувство вины, стыда, оскорбленного самолюбия.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5</a:t>
            </a:r>
            <a:r>
              <a:rPr lang="ru-RU" sz="2000" dirty="0">
                <a:solidFill>
                  <a:schemeClr val="bg2">
                    <a:lumMod val="25000"/>
                  </a:schemeClr>
                </a:solidFill>
                <a:effectLst/>
                <a:latin typeface="Arial"/>
                <a:ea typeface="Times New Roman"/>
                <a:cs typeface="Times New Roman"/>
              </a:rPr>
              <a:t>. Боязнь позора, насмешек или унижения.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6</a:t>
            </a:r>
            <a:r>
              <a:rPr lang="ru-RU" sz="2000" dirty="0">
                <a:solidFill>
                  <a:schemeClr val="bg2">
                    <a:lumMod val="25000"/>
                  </a:schemeClr>
                </a:solidFill>
                <a:effectLst/>
                <a:latin typeface="Arial"/>
                <a:ea typeface="Times New Roman"/>
                <a:cs typeface="Times New Roman"/>
              </a:rPr>
              <a:t>. Страх наказания.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7</a:t>
            </a:r>
            <a:r>
              <a:rPr lang="ru-RU" sz="2000" dirty="0">
                <a:solidFill>
                  <a:schemeClr val="bg2">
                    <a:lumMod val="25000"/>
                  </a:schemeClr>
                </a:solidFill>
                <a:effectLst/>
                <a:latin typeface="Arial"/>
                <a:ea typeface="Times New Roman"/>
                <a:cs typeface="Times New Roman"/>
              </a:rPr>
              <a:t>. Любовные неудачи, беременность.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8</a:t>
            </a:r>
            <a:r>
              <a:rPr lang="ru-RU" sz="2000" dirty="0">
                <a:solidFill>
                  <a:schemeClr val="bg2">
                    <a:lumMod val="25000"/>
                  </a:schemeClr>
                </a:solidFill>
                <a:effectLst/>
                <a:latin typeface="Arial"/>
                <a:ea typeface="Times New Roman"/>
                <a:cs typeface="Times New Roman"/>
              </a:rPr>
              <a:t>. Чувство мести, злобы, протеста.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9</a:t>
            </a:r>
            <a:r>
              <a:rPr lang="ru-RU" sz="2000" dirty="0">
                <a:solidFill>
                  <a:schemeClr val="bg2">
                    <a:lumMod val="25000"/>
                  </a:schemeClr>
                </a:solidFill>
                <a:effectLst/>
                <a:latin typeface="Arial"/>
                <a:ea typeface="Times New Roman"/>
                <a:cs typeface="Times New Roman"/>
              </a:rPr>
              <a:t>. Желание привлечь к себе внимание.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10</a:t>
            </a:r>
            <a:r>
              <a:rPr lang="ru-RU" sz="2000" dirty="0">
                <a:solidFill>
                  <a:schemeClr val="bg2">
                    <a:lumMod val="25000"/>
                  </a:schemeClr>
                </a:solidFill>
                <a:effectLst/>
                <a:latin typeface="Arial"/>
                <a:ea typeface="Times New Roman"/>
                <a:cs typeface="Times New Roman"/>
              </a:rPr>
              <a:t>. Чувство безнадежности.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11</a:t>
            </a:r>
            <a:r>
              <a:rPr lang="ru-RU" sz="2000" dirty="0">
                <a:solidFill>
                  <a:schemeClr val="bg2">
                    <a:lumMod val="25000"/>
                  </a:schemeClr>
                </a:solidFill>
                <a:effectLst/>
                <a:latin typeface="Arial"/>
                <a:ea typeface="Times New Roman"/>
                <a:cs typeface="Times New Roman"/>
              </a:rPr>
              <a:t>. Множественные проблемы, все глобальные и неразрешимые.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12</a:t>
            </a:r>
            <a:r>
              <a:rPr lang="ru-RU" sz="2000" dirty="0">
                <a:solidFill>
                  <a:schemeClr val="bg2">
                    <a:lumMod val="25000"/>
                  </a:schemeClr>
                </a:solidFill>
                <a:effectLst/>
                <a:latin typeface="Arial"/>
                <a:ea typeface="Times New Roman"/>
                <a:cs typeface="Times New Roman"/>
              </a:rPr>
              <a:t>. Желание наказать обидчика. </a:t>
            </a:r>
            <a:r>
              <a:rPr lang="ru-RU" sz="2000" dirty="0" smtClean="0">
                <a:solidFill>
                  <a:schemeClr val="bg2">
                    <a:lumMod val="25000"/>
                  </a:schemeClr>
                </a:solidFill>
                <a:effectLst/>
                <a:latin typeface="Arial"/>
                <a:ea typeface="Times New Roman"/>
                <a:cs typeface="Times New Roman"/>
              </a:rPr>
              <a:t/>
            </a:r>
            <a:br>
              <a:rPr lang="ru-RU" sz="2000" dirty="0" smtClean="0">
                <a:solidFill>
                  <a:schemeClr val="bg2">
                    <a:lumMod val="25000"/>
                  </a:schemeClr>
                </a:solidFill>
                <a:effectLst/>
                <a:latin typeface="Arial"/>
                <a:ea typeface="Times New Roman"/>
                <a:cs typeface="Times New Roman"/>
              </a:rPr>
            </a:br>
            <a:r>
              <a:rPr lang="ru-RU" sz="2000" dirty="0" smtClean="0">
                <a:solidFill>
                  <a:schemeClr val="bg2">
                    <a:lumMod val="25000"/>
                  </a:schemeClr>
                </a:solidFill>
                <a:effectLst/>
                <a:latin typeface="Arial"/>
                <a:ea typeface="Times New Roman"/>
                <a:cs typeface="Times New Roman"/>
              </a:rPr>
              <a:t>13</a:t>
            </a:r>
            <a:r>
              <a:rPr lang="ru-RU" sz="2000" dirty="0">
                <a:solidFill>
                  <a:schemeClr val="bg2">
                    <a:lumMod val="25000"/>
                  </a:schemeClr>
                </a:solidFill>
                <a:effectLst/>
                <a:latin typeface="Arial"/>
                <a:ea typeface="Times New Roman"/>
                <a:cs typeface="Times New Roman"/>
              </a:rPr>
              <a:t>. Депрессивные состояния.</a:t>
            </a:r>
            <a:r>
              <a:rPr lang="ru-RU" sz="2000" dirty="0">
                <a:effectLst/>
                <a:latin typeface="Calibri"/>
                <a:ea typeface="Calibri"/>
                <a:cs typeface="Times New Roman"/>
              </a:rPr>
              <a:t/>
            </a:r>
            <a:br>
              <a:rPr lang="ru-RU" sz="2000" dirty="0">
                <a:effectLst/>
                <a:latin typeface="Calibri"/>
                <a:ea typeface="Calibri"/>
                <a:cs typeface="Times New Roman"/>
              </a:rPr>
            </a:br>
            <a:endParaRPr lang="ru-RU" sz="2000" dirty="0"/>
          </a:p>
        </p:txBody>
      </p:sp>
    </p:spTree>
    <p:extLst>
      <p:ext uri="{BB962C8B-B14F-4D97-AF65-F5344CB8AC3E}">
        <p14:creationId xmlns:p14="http://schemas.microsoft.com/office/powerpoint/2010/main" xmlns="" val="493512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332656"/>
            <a:ext cx="8208912" cy="6278642"/>
          </a:xfrm>
          <a:prstGeom prst="rect">
            <a:avLst/>
          </a:prstGeom>
        </p:spPr>
        <p:txBody>
          <a:bodyPr wrap="square">
            <a:spAutoFit/>
          </a:bodyPr>
          <a:lstStyle/>
          <a:p>
            <a:pPr algn="ctr"/>
            <a:r>
              <a:rPr lang="ru-RU" sz="2400" b="1" i="1" dirty="0">
                <a:solidFill>
                  <a:schemeClr val="accent6">
                    <a:lumMod val="75000"/>
                  </a:schemeClr>
                </a:solidFill>
                <a:effectLst>
                  <a:outerShdw blurRad="38100" dist="38100" dir="2700000" algn="tl">
                    <a:srgbClr val="000000">
                      <a:alpha val="43137"/>
                    </a:srgbClr>
                  </a:outerShdw>
                </a:effectLst>
              </a:rPr>
              <a:t>Характерные черты суицидальных личностей:     </a:t>
            </a:r>
            <a:endParaRPr lang="ru-RU" sz="2400" b="1" i="1" dirty="0" smtClean="0">
              <a:solidFill>
                <a:schemeClr val="accent6">
                  <a:lumMod val="75000"/>
                </a:schemeClr>
              </a:solidFill>
              <a:effectLst>
                <a:outerShdw blurRad="38100" dist="38100" dir="2700000" algn="tl">
                  <a:srgbClr val="000000">
                    <a:alpha val="43137"/>
                  </a:srgbClr>
                </a:outerShdw>
              </a:effectLst>
            </a:endParaRPr>
          </a:p>
          <a:p>
            <a:r>
              <a:rPr lang="ru-RU" sz="2100" dirty="0" smtClean="0">
                <a:solidFill>
                  <a:schemeClr val="bg2">
                    <a:lumMod val="25000"/>
                  </a:schemeClr>
                </a:solidFill>
              </a:rPr>
              <a:t>    -</a:t>
            </a:r>
            <a:r>
              <a:rPr lang="ru-RU" sz="2100" dirty="0" smtClean="0">
                <a:solidFill>
                  <a:schemeClr val="bg2">
                    <a:lumMod val="25000"/>
                  </a:schemeClr>
                </a:solidFill>
                <a:effectLst>
                  <a:outerShdw blurRad="38100" dist="38100" dir="2700000" algn="tl">
                    <a:srgbClr val="000000">
                      <a:alpha val="43137"/>
                    </a:srgbClr>
                  </a:outerShdw>
                </a:effectLst>
              </a:rPr>
              <a:t> </a:t>
            </a:r>
            <a:r>
              <a:rPr lang="ru-RU" sz="2100" dirty="0" smtClean="0">
                <a:solidFill>
                  <a:schemeClr val="bg2">
                    <a:lumMod val="25000"/>
                  </a:schemeClr>
                </a:solidFill>
              </a:rPr>
              <a:t>Настойчивые </a:t>
            </a:r>
            <a:r>
              <a:rPr lang="ru-RU" sz="2100" dirty="0">
                <a:solidFill>
                  <a:schemeClr val="bg2">
                    <a:lumMod val="25000"/>
                  </a:schemeClr>
                </a:solidFill>
              </a:rPr>
              <a:t>или повторные мысли о </a:t>
            </a:r>
            <a:r>
              <a:rPr lang="ru-RU" sz="2100" dirty="0" smtClean="0">
                <a:solidFill>
                  <a:schemeClr val="bg2">
                    <a:lumMod val="25000"/>
                  </a:schemeClr>
                </a:solidFill>
              </a:rPr>
              <a:t>самоубийстве.</a:t>
            </a:r>
          </a:p>
          <a:p>
            <a:r>
              <a:rPr lang="ru-RU" sz="2100" dirty="0" smtClean="0">
                <a:solidFill>
                  <a:schemeClr val="bg2">
                    <a:lumMod val="25000"/>
                  </a:schemeClr>
                </a:solidFill>
              </a:rPr>
              <a:t>    - Депрессивное </a:t>
            </a:r>
            <a:r>
              <a:rPr lang="ru-RU" sz="2100" dirty="0">
                <a:solidFill>
                  <a:schemeClr val="bg2">
                    <a:lumMod val="25000"/>
                  </a:schemeClr>
                </a:solidFill>
              </a:rPr>
              <a:t>настроение, часто с потерей аппетита, жизненной активности, проблемы со сном.     </a:t>
            </a:r>
            <a:endParaRPr lang="ru-RU" sz="2100" dirty="0" smtClean="0">
              <a:solidFill>
                <a:schemeClr val="bg2">
                  <a:lumMod val="25000"/>
                </a:schemeClr>
              </a:solidFill>
            </a:endParaRPr>
          </a:p>
          <a:p>
            <a:r>
              <a:rPr lang="ru-RU" sz="2100" dirty="0" smtClean="0">
                <a:solidFill>
                  <a:schemeClr val="bg2">
                    <a:lumMod val="25000"/>
                  </a:schemeClr>
                </a:solidFill>
              </a:rPr>
              <a:t>    - Может </a:t>
            </a:r>
            <a:r>
              <a:rPr lang="ru-RU" sz="2100" dirty="0">
                <a:solidFill>
                  <a:schemeClr val="bg2">
                    <a:lumMod val="25000"/>
                  </a:schemeClr>
                </a:solidFill>
              </a:rPr>
              <a:t>присутствовать зависимость от наркотиков или алкоголя.    </a:t>
            </a:r>
            <a:endParaRPr lang="ru-RU" sz="2100" dirty="0" smtClean="0">
              <a:solidFill>
                <a:schemeClr val="bg2">
                  <a:lumMod val="25000"/>
                </a:schemeClr>
              </a:solidFill>
            </a:endParaRPr>
          </a:p>
          <a:p>
            <a:r>
              <a:rPr lang="ru-RU" sz="2100" dirty="0" smtClean="0">
                <a:solidFill>
                  <a:schemeClr val="bg2">
                    <a:lumMod val="25000"/>
                  </a:schemeClr>
                </a:solidFill>
              </a:rPr>
              <a:t>    - Чувство </a:t>
            </a:r>
            <a:r>
              <a:rPr lang="ru-RU" sz="2100" dirty="0">
                <a:solidFill>
                  <a:schemeClr val="bg2">
                    <a:lumMod val="25000"/>
                  </a:schemeClr>
                </a:solidFill>
              </a:rPr>
              <a:t>изоляции, отверженности; их депрессия может быть вызвана уходом из семьи и лишением систем поддержки.     </a:t>
            </a:r>
            <a:endParaRPr lang="ru-RU" sz="2100" dirty="0" smtClean="0">
              <a:solidFill>
                <a:schemeClr val="bg2">
                  <a:lumMod val="25000"/>
                </a:schemeClr>
              </a:solidFill>
            </a:endParaRPr>
          </a:p>
          <a:p>
            <a:r>
              <a:rPr lang="ru-RU" sz="2100" dirty="0" smtClean="0">
                <a:solidFill>
                  <a:schemeClr val="bg2">
                    <a:lumMod val="25000"/>
                  </a:schemeClr>
                </a:solidFill>
              </a:rPr>
              <a:t>    - Ощущение </a:t>
            </a:r>
            <a:r>
              <a:rPr lang="ru-RU" sz="2100" dirty="0">
                <a:solidFill>
                  <a:schemeClr val="bg2">
                    <a:lumMod val="25000"/>
                  </a:schemeClr>
                </a:solidFill>
              </a:rPr>
              <a:t>безнадежности и беспомощности. В такой момент угроза суицида может быть первым сильным чувством.    </a:t>
            </a:r>
            <a:endParaRPr lang="ru-RU" sz="2100" dirty="0" smtClean="0">
              <a:solidFill>
                <a:schemeClr val="bg2">
                  <a:lumMod val="25000"/>
                </a:schemeClr>
              </a:solidFill>
            </a:endParaRPr>
          </a:p>
          <a:p>
            <a:r>
              <a:rPr lang="ru-RU" sz="2100" dirty="0" smtClean="0">
                <a:solidFill>
                  <a:schemeClr val="bg2">
                    <a:lumMod val="25000"/>
                  </a:schemeClr>
                </a:solidFill>
              </a:rPr>
              <a:t>    - Неспособность </a:t>
            </a:r>
            <a:r>
              <a:rPr lang="ru-RU" sz="2100" dirty="0">
                <a:solidFill>
                  <a:schemeClr val="bg2">
                    <a:lumMod val="25000"/>
                  </a:schemeClr>
                </a:solidFill>
              </a:rPr>
              <a:t>общаться с другими людьми из-за чувства безысходности и мыслей о самоубийстве</a:t>
            </a:r>
            <a:r>
              <a:rPr lang="ru-RU" sz="2100" dirty="0" smtClean="0">
                <a:solidFill>
                  <a:schemeClr val="bg2">
                    <a:lumMod val="25000"/>
                  </a:schemeClr>
                </a:solidFill>
              </a:rPr>
              <a:t>. </a:t>
            </a:r>
            <a:r>
              <a:rPr lang="ru-RU" sz="2100" dirty="0">
                <a:solidFill>
                  <a:schemeClr val="bg2">
                    <a:lumMod val="25000"/>
                  </a:schemeClr>
                </a:solidFill>
              </a:rPr>
              <a:t>Они считают, что лучше не станет «никогда». Их речь и мысли полны обобщений и фатальны: «жизнь ужасна», «всем все равно». </a:t>
            </a:r>
            <a:r>
              <a:rPr lang="ru-RU" sz="2100" dirty="0" smtClean="0">
                <a:solidFill>
                  <a:schemeClr val="bg2">
                    <a:lumMod val="25000"/>
                  </a:schemeClr>
                </a:solidFill>
              </a:rPr>
              <a:t>Они </a:t>
            </a:r>
            <a:r>
              <a:rPr lang="ru-RU" sz="2100" dirty="0">
                <a:solidFill>
                  <a:schemeClr val="bg2">
                    <a:lumMod val="25000"/>
                  </a:schemeClr>
                </a:solidFill>
              </a:rPr>
              <a:t>обладают туннельным видением, т. е. неспособностью увидеть то положительное, что могло бы быть приемлемо для них. Они видят  </a:t>
            </a:r>
            <a:r>
              <a:rPr lang="ru-RU" sz="2100" dirty="0" smtClean="0">
                <a:solidFill>
                  <a:schemeClr val="bg2">
                    <a:lumMod val="25000"/>
                  </a:schemeClr>
                </a:solidFill>
              </a:rPr>
              <a:t>только </a:t>
            </a:r>
            <a:r>
              <a:rPr lang="ru-RU" sz="2100" dirty="0">
                <a:solidFill>
                  <a:schemeClr val="bg2">
                    <a:lumMod val="25000"/>
                  </a:schemeClr>
                </a:solidFill>
              </a:rPr>
              <a:t>один выход из сложившейся ситуации</a:t>
            </a:r>
            <a:r>
              <a:rPr lang="ru-RU" sz="2100" dirty="0" smtClean="0">
                <a:solidFill>
                  <a:schemeClr val="bg2">
                    <a:lumMod val="25000"/>
                  </a:schemeClr>
                </a:solidFill>
              </a:rPr>
              <a:t>. </a:t>
            </a:r>
            <a:r>
              <a:rPr lang="ru-RU" sz="2100" dirty="0">
                <a:solidFill>
                  <a:schemeClr val="bg2">
                    <a:lumMod val="25000"/>
                  </a:schemeClr>
                </a:solidFill>
              </a:rPr>
              <a:t>Они амбивалентны – хотят умереть, и в то же время, некоторым образом, хотят жить</a:t>
            </a:r>
            <a:r>
              <a:rPr lang="ru-RU" sz="2100" dirty="0"/>
              <a:t>.</a:t>
            </a:r>
          </a:p>
        </p:txBody>
      </p:sp>
    </p:spTree>
    <p:extLst>
      <p:ext uri="{BB962C8B-B14F-4D97-AF65-F5344CB8AC3E}">
        <p14:creationId xmlns:p14="http://schemas.microsoft.com/office/powerpoint/2010/main" xmlns="" val="3825573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76673"/>
            <a:ext cx="8208912" cy="6093976"/>
          </a:xfrm>
          <a:prstGeom prst="rect">
            <a:avLst/>
          </a:prstGeom>
        </p:spPr>
        <p:txBody>
          <a:bodyPr wrap="square">
            <a:spAutoFit/>
          </a:bodyPr>
          <a:lstStyle/>
          <a:p>
            <a:pPr>
              <a:spcAft>
                <a:spcPts val="0"/>
              </a:spcAft>
            </a:pPr>
            <a:r>
              <a:rPr lang="ru-RU" sz="3000" b="1" i="1" dirty="0" smtClean="0">
                <a:solidFill>
                  <a:schemeClr val="accent6">
                    <a:lumMod val="75000"/>
                  </a:schemeClr>
                </a:solidFill>
                <a:effectLst>
                  <a:outerShdw blurRad="38100" dist="38100" dir="2700000" algn="tl">
                    <a:srgbClr val="000000">
                      <a:alpha val="43137"/>
                    </a:srgbClr>
                  </a:outerShdw>
                </a:effectLst>
                <a:latin typeface="Times New Roman" pitchFamily="18" charset="0"/>
                <a:ea typeface="Times New Roman"/>
                <a:cs typeface="Times New Roman" pitchFamily="18" charset="0"/>
              </a:rPr>
              <a:t>                Вербальные </a:t>
            </a:r>
            <a:r>
              <a:rPr lang="ru-RU" sz="3000" b="1" i="1" dirty="0">
                <a:solidFill>
                  <a:schemeClr val="accent6">
                    <a:lumMod val="75000"/>
                  </a:schemeClr>
                </a:solidFill>
                <a:effectLst>
                  <a:outerShdw blurRad="38100" dist="38100" dir="2700000" algn="tl">
                    <a:srgbClr val="000000">
                      <a:alpha val="43137"/>
                    </a:srgbClr>
                  </a:outerShdw>
                </a:effectLst>
                <a:latin typeface="Times New Roman" pitchFamily="18" charset="0"/>
                <a:ea typeface="Times New Roman"/>
                <a:cs typeface="Times New Roman" pitchFamily="18" charset="0"/>
              </a:rPr>
              <a:t>(</a:t>
            </a:r>
            <a:r>
              <a:rPr lang="ru-RU" sz="3000" b="1" i="1" dirty="0" smtClean="0">
                <a:solidFill>
                  <a:schemeClr val="accent6">
                    <a:lumMod val="75000"/>
                  </a:schemeClr>
                </a:solidFill>
                <a:effectLst>
                  <a:outerShdw blurRad="38100" dist="38100" dir="2700000" algn="tl">
                    <a:srgbClr val="000000">
                      <a:alpha val="43137"/>
                    </a:srgbClr>
                  </a:outerShdw>
                </a:effectLst>
                <a:latin typeface="Times New Roman" pitchFamily="18" charset="0"/>
                <a:ea typeface="Times New Roman"/>
                <a:cs typeface="Times New Roman" pitchFamily="18" charset="0"/>
              </a:rPr>
              <a:t>речевые) ключи: </a:t>
            </a:r>
          </a:p>
          <a:p>
            <a:pPr>
              <a:spcAft>
                <a:spcPts val="0"/>
              </a:spcAft>
            </a:pPr>
            <a:r>
              <a:rPr lang="ru-RU" sz="3000" b="1" i="1" dirty="0" smtClean="0">
                <a:solidFill>
                  <a:schemeClr val="accent6">
                    <a:lumMod val="75000"/>
                  </a:schemeClr>
                </a:solidFill>
                <a:effectLst>
                  <a:outerShdw blurRad="38100" dist="38100" dir="2700000" algn="tl">
                    <a:srgbClr val="000000">
                      <a:alpha val="43137"/>
                    </a:srgbClr>
                  </a:outerShdw>
                </a:effectLst>
                <a:latin typeface="Times New Roman" pitchFamily="18" charset="0"/>
                <a:ea typeface="Times New Roman"/>
                <a:cs typeface="Times New Roman" pitchFamily="18" charset="0"/>
              </a:rPr>
              <a:t>           </a:t>
            </a:r>
            <a:r>
              <a:rPr lang="ru-RU" sz="3000" dirty="0" smtClean="0">
                <a:solidFill>
                  <a:schemeClr val="tx2">
                    <a:lumMod val="75000"/>
                  </a:schemeClr>
                </a:solidFill>
                <a:latin typeface="Times New Roman" pitchFamily="18" charset="0"/>
                <a:ea typeface="Times New Roman"/>
                <a:cs typeface="Times New Roman" pitchFamily="18" charset="0"/>
              </a:rPr>
              <a:t>Непосредственные </a:t>
            </a:r>
            <a:r>
              <a:rPr lang="ru-RU" sz="3000" dirty="0">
                <a:solidFill>
                  <a:schemeClr val="tx2">
                    <a:lumMod val="75000"/>
                  </a:schemeClr>
                </a:solidFill>
                <a:latin typeface="Times New Roman" pitchFamily="18" charset="0"/>
                <a:ea typeface="Times New Roman"/>
                <a:cs typeface="Times New Roman" pitchFamily="18" charset="0"/>
              </a:rPr>
              <a:t>заявления типа </a:t>
            </a:r>
            <a:endParaRPr lang="ru-RU" sz="3000" dirty="0" smtClean="0">
              <a:solidFill>
                <a:schemeClr val="tx2">
                  <a:lumMod val="75000"/>
                </a:schemeClr>
              </a:solidFill>
              <a:latin typeface="Times New Roman" pitchFamily="18" charset="0"/>
              <a:ea typeface="Times New Roman"/>
              <a:cs typeface="Times New Roman" pitchFamily="18" charset="0"/>
            </a:endParaRPr>
          </a:p>
          <a:p>
            <a:pPr algn="just">
              <a:spcAft>
                <a:spcPts val="0"/>
              </a:spcAft>
            </a:pPr>
            <a:r>
              <a:rPr lang="ru-RU" sz="3000" dirty="0" smtClean="0">
                <a:solidFill>
                  <a:schemeClr val="tx2">
                    <a:lumMod val="75000"/>
                  </a:schemeClr>
                </a:solidFill>
                <a:latin typeface="Times New Roman" pitchFamily="18" charset="0"/>
                <a:ea typeface="Times New Roman"/>
                <a:cs typeface="Times New Roman" pitchFamily="18" charset="0"/>
              </a:rPr>
              <a:t>«</a:t>
            </a:r>
            <a:r>
              <a:rPr lang="ru-RU" sz="3000" dirty="0">
                <a:solidFill>
                  <a:schemeClr val="tx2">
                    <a:lumMod val="75000"/>
                  </a:schemeClr>
                </a:solidFill>
                <a:latin typeface="Times New Roman" pitchFamily="18" charset="0"/>
                <a:ea typeface="Times New Roman"/>
                <a:cs typeface="Times New Roman" pitchFamily="18" charset="0"/>
              </a:rPr>
              <a:t>Я подумываю о самоубийстве», или «Было бы лучше умереть», или «Я не </a:t>
            </a:r>
            <a:r>
              <a:rPr lang="ru-RU" sz="3000" dirty="0" smtClean="0">
                <a:solidFill>
                  <a:schemeClr val="tx2">
                    <a:lumMod val="75000"/>
                  </a:schemeClr>
                </a:solidFill>
                <a:latin typeface="Times New Roman" pitchFamily="18" charset="0"/>
                <a:ea typeface="Times New Roman"/>
                <a:cs typeface="Times New Roman" pitchFamily="18" charset="0"/>
              </a:rPr>
              <a:t>хочу больше жить</a:t>
            </a:r>
            <a:r>
              <a:rPr lang="ru-RU" sz="3000" dirty="0">
                <a:solidFill>
                  <a:schemeClr val="tx2">
                    <a:lumMod val="75000"/>
                  </a:schemeClr>
                </a:solidFill>
                <a:latin typeface="Times New Roman" pitchFamily="18" charset="0"/>
                <a:ea typeface="Times New Roman"/>
                <a:cs typeface="Times New Roman" pitchFamily="18" charset="0"/>
              </a:rPr>
              <a:t>».      </a:t>
            </a:r>
            <a:endParaRPr lang="ru-RU" sz="3000" dirty="0" smtClean="0">
              <a:solidFill>
                <a:schemeClr val="tx2">
                  <a:lumMod val="75000"/>
                </a:schemeClr>
              </a:solidFill>
              <a:latin typeface="Times New Roman" pitchFamily="18" charset="0"/>
              <a:ea typeface="Times New Roman"/>
              <a:cs typeface="Times New Roman" pitchFamily="18" charset="0"/>
            </a:endParaRPr>
          </a:p>
          <a:p>
            <a:pPr>
              <a:spcAft>
                <a:spcPts val="0"/>
              </a:spcAft>
            </a:pPr>
            <a:r>
              <a:rPr lang="ru-RU" sz="3000" dirty="0" smtClean="0">
                <a:solidFill>
                  <a:schemeClr val="tx2">
                    <a:lumMod val="75000"/>
                  </a:schemeClr>
                </a:solidFill>
                <a:latin typeface="Times New Roman" pitchFamily="18" charset="0"/>
                <a:ea typeface="Times New Roman"/>
                <a:cs typeface="Times New Roman" pitchFamily="18" charset="0"/>
              </a:rPr>
              <a:t>          Косвенные </a:t>
            </a:r>
            <a:r>
              <a:rPr lang="ru-RU" sz="3000" dirty="0">
                <a:solidFill>
                  <a:schemeClr val="tx2">
                    <a:lumMod val="75000"/>
                  </a:schemeClr>
                </a:solidFill>
                <a:latin typeface="Times New Roman" pitchFamily="18" charset="0"/>
                <a:ea typeface="Times New Roman"/>
                <a:cs typeface="Times New Roman" pitchFamily="18" charset="0"/>
              </a:rPr>
              <a:t>высказывания, например: </a:t>
            </a:r>
            <a:endParaRPr lang="ru-RU" sz="3000" dirty="0" smtClean="0">
              <a:solidFill>
                <a:schemeClr val="tx2">
                  <a:lumMod val="75000"/>
                </a:schemeClr>
              </a:solidFill>
              <a:latin typeface="Times New Roman" pitchFamily="18" charset="0"/>
              <a:ea typeface="Times New Roman"/>
              <a:cs typeface="Times New Roman" pitchFamily="18" charset="0"/>
            </a:endParaRPr>
          </a:p>
          <a:p>
            <a:pPr algn="just">
              <a:spcAft>
                <a:spcPts val="0"/>
              </a:spcAft>
            </a:pPr>
            <a:r>
              <a:rPr lang="ru-RU" sz="3000" dirty="0" smtClean="0">
                <a:solidFill>
                  <a:schemeClr val="tx2">
                    <a:lumMod val="75000"/>
                  </a:schemeClr>
                </a:solidFill>
                <a:latin typeface="Times New Roman" pitchFamily="18" charset="0"/>
                <a:ea typeface="Times New Roman"/>
                <a:cs typeface="Times New Roman" pitchFamily="18" charset="0"/>
              </a:rPr>
              <a:t>«</a:t>
            </a:r>
            <a:r>
              <a:rPr lang="ru-RU" sz="3000" dirty="0">
                <a:solidFill>
                  <a:schemeClr val="tx2">
                    <a:lumMod val="75000"/>
                  </a:schemeClr>
                </a:solidFill>
                <a:latin typeface="Times New Roman" pitchFamily="18" charset="0"/>
                <a:ea typeface="Times New Roman"/>
                <a:cs typeface="Times New Roman" pitchFamily="18" charset="0"/>
              </a:rPr>
              <a:t>Вам не придется больше обо мне беспокоиться», или «Мне все надоело», или «Они пожалеют, когда я уйду».     </a:t>
            </a:r>
            <a:endParaRPr lang="ru-RU" sz="3000" dirty="0" smtClean="0">
              <a:solidFill>
                <a:schemeClr val="tx2">
                  <a:lumMod val="75000"/>
                </a:schemeClr>
              </a:solidFill>
              <a:latin typeface="Times New Roman" pitchFamily="18" charset="0"/>
              <a:ea typeface="Times New Roman"/>
              <a:cs typeface="Times New Roman" pitchFamily="18" charset="0"/>
            </a:endParaRPr>
          </a:p>
          <a:p>
            <a:pPr algn="just">
              <a:spcAft>
                <a:spcPts val="0"/>
              </a:spcAft>
            </a:pPr>
            <a:r>
              <a:rPr lang="ru-RU" sz="3000" dirty="0">
                <a:solidFill>
                  <a:schemeClr val="tx2">
                    <a:lumMod val="75000"/>
                  </a:schemeClr>
                </a:solidFill>
                <a:latin typeface="Times New Roman" pitchFamily="18" charset="0"/>
                <a:ea typeface="Times New Roman"/>
                <a:cs typeface="Times New Roman" pitchFamily="18" charset="0"/>
              </a:rPr>
              <a:t> </a:t>
            </a:r>
            <a:r>
              <a:rPr lang="ru-RU" sz="3000" dirty="0" smtClean="0">
                <a:solidFill>
                  <a:schemeClr val="tx2">
                    <a:lumMod val="75000"/>
                  </a:schemeClr>
                </a:solidFill>
                <a:latin typeface="Times New Roman" pitchFamily="18" charset="0"/>
                <a:ea typeface="Times New Roman"/>
                <a:cs typeface="Times New Roman" pitchFamily="18" charset="0"/>
              </a:rPr>
              <a:t>        Намек </a:t>
            </a:r>
            <a:r>
              <a:rPr lang="ru-RU" sz="3000" dirty="0">
                <a:solidFill>
                  <a:schemeClr val="tx2">
                    <a:lumMod val="75000"/>
                  </a:schemeClr>
                </a:solidFill>
                <a:latin typeface="Times New Roman" pitchFamily="18" charset="0"/>
                <a:ea typeface="Times New Roman"/>
                <a:cs typeface="Times New Roman" pitchFamily="18" charset="0"/>
              </a:rPr>
              <a:t>на смерть или шутки по этому поводу. </a:t>
            </a:r>
            <a:endParaRPr lang="ru-RU" sz="3000" dirty="0" smtClean="0">
              <a:solidFill>
                <a:schemeClr val="tx2">
                  <a:lumMod val="75000"/>
                </a:schemeClr>
              </a:solidFill>
              <a:latin typeface="Times New Roman" pitchFamily="18" charset="0"/>
              <a:ea typeface="Times New Roman"/>
              <a:cs typeface="Times New Roman" pitchFamily="18" charset="0"/>
            </a:endParaRPr>
          </a:p>
          <a:p>
            <a:pPr algn="just">
              <a:spcAft>
                <a:spcPts val="0"/>
              </a:spcAft>
            </a:pPr>
            <a:r>
              <a:rPr lang="ru-RU" sz="3000" dirty="0">
                <a:solidFill>
                  <a:schemeClr val="tx2">
                    <a:lumMod val="75000"/>
                  </a:schemeClr>
                </a:solidFill>
                <a:latin typeface="Times New Roman" pitchFamily="18" charset="0"/>
                <a:ea typeface="Times New Roman"/>
                <a:cs typeface="Times New Roman" pitchFamily="18" charset="0"/>
              </a:rPr>
              <a:t> </a:t>
            </a:r>
            <a:r>
              <a:rPr lang="ru-RU" sz="3000" dirty="0" smtClean="0">
                <a:solidFill>
                  <a:schemeClr val="tx2">
                    <a:lumMod val="75000"/>
                  </a:schemeClr>
                </a:solidFill>
                <a:latin typeface="Times New Roman" pitchFamily="18" charset="0"/>
                <a:ea typeface="Times New Roman"/>
                <a:cs typeface="Times New Roman" pitchFamily="18" charset="0"/>
              </a:rPr>
              <a:t>        Многозначительное </a:t>
            </a:r>
            <a:r>
              <a:rPr lang="ru-RU" sz="3000" dirty="0">
                <a:solidFill>
                  <a:schemeClr val="tx2">
                    <a:lumMod val="75000"/>
                  </a:schemeClr>
                </a:solidFill>
                <a:latin typeface="Times New Roman" pitchFamily="18" charset="0"/>
                <a:ea typeface="Times New Roman"/>
                <a:cs typeface="Times New Roman" pitchFamily="18" charset="0"/>
              </a:rPr>
              <a:t>прощание с другими людьми.</a:t>
            </a:r>
            <a:endParaRPr lang="ru-RU" sz="3000" dirty="0">
              <a:solidFill>
                <a:schemeClr val="tx2">
                  <a:lumMod val="75000"/>
                </a:schemeClr>
              </a:solidFill>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xmlns="" val="661756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7004" y="332656"/>
            <a:ext cx="8424936" cy="6304033"/>
          </a:xfrm>
          <a:prstGeom prst="rect">
            <a:avLst/>
          </a:prstGeom>
        </p:spPr>
        <p:txBody>
          <a:bodyPr wrap="square">
            <a:spAutoFit/>
          </a:bodyPr>
          <a:lstStyle/>
          <a:p>
            <a:pPr algn="ctr">
              <a:lnSpc>
                <a:spcPct val="115000"/>
              </a:lnSpc>
              <a:spcAft>
                <a:spcPts val="0"/>
              </a:spcAft>
            </a:pPr>
            <a:r>
              <a:rPr lang="ru-RU" sz="2800" b="1" i="1" dirty="0">
                <a:solidFill>
                  <a:srgbClr val="383838"/>
                </a:solidFill>
                <a:effectLst>
                  <a:outerShdw blurRad="38100" dist="38100" dir="2700000" algn="tl">
                    <a:srgbClr val="000000">
                      <a:alpha val="43137"/>
                    </a:srgbClr>
                  </a:outerShdw>
                </a:effectLst>
                <a:latin typeface="Arial"/>
                <a:ea typeface="Times New Roman"/>
                <a:cs typeface="Times New Roman"/>
              </a:rPr>
              <a:t>Поведенческие ключи: </a:t>
            </a:r>
            <a:r>
              <a:rPr lang="ru-RU" dirty="0">
                <a:solidFill>
                  <a:srgbClr val="383838"/>
                </a:solidFill>
                <a:latin typeface="Arial"/>
                <a:ea typeface="Times New Roman"/>
                <a:cs typeface="Times New Roman"/>
              </a:rPr>
              <a:t>     </a:t>
            </a:r>
            <a:endParaRPr lang="ru-RU" dirty="0" smtClean="0">
              <a:solidFill>
                <a:srgbClr val="383838"/>
              </a:solidFill>
              <a:latin typeface="Arial"/>
              <a:ea typeface="Times New Roman"/>
              <a:cs typeface="Times New Roman"/>
            </a:endParaRPr>
          </a:p>
          <a:p>
            <a:pPr>
              <a:lnSpc>
                <a:spcPct val="115000"/>
              </a:lnSpc>
              <a:spcAft>
                <a:spcPts val="0"/>
              </a:spcAft>
            </a:pPr>
            <a:r>
              <a:rPr lang="ru-RU" dirty="0" smtClean="0">
                <a:solidFill>
                  <a:schemeClr val="accent5">
                    <a:lumMod val="50000"/>
                  </a:schemeClr>
                </a:solidFill>
                <a:latin typeface="Arial"/>
                <a:ea typeface="Times New Roman"/>
                <a:cs typeface="Times New Roman"/>
              </a:rPr>
              <a:t>    </a:t>
            </a:r>
            <a:r>
              <a:rPr lang="ru-RU" sz="1900" dirty="0" smtClean="0">
                <a:solidFill>
                  <a:schemeClr val="accent5">
                    <a:lumMod val="50000"/>
                  </a:schemeClr>
                </a:solidFill>
                <a:latin typeface="Arial"/>
                <a:ea typeface="Times New Roman"/>
                <a:cs typeface="Times New Roman"/>
              </a:rPr>
              <a:t>Отчаяние </a:t>
            </a:r>
            <a:r>
              <a:rPr lang="ru-RU" sz="1900" dirty="0">
                <a:solidFill>
                  <a:schemeClr val="accent5">
                    <a:lumMod val="50000"/>
                  </a:schemeClr>
                </a:solidFill>
                <a:latin typeface="Arial"/>
                <a:ea typeface="Times New Roman"/>
                <a:cs typeface="Times New Roman"/>
              </a:rPr>
              <a:t>и плач.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Повторное </a:t>
            </a:r>
            <a:r>
              <a:rPr lang="ru-RU" sz="1900" dirty="0">
                <a:solidFill>
                  <a:schemeClr val="accent5">
                    <a:lumMod val="50000"/>
                  </a:schemeClr>
                </a:solidFill>
                <a:latin typeface="Arial"/>
                <a:ea typeface="Times New Roman"/>
                <a:cs typeface="Times New Roman"/>
              </a:rPr>
              <a:t>прослушивание грустной музыки и песен.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Нехватка </a:t>
            </a:r>
            <a:r>
              <a:rPr lang="ru-RU" sz="1900" dirty="0">
                <a:solidFill>
                  <a:schemeClr val="accent5">
                    <a:lumMod val="50000"/>
                  </a:schemeClr>
                </a:solidFill>
                <a:latin typeface="Arial"/>
                <a:ea typeface="Times New Roman"/>
                <a:cs typeface="Times New Roman"/>
              </a:rPr>
              <a:t>жизненной активности.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Изменение </a:t>
            </a:r>
            <a:r>
              <a:rPr lang="ru-RU" sz="1900" dirty="0">
                <a:solidFill>
                  <a:schemeClr val="accent5">
                    <a:lumMod val="50000"/>
                  </a:schemeClr>
                </a:solidFill>
                <a:latin typeface="Arial"/>
                <a:ea typeface="Times New Roman"/>
                <a:cs typeface="Times New Roman"/>
              </a:rPr>
              <a:t>суточного ритма (бодрствование ночью и сон днем).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Повышение </a:t>
            </a:r>
            <a:r>
              <a:rPr lang="ru-RU" sz="1900" dirty="0">
                <a:solidFill>
                  <a:schemeClr val="accent5">
                    <a:lumMod val="50000"/>
                  </a:schemeClr>
                </a:solidFill>
                <a:latin typeface="Arial"/>
                <a:ea typeface="Times New Roman"/>
                <a:cs typeface="Times New Roman"/>
              </a:rPr>
              <a:t>или потеря </a:t>
            </a:r>
            <a:r>
              <a:rPr lang="ru-RU" sz="1900" dirty="0" smtClean="0">
                <a:solidFill>
                  <a:schemeClr val="accent5">
                    <a:lumMod val="50000"/>
                  </a:schemeClr>
                </a:solidFill>
                <a:latin typeface="Arial"/>
                <a:ea typeface="Times New Roman"/>
                <a:cs typeface="Times New Roman"/>
              </a:rPr>
              <a:t>аппетита. Вялость </a:t>
            </a:r>
            <a:r>
              <a:rPr lang="ru-RU" sz="1900" dirty="0">
                <a:solidFill>
                  <a:schemeClr val="accent5">
                    <a:lumMod val="50000"/>
                  </a:schemeClr>
                </a:solidFill>
                <a:latin typeface="Arial"/>
                <a:ea typeface="Times New Roman"/>
                <a:cs typeface="Times New Roman"/>
              </a:rPr>
              <a:t>и апатия.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Неспособность </a:t>
            </a:r>
            <a:r>
              <a:rPr lang="ru-RU" sz="1900" dirty="0">
                <a:solidFill>
                  <a:schemeClr val="accent5">
                    <a:lumMod val="50000"/>
                  </a:schemeClr>
                </a:solidFill>
                <a:latin typeface="Arial"/>
                <a:ea typeface="Times New Roman"/>
                <a:cs typeface="Times New Roman"/>
              </a:rPr>
              <a:t>сконцентрироваться и принимать решения, смятение.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Уход </a:t>
            </a:r>
            <a:r>
              <a:rPr lang="ru-RU" sz="1900" dirty="0">
                <a:solidFill>
                  <a:schemeClr val="accent5">
                    <a:lumMod val="50000"/>
                  </a:schemeClr>
                </a:solidFill>
                <a:latin typeface="Arial"/>
                <a:ea typeface="Times New Roman"/>
                <a:cs typeface="Times New Roman"/>
              </a:rPr>
              <a:t>от обычной социальной активности, замкнутость.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Приведение </a:t>
            </a:r>
            <a:r>
              <a:rPr lang="ru-RU" sz="1900" dirty="0">
                <a:solidFill>
                  <a:schemeClr val="accent5">
                    <a:lumMod val="50000"/>
                  </a:schemeClr>
                </a:solidFill>
                <a:latin typeface="Arial"/>
                <a:ea typeface="Times New Roman"/>
                <a:cs typeface="Times New Roman"/>
              </a:rPr>
              <a:t>в порядок своих дел.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Стремление </a:t>
            </a:r>
            <a:r>
              <a:rPr lang="ru-RU" sz="1900" dirty="0">
                <a:solidFill>
                  <a:schemeClr val="accent5">
                    <a:lumMod val="50000"/>
                  </a:schemeClr>
                </a:solidFill>
                <a:latin typeface="Arial"/>
                <a:ea typeface="Times New Roman"/>
                <a:cs typeface="Times New Roman"/>
              </a:rPr>
              <a:t>к рискованным действиям, например, безрассудное хождение по карнизам.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Суицидальные </a:t>
            </a:r>
            <a:r>
              <a:rPr lang="ru-RU" sz="1900" dirty="0">
                <a:solidFill>
                  <a:schemeClr val="accent5">
                    <a:lumMod val="50000"/>
                  </a:schemeClr>
                </a:solidFill>
                <a:latin typeface="Arial"/>
                <a:ea typeface="Times New Roman"/>
                <a:cs typeface="Times New Roman"/>
              </a:rPr>
              <a:t>попытки в прошлом.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Чувство </a:t>
            </a:r>
            <a:r>
              <a:rPr lang="ru-RU" sz="1900" dirty="0">
                <a:solidFill>
                  <a:schemeClr val="accent5">
                    <a:lumMod val="50000"/>
                  </a:schemeClr>
                </a:solidFill>
                <a:latin typeface="Arial"/>
                <a:ea typeface="Times New Roman"/>
                <a:cs typeface="Times New Roman"/>
              </a:rPr>
              <a:t>вины, упрек в свой адрес, ощущение бесполезности и низкая самооценка.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Потеря </a:t>
            </a:r>
            <a:r>
              <a:rPr lang="ru-RU" sz="1900" dirty="0">
                <a:solidFill>
                  <a:schemeClr val="accent5">
                    <a:lumMod val="50000"/>
                  </a:schemeClr>
                </a:solidFill>
                <a:latin typeface="Arial"/>
                <a:ea typeface="Times New Roman"/>
                <a:cs typeface="Times New Roman"/>
              </a:rPr>
              <a:t>интереса к увлечениям, спорту или школе.      </a:t>
            </a:r>
            <a:endParaRPr lang="ru-RU" sz="1900" dirty="0" smtClean="0">
              <a:solidFill>
                <a:schemeClr val="accent5">
                  <a:lumMod val="50000"/>
                </a:schemeClr>
              </a:solidFill>
              <a:latin typeface="Arial"/>
              <a:ea typeface="Times New Roman"/>
              <a:cs typeface="Times New Roman"/>
            </a:endParaRPr>
          </a:p>
          <a:p>
            <a:pPr>
              <a:lnSpc>
                <a:spcPct val="115000"/>
              </a:lnSpc>
              <a:spcAft>
                <a:spcPts val="0"/>
              </a:spcAft>
            </a:pPr>
            <a:r>
              <a:rPr lang="ru-RU" sz="1900" dirty="0" smtClean="0">
                <a:solidFill>
                  <a:schemeClr val="accent5">
                    <a:lumMod val="50000"/>
                  </a:schemeClr>
                </a:solidFill>
                <a:latin typeface="Arial"/>
                <a:ea typeface="Times New Roman"/>
                <a:cs typeface="Times New Roman"/>
              </a:rPr>
              <a:t>    Стремление </a:t>
            </a:r>
            <a:r>
              <a:rPr lang="ru-RU" sz="1900" dirty="0">
                <a:solidFill>
                  <a:schemeClr val="accent5">
                    <a:lumMod val="50000"/>
                  </a:schemeClr>
                </a:solidFill>
                <a:latin typeface="Arial"/>
                <a:ea typeface="Times New Roman"/>
                <a:cs typeface="Times New Roman"/>
              </a:rPr>
              <a:t>к тому, чтобы их оставили в покое, что вызывает раздражение со стороны других людей.</a:t>
            </a:r>
            <a:endParaRPr lang="ru-RU" sz="1900" dirty="0">
              <a:solidFill>
                <a:schemeClr val="accent5">
                  <a:lumMod val="50000"/>
                </a:schemeClr>
              </a:solidFill>
              <a:effectLst/>
              <a:latin typeface="Calibri"/>
              <a:ea typeface="Calibri"/>
              <a:cs typeface="Times New Roman"/>
            </a:endParaRPr>
          </a:p>
        </p:txBody>
      </p:sp>
    </p:spTree>
    <p:extLst>
      <p:ext uri="{BB962C8B-B14F-4D97-AF65-F5344CB8AC3E}">
        <p14:creationId xmlns:p14="http://schemas.microsoft.com/office/powerpoint/2010/main" xmlns="" val="526808985"/>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TotalTime>
  <Words>235</Words>
  <Application>Microsoft Office PowerPoint</Application>
  <PresentationFormat>Экран (4:3)</PresentationFormat>
  <Paragraphs>42</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Воздушный поток</vt:lpstr>
      <vt:lpstr>Профилактика суицида </vt:lpstr>
      <vt:lpstr> Суицид – осознанный акт устранения из жизни под воздействием острых психотравмирующих ситуаций, при котором собственная жизнь теряет для человека смысл. </vt:lpstr>
      <vt:lpstr>Суицидальное поведение – это проявление суицидальной активности – мысли, намерения, высказывания, угрозы, попытки, покушения. </vt:lpstr>
      <vt:lpstr>Одной из важнейших причин самоубийств у подростков считается отсутствие уверенности.      Спусковым крючком для подросткового суицида часто становится подобный поступок молодёжного кумира, героя книг или фильмов, близких друзей или любимых.     Подростки часто рассматривают суицидальные попытки как своеобразную, но подконтрольную взрослым игру, оставаясь в глубине души уверенными, что те не разрешат им довести суицид до конца. </vt:lpstr>
      <vt:lpstr>Группа риска подростков, склонных к суициду:          - Отличники, т. к. к ним все предъявляют повышенные      требования. К тому же эти дети редко бывают приняты в социальной группе сверстников, что также может привести к суицидальному исходу.          - Дети, которые резко снижают успехи в учебной деятельности, естественно вызывая тем самым недоумение и возмущение родителей и учителей.         - Дети, к которым окружающие предъявляют завышенные требования, а они в силу субъективных причин не могут их выполнить.           - Дети с повышенной тревожностью и склонностью к депрессиям (в основном это дети с родовыми травмами, правополушарные и те, у которых в роду или ближайшем окружении были случаи или попытки самоубийства), особенно в пубертате (периоде полового созревания). </vt:lpstr>
      <vt:lpstr>Мотивы суицидального поведения детей и подростков:  1.Переживание обиды, одиночества, отчужденности и непонимания.  2. Действительная или мнимая утрата любви родителей. 3. Переживания, связанные со смертью, разводом или уходом родителей из семьи.  4. Чувство вины, стыда, оскорбленного самолюбия.  5. Боязнь позора, насмешек или унижения.  6. Страх наказания.  7. Любовные неудачи, беременность.  8. Чувство мести, злобы, протеста.  9. Желание привлечь к себе внимание.  10. Чувство безнадежности.  11. Множественные проблемы, все глобальные и неразрешимые.  12. Желание наказать обидчика.  13. Депрессивные состояния. </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Профилактика суицида </dc:title>
  <dc:creator>Психолог</dc:creator>
  <cp:lastModifiedBy>user</cp:lastModifiedBy>
  <cp:revision>12</cp:revision>
  <dcterms:created xsi:type="dcterms:W3CDTF">2021-04-14T06:39:21Z</dcterms:created>
  <dcterms:modified xsi:type="dcterms:W3CDTF">2024-09-26T12:27:03Z</dcterms:modified>
</cp:coreProperties>
</file>