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5">
  <p:sldMasterIdLst>
    <p:sldMasterId id="2147483684" r:id="rId1"/>
  </p:sldMasterIdLst>
  <p:notesMasterIdLst>
    <p:notesMasterId r:id="rId11"/>
  </p:notesMasterIdLst>
  <p:sldIdLst>
    <p:sldId id="328" r:id="rId2"/>
    <p:sldId id="257" r:id="rId3"/>
    <p:sldId id="346" r:id="rId4"/>
    <p:sldId id="484" r:id="rId5"/>
    <p:sldId id="352" r:id="rId6"/>
    <p:sldId id="445" r:id="rId7"/>
    <p:sldId id="447" r:id="rId8"/>
    <p:sldId id="450" r:id="rId9"/>
    <p:sldId id="481" r:id="rId10"/>
  </p:sldIdLst>
  <p:sldSz cx="9144000" cy="5143500" type="screen16x9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3300"/>
    <a:srgbClr val="A22700"/>
    <a:srgbClr val="B88C00"/>
    <a:srgbClr val="FFCC66"/>
    <a:srgbClr val="C722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3" autoAdjust="0"/>
    <p:restoredTop sz="97122" autoAdjust="0"/>
  </p:normalViewPr>
  <p:slideViewPr>
    <p:cSldViewPr>
      <p:cViewPr>
        <p:scale>
          <a:sx n="100" d="100"/>
          <a:sy n="100" d="100"/>
        </p:scale>
        <p:origin x="-2220" y="-924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CC8D8-3664-4A24-8995-62641B454020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56E9C-DDDE-43D3-B59F-4AB9BD9D7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14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694"/>
            <a:ext cx="9146380" cy="5144194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3" y="1297802"/>
            <a:ext cx="5648623" cy="903230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8" y="1853194"/>
            <a:ext cx="6511131" cy="246944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350877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350877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694"/>
            <a:ext cx="9146380" cy="5144194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295053"/>
            <a:ext cx="5650992" cy="90563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1851228"/>
            <a:ext cx="6510528" cy="246888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290639" y="-1290638"/>
            <a:ext cx="51435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182078"/>
            <a:ext cx="5212080" cy="817070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3" y="1964184"/>
            <a:ext cx="3807779" cy="24935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1690039"/>
            <a:ext cx="5794760" cy="467486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6" y="0"/>
            <a:ext cx="7115175" cy="51435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1985962"/>
            <a:ext cx="3571875" cy="315753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3786187"/>
            <a:ext cx="3571875" cy="135731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288126"/>
            <a:ext cx="5486400" cy="650583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0" y="1635397"/>
            <a:ext cx="6096545" cy="55549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3787975"/>
            <a:ext cx="3574257" cy="1355526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3788469"/>
            <a:ext cx="9146380" cy="1355032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74320"/>
            <a:ext cx="7520940" cy="411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5471"/>
            <a:ext cx="7520940" cy="2684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4402836"/>
            <a:ext cx="2176272" cy="1508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D2B21C7-49A7-4C24-8584-C43467BE2CE2}" type="datetimeFigureOut">
              <a:rPr lang="ru-RU" smtClean="0"/>
              <a:pPr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4713842"/>
            <a:ext cx="47244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4628117"/>
            <a:ext cx="502920" cy="37719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30436"/>
            <a:ext cx="9144000" cy="61306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27584" y="1059582"/>
            <a:ext cx="7481872" cy="202363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7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27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2000" b="1" spc="8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2024-2025 </a:t>
            </a:r>
            <a:r>
              <a:rPr lang="kk-KZ" sz="2000" b="1" spc="8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 </a:t>
            </a:r>
            <a:r>
              <a:rPr lang="kk-KZ" sz="2000" b="1" spc="83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ЖЫЛЫНДА МЕМЛЕКЕТТІК ҚОРЫТЫНДЫ АТТЕСТАТТАУҒА  ДАЙЫНДЫҚ</a:t>
            </a:r>
            <a:endParaRPr lang="kk-KZ" sz="2000" b="1" spc="83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ПОДГОТОВКА К ГОСУДАРСТВЕННОЙ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ИТОГОВОЙ АТТЕСТАЦИИ В 2024-2025  УЧЕБНОМ ГОДУ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7813DDDA-C71F-4FA0-8B07-EF9C0848A62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68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араллелограмм 49"/>
          <p:cNvSpPr/>
          <p:nvPr/>
        </p:nvSpPr>
        <p:spPr>
          <a:xfrm>
            <a:off x="303082" y="355992"/>
            <a:ext cx="8640000" cy="360000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KZCentury Gothic" panose="020B0502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19196" y="360989"/>
            <a:ext cx="7825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НОРМАТИВНАЯ БАЗА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0" name="Graphic 14" descr="Business Growth">
            <a:extLst>
              <a:ext uri="{FF2B5EF4-FFF2-40B4-BE49-F238E27FC236}">
                <a16:creationId xmlns:a16="http://schemas.microsoft.com/office/drawing/2014/main" xmlns="" id="{22124C34-17EC-4F11-B94F-FECCA1E45B55}"/>
              </a:ext>
            </a:extLst>
          </p:cNvPr>
          <p:cNvGrpSpPr/>
          <p:nvPr/>
        </p:nvGrpSpPr>
        <p:grpSpPr>
          <a:xfrm>
            <a:off x="7013506" y="1140676"/>
            <a:ext cx="463331" cy="463331"/>
            <a:chOff x="3875560" y="3539292"/>
            <a:chExt cx="463331" cy="463331"/>
          </a:xfrm>
          <a:solidFill>
            <a:schemeClr val="bg1"/>
          </a:solidFill>
        </p:grpSpPr>
        <p:sp>
          <p:nvSpPr>
            <p:cNvPr id="81" name="Freeform: Shape 22">
              <a:extLst>
                <a:ext uri="{FF2B5EF4-FFF2-40B4-BE49-F238E27FC236}">
                  <a16:creationId xmlns:a16="http://schemas.microsoft.com/office/drawing/2014/main" xmlns="" id="{E1FD71F2-24D1-44AD-8441-16F3BEEAAA7B}"/>
                </a:ext>
              </a:extLst>
            </p:cNvPr>
            <p:cNvSpPr/>
            <p:nvPr/>
          </p:nvSpPr>
          <p:spPr>
            <a:xfrm>
              <a:off x="3908861" y="3692529"/>
              <a:ext cx="401070" cy="256279"/>
            </a:xfrm>
            <a:custGeom>
              <a:avLst/>
              <a:gdLst>
                <a:gd name="connsiteX0" fmla="*/ 323849 w 401070"/>
                <a:gd name="connsiteY0" fmla="*/ 97493 h 256279"/>
                <a:gd name="connsiteX1" fmla="*/ 372595 w 401070"/>
                <a:gd name="connsiteY1" fmla="*/ 48746 h 256279"/>
                <a:gd name="connsiteX2" fmla="*/ 401071 w 401070"/>
                <a:gd name="connsiteY2" fmla="*/ 77222 h 256279"/>
                <a:gd name="connsiteX3" fmla="*/ 401071 w 401070"/>
                <a:gd name="connsiteY3" fmla="*/ 0 h 256279"/>
                <a:gd name="connsiteX4" fmla="*/ 323849 w 401070"/>
                <a:gd name="connsiteY4" fmla="*/ 0 h 256279"/>
                <a:gd name="connsiteX5" fmla="*/ 352325 w 401070"/>
                <a:gd name="connsiteY5" fmla="*/ 28476 h 256279"/>
                <a:gd name="connsiteX6" fmla="*/ 304544 w 401070"/>
                <a:gd name="connsiteY6" fmla="*/ 76257 h 256279"/>
                <a:gd name="connsiteX7" fmla="*/ 222495 w 401070"/>
                <a:gd name="connsiteY7" fmla="*/ 158305 h 256279"/>
                <a:gd name="connsiteX8" fmla="*/ 150100 w 401070"/>
                <a:gd name="connsiteY8" fmla="*/ 85909 h 256279"/>
                <a:gd name="connsiteX9" fmla="*/ 0 w 401070"/>
                <a:gd name="connsiteY9" fmla="*/ 236009 h 256279"/>
                <a:gd name="connsiteX10" fmla="*/ 20271 w 401070"/>
                <a:gd name="connsiteY10" fmla="*/ 256280 h 256279"/>
                <a:gd name="connsiteX11" fmla="*/ 150100 w 401070"/>
                <a:gd name="connsiteY11" fmla="*/ 126451 h 256279"/>
                <a:gd name="connsiteX12" fmla="*/ 222495 w 401070"/>
                <a:gd name="connsiteY12" fmla="*/ 198846 h 256279"/>
                <a:gd name="connsiteX13" fmla="*/ 323849 w 401070"/>
                <a:gd name="connsiteY13" fmla="*/ 97493 h 25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070" h="256279">
                  <a:moveTo>
                    <a:pt x="323849" y="97493"/>
                  </a:moveTo>
                  <a:lnTo>
                    <a:pt x="372595" y="48746"/>
                  </a:lnTo>
                  <a:lnTo>
                    <a:pt x="401071" y="77222"/>
                  </a:lnTo>
                  <a:lnTo>
                    <a:pt x="401071" y="0"/>
                  </a:lnTo>
                  <a:lnTo>
                    <a:pt x="323849" y="0"/>
                  </a:lnTo>
                  <a:lnTo>
                    <a:pt x="352325" y="28476"/>
                  </a:lnTo>
                  <a:lnTo>
                    <a:pt x="304544" y="76257"/>
                  </a:lnTo>
                  <a:lnTo>
                    <a:pt x="222495" y="158305"/>
                  </a:lnTo>
                  <a:lnTo>
                    <a:pt x="150100" y="85909"/>
                  </a:lnTo>
                  <a:lnTo>
                    <a:pt x="0" y="236009"/>
                  </a:lnTo>
                  <a:lnTo>
                    <a:pt x="20271" y="256280"/>
                  </a:lnTo>
                  <a:lnTo>
                    <a:pt x="150100" y="126451"/>
                  </a:lnTo>
                  <a:lnTo>
                    <a:pt x="222495" y="198846"/>
                  </a:lnTo>
                  <a:lnTo>
                    <a:pt x="323849" y="97493"/>
                  </a:ln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23">
              <a:extLst>
                <a:ext uri="{FF2B5EF4-FFF2-40B4-BE49-F238E27FC236}">
                  <a16:creationId xmlns:a16="http://schemas.microsoft.com/office/drawing/2014/main" xmlns="" id="{89ADC491-14E6-4EAC-AB87-1CD54F555DEA}"/>
                </a:ext>
              </a:extLst>
            </p:cNvPr>
            <p:cNvSpPr/>
            <p:nvPr/>
          </p:nvSpPr>
          <p:spPr>
            <a:xfrm>
              <a:off x="3938302" y="3611687"/>
              <a:ext cx="48263" cy="48263"/>
            </a:xfrm>
            <a:custGeom>
              <a:avLst/>
              <a:gdLst>
                <a:gd name="connsiteX0" fmla="*/ 48264 w 48263"/>
                <a:gd name="connsiteY0" fmla="*/ 24132 h 48263"/>
                <a:gd name="connsiteX1" fmla="*/ 24132 w 48263"/>
                <a:gd name="connsiteY1" fmla="*/ 48264 h 48263"/>
                <a:gd name="connsiteX2" fmla="*/ 0 w 48263"/>
                <a:gd name="connsiteY2" fmla="*/ 24132 h 48263"/>
                <a:gd name="connsiteX3" fmla="*/ 24132 w 48263"/>
                <a:gd name="connsiteY3" fmla="*/ 0 h 48263"/>
                <a:gd name="connsiteX4" fmla="*/ 48264 w 48263"/>
                <a:gd name="connsiteY4" fmla="*/ 24132 h 4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63" h="48263">
                  <a:moveTo>
                    <a:pt x="48264" y="24132"/>
                  </a:moveTo>
                  <a:cubicBezTo>
                    <a:pt x="48264" y="37459"/>
                    <a:pt x="37459" y="48264"/>
                    <a:pt x="24132" y="48264"/>
                  </a:cubicBezTo>
                  <a:cubicBezTo>
                    <a:pt x="10804" y="48264"/>
                    <a:pt x="0" y="37459"/>
                    <a:pt x="0" y="24132"/>
                  </a:cubicBezTo>
                  <a:cubicBezTo>
                    <a:pt x="0" y="10804"/>
                    <a:pt x="10804" y="0"/>
                    <a:pt x="24132" y="0"/>
                  </a:cubicBezTo>
                  <a:cubicBezTo>
                    <a:pt x="37459" y="0"/>
                    <a:pt x="48264" y="10804"/>
                    <a:pt x="48264" y="24132"/>
                  </a:cubicBez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24">
              <a:extLst>
                <a:ext uri="{FF2B5EF4-FFF2-40B4-BE49-F238E27FC236}">
                  <a16:creationId xmlns:a16="http://schemas.microsoft.com/office/drawing/2014/main" xmlns="" id="{846EFE69-6FDA-48E1-A407-D0C3EC03E147}"/>
                </a:ext>
              </a:extLst>
            </p:cNvPr>
            <p:cNvSpPr/>
            <p:nvPr/>
          </p:nvSpPr>
          <p:spPr>
            <a:xfrm>
              <a:off x="3904589" y="3664778"/>
              <a:ext cx="306209" cy="207001"/>
            </a:xfrm>
            <a:custGeom>
              <a:avLst/>
              <a:gdLst>
                <a:gd name="connsiteX0" fmla="*/ 290331 w 306209"/>
                <a:gd name="connsiteY0" fmla="*/ 95126 h 207001"/>
                <a:gd name="connsiteX1" fmla="*/ 295157 w 306209"/>
                <a:gd name="connsiteY1" fmla="*/ 90300 h 207001"/>
                <a:gd name="connsiteX2" fmla="*/ 306209 w 306209"/>
                <a:gd name="connsiteY2" fmla="*/ 79248 h 207001"/>
                <a:gd name="connsiteX3" fmla="*/ 292792 w 306209"/>
                <a:gd name="connsiteY3" fmla="*/ 18918 h 207001"/>
                <a:gd name="connsiteX4" fmla="*/ 289510 w 306209"/>
                <a:gd name="connsiteY4" fmla="*/ 13513 h 207001"/>
                <a:gd name="connsiteX5" fmla="*/ 270205 w 306209"/>
                <a:gd name="connsiteY5" fmla="*/ 3232 h 207001"/>
                <a:gd name="connsiteX6" fmla="*/ 231304 w 306209"/>
                <a:gd name="connsiteY6" fmla="*/ 3232 h 207001"/>
                <a:gd name="connsiteX7" fmla="*/ 211999 w 306209"/>
                <a:gd name="connsiteY7" fmla="*/ 13513 h 207001"/>
                <a:gd name="connsiteX8" fmla="*/ 208717 w 306209"/>
                <a:gd name="connsiteY8" fmla="*/ 18918 h 207001"/>
                <a:gd name="connsiteX9" fmla="*/ 202636 w 306209"/>
                <a:gd name="connsiteY9" fmla="*/ 47201 h 207001"/>
                <a:gd name="connsiteX10" fmla="*/ 202636 w 306209"/>
                <a:gd name="connsiteY10" fmla="*/ 47201 h 207001"/>
                <a:gd name="connsiteX11" fmla="*/ 196313 w 306209"/>
                <a:gd name="connsiteY11" fmla="*/ 18918 h 207001"/>
                <a:gd name="connsiteX12" fmla="*/ 192983 w 306209"/>
                <a:gd name="connsiteY12" fmla="*/ 13513 h 207001"/>
                <a:gd name="connsiteX13" fmla="*/ 173678 w 306209"/>
                <a:gd name="connsiteY13" fmla="*/ 3232 h 207001"/>
                <a:gd name="connsiteX14" fmla="*/ 115761 w 306209"/>
                <a:gd name="connsiteY14" fmla="*/ 13513 h 207001"/>
                <a:gd name="connsiteX15" fmla="*/ 112479 w 306209"/>
                <a:gd name="connsiteY15" fmla="*/ 18918 h 207001"/>
                <a:gd name="connsiteX16" fmla="*/ 106108 w 306209"/>
                <a:gd name="connsiteY16" fmla="*/ 46284 h 207001"/>
                <a:gd name="connsiteX17" fmla="*/ 106108 w 306209"/>
                <a:gd name="connsiteY17" fmla="*/ 46284 h 207001"/>
                <a:gd name="connsiteX18" fmla="*/ 99834 w 306209"/>
                <a:gd name="connsiteY18" fmla="*/ 18918 h 207001"/>
                <a:gd name="connsiteX19" fmla="*/ 96456 w 306209"/>
                <a:gd name="connsiteY19" fmla="*/ 13513 h 207001"/>
                <a:gd name="connsiteX20" fmla="*/ 77150 w 306209"/>
                <a:gd name="connsiteY20" fmla="*/ 3232 h 207001"/>
                <a:gd name="connsiteX21" fmla="*/ 38250 w 306209"/>
                <a:gd name="connsiteY21" fmla="*/ 3232 h 207001"/>
                <a:gd name="connsiteX22" fmla="*/ 18944 w 306209"/>
                <a:gd name="connsiteY22" fmla="*/ 13513 h 207001"/>
                <a:gd name="connsiteX23" fmla="*/ 15662 w 306209"/>
                <a:gd name="connsiteY23" fmla="*/ 18918 h 207001"/>
                <a:gd name="connsiteX24" fmla="*/ 314 w 306209"/>
                <a:gd name="connsiteY24" fmla="*/ 88997 h 207001"/>
                <a:gd name="connsiteX25" fmla="*/ 7600 w 306209"/>
                <a:gd name="connsiteY25" fmla="*/ 101262 h 207001"/>
                <a:gd name="connsiteX26" fmla="*/ 7988 w 306209"/>
                <a:gd name="connsiteY26" fmla="*/ 101352 h 207001"/>
                <a:gd name="connsiteX27" fmla="*/ 9581 w 306209"/>
                <a:gd name="connsiteY27" fmla="*/ 101352 h 207001"/>
                <a:gd name="connsiteX28" fmla="*/ 19234 w 306209"/>
                <a:gd name="connsiteY28" fmla="*/ 93775 h 207001"/>
                <a:gd name="connsiteX29" fmla="*/ 33713 w 306209"/>
                <a:gd name="connsiteY29" fmla="*/ 28957 h 207001"/>
                <a:gd name="connsiteX30" fmla="*/ 33713 w 306209"/>
                <a:gd name="connsiteY30" fmla="*/ 28957 h 207001"/>
                <a:gd name="connsiteX31" fmla="*/ 33713 w 306209"/>
                <a:gd name="connsiteY31" fmla="*/ 63224 h 207001"/>
                <a:gd name="connsiteX32" fmla="*/ 19234 w 306209"/>
                <a:gd name="connsiteY32" fmla="*/ 135137 h 207001"/>
                <a:gd name="connsiteX33" fmla="*/ 33713 w 306209"/>
                <a:gd name="connsiteY33" fmla="*/ 135137 h 207001"/>
                <a:gd name="connsiteX34" fmla="*/ 33713 w 306209"/>
                <a:gd name="connsiteY34" fmla="*/ 207002 h 207001"/>
                <a:gd name="connsiteX35" fmla="*/ 53018 w 306209"/>
                <a:gd name="connsiteY35" fmla="*/ 187696 h 207001"/>
                <a:gd name="connsiteX36" fmla="*/ 53018 w 306209"/>
                <a:gd name="connsiteY36" fmla="*/ 135137 h 207001"/>
                <a:gd name="connsiteX37" fmla="*/ 62671 w 306209"/>
                <a:gd name="connsiteY37" fmla="*/ 135137 h 207001"/>
                <a:gd name="connsiteX38" fmla="*/ 62671 w 306209"/>
                <a:gd name="connsiteY38" fmla="*/ 178043 h 207001"/>
                <a:gd name="connsiteX39" fmla="*/ 81977 w 306209"/>
                <a:gd name="connsiteY39" fmla="*/ 158738 h 207001"/>
                <a:gd name="connsiteX40" fmla="*/ 81977 w 306209"/>
                <a:gd name="connsiteY40" fmla="*/ 135137 h 207001"/>
                <a:gd name="connsiteX41" fmla="*/ 96456 w 306209"/>
                <a:gd name="connsiteY41" fmla="*/ 135137 h 207001"/>
                <a:gd name="connsiteX42" fmla="*/ 81977 w 306209"/>
                <a:gd name="connsiteY42" fmla="*/ 63272 h 207001"/>
                <a:gd name="connsiteX43" fmla="*/ 81977 w 306209"/>
                <a:gd name="connsiteY43" fmla="*/ 29488 h 207001"/>
                <a:gd name="connsiteX44" fmla="*/ 81977 w 306209"/>
                <a:gd name="connsiteY44" fmla="*/ 29488 h 207001"/>
                <a:gd name="connsiteX45" fmla="*/ 96456 w 306209"/>
                <a:gd name="connsiteY45" fmla="*/ 92520 h 207001"/>
                <a:gd name="connsiteX46" fmla="*/ 106108 w 306209"/>
                <a:gd name="connsiteY46" fmla="*/ 101352 h 207001"/>
                <a:gd name="connsiteX47" fmla="*/ 106108 w 306209"/>
                <a:gd name="connsiteY47" fmla="*/ 101352 h 207001"/>
                <a:gd name="connsiteX48" fmla="*/ 115472 w 306209"/>
                <a:gd name="connsiteY48" fmla="*/ 93775 h 207001"/>
                <a:gd name="connsiteX49" fmla="*/ 115761 w 306209"/>
                <a:gd name="connsiteY49" fmla="*/ 91700 h 207001"/>
                <a:gd name="connsiteX50" fmla="*/ 129854 w 306209"/>
                <a:gd name="connsiteY50" fmla="*/ 29777 h 207001"/>
                <a:gd name="connsiteX51" fmla="*/ 129854 w 306209"/>
                <a:gd name="connsiteY51" fmla="*/ 29777 h 207001"/>
                <a:gd name="connsiteX52" fmla="*/ 129854 w 306209"/>
                <a:gd name="connsiteY52" fmla="*/ 110716 h 207001"/>
                <a:gd name="connsiteX53" fmla="*/ 140520 w 306209"/>
                <a:gd name="connsiteY53" fmla="*/ 100001 h 207001"/>
                <a:gd name="connsiteX54" fmla="*/ 167823 w 306209"/>
                <a:gd name="connsiteY54" fmla="*/ 99986 h 207001"/>
                <a:gd name="connsiteX55" fmla="*/ 167838 w 306209"/>
                <a:gd name="connsiteY55" fmla="*/ 100001 h 207001"/>
                <a:gd name="connsiteX56" fmla="*/ 178504 w 306209"/>
                <a:gd name="connsiteY56" fmla="*/ 110281 h 207001"/>
                <a:gd name="connsiteX57" fmla="*/ 178504 w 306209"/>
                <a:gd name="connsiteY57" fmla="*/ 29826 h 207001"/>
                <a:gd name="connsiteX58" fmla="*/ 178504 w 306209"/>
                <a:gd name="connsiteY58" fmla="*/ 29826 h 207001"/>
                <a:gd name="connsiteX59" fmla="*/ 192983 w 306209"/>
                <a:gd name="connsiteY59" fmla="*/ 93823 h 207001"/>
                <a:gd name="connsiteX60" fmla="*/ 202636 w 306209"/>
                <a:gd name="connsiteY60" fmla="*/ 101352 h 207001"/>
                <a:gd name="connsiteX61" fmla="*/ 202636 w 306209"/>
                <a:gd name="connsiteY61" fmla="*/ 101352 h 207001"/>
                <a:gd name="connsiteX62" fmla="*/ 212047 w 306209"/>
                <a:gd name="connsiteY62" fmla="*/ 93775 h 207001"/>
                <a:gd name="connsiteX63" fmla="*/ 226526 w 306209"/>
                <a:gd name="connsiteY63" fmla="*/ 29777 h 207001"/>
                <a:gd name="connsiteX64" fmla="*/ 226526 w 306209"/>
                <a:gd name="connsiteY64" fmla="*/ 29777 h 207001"/>
                <a:gd name="connsiteX65" fmla="*/ 226526 w 306209"/>
                <a:gd name="connsiteY65" fmla="*/ 158641 h 207001"/>
                <a:gd name="connsiteX66" fmla="*/ 226526 w 306209"/>
                <a:gd name="connsiteY66" fmla="*/ 158641 h 207001"/>
                <a:gd name="connsiteX67" fmla="*/ 245832 w 306209"/>
                <a:gd name="connsiteY67" fmla="*/ 139336 h 207001"/>
                <a:gd name="connsiteX68" fmla="*/ 245832 w 306209"/>
                <a:gd name="connsiteY68" fmla="*/ 106179 h 207001"/>
                <a:gd name="connsiteX69" fmla="*/ 255484 w 306209"/>
                <a:gd name="connsiteY69" fmla="*/ 106179 h 207001"/>
                <a:gd name="connsiteX70" fmla="*/ 255484 w 306209"/>
                <a:gd name="connsiteY70" fmla="*/ 129876 h 207001"/>
                <a:gd name="connsiteX71" fmla="*/ 274790 w 306209"/>
                <a:gd name="connsiteY71" fmla="*/ 110571 h 207001"/>
                <a:gd name="connsiteX72" fmla="*/ 274790 w 306209"/>
                <a:gd name="connsiteY72" fmla="*/ 29826 h 207001"/>
                <a:gd name="connsiteX73" fmla="*/ 274790 w 306209"/>
                <a:gd name="connsiteY73" fmla="*/ 29826 h 207001"/>
                <a:gd name="connsiteX74" fmla="*/ 289993 w 306209"/>
                <a:gd name="connsiteY74" fmla="*/ 95175 h 207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306209" h="207001">
                  <a:moveTo>
                    <a:pt x="290331" y="95126"/>
                  </a:moveTo>
                  <a:lnTo>
                    <a:pt x="295157" y="90300"/>
                  </a:lnTo>
                  <a:lnTo>
                    <a:pt x="306209" y="79248"/>
                  </a:lnTo>
                  <a:lnTo>
                    <a:pt x="292792" y="18918"/>
                  </a:lnTo>
                  <a:cubicBezTo>
                    <a:pt x="292382" y="16781"/>
                    <a:pt x="291217" y="14863"/>
                    <a:pt x="289510" y="13513"/>
                  </a:cubicBezTo>
                  <a:cubicBezTo>
                    <a:pt x="283730" y="8977"/>
                    <a:pt x="277194" y="5497"/>
                    <a:pt x="270205" y="3232"/>
                  </a:cubicBezTo>
                  <a:cubicBezTo>
                    <a:pt x="257596" y="-1077"/>
                    <a:pt x="243913" y="-1077"/>
                    <a:pt x="231304" y="3232"/>
                  </a:cubicBezTo>
                  <a:cubicBezTo>
                    <a:pt x="224317" y="5502"/>
                    <a:pt x="217782" y="8982"/>
                    <a:pt x="211999" y="13513"/>
                  </a:cubicBezTo>
                  <a:cubicBezTo>
                    <a:pt x="210329" y="14895"/>
                    <a:pt x="209173" y="16799"/>
                    <a:pt x="208717" y="18918"/>
                  </a:cubicBezTo>
                  <a:lnTo>
                    <a:pt x="202636" y="47201"/>
                  </a:lnTo>
                  <a:lnTo>
                    <a:pt x="202636" y="47201"/>
                  </a:lnTo>
                  <a:lnTo>
                    <a:pt x="196313" y="18918"/>
                  </a:lnTo>
                  <a:cubicBezTo>
                    <a:pt x="195871" y="16782"/>
                    <a:pt x="194692" y="14869"/>
                    <a:pt x="192983" y="13513"/>
                  </a:cubicBezTo>
                  <a:cubicBezTo>
                    <a:pt x="187202" y="8977"/>
                    <a:pt x="180667" y="5497"/>
                    <a:pt x="173678" y="3232"/>
                  </a:cubicBezTo>
                  <a:cubicBezTo>
                    <a:pt x="153862" y="-3163"/>
                    <a:pt x="132165" y="688"/>
                    <a:pt x="115761" y="13513"/>
                  </a:cubicBezTo>
                  <a:cubicBezTo>
                    <a:pt x="114091" y="14895"/>
                    <a:pt x="112935" y="16799"/>
                    <a:pt x="112479" y="18918"/>
                  </a:cubicBezTo>
                  <a:lnTo>
                    <a:pt x="106108" y="46284"/>
                  </a:lnTo>
                  <a:cubicBezTo>
                    <a:pt x="106108" y="46284"/>
                    <a:pt x="106108" y="46284"/>
                    <a:pt x="106108" y="46284"/>
                  </a:cubicBezTo>
                  <a:lnTo>
                    <a:pt x="99834" y="18918"/>
                  </a:lnTo>
                  <a:cubicBezTo>
                    <a:pt x="99352" y="16786"/>
                    <a:pt x="98161" y="14880"/>
                    <a:pt x="96456" y="13513"/>
                  </a:cubicBezTo>
                  <a:cubicBezTo>
                    <a:pt x="90672" y="8982"/>
                    <a:pt x="84138" y="5502"/>
                    <a:pt x="77150" y="3232"/>
                  </a:cubicBezTo>
                  <a:cubicBezTo>
                    <a:pt x="64541" y="-1077"/>
                    <a:pt x="50859" y="-1077"/>
                    <a:pt x="38250" y="3232"/>
                  </a:cubicBezTo>
                  <a:cubicBezTo>
                    <a:pt x="31266" y="5512"/>
                    <a:pt x="24734" y="8991"/>
                    <a:pt x="18944" y="13513"/>
                  </a:cubicBezTo>
                  <a:cubicBezTo>
                    <a:pt x="17274" y="14895"/>
                    <a:pt x="16118" y="16799"/>
                    <a:pt x="15662" y="18918"/>
                  </a:cubicBezTo>
                  <a:lnTo>
                    <a:pt x="314" y="88997"/>
                  </a:lnTo>
                  <a:cubicBezTo>
                    <a:pt x="-1060" y="94396"/>
                    <a:pt x="2201" y="99887"/>
                    <a:pt x="7600" y="101262"/>
                  </a:cubicBezTo>
                  <a:cubicBezTo>
                    <a:pt x="7729" y="101295"/>
                    <a:pt x="7858" y="101325"/>
                    <a:pt x="7988" y="101352"/>
                  </a:cubicBezTo>
                  <a:cubicBezTo>
                    <a:pt x="8518" y="101400"/>
                    <a:pt x="9051" y="101400"/>
                    <a:pt x="9581" y="101352"/>
                  </a:cubicBezTo>
                  <a:cubicBezTo>
                    <a:pt x="14197" y="101460"/>
                    <a:pt x="18242" y="98284"/>
                    <a:pt x="19234" y="93775"/>
                  </a:cubicBezTo>
                  <a:lnTo>
                    <a:pt x="33713" y="28957"/>
                  </a:lnTo>
                  <a:lnTo>
                    <a:pt x="33713" y="28957"/>
                  </a:lnTo>
                  <a:lnTo>
                    <a:pt x="33713" y="63224"/>
                  </a:lnTo>
                  <a:lnTo>
                    <a:pt x="19234" y="135137"/>
                  </a:lnTo>
                  <a:lnTo>
                    <a:pt x="33713" y="135137"/>
                  </a:lnTo>
                  <a:lnTo>
                    <a:pt x="33713" y="207002"/>
                  </a:lnTo>
                  <a:lnTo>
                    <a:pt x="53018" y="187696"/>
                  </a:lnTo>
                  <a:lnTo>
                    <a:pt x="53018" y="135137"/>
                  </a:lnTo>
                  <a:lnTo>
                    <a:pt x="62671" y="135137"/>
                  </a:lnTo>
                  <a:lnTo>
                    <a:pt x="62671" y="178043"/>
                  </a:lnTo>
                  <a:lnTo>
                    <a:pt x="81977" y="158738"/>
                  </a:lnTo>
                  <a:lnTo>
                    <a:pt x="81977" y="135137"/>
                  </a:lnTo>
                  <a:lnTo>
                    <a:pt x="96456" y="135137"/>
                  </a:lnTo>
                  <a:lnTo>
                    <a:pt x="81977" y="63272"/>
                  </a:lnTo>
                  <a:lnTo>
                    <a:pt x="81977" y="29488"/>
                  </a:lnTo>
                  <a:lnTo>
                    <a:pt x="81977" y="29488"/>
                  </a:lnTo>
                  <a:lnTo>
                    <a:pt x="96456" y="92520"/>
                  </a:lnTo>
                  <a:cubicBezTo>
                    <a:pt x="96883" y="97529"/>
                    <a:pt x="101082" y="101371"/>
                    <a:pt x="106108" y="101352"/>
                  </a:cubicBezTo>
                  <a:lnTo>
                    <a:pt x="106108" y="101352"/>
                  </a:lnTo>
                  <a:cubicBezTo>
                    <a:pt x="110616" y="101323"/>
                    <a:pt x="114502" y="98177"/>
                    <a:pt x="115472" y="93775"/>
                  </a:cubicBezTo>
                  <a:lnTo>
                    <a:pt x="115761" y="91700"/>
                  </a:lnTo>
                  <a:lnTo>
                    <a:pt x="129854" y="29777"/>
                  </a:lnTo>
                  <a:cubicBezTo>
                    <a:pt x="129854" y="29777"/>
                    <a:pt x="129854" y="29777"/>
                    <a:pt x="129854" y="29777"/>
                  </a:cubicBezTo>
                  <a:lnTo>
                    <a:pt x="129854" y="110716"/>
                  </a:lnTo>
                  <a:lnTo>
                    <a:pt x="140520" y="100001"/>
                  </a:lnTo>
                  <a:cubicBezTo>
                    <a:pt x="148055" y="92457"/>
                    <a:pt x="160279" y="92451"/>
                    <a:pt x="167823" y="99986"/>
                  </a:cubicBezTo>
                  <a:cubicBezTo>
                    <a:pt x="167827" y="99991"/>
                    <a:pt x="167833" y="99996"/>
                    <a:pt x="167838" y="100001"/>
                  </a:cubicBezTo>
                  <a:lnTo>
                    <a:pt x="178504" y="110281"/>
                  </a:lnTo>
                  <a:lnTo>
                    <a:pt x="178504" y="29826"/>
                  </a:lnTo>
                  <a:cubicBezTo>
                    <a:pt x="178504" y="29826"/>
                    <a:pt x="178504" y="29826"/>
                    <a:pt x="178504" y="29826"/>
                  </a:cubicBezTo>
                  <a:lnTo>
                    <a:pt x="192983" y="93823"/>
                  </a:lnTo>
                  <a:cubicBezTo>
                    <a:pt x="193994" y="98313"/>
                    <a:pt x="198035" y="101465"/>
                    <a:pt x="202636" y="101352"/>
                  </a:cubicBezTo>
                  <a:lnTo>
                    <a:pt x="202636" y="101352"/>
                  </a:lnTo>
                  <a:cubicBezTo>
                    <a:pt x="207161" y="101345"/>
                    <a:pt x="211074" y="98195"/>
                    <a:pt x="212047" y="93775"/>
                  </a:cubicBezTo>
                  <a:lnTo>
                    <a:pt x="226526" y="29777"/>
                  </a:lnTo>
                  <a:cubicBezTo>
                    <a:pt x="226526" y="29777"/>
                    <a:pt x="226526" y="29777"/>
                    <a:pt x="226526" y="29777"/>
                  </a:cubicBezTo>
                  <a:lnTo>
                    <a:pt x="226526" y="158641"/>
                  </a:lnTo>
                  <a:lnTo>
                    <a:pt x="226526" y="158641"/>
                  </a:lnTo>
                  <a:lnTo>
                    <a:pt x="245832" y="139336"/>
                  </a:lnTo>
                  <a:lnTo>
                    <a:pt x="245832" y="106179"/>
                  </a:lnTo>
                  <a:lnTo>
                    <a:pt x="255484" y="106179"/>
                  </a:lnTo>
                  <a:lnTo>
                    <a:pt x="255484" y="129876"/>
                  </a:lnTo>
                  <a:lnTo>
                    <a:pt x="274790" y="110571"/>
                  </a:lnTo>
                  <a:lnTo>
                    <a:pt x="274790" y="29826"/>
                  </a:lnTo>
                  <a:cubicBezTo>
                    <a:pt x="274790" y="29826"/>
                    <a:pt x="274790" y="29826"/>
                    <a:pt x="274790" y="29826"/>
                  </a:cubicBezTo>
                  <a:lnTo>
                    <a:pt x="289993" y="95175"/>
                  </a:ln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25">
              <a:extLst>
                <a:ext uri="{FF2B5EF4-FFF2-40B4-BE49-F238E27FC236}">
                  <a16:creationId xmlns:a16="http://schemas.microsoft.com/office/drawing/2014/main" xmlns="" id="{DBA2194B-F7F2-4602-9CB0-68AAD9170DA9}"/>
                </a:ext>
              </a:extLst>
            </p:cNvPr>
            <p:cNvSpPr/>
            <p:nvPr/>
          </p:nvSpPr>
          <p:spPr>
            <a:xfrm>
              <a:off x="4131309" y="3611687"/>
              <a:ext cx="48263" cy="48263"/>
            </a:xfrm>
            <a:custGeom>
              <a:avLst/>
              <a:gdLst>
                <a:gd name="connsiteX0" fmla="*/ 48264 w 48263"/>
                <a:gd name="connsiteY0" fmla="*/ 24132 h 48263"/>
                <a:gd name="connsiteX1" fmla="*/ 24132 w 48263"/>
                <a:gd name="connsiteY1" fmla="*/ 48264 h 48263"/>
                <a:gd name="connsiteX2" fmla="*/ 0 w 48263"/>
                <a:gd name="connsiteY2" fmla="*/ 24132 h 48263"/>
                <a:gd name="connsiteX3" fmla="*/ 24132 w 48263"/>
                <a:gd name="connsiteY3" fmla="*/ 0 h 48263"/>
                <a:gd name="connsiteX4" fmla="*/ 48264 w 48263"/>
                <a:gd name="connsiteY4" fmla="*/ 24132 h 4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63" h="48263">
                  <a:moveTo>
                    <a:pt x="48264" y="24132"/>
                  </a:moveTo>
                  <a:cubicBezTo>
                    <a:pt x="48264" y="37459"/>
                    <a:pt x="37459" y="48264"/>
                    <a:pt x="24132" y="48264"/>
                  </a:cubicBezTo>
                  <a:cubicBezTo>
                    <a:pt x="10804" y="48264"/>
                    <a:pt x="0" y="37459"/>
                    <a:pt x="0" y="24132"/>
                  </a:cubicBezTo>
                  <a:cubicBezTo>
                    <a:pt x="0" y="10804"/>
                    <a:pt x="10804" y="0"/>
                    <a:pt x="24132" y="0"/>
                  </a:cubicBezTo>
                  <a:cubicBezTo>
                    <a:pt x="37459" y="0"/>
                    <a:pt x="48264" y="10804"/>
                    <a:pt x="48264" y="24132"/>
                  </a:cubicBez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26">
              <a:extLst>
                <a:ext uri="{FF2B5EF4-FFF2-40B4-BE49-F238E27FC236}">
                  <a16:creationId xmlns:a16="http://schemas.microsoft.com/office/drawing/2014/main" xmlns="" id="{C7E4AA9C-C222-4EE1-9E0A-87836FC1016E}"/>
                </a:ext>
              </a:extLst>
            </p:cNvPr>
            <p:cNvSpPr/>
            <p:nvPr/>
          </p:nvSpPr>
          <p:spPr>
            <a:xfrm>
              <a:off x="4034636" y="3611687"/>
              <a:ext cx="48263" cy="48263"/>
            </a:xfrm>
            <a:custGeom>
              <a:avLst/>
              <a:gdLst>
                <a:gd name="connsiteX0" fmla="*/ 48264 w 48263"/>
                <a:gd name="connsiteY0" fmla="*/ 24132 h 48263"/>
                <a:gd name="connsiteX1" fmla="*/ 24132 w 48263"/>
                <a:gd name="connsiteY1" fmla="*/ 48264 h 48263"/>
                <a:gd name="connsiteX2" fmla="*/ 0 w 48263"/>
                <a:gd name="connsiteY2" fmla="*/ 24132 h 48263"/>
                <a:gd name="connsiteX3" fmla="*/ 24132 w 48263"/>
                <a:gd name="connsiteY3" fmla="*/ 0 h 48263"/>
                <a:gd name="connsiteX4" fmla="*/ 48264 w 48263"/>
                <a:gd name="connsiteY4" fmla="*/ 24132 h 4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63" h="48263">
                  <a:moveTo>
                    <a:pt x="48264" y="24132"/>
                  </a:moveTo>
                  <a:cubicBezTo>
                    <a:pt x="48264" y="37459"/>
                    <a:pt x="37459" y="48264"/>
                    <a:pt x="24132" y="48264"/>
                  </a:cubicBezTo>
                  <a:cubicBezTo>
                    <a:pt x="10804" y="48264"/>
                    <a:pt x="0" y="37459"/>
                    <a:pt x="0" y="24132"/>
                  </a:cubicBezTo>
                  <a:cubicBezTo>
                    <a:pt x="0" y="10804"/>
                    <a:pt x="10804" y="0"/>
                    <a:pt x="24132" y="0"/>
                  </a:cubicBezTo>
                  <a:cubicBezTo>
                    <a:pt x="37459" y="0"/>
                    <a:pt x="48264" y="10804"/>
                    <a:pt x="48264" y="24132"/>
                  </a:cubicBez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B60016F9-C8E1-49CF-88F7-891F394D259E}"/>
              </a:ext>
            </a:extLst>
          </p:cNvPr>
          <p:cNvSpPr txBox="1"/>
          <p:nvPr/>
        </p:nvSpPr>
        <p:spPr>
          <a:xfrm>
            <a:off x="4806121" y="2029246"/>
            <a:ext cx="986615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60</a:t>
            </a:r>
            <a:r>
              <a:rPr lang="ru-RU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007</a:t>
            </a:r>
            <a:endParaRPr lang="ru-RU" sz="1200" b="1" cap="all" noProof="1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B60016F9-C8E1-49CF-88F7-891F394D259E}"/>
              </a:ext>
            </a:extLst>
          </p:cNvPr>
          <p:cNvSpPr txBox="1"/>
          <p:nvPr/>
        </p:nvSpPr>
        <p:spPr>
          <a:xfrm>
            <a:off x="5378819" y="1626628"/>
            <a:ext cx="986615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61</a:t>
            </a:r>
            <a:r>
              <a:rPr lang="ru-RU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980</a:t>
            </a:r>
            <a:endParaRPr lang="ru-RU" sz="1200" b="1" cap="all" noProof="1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B60016F9-C8E1-49CF-88F7-891F394D259E}"/>
              </a:ext>
            </a:extLst>
          </p:cNvPr>
          <p:cNvSpPr txBox="1"/>
          <p:nvPr/>
        </p:nvSpPr>
        <p:spPr>
          <a:xfrm>
            <a:off x="6026891" y="1338596"/>
            <a:ext cx="986615" cy="261610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11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65</a:t>
            </a:r>
            <a:r>
              <a:rPr lang="ru-RU" sz="11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1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321</a:t>
            </a:r>
            <a:endParaRPr lang="en-US" sz="1100" b="1" cap="all" noProof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одержимое 60"/>
          <p:cNvSpPr>
            <a:spLocks noGrp="1"/>
          </p:cNvSpPr>
          <p:nvPr>
            <p:ph idx="1"/>
          </p:nvPr>
        </p:nvSpPr>
        <p:spPr>
          <a:xfrm>
            <a:off x="303082" y="825471"/>
            <a:ext cx="8301366" cy="3690495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Министра образования и науки Республики Казахстан от 18 марта 2008 года № 125  «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образования»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редакции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приказа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и.о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Министра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просвещения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РК 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31.10.2024 № 321 </a:t>
            </a:r>
            <a:endParaRPr lang="kk-K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ru-RU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и.о. Министра просвещения Республики Казахстан от 10 июля 2024 года № 174 «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 определении сроков начала и завершения 2024-2025 учебного года, а также сроков проведения итоговой аттестации обучающихся в организациях среднего образования»(аналогичные приказы УО, ОО)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6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>
            <a:normAutofit fontScale="85000" lnSpcReduction="20000"/>
          </a:bodyPr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3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основного среднего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образования,  9 класс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038698"/>
              </p:ext>
            </p:extLst>
          </p:nvPr>
        </p:nvGraphicFramePr>
        <p:xfrm>
          <a:off x="0" y="961246"/>
          <a:ext cx="9144000" cy="3525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66"/>
                <a:gridCol w="7826644"/>
                <a:gridCol w="1007390"/>
              </a:tblGrid>
              <a:tr h="36900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4940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(контрольная работа) по математике (алгебре) 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29 мая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900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казахскому/русскому/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(язык обучения) в форме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эссе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 июня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887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предмету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выбора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(физика, химия, биология, география, геометрия, история Казахстана, всемирная история, литература (по языку обучения), иностранный язык (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английский,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информатика) письменный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5 июня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4908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письменный экзамен по казахскому языку и литературе в классах с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русским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языком обучения и письменный экзамен по русскому языку и литературе в классах с казахским языком обучения 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 июня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771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>
            <a:normAutofit fontScale="85000" lnSpcReduction="20000"/>
          </a:bodyPr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4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общего среднего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образования, 11 класс 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714588"/>
              </p:ext>
            </p:extLst>
          </p:nvPr>
        </p:nvGraphicFramePr>
        <p:xfrm>
          <a:off x="0" y="961246"/>
          <a:ext cx="9144000" cy="4612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66"/>
                <a:gridCol w="7826644"/>
                <a:gridCol w="1007390"/>
              </a:tblGrid>
              <a:tr h="36900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4940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устный экзамен по истории Казахстана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30 мая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4940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(контрольная работа) по математике (алгебре) 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4 июня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казахскому/русскому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(язык обучения) в форме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эссе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 июня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833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(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английский,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информатика) письменный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12 июня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письменный экзамен по казахскому языку и литературе в классах с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русским языком обучения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экзамен по русскому языку и литературе в классах с казахским языком обучения 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16 июня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49087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771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320"/>
            <a:ext cx="7516316" cy="7852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Освобождение  учащихся от предметов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51670"/>
            <a:ext cx="8496944" cy="21602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47. Освобождение обучающихся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 учебных предметов "Технология", (Художественный труд), "Начальная военная подготовка" ("Начальная военная и технологическая подготовка") и "Физическая культур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а", в порядке, установленном законодательством Республики Казахстан,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влияет на успеваемость, допуск к итоговой аттестации, перевод в следующие классы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8507287" cy="5667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Освобождение от итоговой аттестации п.50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491880" y="771550"/>
            <a:ext cx="5194920" cy="39604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1) по состоянию здоровья;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2) инвалиды І-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группы, дети-инвалиды;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3) участники летних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учебно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тренировочных сборов, кандидаты в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сборную команду Республики Казахстан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для участия в международных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олимпиадах (соревнованиях);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4) смерти близких родственников.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323528" y="1347614"/>
            <a:ext cx="3096344" cy="3168352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Обучающиеся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классов освобождаются от итоговой аттестации приказами руководителей управлений образования</a:t>
            </a:r>
          </a:p>
          <a:p>
            <a:r>
              <a:rPr lang="ru-RU" sz="2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следующих случаях: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 освобождения от итоговой аттестации обучающихся 9 (10) и 11 (12) классов, заболевших в дни проведения экзаменов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2400" dirty="0" smtClean="0"/>
              <a:t>п</a:t>
            </a:r>
            <a:r>
              <a:rPr lang="ru-RU" sz="2400" dirty="0" smtClean="0"/>
              <a:t>.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57. Обучающийся 9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 11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классов, заболевший в период итоговой аттестации,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сдает пропущенные экзамены после выздоровления.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    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320"/>
            <a:ext cx="8928992" cy="114530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Итоговая  аттестация обучающихся с особыми образовательными потребностями и обучающихся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по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индивидуальным учебным программам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 </a:t>
            </a:r>
            <a:r>
              <a:rPr lang="ru-RU" sz="2000" dirty="0" smtClean="0">
                <a:solidFill>
                  <a:srgbClr val="FF0000"/>
                </a:solidFill>
              </a:rPr>
              <a:t>66. </a:t>
            </a:r>
            <a:r>
              <a:rPr lang="ru-RU" sz="2000" b="1" u="sng" dirty="0" smtClean="0">
                <a:solidFill>
                  <a:srgbClr val="FF0000"/>
                </a:solidFill>
              </a:rPr>
              <a:t>Вопрос о необходимости</a:t>
            </a:r>
            <a:r>
              <a:rPr lang="ru-RU" sz="2000" b="1" u="sng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проведения итоговой аттестации обучающихся с особыми образовательными потребностями и обучающихся по индивидуальным учебным программам </a:t>
            </a:r>
            <a:r>
              <a:rPr lang="ru-RU" sz="2000" b="1" dirty="0" smtClean="0">
                <a:solidFill>
                  <a:srgbClr val="002060"/>
                </a:solidFill>
              </a:rPr>
              <a:t>решается педагогическим советом в соответствии с индивидуальными особенностями обучающихся.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b="1" u="sng" dirty="0" smtClean="0">
                <a:solidFill>
                  <a:srgbClr val="002060"/>
                </a:solidFill>
              </a:rPr>
              <a:t>Экзаменационные материалы </a:t>
            </a:r>
            <a:r>
              <a:rPr lang="ru-RU" sz="2000" dirty="0" smtClean="0">
                <a:solidFill>
                  <a:srgbClr val="002060"/>
                </a:solidFill>
              </a:rPr>
              <a:t>итоговой аттестации детей с особыми образовательными потребностями обучающихся </a:t>
            </a:r>
            <a:r>
              <a:rPr lang="ru-RU" sz="2000" b="1" dirty="0" smtClean="0">
                <a:solidFill>
                  <a:srgbClr val="002060"/>
                </a:solidFill>
              </a:rPr>
              <a:t>разрабатываются </a:t>
            </a:r>
            <a:r>
              <a:rPr lang="ru-RU" sz="2000" b="1" dirty="0" smtClean="0">
                <a:solidFill>
                  <a:srgbClr val="002060"/>
                </a:solidFill>
              </a:rPr>
              <a:t>районными, городскими отделами образования или управлением образования.</a:t>
            </a:r>
          </a:p>
          <a:p>
            <a:pPr algn="just"/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1" y="165538"/>
            <a:ext cx="7808415" cy="67802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</a:t>
            </a:r>
            <a:b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проведения экзаменов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7574"/>
            <a:ext cx="8289138" cy="3987509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Время выполнения работы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В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классе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выполнение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работы по математике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алгебра)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(письменно) –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отводится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астрономических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часа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В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классе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алгебру и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начала анализа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астрономических часа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Для детей с особыми образовательными потребностями, которые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проходят итоговую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аттестацию, предоставляется дополнительное время при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сдаче  экзамена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согласно решения Экзаменационной комиссии по итоговой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обучающихся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(далее – Комиссия) в соответствии с рекомендациями школы.</a:t>
            </a:r>
            <a:endParaRPr lang="en-US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936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8191</TotalTime>
  <Words>598</Words>
  <Application>Microsoft Office PowerPoint</Application>
  <PresentationFormat>Экран (16:9)</PresentationFormat>
  <Paragraphs>80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Углы</vt:lpstr>
      <vt:lpstr>Презентация PowerPoint</vt:lpstr>
      <vt:lpstr>Презентация PowerPoint</vt:lpstr>
      <vt:lpstr>Презентация PowerPoint</vt:lpstr>
      <vt:lpstr>Презентация PowerPoint</vt:lpstr>
      <vt:lpstr>Освобождение  учащихся от предметов</vt:lpstr>
      <vt:lpstr>Освобождение от итоговой аттестации п.50</vt:lpstr>
      <vt:lpstr>Порядок  освобождения от итоговой аттестации обучающихся 9 (10) и 11 (12) классов, заболевших в дни проведения экзаменов</vt:lpstr>
      <vt:lpstr>Итоговая  аттестация обучающихся с особыми образовательными потребностями и обучающихся                        по индивидуальным учебным программам</vt:lpstr>
      <vt:lpstr>Организационные требования для проведения экзаменов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қкұоөүуғпңаівәы</dc:title>
  <dc:creator>ГОО</dc:creator>
  <cp:lastModifiedBy>User</cp:lastModifiedBy>
  <cp:revision>434</cp:revision>
  <cp:lastPrinted>2025-04-17T11:59:08Z</cp:lastPrinted>
  <dcterms:created xsi:type="dcterms:W3CDTF">2020-07-30T01:46:28Z</dcterms:created>
  <dcterms:modified xsi:type="dcterms:W3CDTF">2025-04-17T12:08:37Z</dcterms:modified>
</cp:coreProperties>
</file>