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67" r:id="rId3"/>
    <p:sldId id="268" r:id="rId4"/>
    <p:sldId id="278" r:id="rId5"/>
    <p:sldId id="279" r:id="rId6"/>
    <p:sldId id="297" r:id="rId7"/>
    <p:sldId id="281" r:id="rId8"/>
    <p:sldId id="280" r:id="rId9"/>
    <p:sldId id="282" r:id="rId10"/>
    <p:sldId id="283" r:id="rId11"/>
    <p:sldId id="284" r:id="rId12"/>
    <p:sldId id="285" r:id="rId13"/>
    <p:sldId id="286" r:id="rId14"/>
    <p:sldId id="287" r:id="rId15"/>
    <p:sldId id="291" r:id="rId16"/>
    <p:sldId id="293" r:id="rId17"/>
    <p:sldId id="292" r:id="rId18"/>
    <p:sldId id="294" r:id="rId19"/>
    <p:sldId id="288" r:id="rId20"/>
    <p:sldId id="289" r:id="rId21"/>
    <p:sldId id="295" r:id="rId22"/>
    <p:sldId id="296" r:id="rId23"/>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2-орташа мәнер - 1-екпін">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5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Үстіңгі деректеме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k-KZ"/>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8715D-A714-4722-8CE9-015D43E179C0}" type="datetimeFigureOut">
              <a:rPr lang="kk-KZ" smtClean="0"/>
              <a:t>16.04.2025</a:t>
            </a:fld>
            <a:endParaRPr lang="kk-KZ"/>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k-KZ"/>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6" name="Төменгі деректеме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k-KZ"/>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C1DA6-3D07-4FFF-93EE-954937EABAEC}" type="slidenum">
              <a:rPr lang="kk-KZ" smtClean="0"/>
              <a:t>‹#›</a:t>
            </a:fld>
            <a:endParaRPr lang="kk-KZ"/>
          </a:p>
        </p:txBody>
      </p:sp>
    </p:spTree>
    <p:extLst>
      <p:ext uri="{BB962C8B-B14F-4D97-AF65-F5344CB8AC3E}">
        <p14:creationId xmlns:p14="http://schemas.microsoft.com/office/powerpoint/2010/main" val="724522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127000" y="1339850"/>
            <a:ext cx="642302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595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p:cNvSpPr>
            <a:spLocks noGrp="1"/>
          </p:cNvSpPr>
          <p:nvPr>
            <p:ph type="ctrTitle"/>
          </p:nvPr>
        </p:nvSpPr>
        <p:spPr>
          <a:xfrm>
            <a:off x="1524000" y="1122363"/>
            <a:ext cx="9144000" cy="2387600"/>
          </a:xfrm>
        </p:spPr>
        <p:txBody>
          <a:bodyPr anchor="b"/>
          <a:lstStyle>
            <a:lvl1pPr algn="ctr">
              <a:defRPr sz="6000"/>
            </a:lvl1pPr>
          </a:lstStyle>
          <a:p>
            <a:r>
              <a:rPr lang="kk-KZ"/>
              <a:t>Тақырып үлгісі</a:t>
            </a:r>
          </a:p>
        </p:txBody>
      </p:sp>
      <p:sp>
        <p:nvSpPr>
          <p:cNvPr id="3" name="Тақырыпша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k-KZ"/>
              <a:t>Тақырыпша үлгісін өңдеу үшін нұқыңыз</a:t>
            </a:r>
          </a:p>
        </p:txBody>
      </p:sp>
      <p:sp>
        <p:nvSpPr>
          <p:cNvPr id="4" name="Күн 3"/>
          <p:cNvSpPr>
            <a:spLocks noGrp="1"/>
          </p:cNvSpPr>
          <p:nvPr>
            <p:ph type="dt" sz="half" idx="10"/>
          </p:nvPr>
        </p:nvSpPr>
        <p:spPr/>
        <p:txBody>
          <a:body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5892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Тік мәтін 2"/>
          <p:cNvSpPr>
            <a:spLocks noGrp="1"/>
          </p:cNvSpPr>
          <p:nvPr>
            <p:ph type="body" orient="vert" idx="1"/>
          </p:nvPr>
        </p:nvSpPr>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8326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p:cNvSpPr>
            <a:spLocks noGrp="1"/>
          </p:cNvSpPr>
          <p:nvPr>
            <p:ph type="title" orient="vert"/>
          </p:nvPr>
        </p:nvSpPr>
        <p:spPr>
          <a:xfrm>
            <a:off x="8724900" y="365125"/>
            <a:ext cx="2628900" cy="5811838"/>
          </a:xfrm>
        </p:spPr>
        <p:txBody>
          <a:bodyPr vert="eaVert"/>
          <a:lstStyle/>
          <a:p>
            <a:r>
              <a:rPr lang="kk-KZ"/>
              <a:t>Тақырып үлгісі</a:t>
            </a:r>
          </a:p>
        </p:txBody>
      </p:sp>
      <p:sp>
        <p:nvSpPr>
          <p:cNvPr id="3" name="Тік мәтін 2"/>
          <p:cNvSpPr>
            <a:spLocks noGrp="1"/>
          </p:cNvSpPr>
          <p:nvPr>
            <p:ph type="body" orient="vert" idx="1"/>
          </p:nvPr>
        </p:nvSpPr>
        <p:spPr>
          <a:xfrm>
            <a:off x="838200" y="365125"/>
            <a:ext cx="7734300" cy="5811838"/>
          </a:xfrm>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2036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072950D-D05D-4CCF-89FE-BA5DE6929EA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x-none"/>
          </a:p>
        </p:txBody>
      </p:sp>
      <p:sp>
        <p:nvSpPr>
          <p:cNvPr id="3" name="Подзаголовок 2">
            <a:extLst>
              <a:ext uri="{FF2B5EF4-FFF2-40B4-BE49-F238E27FC236}">
                <a16:creationId xmlns:a16="http://schemas.microsoft.com/office/drawing/2014/main" xmlns="" id="{A28A92AF-44F1-4D2F-9CF9-0D6B42519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x-none"/>
          </a:p>
        </p:txBody>
      </p:sp>
      <p:sp>
        <p:nvSpPr>
          <p:cNvPr id="4" name="Дата 3">
            <a:extLst>
              <a:ext uri="{FF2B5EF4-FFF2-40B4-BE49-F238E27FC236}">
                <a16:creationId xmlns:a16="http://schemas.microsoft.com/office/drawing/2014/main" xmlns="" id="{015FDA45-988E-41E9-8E29-30BDD645B546}"/>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657AA134-2EC4-4E42-BAD6-EE6708D035E1}"/>
              </a:ext>
            </a:extLst>
          </p:cNvPr>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53A3BA8F-1A89-4833-9369-93E4205126E0}"/>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780445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A1D99C6-3B3F-4F88-BD7C-2E1089AD328D}"/>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xmlns="" id="{67829377-7732-4E23-93C6-29B4233E87C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C8D93FA8-B29C-4F37-BA68-39A1980B1ADD}"/>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27BA64C3-4F7C-4573-868E-78939D94D82F}"/>
              </a:ext>
            </a:extLst>
          </p:cNvPr>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516F5A7F-10C7-4396-B4BC-72C52E4E49C3}"/>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1855479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DE83E10-2EC5-49FA-A977-3358FA7EAA0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x-none"/>
          </a:p>
        </p:txBody>
      </p:sp>
      <p:sp>
        <p:nvSpPr>
          <p:cNvPr id="3" name="Текст 2">
            <a:extLst>
              <a:ext uri="{FF2B5EF4-FFF2-40B4-BE49-F238E27FC236}">
                <a16:creationId xmlns:a16="http://schemas.microsoft.com/office/drawing/2014/main" xmlns="" id="{3FDEEC67-6B72-458F-9B3D-F32C7F1D1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xmlns="" id="{BDEEFF38-E77E-418C-AE31-538BD8A3D488}"/>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7D4546AD-11C9-41EF-A5EA-118EA4540295}"/>
              </a:ext>
            </a:extLst>
          </p:cNvPr>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6B293F11-8A95-40C5-A985-A092DAB5EB21}"/>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555075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96825DF-9B48-4D74-9A5B-B0CF78A2B394}"/>
              </a:ext>
            </a:extLst>
          </p:cNvPr>
          <p:cNvSpPr>
            <a:spLocks noGrp="1"/>
          </p:cNvSpPr>
          <p:nvPr>
            <p:ph type="title"/>
          </p:nvPr>
        </p:nvSpPr>
        <p:spPr/>
        <p:txBody>
          <a:bodyPr/>
          <a:lstStyle/>
          <a:p>
            <a:r>
              <a:rPr lang="ru-RU"/>
              <a:t>Образец заголовка</a:t>
            </a:r>
            <a:endParaRPr lang="x-none"/>
          </a:p>
        </p:txBody>
      </p:sp>
      <p:sp>
        <p:nvSpPr>
          <p:cNvPr id="3" name="Объект 2">
            <a:extLst>
              <a:ext uri="{FF2B5EF4-FFF2-40B4-BE49-F238E27FC236}">
                <a16:creationId xmlns:a16="http://schemas.microsoft.com/office/drawing/2014/main" xmlns="" id="{78271E5F-BED4-488D-BD17-2E40050EE89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Объект 3">
            <a:extLst>
              <a:ext uri="{FF2B5EF4-FFF2-40B4-BE49-F238E27FC236}">
                <a16:creationId xmlns:a16="http://schemas.microsoft.com/office/drawing/2014/main" xmlns="" id="{BB83DE7E-C1F7-4BFB-841F-22E6B2E7D79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Дата 4">
            <a:extLst>
              <a:ext uri="{FF2B5EF4-FFF2-40B4-BE49-F238E27FC236}">
                <a16:creationId xmlns:a16="http://schemas.microsoft.com/office/drawing/2014/main" xmlns="" id="{1A38C6D6-B2E5-4BF0-9E84-B48D8EDBB980}"/>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6" name="Нижний колонтитул 5">
            <a:extLst>
              <a:ext uri="{FF2B5EF4-FFF2-40B4-BE49-F238E27FC236}">
                <a16:creationId xmlns:a16="http://schemas.microsoft.com/office/drawing/2014/main" xmlns="" id="{31C34150-FB9F-41EA-B849-A8CC87ABF91F}"/>
              </a:ext>
            </a:extLst>
          </p:cNvPr>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a:extLst>
              <a:ext uri="{FF2B5EF4-FFF2-40B4-BE49-F238E27FC236}">
                <a16:creationId xmlns:a16="http://schemas.microsoft.com/office/drawing/2014/main" xmlns="" id="{1CB610C5-B0AE-4B5C-BAFB-A0AD80A7E9A7}"/>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3696479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33059E1-C4A3-4DAD-B141-9D4C4DE0D8E8}"/>
              </a:ext>
            </a:extLst>
          </p:cNvPr>
          <p:cNvSpPr>
            <a:spLocks noGrp="1"/>
          </p:cNvSpPr>
          <p:nvPr>
            <p:ph type="title"/>
          </p:nvPr>
        </p:nvSpPr>
        <p:spPr>
          <a:xfrm>
            <a:off x="839788" y="365125"/>
            <a:ext cx="10515600" cy="1325563"/>
          </a:xfrm>
        </p:spPr>
        <p:txBody>
          <a:bodyPr/>
          <a:lstStyle/>
          <a:p>
            <a:r>
              <a:rPr lang="ru-RU"/>
              <a:t>Образец заголовка</a:t>
            </a:r>
            <a:endParaRPr lang="x-none"/>
          </a:p>
        </p:txBody>
      </p:sp>
      <p:sp>
        <p:nvSpPr>
          <p:cNvPr id="3" name="Текст 2">
            <a:extLst>
              <a:ext uri="{FF2B5EF4-FFF2-40B4-BE49-F238E27FC236}">
                <a16:creationId xmlns:a16="http://schemas.microsoft.com/office/drawing/2014/main" xmlns="" id="{15D24EF6-C33B-42FA-A379-B02B92492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xmlns="" id="{BA899A37-231D-408C-BA3F-C7105937682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5" name="Текст 4">
            <a:extLst>
              <a:ext uri="{FF2B5EF4-FFF2-40B4-BE49-F238E27FC236}">
                <a16:creationId xmlns:a16="http://schemas.microsoft.com/office/drawing/2014/main" xmlns="" id="{C4F848C2-7A64-4508-B441-E220C20E3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xmlns="" id="{54501ED3-E2A7-4A89-A639-9C84DFACD2B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7" name="Дата 6">
            <a:extLst>
              <a:ext uri="{FF2B5EF4-FFF2-40B4-BE49-F238E27FC236}">
                <a16:creationId xmlns:a16="http://schemas.microsoft.com/office/drawing/2014/main" xmlns="" id="{C230C413-5EA3-422C-AD9D-265A0DE40A40}"/>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8" name="Нижний колонтитул 7">
            <a:extLst>
              <a:ext uri="{FF2B5EF4-FFF2-40B4-BE49-F238E27FC236}">
                <a16:creationId xmlns:a16="http://schemas.microsoft.com/office/drawing/2014/main" xmlns="" id="{4D4839DF-D0D0-4867-8247-9BA32332FA35}"/>
              </a:ext>
            </a:extLst>
          </p:cNvPr>
          <p:cNvSpPr>
            <a:spLocks noGrp="1"/>
          </p:cNvSpPr>
          <p:nvPr>
            <p:ph type="ftr" sz="quarter" idx="11"/>
          </p:nvPr>
        </p:nvSpPr>
        <p:spPr/>
        <p:txBody>
          <a:bodyPr/>
          <a:lstStyle/>
          <a:p>
            <a:endParaRPr lang="x-none">
              <a:solidFill>
                <a:prstClr val="black">
                  <a:tint val="75000"/>
                </a:prstClr>
              </a:solidFill>
            </a:endParaRPr>
          </a:p>
        </p:txBody>
      </p:sp>
      <p:sp>
        <p:nvSpPr>
          <p:cNvPr id="9" name="Номер слайда 8">
            <a:extLst>
              <a:ext uri="{FF2B5EF4-FFF2-40B4-BE49-F238E27FC236}">
                <a16:creationId xmlns:a16="http://schemas.microsoft.com/office/drawing/2014/main" xmlns="" id="{52749BBF-CD30-4DB6-B4B8-6BFA7BD95D4A}"/>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347298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FA9EBC0-7090-452E-9F70-88554AE9A795}"/>
              </a:ext>
            </a:extLst>
          </p:cNvPr>
          <p:cNvSpPr>
            <a:spLocks noGrp="1"/>
          </p:cNvSpPr>
          <p:nvPr>
            <p:ph type="title"/>
          </p:nvPr>
        </p:nvSpPr>
        <p:spPr/>
        <p:txBody>
          <a:bodyPr/>
          <a:lstStyle/>
          <a:p>
            <a:r>
              <a:rPr lang="ru-RU"/>
              <a:t>Образец заголовка</a:t>
            </a:r>
            <a:endParaRPr lang="x-none"/>
          </a:p>
        </p:txBody>
      </p:sp>
      <p:sp>
        <p:nvSpPr>
          <p:cNvPr id="3" name="Дата 2">
            <a:extLst>
              <a:ext uri="{FF2B5EF4-FFF2-40B4-BE49-F238E27FC236}">
                <a16:creationId xmlns:a16="http://schemas.microsoft.com/office/drawing/2014/main" xmlns="" id="{90E621A8-58BC-4286-988C-14E087DB04C0}"/>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4" name="Нижний колонтитул 3">
            <a:extLst>
              <a:ext uri="{FF2B5EF4-FFF2-40B4-BE49-F238E27FC236}">
                <a16:creationId xmlns:a16="http://schemas.microsoft.com/office/drawing/2014/main" xmlns="" id="{21749DA6-606C-4B66-8F65-31CB932FB533}"/>
              </a:ext>
            </a:extLst>
          </p:cNvPr>
          <p:cNvSpPr>
            <a:spLocks noGrp="1"/>
          </p:cNvSpPr>
          <p:nvPr>
            <p:ph type="ftr" sz="quarter" idx="11"/>
          </p:nvPr>
        </p:nvSpPr>
        <p:spPr/>
        <p:txBody>
          <a:bodyPr/>
          <a:lstStyle/>
          <a:p>
            <a:endParaRPr lang="x-none">
              <a:solidFill>
                <a:prstClr val="black">
                  <a:tint val="75000"/>
                </a:prstClr>
              </a:solidFill>
            </a:endParaRPr>
          </a:p>
        </p:txBody>
      </p:sp>
      <p:sp>
        <p:nvSpPr>
          <p:cNvPr id="5" name="Номер слайда 4">
            <a:extLst>
              <a:ext uri="{FF2B5EF4-FFF2-40B4-BE49-F238E27FC236}">
                <a16:creationId xmlns:a16="http://schemas.microsoft.com/office/drawing/2014/main" xmlns="" id="{8F69D6BA-18B2-41A5-AB34-D296D2802F42}"/>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172758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xmlns="" id="{773B67C2-A75D-4B67-B43E-264B16314690}"/>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3" name="Нижний колонтитул 2">
            <a:extLst>
              <a:ext uri="{FF2B5EF4-FFF2-40B4-BE49-F238E27FC236}">
                <a16:creationId xmlns:a16="http://schemas.microsoft.com/office/drawing/2014/main" xmlns="" id="{970C82BC-D5B8-4726-ABBF-D1F29334AFD1}"/>
              </a:ext>
            </a:extLst>
          </p:cNvPr>
          <p:cNvSpPr>
            <a:spLocks noGrp="1"/>
          </p:cNvSpPr>
          <p:nvPr>
            <p:ph type="ftr" sz="quarter" idx="11"/>
          </p:nvPr>
        </p:nvSpPr>
        <p:spPr/>
        <p:txBody>
          <a:bodyPr/>
          <a:lstStyle/>
          <a:p>
            <a:endParaRPr lang="x-none">
              <a:solidFill>
                <a:prstClr val="black">
                  <a:tint val="75000"/>
                </a:prstClr>
              </a:solidFill>
            </a:endParaRPr>
          </a:p>
        </p:txBody>
      </p:sp>
      <p:sp>
        <p:nvSpPr>
          <p:cNvPr id="4" name="Номер слайда 3">
            <a:extLst>
              <a:ext uri="{FF2B5EF4-FFF2-40B4-BE49-F238E27FC236}">
                <a16:creationId xmlns:a16="http://schemas.microsoft.com/office/drawing/2014/main" xmlns="" id="{935D8DC8-FE68-491C-B9D5-7F9826E2E8AC}"/>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551486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5691665-0FEA-49EB-AF08-E61CFEB42D7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Объект 2">
            <a:extLst>
              <a:ext uri="{FF2B5EF4-FFF2-40B4-BE49-F238E27FC236}">
                <a16:creationId xmlns:a16="http://schemas.microsoft.com/office/drawing/2014/main" xmlns="" id="{9ECE130A-E35F-4930-AA0C-1F6192E06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Текст 3">
            <a:extLst>
              <a:ext uri="{FF2B5EF4-FFF2-40B4-BE49-F238E27FC236}">
                <a16:creationId xmlns:a16="http://schemas.microsoft.com/office/drawing/2014/main" xmlns="" id="{6A888636-7763-46C7-A694-ECB7EF8EF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AEB199C7-75B6-4E10-9A6A-ABE3C7B689ED}"/>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6" name="Нижний колонтитул 5">
            <a:extLst>
              <a:ext uri="{FF2B5EF4-FFF2-40B4-BE49-F238E27FC236}">
                <a16:creationId xmlns:a16="http://schemas.microsoft.com/office/drawing/2014/main" xmlns="" id="{988285D8-B3BD-4F17-BE39-5B66F7DCCE3E}"/>
              </a:ext>
            </a:extLst>
          </p:cNvPr>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a:extLst>
              <a:ext uri="{FF2B5EF4-FFF2-40B4-BE49-F238E27FC236}">
                <a16:creationId xmlns:a16="http://schemas.microsoft.com/office/drawing/2014/main" xmlns="" id="{50BA314A-17B5-4309-ADDE-AA4A8BF186EA}"/>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379730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idx="1"/>
          </p:nvPr>
        </p:nvSpPr>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343672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8617A33-F10E-40A1-80D5-840B33C3F4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x-none"/>
          </a:p>
        </p:txBody>
      </p:sp>
      <p:sp>
        <p:nvSpPr>
          <p:cNvPr id="3" name="Рисунок 2">
            <a:extLst>
              <a:ext uri="{FF2B5EF4-FFF2-40B4-BE49-F238E27FC236}">
                <a16:creationId xmlns:a16="http://schemas.microsoft.com/office/drawing/2014/main" xmlns="" id="{594D36A2-B2AB-4129-AE56-6740F8ED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Текст 3">
            <a:extLst>
              <a:ext uri="{FF2B5EF4-FFF2-40B4-BE49-F238E27FC236}">
                <a16:creationId xmlns:a16="http://schemas.microsoft.com/office/drawing/2014/main" xmlns="" id="{3CBD4DFC-3074-48FB-BD1B-D1A9303A9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xmlns="" id="{2126761A-EC0F-4779-86B6-58D742E9A70F}"/>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6" name="Нижний колонтитул 5">
            <a:extLst>
              <a:ext uri="{FF2B5EF4-FFF2-40B4-BE49-F238E27FC236}">
                <a16:creationId xmlns:a16="http://schemas.microsoft.com/office/drawing/2014/main" xmlns="" id="{B065E9A7-C4E1-4F78-B1C7-3854D8CCBE42}"/>
              </a:ext>
            </a:extLst>
          </p:cNvPr>
          <p:cNvSpPr>
            <a:spLocks noGrp="1"/>
          </p:cNvSpPr>
          <p:nvPr>
            <p:ph type="ftr" sz="quarter" idx="11"/>
          </p:nvPr>
        </p:nvSpPr>
        <p:spPr/>
        <p:txBody>
          <a:bodyPr/>
          <a:lstStyle/>
          <a:p>
            <a:endParaRPr lang="x-none">
              <a:solidFill>
                <a:prstClr val="black">
                  <a:tint val="75000"/>
                </a:prstClr>
              </a:solidFill>
            </a:endParaRPr>
          </a:p>
        </p:txBody>
      </p:sp>
      <p:sp>
        <p:nvSpPr>
          <p:cNvPr id="7" name="Номер слайда 6">
            <a:extLst>
              <a:ext uri="{FF2B5EF4-FFF2-40B4-BE49-F238E27FC236}">
                <a16:creationId xmlns:a16="http://schemas.microsoft.com/office/drawing/2014/main" xmlns="" id="{72117F7A-0F1C-49F5-8CDA-4CAD722C5307}"/>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798457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B3339D2-5144-4DD4-80F0-B93514916834}"/>
              </a:ext>
            </a:extLst>
          </p:cNvPr>
          <p:cNvSpPr>
            <a:spLocks noGrp="1"/>
          </p:cNvSpPr>
          <p:nvPr>
            <p:ph type="title"/>
          </p:nvPr>
        </p:nvSpPr>
        <p:spPr/>
        <p:txBody>
          <a:bodyPr/>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xmlns="" id="{AEC975F1-9FF2-4435-B394-175194CA3BD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21936A6D-F9B9-48ED-A36D-C64C28397804}"/>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65C306AC-557E-4BB4-9A3D-15706208E584}"/>
              </a:ext>
            </a:extLst>
          </p:cNvPr>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E08EA65F-4296-45CF-AFA3-888B9759AB90}"/>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392696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xmlns="" id="{3799F305-6CC3-49D2-8C3F-1236F4FD001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x-none"/>
          </a:p>
        </p:txBody>
      </p:sp>
      <p:sp>
        <p:nvSpPr>
          <p:cNvPr id="3" name="Вертикальный текст 2">
            <a:extLst>
              <a:ext uri="{FF2B5EF4-FFF2-40B4-BE49-F238E27FC236}">
                <a16:creationId xmlns:a16="http://schemas.microsoft.com/office/drawing/2014/main" xmlns="" id="{74E1B2A0-E3DA-421D-A82D-63E0FBC31E6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396F718E-0AAE-4FDB-A938-57EBD83CAE4B}"/>
              </a:ext>
            </a:extLst>
          </p:cNvPr>
          <p:cNvSpPr>
            <a:spLocks noGrp="1"/>
          </p:cNvSpPr>
          <p:nvPr>
            <p:ph type="dt" sz="half" idx="10"/>
          </p:nvPr>
        </p:nvSpPr>
        <p:spPr/>
        <p:txBody>
          <a:body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5BD619CF-49A4-4DD7-95CA-B8BFF37F6AED}"/>
              </a:ext>
            </a:extLst>
          </p:cNvPr>
          <p:cNvSpPr>
            <a:spLocks noGrp="1"/>
          </p:cNvSpPr>
          <p:nvPr>
            <p:ph type="ftr" sz="quarter" idx="11"/>
          </p:nvPr>
        </p:nvSpPr>
        <p:spPr/>
        <p:txBody>
          <a:body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4BB4DC43-EA47-4850-AB4F-FC36EA0FF082}"/>
              </a:ext>
            </a:extLst>
          </p:cNvPr>
          <p:cNvSpPr>
            <a:spLocks noGrp="1"/>
          </p:cNvSpPr>
          <p:nvPr>
            <p:ph type="sldNum" sz="quarter" idx="12"/>
          </p:nvPr>
        </p:nvSpPr>
        <p:spPr/>
        <p:txBody>
          <a:body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14579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p:cNvSpPr>
            <a:spLocks noGrp="1"/>
          </p:cNvSpPr>
          <p:nvPr>
            <p:ph type="title"/>
          </p:nvPr>
        </p:nvSpPr>
        <p:spPr>
          <a:xfrm>
            <a:off x="831850" y="1709738"/>
            <a:ext cx="10515600" cy="2852737"/>
          </a:xfrm>
        </p:spPr>
        <p:txBody>
          <a:bodyPr anchor="b"/>
          <a:lstStyle>
            <a:lvl1pPr>
              <a:defRPr sz="6000"/>
            </a:lvl1pPr>
          </a:lstStyle>
          <a:p>
            <a:r>
              <a:rPr lang="kk-KZ"/>
              <a:t>Тақырып үлгісі</a:t>
            </a:r>
          </a:p>
        </p:txBody>
      </p:sp>
      <p:sp>
        <p:nvSpPr>
          <p:cNvPr id="3" name="Мәтін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k-KZ"/>
              <a:t>Мәтін үлгісі</a:t>
            </a:r>
          </a:p>
        </p:txBody>
      </p:sp>
      <p:sp>
        <p:nvSpPr>
          <p:cNvPr id="4" name="Күн 3"/>
          <p:cNvSpPr>
            <a:spLocks noGrp="1"/>
          </p:cNvSpPr>
          <p:nvPr>
            <p:ph type="dt" sz="half" idx="10"/>
          </p:nvPr>
        </p:nvSpPr>
        <p:spPr/>
        <p:txBody>
          <a:body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55095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sz="half" idx="1"/>
          </p:nvPr>
        </p:nvSpPr>
        <p:spPr>
          <a:xfrm>
            <a:off x="838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азмұн 3"/>
          <p:cNvSpPr>
            <a:spLocks noGrp="1"/>
          </p:cNvSpPr>
          <p:nvPr>
            <p:ph sz="half" idx="2"/>
          </p:nvPr>
        </p:nvSpPr>
        <p:spPr>
          <a:xfrm>
            <a:off x="6172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Күн 4"/>
          <p:cNvSpPr>
            <a:spLocks noGrp="1"/>
          </p:cNvSpPr>
          <p:nvPr>
            <p:ph type="dt" sz="half" idx="10"/>
          </p:nvPr>
        </p:nvSpPr>
        <p:spPr/>
        <p:txBody>
          <a:bodyPr/>
          <a:lstStyle/>
          <a:p>
            <a:fld id="{AC454A18-402B-4DB2-BDB6-E9F45DB82962}" type="datetimeFigureOut">
              <a:rPr lang="kk-KZ" smtClean="0"/>
              <a:t>16.04.2025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57779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365125"/>
            <a:ext cx="10515600" cy="1325563"/>
          </a:xfrm>
        </p:spPr>
        <p:txBody>
          <a:bodyPr/>
          <a:lstStyle/>
          <a:p>
            <a:r>
              <a:rPr lang="kk-KZ"/>
              <a:t>Тақырып үлгісі</a:t>
            </a:r>
          </a:p>
        </p:txBody>
      </p:sp>
      <p:sp>
        <p:nvSpPr>
          <p:cNvPr id="3" name="Мәтін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4" name="Мазмұн 3"/>
          <p:cNvSpPr>
            <a:spLocks noGrp="1"/>
          </p:cNvSpPr>
          <p:nvPr>
            <p:ph sz="half" idx="2"/>
          </p:nvPr>
        </p:nvSpPr>
        <p:spPr>
          <a:xfrm>
            <a:off x="839788" y="2505075"/>
            <a:ext cx="5157787"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Мәтін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6" name="Мазмұн 5"/>
          <p:cNvSpPr>
            <a:spLocks noGrp="1"/>
          </p:cNvSpPr>
          <p:nvPr>
            <p:ph sz="quarter" idx="4"/>
          </p:nvPr>
        </p:nvSpPr>
        <p:spPr>
          <a:xfrm>
            <a:off x="6172200" y="2505075"/>
            <a:ext cx="5183188"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7" name="Күн 6"/>
          <p:cNvSpPr>
            <a:spLocks noGrp="1"/>
          </p:cNvSpPr>
          <p:nvPr>
            <p:ph type="dt" sz="half" idx="10"/>
          </p:nvPr>
        </p:nvSpPr>
        <p:spPr/>
        <p:txBody>
          <a:bodyPr/>
          <a:lstStyle/>
          <a:p>
            <a:fld id="{AC454A18-402B-4DB2-BDB6-E9F45DB82962}" type="datetimeFigureOut">
              <a:rPr lang="kk-KZ" smtClean="0"/>
              <a:t>16.04.2025</a:t>
            </a:fld>
            <a:endParaRPr lang="kk-KZ"/>
          </a:p>
        </p:txBody>
      </p:sp>
      <p:sp>
        <p:nvSpPr>
          <p:cNvPr id="8" name="Төменгі деректеме 7"/>
          <p:cNvSpPr>
            <a:spLocks noGrp="1"/>
          </p:cNvSpPr>
          <p:nvPr>
            <p:ph type="ftr" sz="quarter" idx="11"/>
          </p:nvPr>
        </p:nvSpPr>
        <p:spPr/>
        <p:txBody>
          <a:bodyPr/>
          <a:lstStyle/>
          <a:p>
            <a:endParaRPr lang="kk-KZ"/>
          </a:p>
        </p:txBody>
      </p:sp>
      <p:sp>
        <p:nvSpPr>
          <p:cNvPr id="9" name="Слайд нөмірі 8"/>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8514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Күн 2"/>
          <p:cNvSpPr>
            <a:spLocks noGrp="1"/>
          </p:cNvSpPr>
          <p:nvPr>
            <p:ph type="dt" sz="half" idx="10"/>
          </p:nvPr>
        </p:nvSpPr>
        <p:spPr/>
        <p:txBody>
          <a:bodyPr/>
          <a:lstStyle/>
          <a:p>
            <a:fld id="{AC454A18-402B-4DB2-BDB6-E9F45DB82962}" type="datetimeFigureOut">
              <a:rPr lang="kk-KZ" smtClean="0"/>
              <a:t>16.04.2025</a:t>
            </a:fld>
            <a:endParaRPr lang="kk-KZ"/>
          </a:p>
        </p:txBody>
      </p:sp>
      <p:sp>
        <p:nvSpPr>
          <p:cNvPr id="4" name="Төменгі деректеме 3"/>
          <p:cNvSpPr>
            <a:spLocks noGrp="1"/>
          </p:cNvSpPr>
          <p:nvPr>
            <p:ph type="ftr" sz="quarter" idx="11"/>
          </p:nvPr>
        </p:nvSpPr>
        <p:spPr/>
        <p:txBody>
          <a:bodyPr/>
          <a:lstStyle/>
          <a:p>
            <a:endParaRPr lang="kk-KZ"/>
          </a:p>
        </p:txBody>
      </p:sp>
      <p:sp>
        <p:nvSpPr>
          <p:cNvPr id="5" name="Слайд нөмірі 4"/>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19549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p:cNvSpPr>
            <a:spLocks noGrp="1"/>
          </p:cNvSpPr>
          <p:nvPr>
            <p:ph type="dt" sz="half" idx="10"/>
          </p:nvPr>
        </p:nvSpPr>
        <p:spPr/>
        <p:txBody>
          <a:bodyPr/>
          <a:lstStyle/>
          <a:p>
            <a:fld id="{AC454A18-402B-4DB2-BDB6-E9F45DB82962}" type="datetimeFigureOut">
              <a:rPr lang="kk-KZ" smtClean="0"/>
              <a:t>16.04.2025</a:t>
            </a:fld>
            <a:endParaRPr lang="kk-KZ"/>
          </a:p>
        </p:txBody>
      </p:sp>
      <p:sp>
        <p:nvSpPr>
          <p:cNvPr id="3" name="Төменгі деректеме 2"/>
          <p:cNvSpPr>
            <a:spLocks noGrp="1"/>
          </p:cNvSpPr>
          <p:nvPr>
            <p:ph type="ftr" sz="quarter" idx="11"/>
          </p:nvPr>
        </p:nvSpPr>
        <p:spPr/>
        <p:txBody>
          <a:bodyPr/>
          <a:lstStyle/>
          <a:p>
            <a:endParaRPr lang="kk-KZ"/>
          </a:p>
        </p:txBody>
      </p:sp>
      <p:sp>
        <p:nvSpPr>
          <p:cNvPr id="4" name="Слайд нөмірі 3"/>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63419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Мазмұн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16.04.2025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37110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Суре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k-KZ"/>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16.04.2025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4463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k-KZ"/>
              <a:t>Тақырып үлгісі</a:t>
            </a:r>
          </a:p>
        </p:txBody>
      </p:sp>
      <p:sp>
        <p:nvSpPr>
          <p:cNvPr id="3" name="Мәтін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54A18-402B-4DB2-BDB6-E9F45DB82962}" type="datetimeFigureOut">
              <a:rPr lang="kk-KZ" smtClean="0"/>
              <a:t>16.04.2025</a:t>
            </a:fld>
            <a:endParaRPr lang="kk-KZ"/>
          </a:p>
        </p:txBody>
      </p:sp>
      <p:sp>
        <p:nvSpPr>
          <p:cNvPr id="5" name="Төменгі деректеме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k-KZ"/>
          </a:p>
        </p:txBody>
      </p:sp>
      <p:sp>
        <p:nvSpPr>
          <p:cNvPr id="6" name="Слайд нөмірі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E361B-97EE-40C2-B7C1-6A54DD14BEDC}" type="slidenum">
              <a:rPr lang="kk-KZ" smtClean="0"/>
              <a:t>‹#›</a:t>
            </a:fld>
            <a:endParaRPr lang="kk-KZ"/>
          </a:p>
        </p:txBody>
      </p:sp>
    </p:spTree>
    <p:extLst>
      <p:ext uri="{BB962C8B-B14F-4D97-AF65-F5344CB8AC3E}">
        <p14:creationId xmlns:p14="http://schemas.microsoft.com/office/powerpoint/2010/main" val="1580077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417B71F-4F2E-44FF-90C5-D75B6C4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x-none"/>
          </a:p>
        </p:txBody>
      </p:sp>
      <p:sp>
        <p:nvSpPr>
          <p:cNvPr id="3" name="Текст 2">
            <a:extLst>
              <a:ext uri="{FF2B5EF4-FFF2-40B4-BE49-F238E27FC236}">
                <a16:creationId xmlns:a16="http://schemas.microsoft.com/office/drawing/2014/main" xmlns="" id="{FBAB551A-9234-48B0-BE43-BB64F818C6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x-none"/>
          </a:p>
        </p:txBody>
      </p:sp>
      <p:sp>
        <p:nvSpPr>
          <p:cNvPr id="4" name="Дата 3">
            <a:extLst>
              <a:ext uri="{FF2B5EF4-FFF2-40B4-BE49-F238E27FC236}">
                <a16:creationId xmlns:a16="http://schemas.microsoft.com/office/drawing/2014/main" xmlns="" id="{E3DDA2A3-D746-4072-B8FD-2825CE6EC9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BB012-863D-416E-9FDD-6ED57577F3D7}" type="datetimeFigureOut">
              <a:rPr lang="x-none" smtClean="0">
                <a:solidFill>
                  <a:prstClr val="black">
                    <a:tint val="75000"/>
                  </a:prstClr>
                </a:solidFill>
              </a:rPr>
              <a:pPr/>
              <a:t>16.04.2025</a:t>
            </a:fld>
            <a:endParaRPr lang="x-none">
              <a:solidFill>
                <a:prstClr val="black">
                  <a:tint val="75000"/>
                </a:prstClr>
              </a:solidFill>
            </a:endParaRPr>
          </a:p>
        </p:txBody>
      </p:sp>
      <p:sp>
        <p:nvSpPr>
          <p:cNvPr id="5" name="Нижний колонтитул 4">
            <a:extLst>
              <a:ext uri="{FF2B5EF4-FFF2-40B4-BE49-F238E27FC236}">
                <a16:creationId xmlns:a16="http://schemas.microsoft.com/office/drawing/2014/main" xmlns="" id="{A0BF23D0-F2BF-4430-AC5F-581A2C686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solidFill>
                <a:prstClr val="black">
                  <a:tint val="75000"/>
                </a:prstClr>
              </a:solidFill>
            </a:endParaRPr>
          </a:p>
        </p:txBody>
      </p:sp>
      <p:sp>
        <p:nvSpPr>
          <p:cNvPr id="6" name="Номер слайда 5">
            <a:extLst>
              <a:ext uri="{FF2B5EF4-FFF2-40B4-BE49-F238E27FC236}">
                <a16:creationId xmlns:a16="http://schemas.microsoft.com/office/drawing/2014/main" xmlns="" id="{B2162917-E2FA-4858-AA88-DD2F5271BC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09AA6-336D-4628-A7AB-9439BD4AD797}" type="slidenum">
              <a:rPr lang="x-none" smtClean="0">
                <a:solidFill>
                  <a:prstClr val="black">
                    <a:tint val="75000"/>
                  </a:prstClr>
                </a:solidFill>
              </a:rPr>
              <a:pPr/>
              <a:t>‹#›</a:t>
            </a:fld>
            <a:endParaRPr lang="x-none">
              <a:solidFill>
                <a:prstClr val="black">
                  <a:tint val="75000"/>
                </a:prstClr>
              </a:solidFill>
            </a:endParaRPr>
          </a:p>
        </p:txBody>
      </p:sp>
    </p:spTree>
    <p:extLst>
      <p:ext uri="{BB962C8B-B14F-4D97-AF65-F5344CB8AC3E}">
        <p14:creationId xmlns:p14="http://schemas.microsoft.com/office/powerpoint/2010/main" val="220036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3">
            <a:alphaModFix/>
          </a:blip>
          <a:srcRect l="239" t="-518" r="12712" b="1459"/>
          <a:stretch/>
        </p:blipFill>
        <p:spPr>
          <a:xfrm>
            <a:off x="0" y="0"/>
            <a:ext cx="12263021" cy="6858000"/>
          </a:xfrm>
          <a:prstGeom prst="rect">
            <a:avLst/>
          </a:prstGeom>
          <a:noFill/>
          <a:ln>
            <a:noFill/>
          </a:ln>
        </p:spPr>
      </p:pic>
      <p:sp>
        <p:nvSpPr>
          <p:cNvPr id="98" name="Google Shape;98;p1"/>
          <p:cNvSpPr txBox="1"/>
          <p:nvPr/>
        </p:nvSpPr>
        <p:spPr>
          <a:xfrm>
            <a:off x="9491400" y="6083239"/>
            <a:ext cx="2549525" cy="339725"/>
          </a:xfrm>
          <a:prstGeom prst="rect">
            <a:avLst/>
          </a:prstGeom>
          <a:noFill/>
          <a:ln>
            <a:noFill/>
          </a:ln>
        </p:spPr>
        <p:txBody>
          <a:bodyPr spcFirstLastPara="1" wrap="square" lIns="91425" tIns="45700" rIns="91425" bIns="45700" anchor="t" anchorCtr="0">
            <a:spAutoFit/>
          </a:bodyPr>
          <a:lstStyle/>
          <a:p>
            <a:pPr algn="ctr">
              <a:buClr>
                <a:srgbClr val="203864"/>
              </a:buClr>
              <a:buSzPts val="1600"/>
              <a:buFont typeface="Arial"/>
              <a:buNone/>
            </a:pPr>
            <a:r>
              <a:rPr lang="kk-KZ" sz="1600" b="1" dirty="0">
                <a:solidFill>
                  <a:srgbClr val="203864"/>
                </a:solidFill>
                <a:latin typeface="Arial"/>
                <a:ea typeface="Arial"/>
                <a:cs typeface="Arial"/>
                <a:sym typeface="Arial"/>
              </a:rPr>
              <a:t>АСТАНА</a:t>
            </a:r>
            <a:r>
              <a:rPr lang="ru-RU" sz="1600" b="1" dirty="0">
                <a:solidFill>
                  <a:srgbClr val="203864"/>
                </a:solidFill>
                <a:latin typeface="Arial"/>
                <a:ea typeface="Arial"/>
                <a:cs typeface="Arial"/>
                <a:sym typeface="Arial"/>
              </a:rPr>
              <a:t>- </a:t>
            </a:r>
            <a:r>
              <a:rPr lang="en-US" sz="1600" b="1" dirty="0">
                <a:solidFill>
                  <a:srgbClr val="203864"/>
                </a:solidFill>
                <a:latin typeface="Arial"/>
                <a:ea typeface="Arial"/>
                <a:cs typeface="Arial"/>
                <a:sym typeface="Arial"/>
              </a:rPr>
              <a:t>202</a:t>
            </a:r>
            <a:r>
              <a:rPr lang="kk-KZ" sz="1600" b="1" dirty="0">
                <a:solidFill>
                  <a:srgbClr val="203864"/>
                </a:solidFill>
                <a:latin typeface="Arial"/>
                <a:ea typeface="Arial"/>
                <a:cs typeface="Arial"/>
                <a:sym typeface="Arial"/>
              </a:rPr>
              <a:t>4</a:t>
            </a:r>
            <a:endParaRPr dirty="0">
              <a:solidFill>
                <a:prstClr val="black"/>
              </a:solidFill>
            </a:endParaRPr>
          </a:p>
        </p:txBody>
      </p:sp>
      <p:sp>
        <p:nvSpPr>
          <p:cNvPr id="2" name="Тікбұрыш 1"/>
          <p:cNvSpPr/>
          <p:nvPr/>
        </p:nvSpPr>
        <p:spPr>
          <a:xfrm>
            <a:off x="966886" y="5218583"/>
            <a:ext cx="6854848" cy="1200329"/>
          </a:xfrm>
          <a:prstGeom prst="rect">
            <a:avLst/>
          </a:prstGeom>
        </p:spPr>
        <p:txBody>
          <a:bodyPr wrap="square">
            <a:spAutoFit/>
          </a:bodyPr>
          <a:lstStyle/>
          <a:p>
            <a:pPr lvl="0" algn="ctr">
              <a:spcBef>
                <a:spcPts val="1000"/>
              </a:spcBef>
              <a:defRPr/>
            </a:pPr>
            <a:r>
              <a:rPr lang="kk-KZ" sz="2400"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p>
        </p:txBody>
      </p:sp>
      <p:pic>
        <p:nvPicPr>
          <p:cNvPr id="9"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87557" cy="4871168"/>
          </a:xfrm>
          <a:prstGeom prst="rect">
            <a:avLst/>
          </a:prstGeom>
          <a:noFill/>
          <a:ln>
            <a:noFill/>
          </a:ln>
        </p:spPr>
      </p:pic>
      <p:sp>
        <p:nvSpPr>
          <p:cNvPr id="7" name="Тікбұрыш 6"/>
          <p:cNvSpPr/>
          <p:nvPr/>
        </p:nvSpPr>
        <p:spPr>
          <a:xfrm>
            <a:off x="8467937" y="259981"/>
            <a:ext cx="3523942" cy="2354491"/>
          </a:xfrm>
          <a:prstGeom prst="rect">
            <a:avLst/>
          </a:prstGeom>
        </p:spPr>
        <p:txBody>
          <a:bodyPr wrap="square">
            <a:spAutoFit/>
          </a:bodyPr>
          <a:lstStyle/>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ҚАЗАҚСТАН РЕСПУБЛИКАСЫ ОҚУ-АҒАРТУ МИНИСТРЛІГІ</a:t>
            </a:r>
          </a:p>
          <a:p>
            <a:pPr lvl="0" algn="ctr">
              <a:spcBef>
                <a:spcPts val="1000"/>
              </a:spcBef>
              <a:defRPr/>
            </a:pPr>
            <a:endParaRPr lang="ru-RU" sz="20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Ы.АЛТЫНСАРИН АТЫНДАҒЫ ҰЛТТЫҚ БІЛІМ АКАДЕМИЯСЫ</a:t>
            </a:r>
            <a:endParaRPr lang="ru-RU" sz="22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endParaRPr kumimoji="0" lang="ru-RU" sz="2200" b="1" i="0" u="none" strike="noStrike" kern="0" cap="none" spc="0" normalizeH="0" baseline="0" noProof="0" dirty="0">
              <a:ln>
                <a:noFill/>
              </a:ln>
              <a:solidFill>
                <a:schemeClr val="bg1"/>
              </a:solidFill>
              <a:effectLst/>
              <a:uLnTx/>
              <a:uFillTx/>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227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372006" y="523623"/>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2491988716"/>
              </p:ext>
            </p:extLst>
          </p:nvPr>
        </p:nvGraphicFramePr>
        <p:xfrm>
          <a:off x="493923" y="899175"/>
          <a:ext cx="11204153" cy="5689227"/>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xmlns="" val="2023789961"/>
                    </a:ext>
                  </a:extLst>
                </a:gridCol>
                <a:gridCol w="2145475">
                  <a:extLst>
                    <a:ext uri="{9D8B030D-6E8A-4147-A177-3AD203B41FA5}">
                      <a16:colId xmlns:a16="http://schemas.microsoft.com/office/drawing/2014/main" xmlns="" val="2321351271"/>
                    </a:ext>
                  </a:extLst>
                </a:gridCol>
                <a:gridCol w="2071171">
                  <a:extLst>
                    <a:ext uri="{9D8B030D-6E8A-4147-A177-3AD203B41FA5}">
                      <a16:colId xmlns:a16="http://schemas.microsoft.com/office/drawing/2014/main" xmlns="" val="3641418242"/>
                    </a:ext>
                  </a:extLst>
                </a:gridCol>
                <a:gridCol w="1938969">
                  <a:extLst>
                    <a:ext uri="{9D8B030D-6E8A-4147-A177-3AD203B41FA5}">
                      <a16:colId xmlns:a16="http://schemas.microsoft.com/office/drawing/2014/main" xmlns="" val="3243310799"/>
                    </a:ext>
                  </a:extLst>
                </a:gridCol>
                <a:gridCol w="2071171">
                  <a:extLst>
                    <a:ext uri="{9D8B030D-6E8A-4147-A177-3AD203B41FA5}">
                      <a16:colId xmlns:a16="http://schemas.microsoft.com/office/drawing/2014/main" xmlns="" val="2036251041"/>
                    </a:ext>
                  </a:extLst>
                </a:gridCol>
                <a:gridCol w="1861849">
                  <a:extLst>
                    <a:ext uri="{9D8B030D-6E8A-4147-A177-3AD203B41FA5}">
                      <a16:colId xmlns:a16="http://schemas.microsoft.com/office/drawing/2014/main" xmlns=""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 оқылым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3. Көркем шығарма</a:t>
                      </a:r>
                    </a:p>
                    <a:p>
                      <a:pPr algn="just" fontAlgn="base">
                        <a:lnSpc>
                          <a:spcPct val="100000"/>
                        </a:lnSpc>
                        <a:spcAft>
                          <a:spcPts val="0"/>
                        </a:spcAft>
                      </a:pP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ларды</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5.3.3.1 фольклорлық және шағын көлемді көркем әдеби шығармаларды түсіну, тақырыбын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6.3.3.1 орта көлемді шығармаларды түсіну, тақырыбы мен негізгі ойды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7.3.3.1 прозалық және поэзиялық шығармалардағы кейіпкердің іс -әрекетіне немесе лирикалық кейіпкердің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образын</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талдау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8.3.3.1 прозалық және поэзиялық шығармалардың композициялық құрылымын анықтау, кейіпкердің іс -әрекетіне немесе лирикалық кейіпкердің образына баға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әдеби шығармада көтерілген әлеуметтік-қоғамдық мәселені талдау және кейіпкерлерді шынайы өмірмен салыстырып бағалау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271506">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 жазылым</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2.Эссе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5.4.2.1 эссе құрылымын сақтай отырып, адамды, табиғатты, белгілі бір оқиғаны сипаттап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6.4.2.1 эссе тақырыбының желісінен шықпай, әрбір абзацты жүйелі құрастырып, қажетті мазмұнын ашып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7.4.2.1 эссе құрылымы мен дамуын сақтап, көтерілген мәселе бойынша келісу-келіспеу себептерін айқын көрсетіп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8.4.2.1 эссе құрылымы мен дамуын сақтап, тақырыпқа байланысты берілген мәселенің оңтайлы шешілу жолдарын ұсыну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10.4.2.1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Tree>
    <p:extLst>
      <p:ext uri="{BB962C8B-B14F-4D97-AF65-F5344CB8AC3E}">
        <p14:creationId xmlns:p14="http://schemas.microsoft.com/office/powerpoint/2010/main" val="6967259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480184" y="58523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1683997929"/>
              </p:ext>
            </p:extLst>
          </p:nvPr>
        </p:nvGraphicFramePr>
        <p:xfrm>
          <a:off x="461371" y="960791"/>
          <a:ext cx="11204153" cy="5478886"/>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xmlns="" val="2023789961"/>
                    </a:ext>
                  </a:extLst>
                </a:gridCol>
                <a:gridCol w="2145475">
                  <a:extLst>
                    <a:ext uri="{9D8B030D-6E8A-4147-A177-3AD203B41FA5}">
                      <a16:colId xmlns:a16="http://schemas.microsoft.com/office/drawing/2014/main" xmlns="" val="2321351271"/>
                    </a:ext>
                  </a:extLst>
                </a:gridCol>
                <a:gridCol w="2071171">
                  <a:extLst>
                    <a:ext uri="{9D8B030D-6E8A-4147-A177-3AD203B41FA5}">
                      <a16:colId xmlns:a16="http://schemas.microsoft.com/office/drawing/2014/main" xmlns="" val="3641418242"/>
                    </a:ext>
                  </a:extLst>
                </a:gridCol>
                <a:gridCol w="1938969">
                  <a:extLst>
                    <a:ext uri="{9D8B030D-6E8A-4147-A177-3AD203B41FA5}">
                      <a16:colId xmlns:a16="http://schemas.microsoft.com/office/drawing/2014/main" xmlns="" val="3243310799"/>
                    </a:ext>
                  </a:extLst>
                </a:gridCol>
                <a:gridCol w="2071171">
                  <a:extLst>
                    <a:ext uri="{9D8B030D-6E8A-4147-A177-3AD203B41FA5}">
                      <a16:colId xmlns:a16="http://schemas.microsoft.com/office/drawing/2014/main" xmlns="" val="2036251041"/>
                    </a:ext>
                  </a:extLst>
                </a:gridCol>
                <a:gridCol w="1861849">
                  <a:extLst>
                    <a:ext uri="{9D8B030D-6E8A-4147-A177-3AD203B41FA5}">
                      <a16:colId xmlns:a16="http://schemas.microsoft.com/office/drawing/2014/main" xmlns="" val="481639520"/>
                    </a:ext>
                  </a:extLst>
                </a:gridCol>
              </a:tblGrid>
              <a:tr h="441205">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297180">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4) Тілдік бағдар</a:t>
                      </a:r>
                      <a:endParaRPr kumimoji="0" lang="kk-KZ" altLang="kk-KZ"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fontAlgn="base">
                        <a:lnSpc>
                          <a:spcPct val="100000"/>
                        </a:lnSpc>
                        <a:spcAft>
                          <a:spcPts val="0"/>
                        </a:spcAft>
                      </a:pP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3336407137"/>
                  </a:ext>
                </a:extLst>
              </a:tr>
              <a:tr h="3420557">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1. Сөз таптары</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5.5.1.2 лексикалық мағынасы жағынан заттың түрін, түсін сапасын білдіретін сын есімдерді ажырата білу, жазба, ауызша жұмыстарда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6.5.1.2</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лексикалық мағынасы жағынан заттың сипатын, көлемін, салмағын, аумағын білдіретін сын есімдерді ажырата білу, жазба, ауызша жұмыстарда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7.5.1.2 Салыстырмалы, күшейтпелі, асырмалы</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шырайлардың қызметін білу, жазба, ауызша жұмыстарда қолдану</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8.5.1.1 болжалдық және бөлшектік сан есімдерді жазба, ауызша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8.5.1.2 еліктеу сөздерді ауызша және жазба жұмыстарда орынды</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8.5.1.3 етістіктің шартты рай және бұйрық рай қызметін білу, ауызша және жазба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8.5.1.4 ;</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8. 5. 1. 5.</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10.5.1.1 тәуелдік жалғауды (оңаша және ортақ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тәуелдеу</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және көптік мәнді есімдер мен көптік жалғауларды ажырата танып, дұрыс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10.5.1.2 сын есімнің жасалу жолдарын білу, мәтін құрауда орынды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10.5.1.3;</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10.5.1.4;</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10.5.1.5;</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10.5.1.6;</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10.5.1.7.</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bl>
          </a:graphicData>
        </a:graphic>
      </p:graphicFrame>
    </p:spTree>
    <p:extLst>
      <p:ext uri="{BB962C8B-B14F-4D97-AF65-F5344CB8AC3E}">
        <p14:creationId xmlns:p14="http://schemas.microsoft.com/office/powerpoint/2010/main" val="4042107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МЕН ӘДЕБИЕТІ» ОҚУ ПӘНІ БОЙЫНША РУБРИКА </a:t>
            </a:r>
            <a:r>
              <a:rPr lang="kk-KZ" dirty="0"/>
              <a:t/>
            </a:r>
            <a:br>
              <a:rPr lang="kk-KZ" dirty="0"/>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263014" y="689125"/>
            <a:ext cx="5063501" cy="306109"/>
          </a:xfrm>
          <a:prstGeom prst="rect">
            <a:avLst/>
          </a:prstGeom>
        </p:spPr>
        <p:txBody>
          <a:bodyPr wrap="square">
            <a:spAutoFit/>
          </a:bodyPr>
          <a:lstStyle/>
          <a:p>
            <a:pPr marL="457200" algn="just">
              <a:lnSpc>
                <a:spcPct val="107000"/>
              </a:lnSpc>
              <a:spcAft>
                <a:spcPts val="800"/>
              </a:spcAft>
            </a:pPr>
            <a:r>
              <a:rPr lang="kk-KZ" sz="1400" b="1" spc="10" dirty="0">
                <a:latin typeface="Arial" panose="020B0604020202020204" pitchFamily="34" charset="0"/>
                <a:ea typeface="Calibri" panose="020F0502020204030204" pitchFamily="34" charset="0"/>
                <a:cs typeface="Arial" panose="020B0604020202020204" pitchFamily="34" charset="0"/>
              </a:rPr>
              <a:t>Өзге тілде оқытатын сыныптар   үшін</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1694410865"/>
              </p:ext>
            </p:extLst>
          </p:nvPr>
        </p:nvGraphicFramePr>
        <p:xfrm>
          <a:off x="231354" y="1284725"/>
          <a:ext cx="11611777" cy="5338782"/>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xmlns="" val="2023789961"/>
                    </a:ext>
                  </a:extLst>
                </a:gridCol>
                <a:gridCol w="2891239">
                  <a:extLst>
                    <a:ext uri="{9D8B030D-6E8A-4147-A177-3AD203B41FA5}">
                      <a16:colId xmlns:a16="http://schemas.microsoft.com/office/drawing/2014/main" xmlns="" val="2321351271"/>
                    </a:ext>
                  </a:extLst>
                </a:gridCol>
                <a:gridCol w="3718881">
                  <a:extLst>
                    <a:ext uri="{9D8B030D-6E8A-4147-A177-3AD203B41FA5}">
                      <a16:colId xmlns:a16="http://schemas.microsoft.com/office/drawing/2014/main" xmlns="" val="3641418242"/>
                    </a:ext>
                  </a:extLst>
                </a:gridCol>
                <a:gridCol w="3723700">
                  <a:extLst>
                    <a:ext uri="{9D8B030D-6E8A-4147-A177-3AD203B41FA5}">
                      <a16:colId xmlns:a16="http://schemas.microsoft.com/office/drawing/2014/main" xmlns="" val="3243310799"/>
                    </a:ext>
                  </a:extLst>
                </a:gridCol>
              </a:tblGrid>
              <a:tr h="414644">
                <a:tc>
                  <a:txBody>
                    <a:bodyPr/>
                    <a:lstStyle/>
                    <a:p>
                      <a:pP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665409">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a:t>
                      </a:r>
                    </a:p>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далым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қысқа жауап 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орташа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толық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646197">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Айтылым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қысқа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орташа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ашық сұрақтарға толық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087680">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толық түсінбейді. Шығарма тақырыбын анықтай алмайды.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жалпы мазмұнын түсінеді, тақырыбын анықтауда қателеседі. Өз ойын орташа деңгейде жеткізе алады.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түсінеді, тақырыбын анықтайды.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pPr>
                      <a:r>
                        <a:rPr lang="kk-KZ"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1087680">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сақтамайды, адамды, табиғатты, белгілі бір оқиғаны сипаттауда </a:t>
                      </a:r>
                      <a:r>
                        <a:rPr lang="kk-KZ" sz="1400" dirty="0">
                          <a:effectLst/>
                          <a:latin typeface="Arial" panose="020B0604020202020204" pitchFamily="34" charset="0"/>
                          <a:ea typeface="Times New Roman" panose="02020603050405020304" pitchFamily="18" charset="0"/>
                          <a:cs typeface="Arial" panose="020B0604020202020204" pitchFamily="34" charset="0"/>
                        </a:rPr>
                        <a:t>сөздерді орынсыз қолданады. 4-5 грамматикалық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жазуда 1-2 қателіктер жібереді.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31293669"/>
                  </a:ext>
                </a:extLst>
              </a:tr>
              <a:tr h="1271616">
                <a:tc>
                  <a:txBody>
                    <a:bodyPr/>
                    <a:lstStyle/>
                    <a:p>
                      <a:pPr marL="71755" marR="71755" algn="ctr">
                        <a:lnSpc>
                          <a:spcPct val="107000"/>
                        </a:lnSpc>
                        <a:spcAft>
                          <a:spcPts val="0"/>
                        </a:spcAft>
                      </a:pPr>
                      <a:r>
                        <a:rPr lang="kk-KZ" sz="1400" b="1"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Тілдік бағдар:</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4-5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елеусіз 2-3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еркін қолданады.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036533805"/>
                  </a:ext>
                </a:extLst>
              </a:tr>
            </a:tbl>
          </a:graphicData>
        </a:graphic>
      </p:graphicFrame>
    </p:spTree>
    <p:extLst>
      <p:ext uri="{BB962C8B-B14F-4D97-AF65-F5344CB8AC3E}">
        <p14:creationId xmlns:p14="http://schemas.microsoft.com/office/powerpoint/2010/main" val="2426069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t/>
            </a:r>
            <a:br>
              <a:rPr lang="kk-KZ" sz="2000" dirty="0"/>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6. Емтихан өткізуді ұйымдастыру мәселелері</a:t>
            </a:r>
            <a:br>
              <a:rPr lang="kk-KZ" sz="1800" b="1" dirty="0">
                <a:latin typeface="Arial" panose="020B0604020202020204" pitchFamily="34" charset="0"/>
                <a:cs typeface="Arial" panose="020B0604020202020204" pitchFamily="34" charset="0"/>
              </a:rPr>
            </a:br>
            <a:r>
              <a:rPr lang="kk-KZ" sz="1800" b="1" dirty="0">
                <a:latin typeface="Arial" panose="020B0604020202020204" pitchFamily="34" charset="0"/>
                <a:cs typeface="Arial" panose="020B0604020202020204" pitchFamily="34" charset="0"/>
              </a:rPr>
              <a:t/>
            </a:r>
            <a:br>
              <a:rPr lang="kk-KZ" sz="1800" b="1"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мәтін саны, эссе тақырыптарының саны – 4.</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                                                                                               Сөз саны кесте бойынша көрсетілген </a:t>
            </a:r>
            <a:r>
              <a:rPr lang="kk-KZ" dirty="0"/>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2481798987"/>
              </p:ext>
            </p:extLst>
          </p:nvPr>
        </p:nvGraphicFramePr>
        <p:xfrm>
          <a:off x="1586913" y="2085698"/>
          <a:ext cx="9363372" cy="1826453"/>
        </p:xfrm>
        <a:graphic>
          <a:graphicData uri="http://schemas.openxmlformats.org/drawingml/2006/table">
            <a:tbl>
              <a:tblPr firstRow="1" firstCol="1" bandRow="1">
                <a:tableStyleId>{5C22544A-7EE6-4342-B048-85BDC9FD1C3A}</a:tableStyleId>
              </a:tblPr>
              <a:tblGrid>
                <a:gridCol w="733722">
                  <a:extLst>
                    <a:ext uri="{9D8B030D-6E8A-4147-A177-3AD203B41FA5}">
                      <a16:colId xmlns:a16="http://schemas.microsoft.com/office/drawing/2014/main" xmlns="" val="2023789961"/>
                    </a:ext>
                  </a:extLst>
                </a:gridCol>
                <a:gridCol w="1485900">
                  <a:extLst>
                    <a:ext uri="{9D8B030D-6E8A-4147-A177-3AD203B41FA5}">
                      <a16:colId xmlns:a16="http://schemas.microsoft.com/office/drawing/2014/main" xmlns="" val="2321351271"/>
                    </a:ext>
                  </a:extLst>
                </a:gridCol>
                <a:gridCol w="3200055">
                  <a:extLst>
                    <a:ext uri="{9D8B030D-6E8A-4147-A177-3AD203B41FA5}">
                      <a16:colId xmlns:a16="http://schemas.microsoft.com/office/drawing/2014/main" xmlns="" val="3641418242"/>
                    </a:ext>
                  </a:extLst>
                </a:gridCol>
                <a:gridCol w="3943695">
                  <a:extLst>
                    <a:ext uri="{9D8B030D-6E8A-4147-A177-3AD203B41FA5}">
                      <a16:colId xmlns:a16="http://schemas.microsoft.com/office/drawing/2014/main" xmlns="" val="3243310799"/>
                    </a:ext>
                  </a:extLst>
                </a:gridCol>
              </a:tblGrid>
              <a:tr h="184789">
                <a:tc>
                  <a:txBody>
                    <a:bodyPr/>
                    <a:lstStyle/>
                    <a:p>
                      <a:pPr algn="just">
                        <a:lnSpc>
                          <a:spcPct val="107000"/>
                        </a:lnSpc>
                        <a:spcAft>
                          <a:spcPts val="80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80-90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90-100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130-140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31293669"/>
                  </a:ext>
                </a:extLst>
              </a:tr>
              <a:tr h="41935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 (ҚГБ, ЖМБ)</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140-150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036533805"/>
                  </a:ext>
                </a:extLst>
              </a:tr>
            </a:tbl>
          </a:graphicData>
        </a:graphic>
      </p:graphicFrame>
      <p:sp>
        <p:nvSpPr>
          <p:cNvPr id="4" name="Тікбұрыш 3">
            <a:extLst>
              <a:ext uri="{FF2B5EF4-FFF2-40B4-BE49-F238E27FC236}">
                <a16:creationId xmlns:a16="http://schemas.microsoft.com/office/drawing/2014/main" xmlns="" id="{A288644C-201C-4A1F-A5A9-357DD1C50434}"/>
              </a:ext>
            </a:extLst>
          </p:cNvPr>
          <p:cNvSpPr/>
          <p:nvPr/>
        </p:nvSpPr>
        <p:spPr>
          <a:xfrm>
            <a:off x="782199" y="4034928"/>
            <a:ext cx="10972800" cy="1595693"/>
          </a:xfrm>
          <a:prstGeom prst="rect">
            <a:avLst/>
          </a:prstGeom>
        </p:spPr>
        <p:txBody>
          <a:bodyPr wrap="square">
            <a:spAutoFit/>
          </a:bodyPr>
          <a:lstStyle/>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kk-KZ" sz="16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8.</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тыңдалым</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айтылым</a:t>
            </a:r>
            <a:r>
              <a:rPr lang="kk-KZ" sz="16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kk-KZ" sz="1600" dirty="0">
                <a:latin typeface="Arial" panose="020B0604020202020204" pitchFamily="34" charset="0"/>
                <a:ea typeface="Calibri" panose="020F0502020204030204" pitchFamily="34" charset="0"/>
                <a:cs typeface="Arial" panose="020B0604020202020204" pitchFamily="34" charset="0"/>
              </a:rPr>
              <a:t>орындау уақыты – 90 минутты құрайды (жалпы эссені жазу уақыты берілген тапсырмаларды, оқуға жұмсалатын уақытты ескере есептелген). </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73173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r>
              <a:rPr lang="kk-KZ" dirty="0"/>
              <a:t/>
            </a:r>
            <a:br>
              <a:rPr lang="kk-KZ" dirty="0"/>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5520690" y="689125"/>
            <a:ext cx="5805825" cy="336631"/>
          </a:xfrm>
          <a:prstGeom prst="rect">
            <a:avLst/>
          </a:prstGeom>
        </p:spPr>
        <p:txBody>
          <a:bodyPr wrap="square">
            <a:spAutoFit/>
          </a:bodyPr>
          <a:lstStyle/>
          <a:p>
            <a:pPr marL="457200" algn="just">
              <a:lnSpc>
                <a:spcPct val="107000"/>
              </a:lnSpc>
              <a:spcAft>
                <a:spcPts val="800"/>
              </a:spcAft>
            </a:pPr>
            <a:r>
              <a:rPr lang="kk-KZ" sz="1600" b="1" spc="10" dirty="0">
                <a:latin typeface="Arial" panose="020B0604020202020204" pitchFamily="34" charset="0"/>
                <a:ea typeface="Calibri" panose="020F0502020204030204" pitchFamily="34" charset="0"/>
                <a:cs typeface="Arial" panose="020B0604020202020204" pitchFamily="34" charset="0"/>
              </a:rPr>
              <a:t>оқыту қазақ тілінде жүргізілетін сыныптар   үшін</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631093196"/>
              </p:ext>
            </p:extLst>
          </p:nvPr>
        </p:nvGraphicFramePr>
        <p:xfrm>
          <a:off x="765810" y="1284725"/>
          <a:ext cx="10835640" cy="3962142"/>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xmlns="" val="2023789961"/>
                    </a:ext>
                  </a:extLst>
                </a:gridCol>
                <a:gridCol w="7839379">
                  <a:extLst>
                    <a:ext uri="{9D8B030D-6E8A-4147-A177-3AD203B41FA5}">
                      <a16:colId xmlns:a16="http://schemas.microsoft.com/office/drawing/2014/main" xmlns=""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591350">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(3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 </a:t>
                      </a:r>
                    </a:p>
                    <a:p>
                      <a:pPr marL="0" indent="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973045">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Tree>
    <p:extLst>
      <p:ext uri="{BB962C8B-B14F-4D97-AF65-F5344CB8AC3E}">
        <p14:creationId xmlns:p14="http://schemas.microsoft.com/office/powerpoint/2010/main" val="3396024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5063490" y="689125"/>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қазақ тілінде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3762179901"/>
              </p:ext>
            </p:extLst>
          </p:nvPr>
        </p:nvGraphicFramePr>
        <p:xfrm>
          <a:off x="323961" y="1096950"/>
          <a:ext cx="11372850" cy="5315348"/>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xmlns="" val="2023789961"/>
                    </a:ext>
                  </a:extLst>
                </a:gridCol>
                <a:gridCol w="4005640">
                  <a:extLst>
                    <a:ext uri="{9D8B030D-6E8A-4147-A177-3AD203B41FA5}">
                      <a16:colId xmlns:a16="http://schemas.microsoft.com/office/drawing/2014/main" xmlns="" val="2321351271"/>
                    </a:ext>
                  </a:extLst>
                </a:gridCol>
                <a:gridCol w="1198605">
                  <a:extLst>
                    <a:ext uri="{9D8B030D-6E8A-4147-A177-3AD203B41FA5}">
                      <a16:colId xmlns:a16="http://schemas.microsoft.com/office/drawing/2014/main" xmlns="" val="3641418242"/>
                    </a:ext>
                  </a:extLst>
                </a:gridCol>
                <a:gridCol w="3768811">
                  <a:extLst>
                    <a:ext uri="{9D8B030D-6E8A-4147-A177-3AD203B41FA5}">
                      <a16:colId xmlns:a16="http://schemas.microsoft.com/office/drawing/2014/main" xmlns="" val="3243310799"/>
                    </a:ext>
                  </a:extLst>
                </a:gridCol>
                <a:gridCol w="1025302">
                  <a:extLst>
                    <a:ext uri="{9D8B030D-6E8A-4147-A177-3AD203B41FA5}">
                      <a16:colId xmlns:a16="http://schemas.microsoft.com/office/drawing/2014/main" xmlns="" val="2036251041"/>
                    </a:ext>
                  </a:extLst>
                </a:gridCol>
              </a:tblGrid>
              <a:tr h="500059">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1140604">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dirty="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dirty="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1612548">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 мәтінін орфографиялық және </a:t>
                      </a:r>
                      <a:r>
                        <a:rPr lang="kk-KZ" sz="16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600" dirty="0">
                          <a:effectLst/>
                          <a:latin typeface="Arial" panose="020B0604020202020204" pitchFamily="34" charset="0"/>
                          <a:ea typeface="Calibri" panose="020F0502020204030204" pitchFamily="34" charset="0"/>
                          <a:cs typeface="Arial" panose="020B0604020202020204" pitchFamily="34" charset="0"/>
                        </a:rPr>
                        <a:t>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6990"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(1 балл);</a:t>
                      </a:r>
                    </a:p>
                    <a:p>
                      <a:pPr marL="46990"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marL="46990"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(1 балл).</a:t>
                      </a:r>
                    </a:p>
                    <a:p>
                      <a:pPr marL="46990"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533564">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мәнмәтін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-мәтіннен зат есім сөзді табады (0,25 балл);</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-әр септіктің жалғауын дұрыс қолданады (0,25 балл);</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Tree>
    <p:extLst>
      <p:ext uri="{BB962C8B-B14F-4D97-AF65-F5344CB8AC3E}">
        <p14:creationId xmlns:p14="http://schemas.microsoft.com/office/powerpoint/2010/main" val="25430408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r>
              <a:rPr lang="kk-KZ" dirty="0"/>
              <a:t/>
            </a:r>
            <a:br>
              <a:rPr lang="kk-KZ" dirty="0"/>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5520690" y="689125"/>
            <a:ext cx="58058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                         оқыту өзге тілдегі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3022318550"/>
              </p:ext>
            </p:extLst>
          </p:nvPr>
        </p:nvGraphicFramePr>
        <p:xfrm>
          <a:off x="765810" y="1284725"/>
          <a:ext cx="10835640" cy="4768719"/>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xmlns="" val="2023789961"/>
                    </a:ext>
                  </a:extLst>
                </a:gridCol>
                <a:gridCol w="7839379">
                  <a:extLst>
                    <a:ext uri="{9D8B030D-6E8A-4147-A177-3AD203B41FA5}">
                      <a16:colId xmlns:a16="http://schemas.microsoft.com/office/drawing/2014/main" xmlns=""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Мәтін тыңдап, сұрақтарға жауап береді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591350">
                <a:tc>
                  <a:txBody>
                    <a:bodyPr/>
                    <a:lstStyle/>
                    <a:p>
                      <a:pPr marL="71755" marR="71755" algn="ctr">
                        <a:lnSpc>
                          <a:spcPct val="107000"/>
                        </a:lnSpc>
                        <a:spcAft>
                          <a:spcPts val="0"/>
                        </a:spcAft>
                      </a:pPr>
                      <a:endPar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Айтылым</a:t>
                      </a: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Тыңдаған мәтін бойынша педагогпен диалогқа түседі </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(2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21004647"/>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92132162"/>
                  </a:ext>
                </a:extLst>
              </a:tr>
            </a:tbl>
          </a:graphicData>
        </a:graphic>
      </p:graphicFrame>
    </p:spTree>
    <p:extLst>
      <p:ext uri="{BB962C8B-B14F-4D97-AF65-F5344CB8AC3E}">
        <p14:creationId xmlns:p14="http://schemas.microsoft.com/office/powerpoint/2010/main" val="42755422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5757748" y="558259"/>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111293828"/>
              </p:ext>
            </p:extLst>
          </p:nvPr>
        </p:nvGraphicFramePr>
        <p:xfrm>
          <a:off x="323961" y="933811"/>
          <a:ext cx="11372850" cy="5740274"/>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xmlns="" val="2023789961"/>
                    </a:ext>
                  </a:extLst>
                </a:gridCol>
                <a:gridCol w="3738520">
                  <a:extLst>
                    <a:ext uri="{9D8B030D-6E8A-4147-A177-3AD203B41FA5}">
                      <a16:colId xmlns:a16="http://schemas.microsoft.com/office/drawing/2014/main" xmlns="" val="2321351271"/>
                    </a:ext>
                  </a:extLst>
                </a:gridCol>
                <a:gridCol w="1173892">
                  <a:extLst>
                    <a:ext uri="{9D8B030D-6E8A-4147-A177-3AD203B41FA5}">
                      <a16:colId xmlns:a16="http://schemas.microsoft.com/office/drawing/2014/main" xmlns="" val="3641418242"/>
                    </a:ext>
                  </a:extLst>
                </a:gridCol>
                <a:gridCol w="4399005">
                  <a:extLst>
                    <a:ext uri="{9D8B030D-6E8A-4147-A177-3AD203B41FA5}">
                      <a16:colId xmlns:a16="http://schemas.microsoft.com/office/drawing/2014/main" xmlns="" val="3243310799"/>
                    </a:ext>
                  </a:extLst>
                </a:gridCol>
                <a:gridCol w="686941">
                  <a:extLst>
                    <a:ext uri="{9D8B030D-6E8A-4147-A177-3AD203B41FA5}">
                      <a16:colId xmlns:a16="http://schemas.microsoft.com/office/drawing/2014/main" xmlns="" val="2036251041"/>
                    </a:ext>
                  </a:extLst>
                </a:gridCol>
              </a:tblGrid>
              <a:tr h="383533">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297010">
                <a:tc>
                  <a:txBody>
                    <a:bodyPr/>
                    <a:lstStyle/>
                    <a:p>
                      <a:pPr algn="just">
                        <a:lnSpc>
                          <a:spcPct val="107000"/>
                        </a:lnSpc>
                        <a:spcAft>
                          <a:spcPts val="0"/>
                        </a:spcAft>
                      </a:pPr>
                      <a:r>
                        <a:rPr lang="kk-KZ" sz="1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335589">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жұбымен жұмыс жасайды;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017510">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1176206">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441193838"/>
                  </a:ext>
                </a:extLst>
              </a:tr>
              <a:tr h="1176206">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kk-KZ" sz="16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6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2462471867"/>
                  </a:ext>
                </a:extLst>
              </a:tr>
            </a:tbl>
          </a:graphicData>
        </a:graphic>
      </p:graphicFrame>
    </p:spTree>
    <p:extLst>
      <p:ext uri="{BB962C8B-B14F-4D97-AF65-F5344CB8AC3E}">
        <p14:creationId xmlns:p14="http://schemas.microsoft.com/office/powerpoint/2010/main" val="298675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қазақ тілінде)</a:t>
            </a:r>
            <a:r>
              <a:rPr lang="kk-KZ" sz="1600" dirty="0">
                <a:latin typeface="Arial" panose="020B0604020202020204" pitchFamily="34" charset="0"/>
                <a:cs typeface="Arial" panose="020B0604020202020204" pitchFamily="34" charset="0"/>
              </a:rPr>
              <a:t/>
            </a:r>
            <a:br>
              <a:rPr lang="kk-KZ" sz="1600" dirty="0">
                <a:latin typeface="Arial" panose="020B0604020202020204" pitchFamily="34" charset="0"/>
                <a:cs typeface="Arial" panose="020B0604020202020204" pitchFamily="34" charset="0"/>
              </a:rPr>
            </a:br>
            <a:r>
              <a:rPr lang="kk-KZ" dirty="0"/>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4141600926"/>
              </p:ext>
            </p:extLst>
          </p:nvPr>
        </p:nvGraphicFramePr>
        <p:xfrm>
          <a:off x="385590" y="1322024"/>
          <a:ext cx="11285443" cy="4059302"/>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xmlns="" val="2023789961"/>
                    </a:ext>
                  </a:extLst>
                </a:gridCol>
                <a:gridCol w="1510252">
                  <a:extLst>
                    <a:ext uri="{9D8B030D-6E8A-4147-A177-3AD203B41FA5}">
                      <a16:colId xmlns:a16="http://schemas.microsoft.com/office/drawing/2014/main" xmlns="" val="2321351271"/>
                    </a:ext>
                  </a:extLst>
                </a:gridCol>
                <a:gridCol w="3748582">
                  <a:extLst>
                    <a:ext uri="{9D8B030D-6E8A-4147-A177-3AD203B41FA5}">
                      <a16:colId xmlns:a16="http://schemas.microsoft.com/office/drawing/2014/main" xmlns="" val="3641418242"/>
                    </a:ext>
                  </a:extLst>
                </a:gridCol>
                <a:gridCol w="1776412">
                  <a:extLst>
                    <a:ext uri="{9D8B030D-6E8A-4147-A177-3AD203B41FA5}">
                      <a16:colId xmlns:a16="http://schemas.microsoft.com/office/drawing/2014/main" xmlns="" val="380568735"/>
                    </a:ext>
                  </a:extLst>
                </a:gridCol>
                <a:gridCol w="3742815">
                  <a:extLst>
                    <a:ext uri="{9D8B030D-6E8A-4147-A177-3AD203B41FA5}">
                      <a16:colId xmlns:a16="http://schemas.microsoft.com/office/drawing/2014/main" xmlns="" val="3243310799"/>
                    </a:ext>
                  </a:extLst>
                </a:gridCol>
              </a:tblGrid>
              <a:tr h="36341">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Оқылым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86361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мазмұны - 2 балл;</a:t>
                      </a:r>
                    </a:p>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422897">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Әдеби тіл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200223">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31293669"/>
                  </a:ext>
                </a:extLst>
              </a:tr>
            </a:tbl>
          </a:graphicData>
        </a:graphic>
      </p:graphicFrame>
    </p:spTree>
    <p:extLst>
      <p:ext uri="{BB962C8B-B14F-4D97-AF65-F5344CB8AC3E}">
        <p14:creationId xmlns:p14="http://schemas.microsoft.com/office/powerpoint/2010/main" val="4241815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өзге тілде)</a:t>
            </a:r>
            <a:r>
              <a:rPr lang="kk-KZ" sz="1600" dirty="0">
                <a:latin typeface="Arial" panose="020B0604020202020204" pitchFamily="34" charset="0"/>
                <a:cs typeface="Arial" panose="020B0604020202020204" pitchFamily="34" charset="0"/>
              </a:rPr>
              <a:t/>
            </a:r>
            <a:br>
              <a:rPr lang="kk-KZ" sz="1600" dirty="0">
                <a:latin typeface="Arial" panose="020B0604020202020204" pitchFamily="34" charset="0"/>
                <a:cs typeface="Arial" panose="020B0604020202020204" pitchFamily="34" charset="0"/>
              </a:rPr>
            </a:br>
            <a:r>
              <a:rPr lang="kk-KZ" dirty="0"/>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2362294634"/>
              </p:ext>
            </p:extLst>
          </p:nvPr>
        </p:nvGraphicFramePr>
        <p:xfrm>
          <a:off x="453278" y="1311007"/>
          <a:ext cx="11285443" cy="5179312"/>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xmlns="" val="2023789961"/>
                    </a:ext>
                  </a:extLst>
                </a:gridCol>
                <a:gridCol w="1510252">
                  <a:extLst>
                    <a:ext uri="{9D8B030D-6E8A-4147-A177-3AD203B41FA5}">
                      <a16:colId xmlns:a16="http://schemas.microsoft.com/office/drawing/2014/main" xmlns="" val="2321351271"/>
                    </a:ext>
                  </a:extLst>
                </a:gridCol>
                <a:gridCol w="3748582">
                  <a:extLst>
                    <a:ext uri="{9D8B030D-6E8A-4147-A177-3AD203B41FA5}">
                      <a16:colId xmlns:a16="http://schemas.microsoft.com/office/drawing/2014/main" xmlns="" val="3641418242"/>
                    </a:ext>
                  </a:extLst>
                </a:gridCol>
                <a:gridCol w="1776412">
                  <a:extLst>
                    <a:ext uri="{9D8B030D-6E8A-4147-A177-3AD203B41FA5}">
                      <a16:colId xmlns:a16="http://schemas.microsoft.com/office/drawing/2014/main" xmlns="" val="380568735"/>
                    </a:ext>
                  </a:extLst>
                </a:gridCol>
                <a:gridCol w="3742815">
                  <a:extLst>
                    <a:ext uri="{9D8B030D-6E8A-4147-A177-3AD203B41FA5}">
                      <a16:colId xmlns:a16="http://schemas.microsoft.com/office/drawing/2014/main" xmlns="" val="3243310799"/>
                    </a:ext>
                  </a:extLst>
                </a:gridCol>
              </a:tblGrid>
              <a:tr h="0">
                <a:tc>
                  <a:txBody>
                    <a:bodyPr/>
                    <a:lstStyle/>
                    <a:p>
                      <a:pPr algn="just">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Тыңдалым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58486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Айтылым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422897">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Оқылым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Жазылым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мазмұны-1 балл;</a:t>
                      </a:r>
                    </a:p>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831293669"/>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579636229"/>
                  </a:ext>
                </a:extLst>
              </a:tr>
              <a:tr h="200223">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 </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dirty="0">
                          <a:effectLst/>
                          <a:latin typeface="Arial" panose="020B0604020202020204" pitchFamily="34" charset="0"/>
                          <a:ea typeface="Calibri" panose="020F0502020204030204" pitchFamily="34" charset="0"/>
                          <a:cs typeface="Arial" panose="020B0604020202020204" pitchFamily="34" charset="0"/>
                        </a:rPr>
                        <a:t>5</a:t>
                      </a: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dirty="0">
                          <a:effectLst/>
                          <a:latin typeface="Arial" panose="020B0604020202020204" pitchFamily="34" charset="0"/>
                          <a:ea typeface="Calibri" panose="020F0502020204030204" pitchFamily="34" charset="0"/>
                          <a:cs typeface="Arial" panose="020B0604020202020204" pitchFamily="34" charset="0"/>
                        </a:rPr>
                        <a:t>30</a:t>
                      </a: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45977746"/>
                  </a:ext>
                </a:extLst>
              </a:tr>
            </a:tbl>
          </a:graphicData>
        </a:graphic>
      </p:graphicFrame>
    </p:spTree>
    <p:extLst>
      <p:ext uri="{BB962C8B-B14F-4D97-AF65-F5344CB8AC3E}">
        <p14:creationId xmlns:p14="http://schemas.microsoft.com/office/powerpoint/2010/main" val="783811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1247312" y="0"/>
            <a:ext cx="9632272" cy="585239"/>
          </a:xfrm>
        </p:spPr>
        <p:txBody>
          <a:bodyPr/>
          <a:lstStyle/>
          <a:p>
            <a:pPr algn="ctr"/>
            <a:r>
              <a:rPr lang="ru-RU" sz="180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МАҚСАТ, МІНДЕТТЕРІ</a:t>
            </a:r>
            <a:endParaRPr lang="kk-KZ" dirty="0"/>
          </a:p>
        </p:txBody>
      </p:sp>
      <p:sp>
        <p:nvSpPr>
          <p:cNvPr id="11" name="Тікбұрыш 10"/>
          <p:cNvSpPr/>
          <p:nvPr/>
        </p:nvSpPr>
        <p:spPr>
          <a:xfrm>
            <a:off x="7339723" y="1757810"/>
            <a:ext cx="4238532" cy="3416320"/>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Міндеті:</a:t>
            </a:r>
            <a:r>
              <a:rPr lang="kk-KZ" sz="2400" dirty="0">
                <a:latin typeface="Times New Roman" panose="02020603050405020304" pitchFamily="18" charset="0"/>
                <a:cs typeface="Times New Roman" panose="02020603050405020304" pitchFamily="18" charset="0"/>
              </a:rPr>
              <a:t> </a:t>
            </a:r>
          </a:p>
          <a:p>
            <a:pPr marL="342900" indent="-342900" algn="just">
              <a:buFontTx/>
              <a:buChar char="-"/>
            </a:pPr>
            <a:r>
              <a:rPr lang="kk-KZ" sz="2400" dirty="0">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sz="2400" dirty="0">
                <a:latin typeface="Times New Roman" panose="02020603050405020304" pitchFamily="18" charset="0"/>
                <a:cs typeface="Times New Roman" panose="02020603050405020304" pitchFamily="18" charset="0"/>
              </a:rPr>
              <a:t>н ба</a:t>
            </a:r>
            <a:r>
              <a:rPr lang="kk-KZ" sz="2400" dirty="0" err="1">
                <a:latin typeface="Times New Roman" panose="02020603050405020304" pitchFamily="18" charset="0"/>
                <a:cs typeface="Times New Roman" panose="02020603050405020304" pitchFamily="18" charset="0"/>
              </a:rPr>
              <a:t>ғалау</a:t>
            </a:r>
            <a:r>
              <a:rPr lang="kk-KZ" sz="2400" dirty="0">
                <a:latin typeface="Times New Roman" panose="02020603050405020304" pitchFamily="18" charset="0"/>
                <a:cs typeface="Times New Roman" panose="02020603050405020304" pitchFamily="18" charset="0"/>
              </a:rPr>
              <a:t>;</a:t>
            </a:r>
          </a:p>
          <a:p>
            <a:pPr marL="342900" indent="-342900" algn="just">
              <a:buFontTx/>
              <a:buChar char="-"/>
            </a:pPr>
            <a:r>
              <a:rPr lang="kk-KZ" sz="2400" dirty="0">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4331" y="1859846"/>
            <a:ext cx="2379663" cy="228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313151" y="1503123"/>
            <a:ext cx="4398315" cy="4308872"/>
          </a:xfrm>
          <a:prstGeom prst="rect">
            <a:avLst/>
          </a:prstGeom>
        </p:spPr>
        <p:txBody>
          <a:bodyPr wrap="square">
            <a:spAutoFit/>
          </a:bodyPr>
          <a:lstStyle/>
          <a:p>
            <a:pPr fontAlgn="base"/>
            <a:r>
              <a:rPr lang="kk-KZ" sz="2400" b="1" dirty="0">
                <a:latin typeface="Times New Roman" panose="02020603050405020304" pitchFamily="18" charset="0"/>
                <a:cs typeface="Times New Roman" panose="02020603050405020304" pitchFamily="18" charset="0"/>
              </a:rPr>
              <a:t>Мақсаты -</a:t>
            </a:r>
            <a:r>
              <a:rPr lang="kk-KZ" sz="2400" dirty="0">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kk-KZ" sz="2400" b="1" dirty="0">
              <a:latin typeface="Times New Roman" panose="02020603050405020304" pitchFamily="18" charset="0"/>
              <a:cs typeface="Times New Roman" panose="02020603050405020304" pitchFamily="18" charset="0"/>
            </a:endParaRPr>
          </a:p>
          <a:p>
            <a:r>
              <a:rPr lang="kk-KZ" b="1" dirty="0"/>
              <a:t> </a:t>
            </a:r>
            <a:endParaRPr lang="kk-KZ" dirty="0"/>
          </a:p>
          <a:p>
            <a:pPr algn="just"/>
            <a:r>
              <a:rPr lang="ru-RU" sz="1600" dirty="0">
                <a:solidFill>
                  <a:srgbClr val="002060"/>
                </a:solidFill>
                <a:ea typeface="Times New Roman" panose="02020603050405020304" pitchFamily="18" charset="0"/>
                <a:cs typeface="Times New Roman" panose="02020603050405020304" pitchFamily="18" charset="0"/>
              </a:rPr>
              <a:t>	</a:t>
            </a:r>
            <a:endParaRPr lang="kk-KZ"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2302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3" name="Тікбұрыш 22"/>
          <p:cNvSpPr/>
          <p:nvPr/>
        </p:nvSpPr>
        <p:spPr>
          <a:xfrm>
            <a:off x="609454" y="1418412"/>
            <a:ext cx="10241280" cy="584775"/>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Жоғарыдағы берілген тапсырмалар педагогтер басшылыққа алуы үшін үлгі ретінде берілген (қажеттілігіне қарай ауыстырып дайындайды)</a:t>
            </a:r>
            <a:endParaRPr lang="ru-RU" sz="1600" dirty="0">
              <a:solidFill>
                <a:srgbClr val="002060"/>
              </a:solidFill>
              <a:latin typeface="Arial" panose="020B0604020202020204" pitchFamily="34" charset="0"/>
              <a:cs typeface="Arial" panose="020B0604020202020204" pitchFamily="34" charset="0"/>
            </a:endParaRPr>
          </a:p>
        </p:txBody>
      </p:sp>
      <p:sp>
        <p:nvSpPr>
          <p:cNvPr id="24" name="Тікбұрыш 23"/>
          <p:cNvSpPr/>
          <p:nvPr/>
        </p:nvSpPr>
        <p:spPr>
          <a:xfrm>
            <a:off x="609454" y="1972690"/>
            <a:ext cx="11078724" cy="338554"/>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Бағалау критерийлері құрастырылатын тапсырмаларға қарай педагогтер тарапынан өзгертіліп отыруы керек</a:t>
            </a:r>
            <a:endParaRPr lang="ru-RU" sz="1600" dirty="0">
              <a:solidFill>
                <a:srgbClr val="002060"/>
              </a:solidFill>
              <a:latin typeface="Arial" panose="020B0604020202020204" pitchFamily="34" charset="0"/>
              <a:cs typeface="Arial" panose="020B0604020202020204" pitchFamily="34" charset="0"/>
            </a:endParaRPr>
          </a:p>
        </p:txBody>
      </p:sp>
      <p:sp>
        <p:nvSpPr>
          <p:cNvPr id="25" name="Тікбұрыш 24"/>
          <p:cNvSpPr/>
          <p:nvPr/>
        </p:nvSpPr>
        <p:spPr>
          <a:xfrm>
            <a:off x="583474" y="2391946"/>
            <a:ext cx="11105182" cy="584775"/>
          </a:xfrm>
          <a:prstGeom prst="rect">
            <a:avLst/>
          </a:prstGeom>
        </p:spPr>
        <p:txBody>
          <a:bodyPr wrap="square">
            <a:spAutoFit/>
          </a:bodyPr>
          <a:lstStyle/>
          <a:p>
            <a:pPr lvl="0"/>
            <a:r>
              <a:rPr lang="kk-KZ" sz="1600" dirty="0">
                <a:latin typeface="Arial" panose="020B0604020202020204" pitchFamily="34" charset="0"/>
                <a:cs typeface="Arial" panose="020B0604020202020204" pitchFamily="34" charset="0"/>
              </a:rPr>
              <a:t>Емтихан тапсырмаларын құрастыруда </a:t>
            </a:r>
            <a:r>
              <a:rPr lang="kk-KZ" sz="1600" dirty="0" err="1">
                <a:latin typeface="Arial" panose="020B0604020202020204" pitchFamily="34" charset="0"/>
                <a:cs typeface="Arial" panose="020B0604020202020204" pitchFamily="34" charset="0"/>
              </a:rPr>
              <a:t>тыңдалым</a:t>
            </a:r>
            <a:r>
              <a:rPr lang="kk-KZ" sz="1600" dirty="0">
                <a:latin typeface="Arial" panose="020B0604020202020204" pitchFamily="34" charset="0"/>
                <a:cs typeface="Arial" panose="020B0604020202020204" pitchFamily="34" charset="0"/>
              </a:rPr>
              <a:t>, </a:t>
            </a:r>
            <a:r>
              <a:rPr lang="kk-KZ" sz="1600" dirty="0" err="1">
                <a:latin typeface="Arial" panose="020B0604020202020204" pitchFamily="34" charset="0"/>
                <a:cs typeface="Arial" panose="020B0604020202020204" pitchFamily="34" charset="0"/>
              </a:rPr>
              <a:t>айтылым</a:t>
            </a:r>
            <a:r>
              <a:rPr lang="kk-KZ" sz="1600" dirty="0">
                <a:latin typeface="Arial" panose="020B0604020202020204" pitchFamily="34" charset="0"/>
                <a:cs typeface="Arial" panose="020B0604020202020204" pitchFamily="34" charset="0"/>
              </a:rPr>
              <a:t>, оқылым, жазылым дағдылары қамтылады. Емтихан тапсырмаларын </a:t>
            </a:r>
            <a:r>
              <a:rPr lang="kk-KZ" sz="1600" b="1" i="1" dirty="0">
                <a:latin typeface="Arial" panose="020B0604020202020204" pitchFamily="34" charset="0"/>
                <a:cs typeface="Arial" panose="020B0604020202020204" pitchFamily="34" charset="0"/>
              </a:rPr>
              <a:t>орындау қадамдары</a:t>
            </a:r>
            <a:r>
              <a:rPr lang="kk-KZ" sz="1600" dirty="0">
                <a:latin typeface="Arial" panose="020B0604020202020204" pitchFamily="34" charset="0"/>
                <a:cs typeface="Arial" panose="020B0604020202020204" pitchFamily="34" charset="0"/>
              </a:rPr>
              <a:t>:</a:t>
            </a:r>
          </a:p>
        </p:txBody>
      </p:sp>
      <p:sp>
        <p:nvSpPr>
          <p:cNvPr id="27" name="Тікбұрыш 26"/>
          <p:cNvSpPr/>
          <p:nvPr/>
        </p:nvSpPr>
        <p:spPr>
          <a:xfrm>
            <a:off x="563127" y="2973829"/>
            <a:ext cx="11105183" cy="584775"/>
          </a:xfrm>
          <a:prstGeom prst="rect">
            <a:avLst/>
          </a:prstGeom>
        </p:spPr>
        <p:txBody>
          <a:bodyPr wrap="square">
            <a:spAutoFit/>
          </a:bodyPr>
          <a:lstStyle/>
          <a:p>
            <a:r>
              <a:rPr lang="kk-KZ" sz="1200" dirty="0"/>
              <a:t>-   </a:t>
            </a:r>
            <a:r>
              <a:rPr lang="kk-KZ" sz="1600" dirty="0">
                <a:latin typeface="Arial" panose="020B0604020202020204" pitchFamily="34" charset="0"/>
                <a:cs typeface="Arial" panose="020B0604020202020204" pitchFamily="34" charset="0"/>
              </a:rPr>
              <a:t>дайындалған мәтін бойынша тапсырманы орындау арқылы білім алушының </a:t>
            </a:r>
            <a:r>
              <a:rPr lang="kk-KZ" sz="1600" dirty="0" err="1">
                <a:latin typeface="Arial" panose="020B0604020202020204" pitchFamily="34" charset="0"/>
                <a:cs typeface="Arial" panose="020B0604020202020204" pitchFamily="34" charset="0"/>
              </a:rPr>
              <a:t>тыңдалым</a:t>
            </a:r>
            <a:r>
              <a:rPr lang="kk-KZ" sz="1600" dirty="0">
                <a:latin typeface="Arial" panose="020B0604020202020204" pitchFamily="34" charset="0"/>
                <a:cs typeface="Arial" panose="020B0604020202020204" pitchFamily="34" charset="0"/>
              </a:rPr>
              <a:t> дағдысы тексеріледі (өзге тілде оқытатын сыныптар үшін)</a:t>
            </a:r>
            <a:endParaRPr lang="ru-RU" sz="1600" dirty="0">
              <a:solidFill>
                <a:srgbClr val="002060"/>
              </a:solidFill>
              <a:latin typeface="Arial" panose="020B0604020202020204" pitchFamily="34" charset="0"/>
              <a:cs typeface="Arial" panose="020B0604020202020204" pitchFamily="34" charset="0"/>
            </a:endParaRPr>
          </a:p>
        </p:txBody>
      </p:sp>
      <p:sp>
        <p:nvSpPr>
          <p:cNvPr id="28" name="Тікбұрыш 27"/>
          <p:cNvSpPr/>
          <p:nvPr/>
        </p:nvSpPr>
        <p:spPr>
          <a:xfrm>
            <a:off x="613075" y="5211487"/>
            <a:ext cx="11133062" cy="338554"/>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 эссе мәтініне грамматикалық талдау жасайды</a:t>
            </a:r>
            <a:endParaRPr lang="ru-RU" sz="1600" dirty="0">
              <a:solidFill>
                <a:srgbClr val="002060"/>
              </a:solidFill>
              <a:latin typeface="Arial" panose="020B0604020202020204" pitchFamily="34" charset="0"/>
              <a:cs typeface="Arial" panose="020B0604020202020204" pitchFamily="34" charset="0"/>
            </a:endParaRPr>
          </a:p>
        </p:txBody>
      </p:sp>
      <p:sp>
        <p:nvSpPr>
          <p:cNvPr id="29" name="Тікбұрыш 28"/>
          <p:cNvSpPr/>
          <p:nvPr/>
        </p:nvSpPr>
        <p:spPr>
          <a:xfrm>
            <a:off x="596224" y="3605887"/>
            <a:ext cx="11105184" cy="369332"/>
          </a:xfrm>
          <a:prstGeom prst="rect">
            <a:avLst/>
          </a:prstGeom>
        </p:spPr>
        <p:txBody>
          <a:bodyPr wrap="square">
            <a:spAutoFit/>
          </a:bodyPr>
          <a:lstStyle/>
          <a:p>
            <a:r>
              <a:rPr lang="kk-KZ" dirty="0"/>
              <a:t>- </a:t>
            </a:r>
            <a:r>
              <a:rPr lang="kk-KZ" dirty="0" err="1"/>
              <a:t>айтылым</a:t>
            </a:r>
            <a:r>
              <a:rPr lang="kk-KZ" dirty="0"/>
              <a:t> дағдысы бойынша білім алушыға тапсырмалар беріледі (өзге тілде оқытатын сыныптар үшін);</a:t>
            </a:r>
          </a:p>
        </p:txBody>
      </p:sp>
      <p:sp>
        <p:nvSpPr>
          <p:cNvPr id="30" name="Тікбұрыш 29"/>
          <p:cNvSpPr/>
          <p:nvPr/>
        </p:nvSpPr>
        <p:spPr>
          <a:xfrm>
            <a:off x="583471" y="4054186"/>
            <a:ext cx="11192269" cy="338554"/>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 оқылым бойынша білім алушыға дайын мәтін беріледі (қазақ және өзге тілдерде оқытатын)</a:t>
            </a:r>
            <a:endParaRPr lang="ru-RU" sz="1600" i="1" dirty="0">
              <a:solidFill>
                <a:srgbClr val="002060"/>
              </a:solidFill>
              <a:latin typeface="Arial" panose="020B0604020202020204" pitchFamily="34" charset="0"/>
              <a:cs typeface="Arial" panose="020B0604020202020204" pitchFamily="34" charset="0"/>
            </a:endParaRPr>
          </a:p>
        </p:txBody>
      </p:sp>
      <p:sp>
        <p:nvSpPr>
          <p:cNvPr id="31" name="Тікбұрыш 30"/>
          <p:cNvSpPr/>
          <p:nvPr/>
        </p:nvSpPr>
        <p:spPr>
          <a:xfrm>
            <a:off x="583471" y="4536539"/>
            <a:ext cx="11014593" cy="584775"/>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 жазылым дағдысы бойынша білім алушы эссе жазады (оқылым мен жазылым бойынша берілетін мәтін мазмұны мен эссе тақырыбы бір-бірімен байланысты болу керек (қазақ және өзге тілдерде оқытатын)</a:t>
            </a:r>
            <a:endParaRPr lang="ru-RU" sz="1600" dirty="0">
              <a:solidFill>
                <a:srgbClr val="002060"/>
              </a:solidFill>
              <a:latin typeface="Arial" panose="020B0604020202020204" pitchFamily="34" charset="0"/>
              <a:cs typeface="Arial" panose="020B0604020202020204" pitchFamily="34" charset="0"/>
            </a:endParaRPr>
          </a:p>
        </p:txBody>
      </p:sp>
      <p:grpSp>
        <p:nvGrpSpPr>
          <p:cNvPr id="32" name="Группа 7"/>
          <p:cNvGrpSpPr>
            <a:grpSpLocks/>
          </p:cNvGrpSpPr>
          <p:nvPr/>
        </p:nvGrpSpPr>
        <p:grpSpPr bwMode="auto">
          <a:xfrm>
            <a:off x="200874" y="1429596"/>
            <a:ext cx="330200" cy="369888"/>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a:grpSpLocks/>
          </p:cNvGrpSpPr>
          <p:nvPr/>
        </p:nvGrpSpPr>
        <p:grpSpPr bwMode="auto">
          <a:xfrm>
            <a:off x="173303" y="1972690"/>
            <a:ext cx="330200" cy="369888"/>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a:grpSpLocks/>
          </p:cNvGrpSpPr>
          <p:nvPr/>
        </p:nvGrpSpPr>
        <p:grpSpPr bwMode="auto">
          <a:xfrm>
            <a:off x="216403" y="2410996"/>
            <a:ext cx="330200" cy="369888"/>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Tree>
    <p:extLst>
      <p:ext uri="{BB962C8B-B14F-4D97-AF65-F5344CB8AC3E}">
        <p14:creationId xmlns:p14="http://schemas.microsoft.com/office/powerpoint/2010/main" val="1864497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7" name="Тікбұрыш 26"/>
          <p:cNvSpPr/>
          <p:nvPr/>
        </p:nvSpPr>
        <p:spPr>
          <a:xfrm>
            <a:off x="641814" y="1603114"/>
            <a:ext cx="11075581" cy="338554"/>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Емтихан материалдарын білім беру ұйымы әкімшілігінің шешімімен педагогтер әзірлейді</a:t>
            </a:r>
            <a:endParaRPr lang="ru-RU" sz="1600" dirty="0">
              <a:solidFill>
                <a:srgbClr val="002060"/>
              </a:solidFill>
              <a:latin typeface="Arial" panose="020B0604020202020204" pitchFamily="34" charset="0"/>
              <a:cs typeface="Arial" panose="020B0604020202020204" pitchFamily="34" charset="0"/>
            </a:endParaRPr>
          </a:p>
        </p:txBody>
      </p:sp>
      <p:sp>
        <p:nvSpPr>
          <p:cNvPr id="28" name="Тікбұрыш 27"/>
          <p:cNvSpPr/>
          <p:nvPr/>
        </p:nvSpPr>
        <p:spPr>
          <a:xfrm>
            <a:off x="690118" y="3906382"/>
            <a:ext cx="11133062" cy="338554"/>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Күнделікке емтихан бағасын қою кезінде 30 балдық жүйеге ауыстырылады</a:t>
            </a:r>
            <a:endParaRPr lang="ru-RU" sz="1600" dirty="0">
              <a:solidFill>
                <a:srgbClr val="002060"/>
              </a:solidFill>
              <a:latin typeface="Arial" panose="020B0604020202020204" pitchFamily="34" charset="0"/>
              <a:cs typeface="Arial" panose="020B0604020202020204" pitchFamily="34" charset="0"/>
            </a:endParaRPr>
          </a:p>
        </p:txBody>
      </p:sp>
      <p:sp>
        <p:nvSpPr>
          <p:cNvPr id="29" name="Тікбұрыш 28"/>
          <p:cNvSpPr/>
          <p:nvPr/>
        </p:nvSpPr>
        <p:spPr>
          <a:xfrm>
            <a:off x="670556" y="2110173"/>
            <a:ext cx="11105184" cy="1077218"/>
          </a:xfrm>
          <a:prstGeom prst="rect">
            <a:avLst/>
          </a:prstGeom>
        </p:spPr>
        <p:txBody>
          <a:bodyPr wrap="square">
            <a:spAutoFit/>
          </a:bodyPr>
          <a:lstStyle/>
          <a:p>
            <a:r>
              <a:rPr lang="kk-KZ" sz="1600" dirty="0">
                <a:latin typeface="Arial" panose="020B0604020202020204" pitchFamily="34" charset="0"/>
                <a:cs typeface="Arial" panose="020B0604020202020204" pitchFamily="34" charset="0"/>
              </a:rPr>
              <a:t>Үлгіде әр дағды бойынша оқу мақсаттары алына отырып, тапсырмалар берілді. Аралық аттестаттау тапсырмаларын дайындауда педагог (оқыту тіліне қарай) </a:t>
            </a:r>
            <a:r>
              <a:rPr lang="kk-KZ" sz="1600" dirty="0" err="1">
                <a:latin typeface="Arial" panose="020B0604020202020204" pitchFamily="34" charset="0"/>
                <a:cs typeface="Arial" panose="020B0604020202020204" pitchFamily="34" charset="0"/>
              </a:rPr>
              <a:t>тыңдалым</a:t>
            </a:r>
            <a:r>
              <a:rPr lang="kk-KZ" sz="1600" dirty="0">
                <a:latin typeface="Arial" panose="020B0604020202020204" pitchFamily="34" charset="0"/>
                <a:cs typeface="Arial" panose="020B0604020202020204" pitchFamily="34" charset="0"/>
              </a:rPr>
              <a:t>, </a:t>
            </a:r>
            <a:r>
              <a:rPr lang="kk-KZ" sz="1600" dirty="0" err="1">
                <a:latin typeface="Arial" panose="020B0604020202020204" pitchFamily="34" charset="0"/>
                <a:cs typeface="Arial" panose="020B0604020202020204" pitchFamily="34" charset="0"/>
              </a:rPr>
              <a:t>айтылым</a:t>
            </a:r>
            <a:r>
              <a:rPr lang="kk-KZ" sz="1600" dirty="0">
                <a:latin typeface="Arial" panose="020B0604020202020204" pitchFamily="34" charset="0"/>
                <a:cs typeface="Arial" panose="020B0604020202020204" pitchFamily="34" charset="0"/>
              </a:rPr>
              <a:t>, оқылым, жазылым дағдыларының бөлімшелеріндегі оқу мақсаттарын ала отырып, тапсырмаларды түрлендіруіне болады немесе сыныптың білім сапасына қарай әр дағдыдағы бөлімшелер мен оқу мақсаттарын өзі таңдап ала алады</a:t>
            </a:r>
          </a:p>
        </p:txBody>
      </p:sp>
      <p:grpSp>
        <p:nvGrpSpPr>
          <p:cNvPr id="41" name="Группа 7"/>
          <p:cNvGrpSpPr>
            <a:grpSpLocks/>
          </p:cNvGrpSpPr>
          <p:nvPr/>
        </p:nvGrpSpPr>
        <p:grpSpPr bwMode="auto">
          <a:xfrm>
            <a:off x="223682" y="1529275"/>
            <a:ext cx="330200" cy="369888"/>
            <a:chOff x="3198813" y="1891812"/>
            <a:chExt cx="330200" cy="369546"/>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4" name="Группа 7"/>
          <p:cNvGrpSpPr>
            <a:grpSpLocks/>
          </p:cNvGrpSpPr>
          <p:nvPr/>
        </p:nvGrpSpPr>
        <p:grpSpPr bwMode="auto">
          <a:xfrm>
            <a:off x="243142" y="2159075"/>
            <a:ext cx="311149" cy="369889"/>
            <a:chOff x="3198813" y="1891811"/>
            <a:chExt cx="330200" cy="369546"/>
          </a:xfrm>
        </p:grpSpPr>
        <p:sp>
          <p:nvSpPr>
            <p:cNvPr id="45"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6" name="TextBox 11"/>
            <p:cNvSpPr txBox="1">
              <a:spLocks noChangeArrowheads="1"/>
            </p:cNvSpPr>
            <p:nvPr/>
          </p:nvSpPr>
          <p:spPr bwMode="auto">
            <a:xfrm>
              <a:off x="3241504" y="1891811"/>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5</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7" name="Группа 7"/>
          <p:cNvGrpSpPr>
            <a:grpSpLocks/>
          </p:cNvGrpSpPr>
          <p:nvPr/>
        </p:nvGrpSpPr>
        <p:grpSpPr bwMode="auto">
          <a:xfrm>
            <a:off x="180582" y="3355214"/>
            <a:ext cx="330200" cy="369888"/>
            <a:chOff x="3198813" y="1891812"/>
            <a:chExt cx="330200" cy="369546"/>
          </a:xfrm>
        </p:grpSpPr>
        <p:sp>
          <p:nvSpPr>
            <p:cNvPr id="48"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9"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6</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50" name="Группа 7"/>
          <p:cNvGrpSpPr>
            <a:grpSpLocks/>
          </p:cNvGrpSpPr>
          <p:nvPr/>
        </p:nvGrpSpPr>
        <p:grpSpPr bwMode="auto">
          <a:xfrm>
            <a:off x="180582" y="3898629"/>
            <a:ext cx="324575" cy="346307"/>
            <a:chOff x="3198813" y="1891812"/>
            <a:chExt cx="330200" cy="369546"/>
          </a:xfrm>
        </p:grpSpPr>
        <p:sp>
          <p:nvSpPr>
            <p:cNvPr id="51"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52"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7</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53" name="Группа 7"/>
          <p:cNvGrpSpPr>
            <a:grpSpLocks/>
          </p:cNvGrpSpPr>
          <p:nvPr/>
        </p:nvGrpSpPr>
        <p:grpSpPr bwMode="auto">
          <a:xfrm>
            <a:off x="180583" y="4502563"/>
            <a:ext cx="373300" cy="386074"/>
            <a:chOff x="3198813" y="1891812"/>
            <a:chExt cx="330200" cy="369546"/>
          </a:xfrm>
        </p:grpSpPr>
        <p:sp>
          <p:nvSpPr>
            <p:cNvPr id="54"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55"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8</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a:extLst>
              <a:ext uri="{FF2B5EF4-FFF2-40B4-BE49-F238E27FC236}">
                <a16:creationId xmlns:a16="http://schemas.microsoft.com/office/drawing/2014/main" xmlns="" id="{768408AE-6095-4255-A109-DAE921E199FE}"/>
              </a:ext>
            </a:extLst>
          </p:cNvPr>
          <p:cNvSpPr/>
          <p:nvPr/>
        </p:nvSpPr>
        <p:spPr>
          <a:xfrm>
            <a:off x="683327" y="3270133"/>
            <a:ext cx="10972227" cy="584775"/>
          </a:xfrm>
          <a:prstGeom prst="rect">
            <a:avLst/>
          </a:prstGeom>
        </p:spPr>
        <p:txBody>
          <a:bodyPr wrap="square">
            <a:spAutoFit/>
          </a:bodyPr>
          <a:lstStyle/>
          <a:p>
            <a:r>
              <a:rPr lang="kk-KZ" sz="1600" dirty="0">
                <a:latin typeface="Arial" panose="020B0604020202020204" pitchFamily="34" charset="0"/>
                <a:ea typeface="Times New Roman" panose="02020603050405020304" pitchFamily="18"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endParaRPr lang="kk-KZ" sz="1600" dirty="0">
              <a:latin typeface="Arial" panose="020B0604020202020204" pitchFamily="34" charset="0"/>
              <a:cs typeface="Arial" panose="020B0604020202020204" pitchFamily="34" charset="0"/>
            </a:endParaRPr>
          </a:p>
        </p:txBody>
      </p:sp>
      <p:sp>
        <p:nvSpPr>
          <p:cNvPr id="3" name="Тікбұрыш 2">
            <a:extLst>
              <a:ext uri="{FF2B5EF4-FFF2-40B4-BE49-F238E27FC236}">
                <a16:creationId xmlns:a16="http://schemas.microsoft.com/office/drawing/2014/main" xmlns="" id="{47ABCC3B-CBBF-4704-BC9B-5217D6724AA2}"/>
              </a:ext>
            </a:extLst>
          </p:cNvPr>
          <p:cNvSpPr/>
          <p:nvPr/>
        </p:nvSpPr>
        <p:spPr>
          <a:xfrm>
            <a:off x="690118" y="4502563"/>
            <a:ext cx="11027276" cy="1077218"/>
          </a:xfrm>
          <a:prstGeom prst="rect">
            <a:avLst/>
          </a:prstGeom>
        </p:spPr>
        <p:txBody>
          <a:bodyPr wrap="square">
            <a:spAutoFit/>
          </a:bodyPr>
          <a:lstStyle/>
          <a:p>
            <a:r>
              <a:rPr lang="kk-KZ" sz="1600" dirty="0">
                <a:latin typeface="Arial" panose="020B0604020202020204" pitchFamily="34" charset="0"/>
                <a:ea typeface="Times New Roman" panose="02020603050405020304" pitchFamily="18" charset="0"/>
                <a:cs typeface="Arial" panose="020B0604020202020204" pitchFamily="34" charset="0"/>
              </a:rPr>
              <a:t>Емтиханның аяқталу қорытындысы бойынша </a:t>
            </a:r>
            <a:r>
              <a:rPr lang="kk-KZ"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Қазақстан Республикасы</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Білім және ғылым министрінің</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2008 жылғы 18 наурыздағы</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 125 бұйрығының </a:t>
            </a:r>
            <a:r>
              <a:rPr lang="kk-KZ" sz="1600" dirty="0">
                <a:latin typeface="Arial" panose="020B0604020202020204" pitchFamily="34" charset="0"/>
                <a:ea typeface="Times New Roman" panose="02020603050405020304" pitchFamily="18" charset="0"/>
                <a:cs typeface="Arial" panose="020B0604020202020204" pitchFamily="34" charset="0"/>
              </a:rPr>
              <a:t>талаптарына сай хаттама толтырылады. Емтихан қорытындыларына талдау жасалады</a:t>
            </a:r>
            <a:endParaRPr lang="kk-KZ" sz="1600" dirty="0">
              <a:latin typeface="Arial" panose="020B0604020202020204" pitchFamily="34" charset="0"/>
              <a:cs typeface="Arial" panose="020B0604020202020204" pitchFamily="34" charset="0"/>
            </a:endParaRPr>
          </a:p>
          <a:p>
            <a:endParaRPr lang="kk-KZ"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8906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cs typeface="Times New Roman" panose="02020603050405020304" pitchFamily="18" charset="0"/>
              </a:rPr>
              <a:t>ЕМТИХАН ӨТКІЗУ ТАЛАБЫ</a:t>
            </a:r>
            <a:r>
              <a:rPr lang="ru-RU" sz="2000" b="1" dirty="0">
                <a:solidFill>
                  <a:schemeClr val="bg1"/>
                </a:solidFill>
                <a:latin typeface="Calibri" panose="020F0502020204030204" pitchFamily="34" charset="0"/>
                <a:ea typeface="+mn-ea"/>
                <a:cs typeface="Times New Roman" panose="02020603050405020304" pitchFamily="18" charset="0"/>
              </a:rPr>
              <a:t/>
            </a:r>
            <a:br>
              <a:rPr lang="ru-RU" sz="2000" b="1" dirty="0">
                <a:solidFill>
                  <a:schemeClr val="bg1"/>
                </a:solidFill>
                <a:latin typeface="Calibri" panose="020F0502020204030204" pitchFamily="34" charset="0"/>
                <a:ea typeface="+mn-ea"/>
                <a:cs typeface="Times New Roman" panose="02020603050405020304" pitchFamily="18" charset="0"/>
              </a:rPr>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grpSp>
        <p:nvGrpSpPr>
          <p:cNvPr id="32" name="Группа 7"/>
          <p:cNvGrpSpPr>
            <a:grpSpLocks/>
          </p:cNvGrpSpPr>
          <p:nvPr/>
        </p:nvGrpSpPr>
        <p:grpSpPr bwMode="auto">
          <a:xfrm>
            <a:off x="190926" y="1763660"/>
            <a:ext cx="401292" cy="459521"/>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a:grpSpLocks/>
          </p:cNvGrpSpPr>
          <p:nvPr/>
        </p:nvGrpSpPr>
        <p:grpSpPr bwMode="auto">
          <a:xfrm>
            <a:off x="210603" y="2457772"/>
            <a:ext cx="403180" cy="460895"/>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a:grpSpLocks/>
          </p:cNvGrpSpPr>
          <p:nvPr/>
        </p:nvGrpSpPr>
        <p:grpSpPr bwMode="auto">
          <a:xfrm>
            <a:off x="241663" y="4384573"/>
            <a:ext cx="403181" cy="460895"/>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1" name="Группа 7"/>
          <p:cNvGrpSpPr>
            <a:grpSpLocks/>
          </p:cNvGrpSpPr>
          <p:nvPr/>
        </p:nvGrpSpPr>
        <p:grpSpPr bwMode="auto">
          <a:xfrm>
            <a:off x="288214" y="5309133"/>
            <a:ext cx="403181" cy="460895"/>
            <a:chOff x="3198813" y="1891812"/>
            <a:chExt cx="330200" cy="369546"/>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TextBox 11"/>
            <p:cNvSpPr txBox="1">
              <a:spLocks noChangeArrowheads="1"/>
            </p:cNvSpPr>
            <p:nvPr/>
          </p:nvSpPr>
          <p:spPr bwMode="auto">
            <a:xfrm>
              <a:off x="3241505"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a:extLst>
              <a:ext uri="{FF2B5EF4-FFF2-40B4-BE49-F238E27FC236}">
                <a16:creationId xmlns:a16="http://schemas.microsoft.com/office/drawing/2014/main" xmlns="" id="{70E30AAA-3E1A-4BD0-BB35-FDB4921D8855}"/>
              </a:ext>
            </a:extLst>
          </p:cNvPr>
          <p:cNvSpPr/>
          <p:nvPr/>
        </p:nvSpPr>
        <p:spPr>
          <a:xfrm>
            <a:off x="423510" y="1664186"/>
            <a:ext cx="8239951" cy="460895"/>
          </a:xfrm>
          <a:prstGeom prst="rect">
            <a:avLst/>
          </a:prstGeom>
        </p:spPr>
        <p:txBody>
          <a:bodyPr wrap="square">
            <a:spAutoFit/>
          </a:bodyPr>
          <a:lstStyle/>
          <a:p>
            <a:pPr indent="450215" algn="just">
              <a:lnSpc>
                <a:spcPct val="107000"/>
              </a:lnSpc>
              <a:spcAft>
                <a:spcPts val="800"/>
              </a:spcAft>
            </a:pPr>
            <a:r>
              <a:rPr lang="kk-KZ" sz="240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p>
        </p:txBody>
      </p:sp>
      <p:sp>
        <p:nvSpPr>
          <p:cNvPr id="3" name="Тікбұрыш 2">
            <a:extLst>
              <a:ext uri="{FF2B5EF4-FFF2-40B4-BE49-F238E27FC236}">
                <a16:creationId xmlns:a16="http://schemas.microsoft.com/office/drawing/2014/main" xmlns="" id="{24B030F0-9C2F-405B-9B56-F187A78F9266}"/>
              </a:ext>
            </a:extLst>
          </p:cNvPr>
          <p:cNvSpPr/>
          <p:nvPr/>
        </p:nvSpPr>
        <p:spPr>
          <a:xfrm>
            <a:off x="861833" y="2385635"/>
            <a:ext cx="10192011" cy="1569660"/>
          </a:xfrm>
          <a:prstGeom prst="rect">
            <a:avLst/>
          </a:prstGeom>
        </p:spPr>
        <p:txBody>
          <a:bodyPr wrap="square">
            <a:spAutoFit/>
          </a:bodyPr>
          <a:lstStyle/>
          <a:p>
            <a:r>
              <a:rPr lang="kk-KZ" sz="240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a:t>
            </a:r>
            <a:r>
              <a:rPr lang="kk-KZ" sz="2400" dirty="0" smtClean="0">
                <a:latin typeface="Arial" panose="020B0604020202020204" pitchFamily="34" charset="0"/>
                <a:cs typeface="Arial" panose="020B0604020202020204" pitchFamily="34" charset="0"/>
              </a:rPr>
              <a:t>26-28 </a:t>
            </a:r>
            <a:r>
              <a:rPr lang="kk-KZ" sz="2400" dirty="0">
                <a:latin typeface="Arial" panose="020B0604020202020204" pitchFamily="34" charset="0"/>
                <a:cs typeface="Arial" panose="020B0604020202020204" pitchFamily="34" charset="0"/>
              </a:rPr>
              <a:t>мамыр аралығында 9,11-сынып оқушыларын қорытынды аттестаттау уақытынан басқа уақытта өткізу ұсынылады)</a:t>
            </a:r>
          </a:p>
        </p:txBody>
      </p:sp>
      <p:sp>
        <p:nvSpPr>
          <p:cNvPr id="4" name="Тікбұрыш 3">
            <a:extLst>
              <a:ext uri="{FF2B5EF4-FFF2-40B4-BE49-F238E27FC236}">
                <a16:creationId xmlns:a16="http://schemas.microsoft.com/office/drawing/2014/main" xmlns="" id="{392157AF-9AC4-4027-8A21-CF0C87C420FE}"/>
              </a:ext>
            </a:extLst>
          </p:cNvPr>
          <p:cNvSpPr/>
          <p:nvPr/>
        </p:nvSpPr>
        <p:spPr>
          <a:xfrm>
            <a:off x="906408" y="4215849"/>
            <a:ext cx="10993678" cy="830997"/>
          </a:xfrm>
          <a:prstGeom prst="rect">
            <a:avLst/>
          </a:prstGeom>
        </p:spPr>
        <p:txBody>
          <a:bodyPr wrap="square">
            <a:spAutoFit/>
          </a:bodyPr>
          <a:lstStyle/>
          <a:p>
            <a:r>
              <a:rPr lang="kk-KZ" sz="240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kk-KZ" sz="2400" dirty="0">
              <a:latin typeface="Arial" panose="020B0604020202020204" pitchFamily="34" charset="0"/>
              <a:cs typeface="Arial" panose="020B0604020202020204" pitchFamily="34" charset="0"/>
            </a:endParaRPr>
          </a:p>
        </p:txBody>
      </p:sp>
      <p:sp>
        <p:nvSpPr>
          <p:cNvPr id="7" name="Тікбұрыш 6">
            <a:extLst>
              <a:ext uri="{FF2B5EF4-FFF2-40B4-BE49-F238E27FC236}">
                <a16:creationId xmlns:a16="http://schemas.microsoft.com/office/drawing/2014/main" xmlns="" id="{96714547-7F34-47A5-BB14-D6AC9446369C}"/>
              </a:ext>
            </a:extLst>
          </p:cNvPr>
          <p:cNvSpPr/>
          <p:nvPr/>
        </p:nvSpPr>
        <p:spPr>
          <a:xfrm>
            <a:off x="929946" y="5309133"/>
            <a:ext cx="10993678" cy="1200329"/>
          </a:xfrm>
          <a:prstGeom prst="rect">
            <a:avLst/>
          </a:prstGeom>
        </p:spPr>
        <p:txBody>
          <a:bodyPr wrap="square">
            <a:spAutoFit/>
          </a:bodyPr>
          <a:lstStyle/>
          <a:p>
            <a:r>
              <a:rPr lang="kk-KZ" sz="2400"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kk-KZ"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8960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11" name="Rectangle 3">
            <a:extLst>
              <a:ext uri="{FF2B5EF4-FFF2-40B4-BE49-F238E27FC236}">
                <a16:creationId xmlns:a16="http://schemas.microsoft.com/office/drawing/2014/main" xmlns="" id="{66C1D6E5-3600-40AD-89A4-7D857DEDC200}"/>
              </a:ext>
            </a:extLst>
          </p:cNvPr>
          <p:cNvSpPr>
            <a:spLocks noChangeArrowheads="1"/>
          </p:cNvSpPr>
          <p:nvPr/>
        </p:nvSpPr>
        <p:spPr bwMode="auto">
          <a:xfrm>
            <a:off x="571500" y="982873"/>
            <a:ext cx="10258082"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kk-KZ" sz="2400" dirty="0">
              <a:latin typeface="Arial" panose="020B0604020202020204" pitchFamily="34" charset="0"/>
              <a:ea typeface="Calibri" panose="020F0502020204030204" pitchFamily="34"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«Қазақ тілі» оқу пәні бойынша рубрика</a:t>
            </a:r>
          </a:p>
        </p:txBody>
      </p:sp>
      <p:sp>
        <p:nvSpPr>
          <p:cNvPr id="2" name="Тікбұрыш 1">
            <a:extLst>
              <a:ext uri="{FF2B5EF4-FFF2-40B4-BE49-F238E27FC236}">
                <a16:creationId xmlns:a16="http://schemas.microsoft.com/office/drawing/2014/main" xmlns="" id="{84A2EFA5-C3DD-437F-A278-705BB5F79596}"/>
              </a:ext>
            </a:extLst>
          </p:cNvPr>
          <p:cNvSpPr/>
          <p:nvPr/>
        </p:nvSpPr>
        <p:spPr>
          <a:xfrm>
            <a:off x="571500" y="3429000"/>
            <a:ext cx="9784553" cy="3046988"/>
          </a:xfrm>
          <a:prstGeom prst="rect">
            <a:avLst/>
          </a:prstGeom>
        </p:spPr>
        <p:txBody>
          <a:bodyPr wrap="square">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тыңдалым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айтылым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тілдік бағдар</a:t>
            </a:r>
            <a:endParaRPr lang="kk-KZ" sz="2400" dirty="0">
              <a:latin typeface="Arial" panose="020B0604020202020204" pitchFamily="34" charset="0"/>
              <a:ea typeface="Calibri" panose="020F0502020204030204" pitchFamily="34" charset="0"/>
              <a:cs typeface="Arial" panose="020B0604020202020204" pitchFamily="34" charset="0"/>
            </a:endParaRPr>
          </a:p>
          <a:p>
            <a:pPr lvl="0" indent="450850" algn="just" eaLnBrk="0" fontAlgn="base" hangingPunct="0">
              <a:spcBef>
                <a:spcPct val="0"/>
              </a:spcBef>
              <a:spcAft>
                <a:spcPct val="0"/>
              </a:spcAft>
            </a:pPr>
            <a:r>
              <a:rPr lang="kk-KZ" altLang="kk-KZ" sz="2400" dirty="0">
                <a:latin typeface="Arial" panose="020B0604020202020204" pitchFamily="34" charset="0"/>
                <a:cs typeface="Arial" panose="020B0604020202020204" pitchFamily="34" charset="0"/>
              </a:rPr>
              <a:t>«Қазақ тілі мен әдебиеті» оқу пәні бойынша рубрика</a:t>
            </a:r>
          </a:p>
        </p:txBody>
      </p:sp>
    </p:spTree>
    <p:extLst>
      <p:ext uri="{BB962C8B-B14F-4D97-AF65-F5344CB8AC3E}">
        <p14:creationId xmlns:p14="http://schemas.microsoft.com/office/powerpoint/2010/main" val="3153712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880860" y="689125"/>
            <a:ext cx="4445655" cy="367216"/>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nvPr>
        </p:nvGraphicFramePr>
        <p:xfrm>
          <a:off x="262890" y="1284725"/>
          <a:ext cx="11716802" cy="5261856"/>
        </p:xfrm>
        <a:graphic>
          <a:graphicData uri="http://schemas.openxmlformats.org/drawingml/2006/table">
            <a:tbl>
              <a:tblPr firstRow="1" firstCol="1" bandRow="1">
                <a:tableStyleId>{5C22544A-7EE6-4342-B048-85BDC9FD1C3A}</a:tableStyleId>
              </a:tblPr>
              <a:tblGrid>
                <a:gridCol w="962970">
                  <a:extLst>
                    <a:ext uri="{9D8B030D-6E8A-4147-A177-3AD203B41FA5}">
                      <a16:colId xmlns:a16="http://schemas.microsoft.com/office/drawing/2014/main" xmlns="" val="2023789961"/>
                    </a:ext>
                  </a:extLst>
                </a:gridCol>
                <a:gridCol w="1928820">
                  <a:extLst>
                    <a:ext uri="{9D8B030D-6E8A-4147-A177-3AD203B41FA5}">
                      <a16:colId xmlns:a16="http://schemas.microsoft.com/office/drawing/2014/main" xmlns="" val="2321351271"/>
                    </a:ext>
                  </a:extLst>
                </a:gridCol>
                <a:gridCol w="1760220">
                  <a:extLst>
                    <a:ext uri="{9D8B030D-6E8A-4147-A177-3AD203B41FA5}">
                      <a16:colId xmlns:a16="http://schemas.microsoft.com/office/drawing/2014/main" xmlns="" val="3641418242"/>
                    </a:ext>
                  </a:extLst>
                </a:gridCol>
                <a:gridCol w="1908810">
                  <a:extLst>
                    <a:ext uri="{9D8B030D-6E8A-4147-A177-3AD203B41FA5}">
                      <a16:colId xmlns:a16="http://schemas.microsoft.com/office/drawing/2014/main" xmlns="" val="3243310799"/>
                    </a:ext>
                  </a:extLst>
                </a:gridCol>
                <a:gridCol w="1485900">
                  <a:extLst>
                    <a:ext uri="{9D8B030D-6E8A-4147-A177-3AD203B41FA5}">
                      <a16:colId xmlns:a16="http://schemas.microsoft.com/office/drawing/2014/main" xmlns="" val="2036251041"/>
                    </a:ext>
                  </a:extLst>
                </a:gridCol>
                <a:gridCol w="1703070">
                  <a:extLst>
                    <a:ext uri="{9D8B030D-6E8A-4147-A177-3AD203B41FA5}">
                      <a16:colId xmlns:a16="http://schemas.microsoft.com/office/drawing/2014/main" xmlns="" val="481639520"/>
                    </a:ext>
                  </a:extLst>
                </a:gridCol>
                <a:gridCol w="1967012">
                  <a:extLst>
                    <a:ext uri="{9D8B030D-6E8A-4147-A177-3AD203B41FA5}">
                      <a16:colId xmlns:a16="http://schemas.microsoft.com/office/drawing/2014/main" xmlns="" val="834628115"/>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1807151">
                <a:tc>
                  <a:txBody>
                    <a:bodyPr/>
                    <a:lstStyle/>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6.</a:t>
                      </a:r>
                    </a:p>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Оқылым стратегияларын қолдану </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5.2.6.1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жалпы мазмұнын түсіну үшін оқу, нақты ақпаратты табу үшін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6.2.6.1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рөлге бөліп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7.2.6.1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комментарий жасау, іріктеп оқу, зерттеп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8.2.6.1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талдап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1245500">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Оқылым стратегияларын қолдану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10.2.6.1 белгілі бір мақсат үшін оқылым стратегияларын жүйелі қолдана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665971">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 Мәлімет</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терді өңдей білу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defTabSz="896938" fontAlgn="base">
                        <a:lnSpc>
                          <a:spcPct val="100000"/>
                        </a:lnSpc>
                        <a:spcAft>
                          <a:spcPts val="0"/>
                        </a:spcAft>
                      </a:pPr>
                      <a:r>
                        <a:rPr lang="kk-KZ" sz="1400" spc="10" dirty="0">
                          <a:effectLst/>
                          <a:latin typeface="Arial" panose="020B0604020202020204" pitchFamily="34" charset="0"/>
                          <a:cs typeface="Arial" panose="020B0604020202020204" pitchFamily="34" charset="0"/>
                        </a:rPr>
                        <a:t>10.2.5.1 мәтіндегі негізгі ойды анықтау, көтерілген мәселеге баға беріп, мәліметтер мен пікірлерді өңдей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
        <p:nvSpPr>
          <p:cNvPr id="11" name="Rectangle 3">
            <a:extLst>
              <a:ext uri="{FF2B5EF4-FFF2-40B4-BE49-F238E27FC236}">
                <a16:creationId xmlns:a16="http://schemas.microsoft.com/office/drawing/2014/main" xmlns="" id="{66C1D6E5-3600-40AD-89A4-7D857DEDC200}"/>
              </a:ext>
            </a:extLst>
          </p:cNvPr>
          <p:cNvSpPr>
            <a:spLocks noChangeArrowheads="1"/>
          </p:cNvSpPr>
          <p:nvPr/>
        </p:nvSpPr>
        <p:spPr bwMode="auto">
          <a:xfrm>
            <a:off x="571500" y="985679"/>
            <a:ext cx="1025808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2) оқылым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7695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1654666988"/>
              </p:ext>
            </p:extLst>
          </p:nvPr>
        </p:nvGraphicFramePr>
        <p:xfrm>
          <a:off x="165253" y="1306187"/>
          <a:ext cx="11777872" cy="4586967"/>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xmlns="" val="2023789961"/>
                    </a:ext>
                  </a:extLst>
                </a:gridCol>
                <a:gridCol w="2155229">
                  <a:extLst>
                    <a:ext uri="{9D8B030D-6E8A-4147-A177-3AD203B41FA5}">
                      <a16:colId xmlns:a16="http://schemas.microsoft.com/office/drawing/2014/main" xmlns="" val="2321351271"/>
                    </a:ext>
                  </a:extLst>
                </a:gridCol>
                <a:gridCol w="1685466">
                  <a:extLst>
                    <a:ext uri="{9D8B030D-6E8A-4147-A177-3AD203B41FA5}">
                      <a16:colId xmlns:a16="http://schemas.microsoft.com/office/drawing/2014/main" xmlns="" val="3641418242"/>
                    </a:ext>
                  </a:extLst>
                </a:gridCol>
                <a:gridCol w="1855557">
                  <a:extLst>
                    <a:ext uri="{9D8B030D-6E8A-4147-A177-3AD203B41FA5}">
                      <a16:colId xmlns:a16="http://schemas.microsoft.com/office/drawing/2014/main" xmlns="" val="3243310799"/>
                    </a:ext>
                  </a:extLst>
                </a:gridCol>
                <a:gridCol w="1527137">
                  <a:extLst>
                    <a:ext uri="{9D8B030D-6E8A-4147-A177-3AD203B41FA5}">
                      <a16:colId xmlns:a16="http://schemas.microsoft.com/office/drawing/2014/main" xmlns="" val="2036251041"/>
                    </a:ext>
                  </a:extLst>
                </a:gridCol>
                <a:gridCol w="1770826">
                  <a:extLst>
                    <a:ext uri="{9D8B030D-6E8A-4147-A177-3AD203B41FA5}">
                      <a16:colId xmlns:a16="http://schemas.microsoft.com/office/drawing/2014/main" xmlns="" val="481639520"/>
                    </a:ext>
                  </a:extLst>
                </a:gridCol>
                <a:gridCol w="1759617">
                  <a:extLst>
                    <a:ext uri="{9D8B030D-6E8A-4147-A177-3AD203B41FA5}">
                      <a16:colId xmlns:a16="http://schemas.microsoft.com/office/drawing/2014/main" xmlns="" val="834628115"/>
                    </a:ext>
                  </a:extLst>
                </a:gridCol>
              </a:tblGrid>
              <a:tr h="579763">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Эссе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5. 3.4.1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 отырып, өзіне таныс адамды, белгілі бір мекен мен оқиғаны сипаттап не суреттеп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6.3.4.1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тақырыбынан ауытқымай, абзац түрлерін жүйелі құрастырып, көтерілген мәселе бойынша келісу-келіспеу себептерін айқын көрсетіп жазу(«келісу, келіспеу» эссесі)</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тақырыпқа байланысты берілген мәселенің оңтайлы шешілу жолдары немесе себептеріне өз көзқарасын жазу (</a:t>
                      </a:r>
                      <a:r>
                        <a:rPr lang="kk-KZ" sz="1400" dirty="0" err="1">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dirty="0">
                          <a:effectLst/>
                          <a:latin typeface="Arial" panose="020B0604020202020204" pitchFamily="34" charset="0"/>
                          <a:ea typeface="Calibri" panose="020F0502020204030204" pitchFamily="34" charset="0"/>
                          <a:cs typeface="Arial" panose="020B0604020202020204" pitchFamily="34" charset="0"/>
                        </a:rPr>
                        <a:t>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8.3.4.1</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10.3.4.1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bl>
          </a:graphicData>
        </a:graphic>
      </p:graphicFrame>
      <p:sp>
        <p:nvSpPr>
          <p:cNvPr id="11" name="Rectangle 3">
            <a:extLst>
              <a:ext uri="{FF2B5EF4-FFF2-40B4-BE49-F238E27FC236}">
                <a16:creationId xmlns:a16="http://schemas.microsoft.com/office/drawing/2014/main" xmlns=""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жазылым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1181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2356184017"/>
              </p:ext>
            </p:extLst>
          </p:nvPr>
        </p:nvGraphicFramePr>
        <p:xfrm>
          <a:off x="165253" y="1306187"/>
          <a:ext cx="11777872" cy="5265428"/>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xmlns="" val="2023789961"/>
                    </a:ext>
                  </a:extLst>
                </a:gridCol>
                <a:gridCol w="2155229">
                  <a:extLst>
                    <a:ext uri="{9D8B030D-6E8A-4147-A177-3AD203B41FA5}">
                      <a16:colId xmlns:a16="http://schemas.microsoft.com/office/drawing/2014/main" xmlns="" val="2321351271"/>
                    </a:ext>
                  </a:extLst>
                </a:gridCol>
                <a:gridCol w="1856128">
                  <a:extLst>
                    <a:ext uri="{9D8B030D-6E8A-4147-A177-3AD203B41FA5}">
                      <a16:colId xmlns:a16="http://schemas.microsoft.com/office/drawing/2014/main" xmlns="" val="3641418242"/>
                    </a:ext>
                  </a:extLst>
                </a:gridCol>
                <a:gridCol w="1885950">
                  <a:extLst>
                    <a:ext uri="{9D8B030D-6E8A-4147-A177-3AD203B41FA5}">
                      <a16:colId xmlns:a16="http://schemas.microsoft.com/office/drawing/2014/main" xmlns="" val="3243310799"/>
                    </a:ext>
                  </a:extLst>
                </a:gridCol>
                <a:gridCol w="1680210">
                  <a:extLst>
                    <a:ext uri="{9D8B030D-6E8A-4147-A177-3AD203B41FA5}">
                      <a16:colId xmlns:a16="http://schemas.microsoft.com/office/drawing/2014/main" xmlns="" val="2036251041"/>
                    </a:ext>
                  </a:extLst>
                </a:gridCol>
                <a:gridCol w="1623060">
                  <a:extLst>
                    <a:ext uri="{9D8B030D-6E8A-4147-A177-3AD203B41FA5}">
                      <a16:colId xmlns:a16="http://schemas.microsoft.com/office/drawing/2014/main" xmlns="" val="481639520"/>
                    </a:ext>
                  </a:extLst>
                </a:gridCol>
                <a:gridCol w="1553255">
                  <a:extLst>
                    <a:ext uri="{9D8B030D-6E8A-4147-A177-3AD203B41FA5}">
                      <a16:colId xmlns:a16="http://schemas.microsoft.com/office/drawing/2014/main" xmlns="" val="834628115"/>
                    </a:ext>
                  </a:extLst>
                </a:gridCol>
              </a:tblGrid>
              <a:tr h="591193">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Грамматикалық норма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5.4.4.1 жұрнақ арқылы жасалған туынды сөздерді және күрделі сөздерді ауызша және жазбаша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5.4.4.2 зат есімдердің мағыналық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4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5.4.4.3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5.4.4.4</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5.4.4.5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6.4.4.1 сөйлемдегі есімдіктің қызметін түсіну, есімдікті зат есім, сын есімнің орнына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6.4.4.2 етістіктің етіс түрлері мен салт-сабақты етістіктердің тіркесімдік мүмкіндігін ауызша және жазбаша тілдесім барысында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6.4.4.3 үстеудің мағыналық түрлерін ажырату, синонимдік қатарларын түрлендіріп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етістіктің есімше, көсемше, тұйық етістік, шақ, рай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7.4.4.2 еліктеуіш сөздердің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мәнмәтіндегі</a:t>
                      </a:r>
                      <a:r>
                        <a:rPr lang="kk-KZ" sz="1400" dirty="0">
                          <a:effectLst/>
                          <a:latin typeface="Arial" panose="020B0604020202020204" pitchFamily="34" charset="0"/>
                          <a:ea typeface="Calibri" panose="020F0502020204030204" pitchFamily="34" charset="0"/>
                          <a:cs typeface="Arial" panose="020B0604020202020204" pitchFamily="34" charset="0"/>
                        </a:rPr>
                        <a:t> қолданысын түсіну.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7.4.4.3 шылау түрлерін ажырата білу, орынды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7.4.4.4;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7.4.4.5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сөз тіркесінің байланысу тәсілдері мен түрлері, есімді, етістікті сөз тіркестерін ажырату,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8.4.4.2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тұрлаулы және тұрлаусыз сөйлем мүшелерінің сөйлем жасаудағы өзіндік орнын, қызметін түсініп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8.4.4.3;</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8.4.4.4</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bl>
          </a:graphicData>
        </a:graphic>
      </p:graphicFrame>
      <p:sp>
        <p:nvSpPr>
          <p:cNvPr id="11" name="Rectangle 3">
            <a:extLst>
              <a:ext uri="{FF2B5EF4-FFF2-40B4-BE49-F238E27FC236}">
                <a16:creationId xmlns:a16="http://schemas.microsoft.com/office/drawing/2014/main" xmlns=""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Әдеби тіл нормаларын сақтау</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797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latin typeface="Arial" panose="020B0604020202020204" pitchFamily="34" charset="0"/>
                <a:cs typeface="Arial" panose="020B0604020202020204" pitchFamily="34" charset="0"/>
              </a:rPr>
              <a:t/>
            </a: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ОҚУ ПӘНІ БОЙЫНША РУБРИКА </a:t>
            </a:r>
            <a:r>
              <a:rPr lang="kk-KZ" dirty="0"/>
              <a:t/>
            </a:r>
            <a:br>
              <a:rPr lang="kk-KZ" dirty="0"/>
            </a:b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1766321792"/>
              </p:ext>
            </p:extLst>
          </p:nvPr>
        </p:nvGraphicFramePr>
        <p:xfrm>
          <a:off x="231354" y="1440180"/>
          <a:ext cx="11611777" cy="4949604"/>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xmlns="" val="2023789961"/>
                    </a:ext>
                  </a:extLst>
                </a:gridCol>
                <a:gridCol w="3128790">
                  <a:extLst>
                    <a:ext uri="{9D8B030D-6E8A-4147-A177-3AD203B41FA5}">
                      <a16:colId xmlns:a16="http://schemas.microsoft.com/office/drawing/2014/main" xmlns="" val="2321351271"/>
                    </a:ext>
                  </a:extLst>
                </a:gridCol>
                <a:gridCol w="3481330">
                  <a:extLst>
                    <a:ext uri="{9D8B030D-6E8A-4147-A177-3AD203B41FA5}">
                      <a16:colId xmlns:a16="http://schemas.microsoft.com/office/drawing/2014/main" xmlns="" val="3641418242"/>
                    </a:ext>
                  </a:extLst>
                </a:gridCol>
                <a:gridCol w="3723700">
                  <a:extLst>
                    <a:ext uri="{9D8B030D-6E8A-4147-A177-3AD203B41FA5}">
                      <a16:colId xmlns:a16="http://schemas.microsoft.com/office/drawing/2014/main" xmlns="" val="3243310799"/>
                    </a:ext>
                  </a:extLst>
                </a:gridCol>
              </a:tblGrid>
              <a:tr h="517901">
                <a:tc>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108058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1823159">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52796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Tree>
    <p:extLst>
      <p:ext uri="{BB962C8B-B14F-4D97-AF65-F5344CB8AC3E}">
        <p14:creationId xmlns:p14="http://schemas.microsoft.com/office/powerpoint/2010/main" val="4230385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xmlns=""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r>
              <a:rPr lang="kk-KZ" sz="2000" dirty="0">
                <a:solidFill>
                  <a:schemeClr val="bg1"/>
                </a:solidFill>
                <a:latin typeface="Calibri" panose="020F0502020204030204"/>
                <a:ea typeface="+mn-ea"/>
                <a:cs typeface="+mn-cs"/>
              </a:rPr>
              <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xmlns="" id="{3A262288-3C33-4E19-91E9-F3A12B7BE38B}"/>
              </a:ext>
            </a:extLst>
          </p:cNvPr>
          <p:cNvSpPr/>
          <p:nvPr/>
        </p:nvSpPr>
        <p:spPr>
          <a:xfrm>
            <a:off x="6372006" y="50134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xmlns="" id="{E522A76F-8CCD-41E7-B1B4-13BD71D5FBFF}"/>
              </a:ext>
            </a:extLst>
          </p:cNvPr>
          <p:cNvGraphicFramePr>
            <a:graphicFrameLocks noGrp="1"/>
          </p:cNvGraphicFramePr>
          <p:nvPr>
            <p:extLst>
              <p:ext uri="{D42A27DB-BD31-4B8C-83A1-F6EECF244321}">
                <p14:modId xmlns:p14="http://schemas.microsoft.com/office/powerpoint/2010/main" val="283425389"/>
              </p:ext>
            </p:extLst>
          </p:nvPr>
        </p:nvGraphicFramePr>
        <p:xfrm>
          <a:off x="493923" y="876901"/>
          <a:ext cx="11204153" cy="5973071"/>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xmlns="" val="2023789961"/>
                    </a:ext>
                  </a:extLst>
                </a:gridCol>
                <a:gridCol w="2145475">
                  <a:extLst>
                    <a:ext uri="{9D8B030D-6E8A-4147-A177-3AD203B41FA5}">
                      <a16:colId xmlns:a16="http://schemas.microsoft.com/office/drawing/2014/main" xmlns="" val="2321351271"/>
                    </a:ext>
                  </a:extLst>
                </a:gridCol>
                <a:gridCol w="2071171">
                  <a:extLst>
                    <a:ext uri="{9D8B030D-6E8A-4147-A177-3AD203B41FA5}">
                      <a16:colId xmlns:a16="http://schemas.microsoft.com/office/drawing/2014/main" xmlns="" val="3641418242"/>
                    </a:ext>
                  </a:extLst>
                </a:gridCol>
                <a:gridCol w="1938969">
                  <a:extLst>
                    <a:ext uri="{9D8B030D-6E8A-4147-A177-3AD203B41FA5}">
                      <a16:colId xmlns:a16="http://schemas.microsoft.com/office/drawing/2014/main" xmlns="" val="3243310799"/>
                    </a:ext>
                  </a:extLst>
                </a:gridCol>
                <a:gridCol w="2071171">
                  <a:extLst>
                    <a:ext uri="{9D8B030D-6E8A-4147-A177-3AD203B41FA5}">
                      <a16:colId xmlns:a16="http://schemas.microsoft.com/office/drawing/2014/main" xmlns="" val="2036251041"/>
                    </a:ext>
                  </a:extLst>
                </a:gridCol>
                <a:gridCol w="1861849">
                  <a:extLst>
                    <a:ext uri="{9D8B030D-6E8A-4147-A177-3AD203B41FA5}">
                      <a16:colId xmlns:a16="http://schemas.microsoft.com/office/drawing/2014/main" xmlns=""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kumimoji="0" lang="kk-KZ" altLang="kk-KZ" sz="1400"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xmlns=""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материал</a:t>
                      </a:r>
                    </a:p>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дары бойынша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defTabSz="711200"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сұрақтарға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шынайы өмірмен байланыстырып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өз пікірін өзгелердің пікірімен салыстыра отырып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деректерді келтіре отырып, дәлелді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dirty="0">
                          <a:effectLst/>
                          <a:latin typeface="Arial" panose="020B0604020202020204" pitchFamily="34" charset="0"/>
                          <a:ea typeface="Calibri" panose="020F0502020204030204" pitchFamily="34" charset="0"/>
                          <a:cs typeface="Arial" panose="020B0604020202020204" pitchFamily="34" charset="0"/>
                        </a:rPr>
                        <a:t>10.1.6.1 көтерілген мәселе бойынша әртүрлі дереккөздерден алынған мәтіндерді тыңдау және салыстыру, өз көзқарасын аргументтер негізінде дәлелдеу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3709222881"/>
                  </a:ext>
                </a:extLst>
              </a:tr>
              <a:tr h="317543">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2) </a:t>
                      </a:r>
                      <a:r>
                        <a:rPr lang="kk-KZ" sz="1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 Сенімді және еркін жауап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defTabSz="182563" fontAlgn="base">
                        <a:lnSpc>
                          <a:spcPct val="107000"/>
                        </a:lnSpc>
                        <a:spcAft>
                          <a:spcPts val="800"/>
                        </a:spcAft>
                        <a:tabLst>
                          <a:tab pos="1257300" algn="l"/>
                        </a:tabLs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берілген сұрақты дұрыс түсініп, лайықты жауап беру, шағын диалогке қатысу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6.2.5.1 коммуникативтік жағдаят бойынша диалогке қатысушылар өзара түсінісіп, ойларын толықтырып отыру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диалогке қатысушылар коммуникативтік жағдаяттың талаптарына сай «сөйлеуші →тыңдаушы» позицияларын еркін ауыстыру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8.2.5.1 </a:t>
                      </a:r>
                    </a:p>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пікірталасқа қатысушылар берілген тақырып бойынша өз пікірлерін сенімді дәлелдеу және қойылған сұрақтарға еркін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10.2.1.1 </a:t>
                      </a:r>
                    </a:p>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ғылыми-көпшілік және публицистикалық стильдегі мәтіндерден күрделі сөздердің жасалу жолын анықтау, ауызша мәтін құрауда орынды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xmlns="" val="1335938191"/>
                  </a:ext>
                </a:extLst>
              </a:tr>
            </a:tbl>
          </a:graphicData>
        </a:graphic>
      </p:graphicFrame>
    </p:spTree>
    <p:extLst>
      <p:ext uri="{BB962C8B-B14F-4D97-AF65-F5344CB8AC3E}">
        <p14:creationId xmlns:p14="http://schemas.microsoft.com/office/powerpoint/2010/main" val="2336172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1080</TotalTime>
  <Words>2734</Words>
  <Application>Microsoft Office PowerPoint</Application>
  <PresentationFormat>Широкоэкранный</PresentationFormat>
  <Paragraphs>484</Paragraphs>
  <Slides>21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21</vt:i4>
      </vt:variant>
    </vt:vector>
  </HeadingPairs>
  <TitlesOfParts>
    <vt:vector size="27" baseType="lpstr">
      <vt:lpstr>Arial</vt:lpstr>
      <vt:lpstr>Calibri</vt:lpstr>
      <vt:lpstr>Calibri Light</vt:lpstr>
      <vt:lpstr>Times New Roman</vt:lpstr>
      <vt:lpstr>Office тақырыбы</vt:lpstr>
      <vt:lpstr>Тема Office</vt:lpstr>
      <vt:lpstr>Презентация PowerPoint</vt:lpstr>
      <vt:lpstr>ЕМТИХАННЫҢ МАҚСАТ, МІНДЕТТЕРІ</vt:lpstr>
      <vt:lpstr>ЕМТИХАН ӨТКІЗУ ТАЛАБЫ  </vt:lpstr>
      <vt:lpstr>ЕМТИХАН ТАПСЫРМАЛАРЫНЫҢ МАЗМҰНЫ </vt:lpstr>
      <vt:lpstr>ЕМТИХАН МАЗМҰНЫ </vt:lpstr>
      <vt:lpstr>ЕМТИХАН МАЗМҰНЫ </vt:lpstr>
      <vt:lpstr>ЕМТИХАН МАЗМҰНЫ </vt:lpstr>
      <vt:lpstr>  «ҚАЗАҚ ТІЛІ» ОҚУ ПӘНІ БОЙЫНША РУБРИКА   </vt:lpstr>
      <vt:lpstr>ЕМТИХАН МАЗМҰНЫ </vt:lpstr>
      <vt:lpstr>ЕМТИХАН МАЗМҰНЫ </vt:lpstr>
      <vt:lpstr>ЕМТИХАН МАЗМҰНЫ </vt:lpstr>
      <vt:lpstr>  «ҚАЗАҚ ТІЛІ МЕН ӘДЕБИЕТІ»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Сөз саны кесте бойынша көрсетілген  </vt:lpstr>
      <vt:lpstr>  АРАЛЫҚ АТТЕСТАТТАУ ТАПСЫРМАЛАРЫНЫҢ ҮЛГІЛЕРІ   </vt:lpstr>
      <vt:lpstr>БАҒАЛАУ КРИТЕРИЙЛЕРІ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қазақ тілінде)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lpstr>ЕМТИХАННЫҢ ӨТКІЗІЛУІ БОЙЫНША ЕСКЕРТУЛЕР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көрсетілімі</dc:title>
  <dc:creator>Пользователь</dc:creator>
  <cp:lastModifiedBy>User</cp:lastModifiedBy>
  <cp:revision>88</cp:revision>
  <dcterms:created xsi:type="dcterms:W3CDTF">2022-02-23T14:25:38Z</dcterms:created>
  <dcterms:modified xsi:type="dcterms:W3CDTF">2025-04-16T03:47:29Z</dcterms:modified>
</cp:coreProperties>
</file>