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handoutMasterIdLst>
    <p:handoutMasterId r:id="rId40"/>
  </p:handoutMasterIdLst>
  <p:sldIdLst>
    <p:sldId id="257" r:id="rId3"/>
    <p:sldId id="327" r:id="rId4"/>
    <p:sldId id="328" r:id="rId5"/>
    <p:sldId id="332" r:id="rId6"/>
    <p:sldId id="329" r:id="rId7"/>
    <p:sldId id="338" r:id="rId8"/>
    <p:sldId id="340" r:id="rId9"/>
    <p:sldId id="335" r:id="rId10"/>
    <p:sldId id="331" r:id="rId11"/>
    <p:sldId id="326" r:id="rId12"/>
    <p:sldId id="333" r:id="rId13"/>
    <p:sldId id="334" r:id="rId14"/>
    <p:sldId id="336" r:id="rId15"/>
    <p:sldId id="341" r:id="rId16"/>
    <p:sldId id="337" r:id="rId17"/>
    <p:sldId id="345" r:id="rId18"/>
    <p:sldId id="355" r:id="rId19"/>
    <p:sldId id="318" r:id="rId20"/>
    <p:sldId id="357" r:id="rId21"/>
    <p:sldId id="284" r:id="rId22"/>
    <p:sldId id="310" r:id="rId23"/>
    <p:sldId id="358" r:id="rId24"/>
    <p:sldId id="359" r:id="rId25"/>
    <p:sldId id="348" r:id="rId26"/>
    <p:sldId id="354" r:id="rId27"/>
    <p:sldId id="347" r:id="rId28"/>
    <p:sldId id="346" r:id="rId29"/>
    <p:sldId id="361" r:id="rId30"/>
    <p:sldId id="351" r:id="rId31"/>
    <p:sldId id="352" r:id="rId32"/>
    <p:sldId id="353" r:id="rId33"/>
    <p:sldId id="349" r:id="rId34"/>
    <p:sldId id="350" r:id="rId35"/>
    <p:sldId id="360" r:id="rId36"/>
    <p:sldId id="362" r:id="rId37"/>
    <p:sldId id="363" r:id="rId38"/>
    <p:sldId id="315"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3" d="100"/>
          <a:sy n="83" d="100"/>
        </p:scale>
        <p:origin x="686" y="77"/>
      </p:cViewPr>
      <p:guideLst>
        <p:guide orient="horz" pos="2160"/>
        <p:guide pos="3840"/>
      </p:guideLst>
    </p:cSldViewPr>
  </p:slideViewPr>
  <p:notesTextViewPr>
    <p:cViewPr>
      <p:scale>
        <a:sx n="1" d="1"/>
        <a:sy n="1" d="1"/>
      </p:scale>
      <p:origin x="0" y="0"/>
    </p:cViewPr>
  </p:notesTextViewPr>
  <p:notesViewPr>
    <p:cSldViewPr>
      <p:cViewPr varScale="1">
        <p:scale>
          <a:sx n="49" d="100"/>
          <a:sy n="49" d="100"/>
        </p:scale>
        <p:origin x="2910" y="6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2F7B378-F3C3-41B8-8DD0-C5D620DAF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2901C03F-57BC-48E8-9722-8F93BB1458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03EABC-888E-45EE-8863-6B9DADE81BC7}" type="datetimeFigureOut">
              <a:rPr lang="ru-RU" smtClean="0"/>
              <a:t>24.04.2024</a:t>
            </a:fld>
            <a:endParaRPr lang="ru-RU"/>
          </a:p>
        </p:txBody>
      </p:sp>
      <p:sp>
        <p:nvSpPr>
          <p:cNvPr id="4" name="Нижний колонтитул 3">
            <a:extLst>
              <a:ext uri="{FF2B5EF4-FFF2-40B4-BE49-F238E27FC236}">
                <a16:creationId xmlns:a16="http://schemas.microsoft.com/office/drawing/2014/main" id="{F8DD4E16-63A7-46D4-965F-DFEDEEC2FF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3F3C3E9B-2E8C-428D-BB7E-0AA702DDA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5C2CC4-1C78-404B-A098-5CACD23DFB7B}" type="slidenum">
              <a:rPr lang="ru-RU" smtClean="0"/>
              <a:t>‹#›</a:t>
            </a:fld>
            <a:endParaRPr lang="ru-RU"/>
          </a:p>
        </p:txBody>
      </p:sp>
    </p:spTree>
    <p:extLst>
      <p:ext uri="{BB962C8B-B14F-4D97-AF65-F5344CB8AC3E}">
        <p14:creationId xmlns:p14="http://schemas.microsoft.com/office/powerpoint/2010/main" val="4036001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E5A776-3F97-4299-AFB8-9607DF94E8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DABD1B4-9E57-4BD4-81F5-AD9997A23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4F6626D-2242-4C34-83D2-02E98BEF537B}"/>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D8123AF0-EA6C-459B-B732-DB2D79C0FA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CC6188-CFB6-43C2-9349-FD96859CE502}"/>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90982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16B7A6-6EAC-4BBF-948C-C8D5733C1E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D5E4AE-9B2E-46CA-8717-200A217D0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893BE01-4769-4E6A-8960-83538B200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349CE3-EA6D-4380-B1AE-193EFD616952}"/>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6" name="Нижний колонтитул 5">
            <a:extLst>
              <a:ext uri="{FF2B5EF4-FFF2-40B4-BE49-F238E27FC236}">
                <a16:creationId xmlns:a16="http://schemas.microsoft.com/office/drawing/2014/main" id="{D17A502A-D4FD-4860-9BFE-4FB90CE478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6699D3-C1D9-45F6-B369-7F88E8BA605D}"/>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249079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2E499A-B1C5-45D5-BA03-DB7D34F1BA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72902A6-0545-4C86-AEB4-D4D2026CD4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0818021-F016-46DF-9876-A3BF58A4E96A}"/>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475377C4-5A91-434C-9B36-D20BBE5AEF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D638BE-7E3D-4F28-AB07-F72F16CC66D9}"/>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422006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9977926-8E4F-4CE6-A757-91CAAD5EE4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4434D3B-A7EE-494D-9948-39B8B4F123B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D02B6CD-1749-42A2-86BD-A05BF5EA93C5}"/>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07030530-D506-4099-A747-AB201739BC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CCE513-E3FF-416C-BA50-7558E37097B5}"/>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3453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E5A776-3F97-4299-AFB8-9607DF94E8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DABD1B4-9E57-4BD4-81F5-AD9997A23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4F6626D-2242-4C34-83D2-02E98BEF537B}"/>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D8123AF0-EA6C-459B-B732-DB2D79C0FA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CC6188-CFB6-43C2-9349-FD96859CE502}"/>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18634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E870FD-F4C7-49CF-B581-7F35094F99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CC936A2-3190-4A74-A7F5-9A69B38EA46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E91E77-A7CC-4598-930C-DC667BE90DE5}"/>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BF197651-1A0A-4FF5-B49F-690FFDD853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7301F7-4AC7-44A9-9959-6C078369D2C6}"/>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05160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A6F5AD-EA4A-4DB8-8427-F2BAC2EEB35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6D600F0-D511-4EA6-8E66-4B74E302D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521C7B-7A88-453B-8B33-0751D78C6A67}"/>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1E60E05E-D298-4F3D-A9B1-75C011790B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01BB4F-9B21-431B-8FA1-C79A9C2062B7}"/>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649943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4698B-97E6-474E-B597-819E37C574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AA650EA-3B6A-4EFF-8B9E-5975F7661A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30CA183-0D2A-4ED2-9DBA-5BE63CE07C5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5640056-3AB9-4C72-A36D-A44812C8721A}"/>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6" name="Нижний колонтитул 5">
            <a:extLst>
              <a:ext uri="{FF2B5EF4-FFF2-40B4-BE49-F238E27FC236}">
                <a16:creationId xmlns:a16="http://schemas.microsoft.com/office/drawing/2014/main" id="{4BA5C592-8D9A-4EFD-BDAF-004FADE0C3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BF0E49-99AE-476F-BF3C-ACE56106DA7E}"/>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83610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89F06B0F-577D-4331-87CF-A0A833AA949D}"/>
              </a:ext>
            </a:extLst>
          </p:cNvPr>
          <p:cNvSpPr/>
          <p:nvPr userDrawn="1"/>
        </p:nvSpPr>
        <p:spPr>
          <a:xfrm>
            <a:off x="9606000" y="0"/>
            <a:ext cx="2806567" cy="6860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B3DDFDD1-73D5-463D-B7B9-B39F7B2F61A3}"/>
              </a:ext>
            </a:extLst>
          </p:cNvPr>
          <p:cNvSpPr>
            <a:spLocks noGrp="1"/>
          </p:cNvSpPr>
          <p:nvPr>
            <p:ph type="title"/>
          </p:nvPr>
        </p:nvSpPr>
        <p:spPr>
          <a:xfrm>
            <a:off x="469935" y="375112"/>
            <a:ext cx="6706065" cy="668887"/>
          </a:xfrm>
        </p:spPr>
        <p:txBody>
          <a:bodyPr/>
          <a:lstStyle/>
          <a:p>
            <a:r>
              <a:rPr lang="ru-RU"/>
              <a:t>Образец заголовка</a:t>
            </a:r>
          </a:p>
        </p:txBody>
      </p:sp>
      <p:sp>
        <p:nvSpPr>
          <p:cNvPr id="10" name="Текст 9">
            <a:extLst>
              <a:ext uri="{FF2B5EF4-FFF2-40B4-BE49-F238E27FC236}">
                <a16:creationId xmlns:a16="http://schemas.microsoft.com/office/drawing/2014/main" id="{398A2C93-7DAF-47FE-936C-C92361EFF2D1}"/>
              </a:ext>
            </a:extLst>
          </p:cNvPr>
          <p:cNvSpPr>
            <a:spLocks noGrp="1"/>
          </p:cNvSpPr>
          <p:nvPr>
            <p:ph type="body" sz="quarter" idx="11"/>
          </p:nvPr>
        </p:nvSpPr>
        <p:spPr>
          <a:xfrm>
            <a:off x="469414" y="1314450"/>
            <a:ext cx="6706065" cy="21145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Рисунок 7">
            <a:extLst>
              <a:ext uri="{FF2B5EF4-FFF2-40B4-BE49-F238E27FC236}">
                <a16:creationId xmlns:a16="http://schemas.microsoft.com/office/drawing/2014/main" id="{D7A1320A-1390-44C8-9D96-457E4E8D51F6}"/>
              </a:ext>
            </a:extLst>
          </p:cNvPr>
          <p:cNvSpPr>
            <a:spLocks noGrp="1"/>
          </p:cNvSpPr>
          <p:nvPr>
            <p:ph type="pic" sz="quarter" idx="10"/>
          </p:nvPr>
        </p:nvSpPr>
        <p:spPr>
          <a:xfrm>
            <a:off x="7399958" y="365125"/>
            <a:ext cx="3961042" cy="6127750"/>
          </a:xfrm>
        </p:spPr>
        <p:txBody>
          <a:bodyPr/>
          <a:lstStyle/>
          <a:p>
            <a:endParaRPr lang="ru-RU"/>
          </a:p>
        </p:txBody>
      </p:sp>
    </p:spTree>
    <p:extLst>
      <p:ext uri="{BB962C8B-B14F-4D97-AF65-F5344CB8AC3E}">
        <p14:creationId xmlns:p14="http://schemas.microsoft.com/office/powerpoint/2010/main" val="20049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F4459DED-C11A-4511-A847-493005395558}"/>
              </a:ext>
            </a:extLst>
          </p:cNvPr>
          <p:cNvSpPr/>
          <p:nvPr userDrawn="1"/>
        </p:nvSpPr>
        <p:spPr>
          <a:xfrm>
            <a:off x="0" y="0"/>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ECB541E7-5B4D-43E5-8F59-EBDE70BC7319}"/>
              </a:ext>
            </a:extLst>
          </p:cNvPr>
          <p:cNvSpPr>
            <a:spLocks noGrp="1"/>
          </p:cNvSpPr>
          <p:nvPr>
            <p:ph type="title"/>
          </p:nvPr>
        </p:nvSpPr>
        <p:spPr/>
        <p:txBody>
          <a:bodyPr/>
          <a:lstStyle>
            <a:lvl1pPr>
              <a:defRPr>
                <a:solidFill>
                  <a:schemeClr val="bg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92081C85-17C3-4494-ADC5-41279F50642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Прямоугольник 7">
            <a:extLst>
              <a:ext uri="{FF2B5EF4-FFF2-40B4-BE49-F238E27FC236}">
                <a16:creationId xmlns:a16="http://schemas.microsoft.com/office/drawing/2014/main" id="{5FDFDBC3-9040-454D-921A-8EFEBEB7EFAE}"/>
              </a:ext>
            </a:extLst>
          </p:cNvPr>
          <p:cNvSpPr/>
          <p:nvPr userDrawn="1"/>
        </p:nvSpPr>
        <p:spPr>
          <a:xfrm>
            <a:off x="0" y="6492875"/>
            <a:ext cx="12192000" cy="36512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noFill/>
              </a:ln>
              <a:solidFill>
                <a:schemeClr val="accent3"/>
              </a:solidFill>
            </a:endParaRPr>
          </a:p>
        </p:txBody>
      </p:sp>
    </p:spTree>
    <p:extLst>
      <p:ext uri="{BB962C8B-B14F-4D97-AF65-F5344CB8AC3E}">
        <p14:creationId xmlns:p14="http://schemas.microsoft.com/office/powerpoint/2010/main" val="140997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A29F9-23BA-4ECB-82B3-298CF14870D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0B0088F-4F61-4CA9-8363-CD4244056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83FC360-5B08-4CF4-A526-AB2CCE9F3A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588615A-2070-42C4-B6D8-FBF878A10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DFECA10-3085-492F-995A-86D65609300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C31F736-D24A-4001-B690-35E7524C544C}"/>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8" name="Нижний колонтитул 7">
            <a:extLst>
              <a:ext uri="{FF2B5EF4-FFF2-40B4-BE49-F238E27FC236}">
                <a16:creationId xmlns:a16="http://schemas.microsoft.com/office/drawing/2014/main" id="{AA27D62C-DA1D-45F4-81AB-08FB004483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BC030DF-F60C-4C5C-9AFC-1EFD8EB1097E}"/>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208131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E870FD-F4C7-49CF-B581-7F35094F99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CC936A2-3190-4A74-A7F5-9A69B38EA46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E91E77-A7CC-4598-930C-DC667BE90DE5}"/>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BF197651-1A0A-4FF5-B49F-690FFDD853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7301F7-4AC7-44A9-9959-6C078369D2C6}"/>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81804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3FAD6-11EA-489A-A363-BEDC63A3AFA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CD500A0-4AAC-4067-B9F1-2003436DBE53}"/>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4" name="Нижний колонтитул 3">
            <a:extLst>
              <a:ext uri="{FF2B5EF4-FFF2-40B4-BE49-F238E27FC236}">
                <a16:creationId xmlns:a16="http://schemas.microsoft.com/office/drawing/2014/main" id="{D3AAABCB-729C-43E9-800C-52465EA135F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439AD69-049B-4695-82B6-90F26809EE1F}"/>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2171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798DA06-64B5-4510-A27E-BE7B3BC57033}"/>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3" name="Нижний колонтитул 2">
            <a:extLst>
              <a:ext uri="{FF2B5EF4-FFF2-40B4-BE49-F238E27FC236}">
                <a16:creationId xmlns:a16="http://schemas.microsoft.com/office/drawing/2014/main" id="{0A58C18A-6119-4890-A99B-6AEF6E5A0C4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8A9E183-1F9C-4A45-93C6-002A250AD63C}"/>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700322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9ECF8D-844C-4207-BAFA-BADE0FBA72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6426469-404D-401F-95F6-E0C98645D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895BDFE-B10E-4FAF-A15D-F4FFD9782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9061DF-27D3-42F9-9FB4-651396A7D469}"/>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6" name="Нижний колонтитул 5">
            <a:extLst>
              <a:ext uri="{FF2B5EF4-FFF2-40B4-BE49-F238E27FC236}">
                <a16:creationId xmlns:a16="http://schemas.microsoft.com/office/drawing/2014/main" id="{0F6BC1DC-F4E9-4874-BE0B-D6D6744D38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1E5B1EA-92C7-47FC-BC38-1FAB347C118A}"/>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568902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16B7A6-6EAC-4BBF-948C-C8D5733C1E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D5E4AE-9B2E-46CA-8717-200A217D0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893BE01-4769-4E6A-8960-83538B200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349CE3-EA6D-4380-B1AE-193EFD616952}"/>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6" name="Нижний колонтитул 5">
            <a:extLst>
              <a:ext uri="{FF2B5EF4-FFF2-40B4-BE49-F238E27FC236}">
                <a16:creationId xmlns:a16="http://schemas.microsoft.com/office/drawing/2014/main" id="{D17A502A-D4FD-4860-9BFE-4FB90CE478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6699D3-C1D9-45F6-B369-7F88E8BA605D}"/>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657309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2E499A-B1C5-45D5-BA03-DB7D34F1BA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72902A6-0545-4C86-AEB4-D4D2026CD4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0818021-F016-46DF-9876-A3BF58A4E96A}"/>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475377C4-5A91-434C-9B36-D20BBE5AEF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D638BE-7E3D-4F28-AB07-F72F16CC66D9}"/>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2707645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9977926-8E4F-4CE6-A757-91CAAD5EE4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4434D3B-A7EE-494D-9948-39B8B4F123B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D02B6CD-1749-42A2-86BD-A05BF5EA93C5}"/>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07030530-D506-4099-A747-AB201739BC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CCE513-E3FF-416C-BA50-7558E37097B5}"/>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21293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A6F5AD-EA4A-4DB8-8427-F2BAC2EEB35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6D600F0-D511-4EA6-8E66-4B74E302D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521C7B-7A88-453B-8B33-0751D78C6A67}"/>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1E60E05E-D298-4F3D-A9B1-75C011790B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01BB4F-9B21-431B-8FA1-C79A9C2062B7}"/>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426603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4698B-97E6-474E-B597-819E37C574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AA650EA-3B6A-4EFF-8B9E-5975F7661A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30CA183-0D2A-4ED2-9DBA-5BE63CE07C5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5640056-3AB9-4C72-A36D-A44812C8721A}"/>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6" name="Нижний колонтитул 5">
            <a:extLst>
              <a:ext uri="{FF2B5EF4-FFF2-40B4-BE49-F238E27FC236}">
                <a16:creationId xmlns:a16="http://schemas.microsoft.com/office/drawing/2014/main" id="{4BA5C592-8D9A-4EFD-BDAF-004FADE0C3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6BF0E49-99AE-476F-BF3C-ACE56106DA7E}"/>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19306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F4459DED-C11A-4511-A847-493005395558}"/>
              </a:ext>
            </a:extLst>
          </p:cNvPr>
          <p:cNvSpPr/>
          <p:nvPr userDrawn="1"/>
        </p:nvSpPr>
        <p:spPr>
          <a:xfrm>
            <a:off x="0" y="0"/>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ECB541E7-5B4D-43E5-8F59-EBDE70BC7319}"/>
              </a:ext>
            </a:extLst>
          </p:cNvPr>
          <p:cNvSpPr>
            <a:spLocks noGrp="1"/>
          </p:cNvSpPr>
          <p:nvPr>
            <p:ph type="title"/>
          </p:nvPr>
        </p:nvSpPr>
        <p:spPr/>
        <p:txBody>
          <a:bodyPr/>
          <a:lstStyle>
            <a:lvl1pPr>
              <a:defRPr>
                <a:solidFill>
                  <a:schemeClr val="bg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92081C85-17C3-4494-ADC5-41279F50642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Прямоугольник 7">
            <a:extLst>
              <a:ext uri="{FF2B5EF4-FFF2-40B4-BE49-F238E27FC236}">
                <a16:creationId xmlns:a16="http://schemas.microsoft.com/office/drawing/2014/main" id="{5FDFDBC3-9040-454D-921A-8EFEBEB7EFAE}"/>
              </a:ext>
            </a:extLst>
          </p:cNvPr>
          <p:cNvSpPr/>
          <p:nvPr userDrawn="1"/>
        </p:nvSpPr>
        <p:spPr>
          <a:xfrm>
            <a:off x="0" y="6492875"/>
            <a:ext cx="12192000" cy="36512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noFill/>
              </a:ln>
              <a:solidFill>
                <a:schemeClr val="accent3"/>
              </a:solidFill>
            </a:endParaRPr>
          </a:p>
        </p:txBody>
      </p:sp>
    </p:spTree>
    <p:extLst>
      <p:ext uri="{BB962C8B-B14F-4D97-AF65-F5344CB8AC3E}">
        <p14:creationId xmlns:p14="http://schemas.microsoft.com/office/powerpoint/2010/main" val="269166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A29F9-23BA-4ECB-82B3-298CF14870D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0B0088F-4F61-4CA9-8363-CD4244056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83FC360-5B08-4CF4-A526-AB2CCE9F3A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588615A-2070-42C4-B6D8-FBF878A10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DFECA10-3085-492F-995A-86D65609300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C31F736-D24A-4001-B690-35E7524C544C}"/>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8" name="Нижний колонтитул 7">
            <a:extLst>
              <a:ext uri="{FF2B5EF4-FFF2-40B4-BE49-F238E27FC236}">
                <a16:creationId xmlns:a16="http://schemas.microsoft.com/office/drawing/2014/main" id="{AA27D62C-DA1D-45F4-81AB-08FB004483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BC030DF-F60C-4C5C-9AFC-1EFD8EB1097E}"/>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426451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3FAD6-11EA-489A-A363-BEDC63A3AFA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CD500A0-4AAC-4067-B9F1-2003436DBE53}"/>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4" name="Нижний колонтитул 3">
            <a:extLst>
              <a:ext uri="{FF2B5EF4-FFF2-40B4-BE49-F238E27FC236}">
                <a16:creationId xmlns:a16="http://schemas.microsoft.com/office/drawing/2014/main" id="{D3AAABCB-729C-43E9-800C-52465EA135F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439AD69-049B-4695-82B6-90F26809EE1F}"/>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288463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798DA06-64B5-4510-A27E-BE7B3BC57033}"/>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3" name="Нижний колонтитул 2">
            <a:extLst>
              <a:ext uri="{FF2B5EF4-FFF2-40B4-BE49-F238E27FC236}">
                <a16:creationId xmlns:a16="http://schemas.microsoft.com/office/drawing/2014/main" id="{0A58C18A-6119-4890-A99B-6AEF6E5A0C4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8A9E183-1F9C-4A45-93C6-002A250AD63C}"/>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8012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9ECF8D-844C-4207-BAFA-BADE0FBA72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6426469-404D-401F-95F6-E0C98645D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895BDFE-B10E-4FAF-A15D-F4FFD9782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9061DF-27D3-42F9-9FB4-651396A7D469}"/>
              </a:ext>
            </a:extLst>
          </p:cNvPr>
          <p:cNvSpPr>
            <a:spLocks noGrp="1"/>
          </p:cNvSpPr>
          <p:nvPr>
            <p:ph type="dt" sz="half" idx="10"/>
          </p:nvPr>
        </p:nvSpPr>
        <p:spPr/>
        <p:txBody>
          <a:bodyPr/>
          <a:lstStyle/>
          <a:p>
            <a:fld id="{350CA107-8654-43C3-BF7C-DB81E0A9004F}" type="datetimeFigureOut">
              <a:rPr lang="ru-RU" smtClean="0"/>
              <a:t>24.04.2024</a:t>
            </a:fld>
            <a:endParaRPr lang="ru-RU"/>
          </a:p>
        </p:txBody>
      </p:sp>
      <p:sp>
        <p:nvSpPr>
          <p:cNvPr id="6" name="Нижний колонтитул 5">
            <a:extLst>
              <a:ext uri="{FF2B5EF4-FFF2-40B4-BE49-F238E27FC236}">
                <a16:creationId xmlns:a16="http://schemas.microsoft.com/office/drawing/2014/main" id="{0F6BC1DC-F4E9-4874-BE0B-D6D6744D38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1E5B1EA-92C7-47FC-BC38-1FAB347C118A}"/>
              </a:ext>
            </a:extLst>
          </p:cNvPr>
          <p:cNvSpPr>
            <a:spLocks noGrp="1"/>
          </p:cNvSpPr>
          <p:nvPr>
            <p:ph type="sldNum" sz="quarter" idx="12"/>
          </p:nvPr>
        </p:nvSpPr>
        <p:spPr/>
        <p:txBody>
          <a:bodyPr/>
          <a:lstStyle/>
          <a:p>
            <a:fld id="{947255F7-023C-4A29-AED4-3CBE049975C8}" type="slidenum">
              <a:rPr lang="ru-RU" smtClean="0"/>
              <a:t>‹#›</a:t>
            </a:fld>
            <a:endParaRPr lang="ru-RU"/>
          </a:p>
        </p:txBody>
      </p:sp>
    </p:spTree>
    <p:extLst>
      <p:ext uri="{BB962C8B-B14F-4D97-AF65-F5344CB8AC3E}">
        <p14:creationId xmlns:p14="http://schemas.microsoft.com/office/powerpoint/2010/main" val="351063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hyperlink" Target="https://presentation-creation.ru/" TargetMode="Externa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BEC2-919E-4102-894D-6DB41EC7A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4FB6738-3D94-4778-815D-9A8651015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BAC02A4-B7C1-4153-BB05-1E4CDE679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00DF5F0C-3923-461E-8DC7-F30C671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7866F7A-327E-44B1-B5F8-E9DA7BB9D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255F7-023C-4A29-AED4-3CBE049975C8}" type="slidenum">
              <a:rPr lang="ru-RU" smtClean="0"/>
              <a:t>‹#›</a:t>
            </a:fld>
            <a:endParaRPr lang="ru-RU"/>
          </a:p>
        </p:txBody>
      </p:sp>
      <p:pic>
        <p:nvPicPr>
          <p:cNvPr id="8" name="Рисунок 7">
            <a:hlinkClick r:id="rId14"/>
            <a:extLst>
              <a:ext uri="{FF2B5EF4-FFF2-40B4-BE49-F238E27FC236}">
                <a16:creationId xmlns:a16="http://schemas.microsoft.com/office/drawing/2014/main" id="{70F833F9-0231-4EE9-AFEB-F77CEF52A2B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346921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BEC2-919E-4102-894D-6DB41EC7A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4FB6738-3D94-4778-815D-9A8651015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BAC02A4-B7C1-4153-BB05-1E4CDE679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CA107-8654-43C3-BF7C-DB81E0A9004F}" type="datetimeFigureOut">
              <a:rPr lang="ru-RU" smtClean="0"/>
              <a:t>24.04.2024</a:t>
            </a:fld>
            <a:endParaRPr lang="ru-RU"/>
          </a:p>
        </p:txBody>
      </p:sp>
      <p:sp>
        <p:nvSpPr>
          <p:cNvPr id="5" name="Нижний колонтитул 4">
            <a:extLst>
              <a:ext uri="{FF2B5EF4-FFF2-40B4-BE49-F238E27FC236}">
                <a16:creationId xmlns:a16="http://schemas.microsoft.com/office/drawing/2014/main" id="{00DF5F0C-3923-461E-8DC7-F30C671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7866F7A-327E-44B1-B5F8-E9DA7BB9D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255F7-023C-4A29-AED4-3CBE049975C8}" type="slidenum">
              <a:rPr lang="ru-RU" smtClean="0"/>
              <a:t>‹#›</a:t>
            </a:fld>
            <a:endParaRPr lang="ru-RU"/>
          </a:p>
        </p:txBody>
      </p:sp>
      <p:pic>
        <p:nvPicPr>
          <p:cNvPr id="8" name="Рисунок 7">
            <a:hlinkClick r:id="rId15"/>
            <a:extLst>
              <a:ext uri="{FF2B5EF4-FFF2-40B4-BE49-F238E27FC236}">
                <a16:creationId xmlns:a16="http://schemas.microsoft.com/office/drawing/2014/main" id="{70F833F9-0231-4EE9-AFEB-F77CEF52A2BE}"/>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35759702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pandia.ru/text/category/mestoimeniya/" TargetMode="External"/><Relationship Id="rId2" Type="http://schemas.openxmlformats.org/officeDocument/2006/relationships/hyperlink" Target="http://pandia.ru/text/category/slovoobrazovani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олилиния: фигура 29">
            <a:extLst>
              <a:ext uri="{FF2B5EF4-FFF2-40B4-BE49-F238E27FC236}">
                <a16:creationId xmlns:a16="http://schemas.microsoft.com/office/drawing/2014/main" id="{01C009CD-FB4C-4C09-8327-31277BE0B9C8}"/>
              </a:ext>
            </a:extLst>
          </p:cNvPr>
          <p:cNvSpPr/>
          <p:nvPr/>
        </p:nvSpPr>
        <p:spPr>
          <a:xfrm>
            <a:off x="4950000" y="-6297"/>
            <a:ext cx="7131000" cy="6900297"/>
          </a:xfrm>
          <a:custGeom>
            <a:avLst/>
            <a:gdLst>
              <a:gd name="connsiteX0" fmla="*/ 1286359 w 6834753"/>
              <a:gd name="connsiteY0" fmla="*/ 30996 h 6896745"/>
              <a:gd name="connsiteX1" fmla="*/ 0 w 6834753"/>
              <a:gd name="connsiteY1" fmla="*/ 1720312 h 6896745"/>
              <a:gd name="connsiteX2" fmla="*/ 2278251 w 6834753"/>
              <a:gd name="connsiteY2" fmla="*/ 2960176 h 6896745"/>
              <a:gd name="connsiteX3" fmla="*/ 898902 w 6834753"/>
              <a:gd name="connsiteY3" fmla="*/ 3859078 h 6896745"/>
              <a:gd name="connsiteX4" fmla="*/ 4293031 w 6834753"/>
              <a:gd name="connsiteY4" fmla="*/ 6323308 h 6896745"/>
              <a:gd name="connsiteX5" fmla="*/ 4293031 w 6834753"/>
              <a:gd name="connsiteY5" fmla="*/ 6896745 h 6896745"/>
              <a:gd name="connsiteX6" fmla="*/ 6834753 w 6834753"/>
              <a:gd name="connsiteY6" fmla="*/ 6881247 h 6896745"/>
              <a:gd name="connsiteX7" fmla="*/ 6834753 w 6834753"/>
              <a:gd name="connsiteY7" fmla="*/ 0 h 6896745"/>
              <a:gd name="connsiteX8" fmla="*/ 1286359 w 6834753"/>
              <a:gd name="connsiteY8" fmla="*/ 30996 h 6896745"/>
              <a:gd name="connsiteX0" fmla="*/ 991892 w 6540286"/>
              <a:gd name="connsiteY0" fmla="*/ 30996 h 6896745"/>
              <a:gd name="connsiteX1" fmla="*/ 0 w 6540286"/>
              <a:gd name="connsiteY1" fmla="*/ 1642820 h 6896745"/>
              <a:gd name="connsiteX2" fmla="*/ 1983784 w 6540286"/>
              <a:gd name="connsiteY2" fmla="*/ 2960176 h 6896745"/>
              <a:gd name="connsiteX3" fmla="*/ 604435 w 6540286"/>
              <a:gd name="connsiteY3" fmla="*/ 3859078 h 6896745"/>
              <a:gd name="connsiteX4" fmla="*/ 3998564 w 6540286"/>
              <a:gd name="connsiteY4" fmla="*/ 6323308 h 6896745"/>
              <a:gd name="connsiteX5" fmla="*/ 3998564 w 6540286"/>
              <a:gd name="connsiteY5" fmla="*/ 6896745 h 6896745"/>
              <a:gd name="connsiteX6" fmla="*/ 6540286 w 6540286"/>
              <a:gd name="connsiteY6" fmla="*/ 6881247 h 6896745"/>
              <a:gd name="connsiteX7" fmla="*/ 6540286 w 6540286"/>
              <a:gd name="connsiteY7" fmla="*/ 0 h 6896745"/>
              <a:gd name="connsiteX8" fmla="*/ 991892 w 6540286"/>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520581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684934 w 6233328"/>
              <a:gd name="connsiteY0" fmla="*/ 30996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30996 h 6896745"/>
              <a:gd name="connsiteX0" fmla="*/ 684934 w 6233328"/>
              <a:gd name="connsiteY0" fmla="*/ 0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684934 w 6233328"/>
              <a:gd name="connsiteY0" fmla="*/ 0 h 6896745"/>
              <a:gd name="connsiteX1" fmla="*/ 3008 w 6233328"/>
              <a:gd name="connsiteY1" fmla="*/ 1069383 h 6896745"/>
              <a:gd name="connsiteX2" fmla="*/ 1211877 w 6233328"/>
              <a:gd name="connsiteY2" fmla="*/ 2960176 h 6896745"/>
              <a:gd name="connsiteX3" fmla="*/ 622942 w 6233328"/>
              <a:gd name="connsiteY3" fmla="*/ 4355024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301956 w 5850350"/>
              <a:gd name="connsiteY0" fmla="*/ 0 h 6896745"/>
              <a:gd name="connsiteX1" fmla="*/ 20080 w 5850350"/>
              <a:gd name="connsiteY1" fmla="*/ 1088433 h 6896745"/>
              <a:gd name="connsiteX2" fmla="*/ 828899 w 5850350"/>
              <a:gd name="connsiteY2" fmla="*/ 29601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301956 w 5850350"/>
              <a:gd name="connsiteY0" fmla="*/ 0 h 6896745"/>
              <a:gd name="connsiteX1" fmla="*/ 20080 w 5850350"/>
              <a:gd name="connsiteY1" fmla="*/ 1088433 h 6896745"/>
              <a:gd name="connsiteX2" fmla="*/ 1324199 w 5850350"/>
              <a:gd name="connsiteY2" fmla="*/ 27696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234674 w 5878318"/>
              <a:gd name="connsiteY0" fmla="*/ 0 h 6915795"/>
              <a:gd name="connsiteX1" fmla="*/ 48048 w 5878318"/>
              <a:gd name="connsiteY1" fmla="*/ 1107483 h 6915795"/>
              <a:gd name="connsiteX2" fmla="*/ 1352167 w 5878318"/>
              <a:gd name="connsiteY2" fmla="*/ 2788726 h 6915795"/>
              <a:gd name="connsiteX3" fmla="*/ 267932 w 5878318"/>
              <a:gd name="connsiteY3" fmla="*/ 437407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2593646 w 5878318"/>
              <a:gd name="connsiteY4" fmla="*/ 63804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59364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38409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563367 w 5878318"/>
              <a:gd name="connsiteY4" fmla="*/ 565785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64867 w 5878318"/>
              <a:gd name="connsiteY2" fmla="*/ 27633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05905 w 5911491"/>
              <a:gd name="connsiteY3" fmla="*/ 4431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94805 w 5911491"/>
              <a:gd name="connsiteY3" fmla="*/ 431057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491" h="6900297">
                <a:moveTo>
                  <a:pt x="267847" y="0"/>
                </a:moveTo>
                <a:cubicBezTo>
                  <a:pt x="-62784" y="537275"/>
                  <a:pt x="-10908" y="771686"/>
                  <a:pt x="30421" y="1107483"/>
                </a:cubicBezTo>
                <a:cubicBezTo>
                  <a:pt x="102746" y="1686086"/>
                  <a:pt x="1315383" y="1859258"/>
                  <a:pt x="1398040" y="2763326"/>
                </a:cubicBezTo>
                <a:cubicBezTo>
                  <a:pt x="1480697" y="3667394"/>
                  <a:pt x="819922" y="3546637"/>
                  <a:pt x="669405" y="4304224"/>
                </a:cubicBezTo>
                <a:cubicBezTo>
                  <a:pt x="518888" y="5061811"/>
                  <a:pt x="669296" y="5447278"/>
                  <a:pt x="1231540" y="5778500"/>
                </a:cubicBezTo>
                <a:cubicBezTo>
                  <a:pt x="1857284" y="6122422"/>
                  <a:pt x="2118819" y="6024212"/>
                  <a:pt x="2417269" y="6380458"/>
                </a:cubicBezTo>
                <a:cubicBezTo>
                  <a:pt x="2715719" y="6736704"/>
                  <a:pt x="2671269" y="6711949"/>
                  <a:pt x="2798269" y="6877695"/>
                </a:cubicBezTo>
                <a:lnTo>
                  <a:pt x="5911491" y="6900297"/>
                </a:lnTo>
                <a:lnTo>
                  <a:pt x="5911491" y="19050"/>
                </a:lnTo>
                <a:lnTo>
                  <a:pt x="267847" y="0"/>
                </a:lnTo>
                <a:close/>
              </a:path>
            </a:pathLst>
          </a:cu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олилиния: фигура 25">
            <a:extLst>
              <a:ext uri="{FF2B5EF4-FFF2-40B4-BE49-F238E27FC236}">
                <a16:creationId xmlns:a16="http://schemas.microsoft.com/office/drawing/2014/main" id="{0457E147-2F53-48D4-8F04-C3F1502156C3}"/>
              </a:ext>
            </a:extLst>
          </p:cNvPr>
          <p:cNvSpPr/>
          <p:nvPr/>
        </p:nvSpPr>
        <p:spPr>
          <a:xfrm>
            <a:off x="5061000" y="0"/>
            <a:ext cx="7131000" cy="6900297"/>
          </a:xfrm>
          <a:custGeom>
            <a:avLst/>
            <a:gdLst>
              <a:gd name="connsiteX0" fmla="*/ 1286359 w 6834753"/>
              <a:gd name="connsiteY0" fmla="*/ 30996 h 6896745"/>
              <a:gd name="connsiteX1" fmla="*/ 0 w 6834753"/>
              <a:gd name="connsiteY1" fmla="*/ 1720312 h 6896745"/>
              <a:gd name="connsiteX2" fmla="*/ 2278251 w 6834753"/>
              <a:gd name="connsiteY2" fmla="*/ 2960176 h 6896745"/>
              <a:gd name="connsiteX3" fmla="*/ 898902 w 6834753"/>
              <a:gd name="connsiteY3" fmla="*/ 3859078 h 6896745"/>
              <a:gd name="connsiteX4" fmla="*/ 4293031 w 6834753"/>
              <a:gd name="connsiteY4" fmla="*/ 6323308 h 6896745"/>
              <a:gd name="connsiteX5" fmla="*/ 4293031 w 6834753"/>
              <a:gd name="connsiteY5" fmla="*/ 6896745 h 6896745"/>
              <a:gd name="connsiteX6" fmla="*/ 6834753 w 6834753"/>
              <a:gd name="connsiteY6" fmla="*/ 6881247 h 6896745"/>
              <a:gd name="connsiteX7" fmla="*/ 6834753 w 6834753"/>
              <a:gd name="connsiteY7" fmla="*/ 0 h 6896745"/>
              <a:gd name="connsiteX8" fmla="*/ 1286359 w 6834753"/>
              <a:gd name="connsiteY8" fmla="*/ 30996 h 6896745"/>
              <a:gd name="connsiteX0" fmla="*/ 991892 w 6540286"/>
              <a:gd name="connsiteY0" fmla="*/ 30996 h 6896745"/>
              <a:gd name="connsiteX1" fmla="*/ 0 w 6540286"/>
              <a:gd name="connsiteY1" fmla="*/ 1642820 h 6896745"/>
              <a:gd name="connsiteX2" fmla="*/ 1983784 w 6540286"/>
              <a:gd name="connsiteY2" fmla="*/ 2960176 h 6896745"/>
              <a:gd name="connsiteX3" fmla="*/ 604435 w 6540286"/>
              <a:gd name="connsiteY3" fmla="*/ 3859078 h 6896745"/>
              <a:gd name="connsiteX4" fmla="*/ 3998564 w 6540286"/>
              <a:gd name="connsiteY4" fmla="*/ 6323308 h 6896745"/>
              <a:gd name="connsiteX5" fmla="*/ 3998564 w 6540286"/>
              <a:gd name="connsiteY5" fmla="*/ 6896745 h 6896745"/>
              <a:gd name="connsiteX6" fmla="*/ 6540286 w 6540286"/>
              <a:gd name="connsiteY6" fmla="*/ 6881247 h 6896745"/>
              <a:gd name="connsiteX7" fmla="*/ 6540286 w 6540286"/>
              <a:gd name="connsiteY7" fmla="*/ 0 h 6896745"/>
              <a:gd name="connsiteX8" fmla="*/ 991892 w 6540286"/>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520581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684934 w 6233328"/>
              <a:gd name="connsiteY0" fmla="*/ 30996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30996 h 6896745"/>
              <a:gd name="connsiteX0" fmla="*/ 684934 w 6233328"/>
              <a:gd name="connsiteY0" fmla="*/ 0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684934 w 6233328"/>
              <a:gd name="connsiteY0" fmla="*/ 0 h 6896745"/>
              <a:gd name="connsiteX1" fmla="*/ 3008 w 6233328"/>
              <a:gd name="connsiteY1" fmla="*/ 1069383 h 6896745"/>
              <a:gd name="connsiteX2" fmla="*/ 1211877 w 6233328"/>
              <a:gd name="connsiteY2" fmla="*/ 2960176 h 6896745"/>
              <a:gd name="connsiteX3" fmla="*/ 622942 w 6233328"/>
              <a:gd name="connsiteY3" fmla="*/ 4355024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301956 w 5850350"/>
              <a:gd name="connsiteY0" fmla="*/ 0 h 6896745"/>
              <a:gd name="connsiteX1" fmla="*/ 20080 w 5850350"/>
              <a:gd name="connsiteY1" fmla="*/ 1088433 h 6896745"/>
              <a:gd name="connsiteX2" fmla="*/ 828899 w 5850350"/>
              <a:gd name="connsiteY2" fmla="*/ 29601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301956 w 5850350"/>
              <a:gd name="connsiteY0" fmla="*/ 0 h 6896745"/>
              <a:gd name="connsiteX1" fmla="*/ 20080 w 5850350"/>
              <a:gd name="connsiteY1" fmla="*/ 1088433 h 6896745"/>
              <a:gd name="connsiteX2" fmla="*/ 1324199 w 5850350"/>
              <a:gd name="connsiteY2" fmla="*/ 27696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234674 w 5878318"/>
              <a:gd name="connsiteY0" fmla="*/ 0 h 6915795"/>
              <a:gd name="connsiteX1" fmla="*/ 48048 w 5878318"/>
              <a:gd name="connsiteY1" fmla="*/ 1107483 h 6915795"/>
              <a:gd name="connsiteX2" fmla="*/ 1352167 w 5878318"/>
              <a:gd name="connsiteY2" fmla="*/ 2788726 h 6915795"/>
              <a:gd name="connsiteX3" fmla="*/ 267932 w 5878318"/>
              <a:gd name="connsiteY3" fmla="*/ 437407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2593646 w 5878318"/>
              <a:gd name="connsiteY4" fmla="*/ 63804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59364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38409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563367 w 5878318"/>
              <a:gd name="connsiteY4" fmla="*/ 565785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64867 w 5878318"/>
              <a:gd name="connsiteY2" fmla="*/ 27633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05905 w 5911491"/>
              <a:gd name="connsiteY3" fmla="*/ 4431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94805 w 5911491"/>
              <a:gd name="connsiteY3" fmla="*/ 431057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491" h="6900297">
                <a:moveTo>
                  <a:pt x="267847" y="0"/>
                </a:moveTo>
                <a:cubicBezTo>
                  <a:pt x="-62784" y="537275"/>
                  <a:pt x="-10908" y="771686"/>
                  <a:pt x="30421" y="1107483"/>
                </a:cubicBezTo>
                <a:cubicBezTo>
                  <a:pt x="102746" y="1686086"/>
                  <a:pt x="1315383" y="1859258"/>
                  <a:pt x="1398040" y="2763326"/>
                </a:cubicBezTo>
                <a:cubicBezTo>
                  <a:pt x="1480697" y="3667394"/>
                  <a:pt x="819922" y="3546637"/>
                  <a:pt x="669405" y="4304224"/>
                </a:cubicBezTo>
                <a:cubicBezTo>
                  <a:pt x="518888" y="5061811"/>
                  <a:pt x="669296" y="5447278"/>
                  <a:pt x="1231540" y="5778500"/>
                </a:cubicBezTo>
                <a:cubicBezTo>
                  <a:pt x="1857284" y="6122422"/>
                  <a:pt x="2118819" y="6024212"/>
                  <a:pt x="2417269" y="6380458"/>
                </a:cubicBezTo>
                <a:cubicBezTo>
                  <a:pt x="2715719" y="6736704"/>
                  <a:pt x="2671269" y="6711949"/>
                  <a:pt x="2798269" y="6877695"/>
                </a:cubicBezTo>
                <a:lnTo>
                  <a:pt x="5911491" y="6900297"/>
                </a:lnTo>
                <a:lnTo>
                  <a:pt x="5911491" y="19050"/>
                </a:lnTo>
                <a:lnTo>
                  <a:pt x="26784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a:extLst>
              <a:ext uri="{FF2B5EF4-FFF2-40B4-BE49-F238E27FC236}">
                <a16:creationId xmlns:a16="http://schemas.microsoft.com/office/drawing/2014/main" id="{0B92C58A-720C-4674-ABAB-45F25F1D713F}"/>
              </a:ext>
            </a:extLst>
          </p:cNvPr>
          <p:cNvPicPr>
            <a:picLocks noChangeAspect="1"/>
          </p:cNvPicPr>
          <p:nvPr/>
        </p:nvPicPr>
        <p:blipFill>
          <a:blip r:embed="rId2">
            <a:extLst>
              <a:ext uri="{28A0092B-C50C-407E-A947-70E740481C1C}">
                <a14:useLocalDpi xmlns:a14="http://schemas.microsoft.com/office/drawing/2010/main" val="0"/>
              </a:ext>
            </a:extLst>
          </a:blip>
          <a:srcRect l="11232" b="273"/>
          <a:stretch>
            <a:fillRect/>
          </a:stretch>
        </p:blipFill>
        <p:spPr>
          <a:xfrm>
            <a:off x="5218485" y="0"/>
            <a:ext cx="7132515" cy="6858000"/>
          </a:xfrm>
          <a:custGeom>
            <a:avLst/>
            <a:gdLst>
              <a:gd name="connsiteX0" fmla="*/ 323103 w 7132515"/>
              <a:gd name="connsiteY0" fmla="*/ 0 h 6858000"/>
              <a:gd name="connsiteX1" fmla="*/ 7132515 w 7132515"/>
              <a:gd name="connsiteY1" fmla="*/ 3934 h 6858000"/>
              <a:gd name="connsiteX2" fmla="*/ 7132515 w 7132515"/>
              <a:gd name="connsiteY2" fmla="*/ 6164796 h 6858000"/>
              <a:gd name="connsiteX3" fmla="*/ 7130999 w 7132515"/>
              <a:gd name="connsiteY3" fmla="*/ 6858000 h 6858000"/>
              <a:gd name="connsiteX4" fmla="*/ 3375537 w 7132515"/>
              <a:gd name="connsiteY4" fmla="*/ 6850527 h 6858000"/>
              <a:gd name="connsiteX5" fmla="*/ 2915939 w 7132515"/>
              <a:gd name="connsiteY5" fmla="*/ 6341348 h 6858000"/>
              <a:gd name="connsiteX6" fmla="*/ 1485600 w 7132515"/>
              <a:gd name="connsiteY6" fmla="*/ 5743080 h 6858000"/>
              <a:gd name="connsiteX7" fmla="*/ 807500 w 7132515"/>
              <a:gd name="connsiteY7" fmla="*/ 4277840 h 6858000"/>
              <a:gd name="connsiteX8" fmla="*/ 1686448 w 7132515"/>
              <a:gd name="connsiteY8" fmla="*/ 2746388 h 6858000"/>
              <a:gd name="connsiteX9" fmla="*/ 36697 w 7132515"/>
              <a:gd name="connsiteY9" fmla="*/ 1100695 h 6858000"/>
              <a:gd name="connsiteX10" fmla="*/ 323103 w 7132515"/>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2515" h="6858000">
                <a:moveTo>
                  <a:pt x="323103" y="0"/>
                </a:moveTo>
                <a:lnTo>
                  <a:pt x="7132515" y="3934"/>
                </a:lnTo>
                <a:lnTo>
                  <a:pt x="7132515" y="6164796"/>
                </a:lnTo>
                <a:lnTo>
                  <a:pt x="7130999" y="6858000"/>
                </a:lnTo>
                <a:lnTo>
                  <a:pt x="3375537" y="6850527"/>
                </a:lnTo>
                <a:cubicBezTo>
                  <a:pt x="3222337" y="6685797"/>
                  <a:pt x="3230929" y="6525922"/>
                  <a:pt x="2915939" y="6341348"/>
                </a:cubicBezTo>
                <a:cubicBezTo>
                  <a:pt x="2600950" y="6156773"/>
                  <a:pt x="2240432" y="6084893"/>
                  <a:pt x="1485600" y="5743080"/>
                </a:cubicBezTo>
                <a:cubicBezTo>
                  <a:pt x="807368" y="5413888"/>
                  <a:pt x="625932" y="5030784"/>
                  <a:pt x="807500" y="4277840"/>
                </a:cubicBezTo>
                <a:cubicBezTo>
                  <a:pt x="989068" y="3524897"/>
                  <a:pt x="1786157" y="3644914"/>
                  <a:pt x="1686448" y="2746388"/>
                </a:cubicBezTo>
                <a:cubicBezTo>
                  <a:pt x="1586740" y="1847861"/>
                  <a:pt x="123942" y="1675751"/>
                  <a:pt x="36697" y="1100695"/>
                </a:cubicBezTo>
                <a:cubicBezTo>
                  <a:pt x="-13158" y="766956"/>
                  <a:pt x="-75736" y="533982"/>
                  <a:pt x="323103" y="0"/>
                </a:cubicBezTo>
                <a:close/>
              </a:path>
            </a:pathLst>
          </a:custGeom>
        </p:spPr>
      </p:pic>
      <p:sp>
        <p:nvSpPr>
          <p:cNvPr id="3" name="TextBox 2">
            <a:extLst>
              <a:ext uri="{FF2B5EF4-FFF2-40B4-BE49-F238E27FC236}">
                <a16:creationId xmlns:a16="http://schemas.microsoft.com/office/drawing/2014/main" id="{D0B72969-8567-490C-A9E2-92C86A6A4966}"/>
              </a:ext>
            </a:extLst>
          </p:cNvPr>
          <p:cNvSpPr txBox="1"/>
          <p:nvPr/>
        </p:nvSpPr>
        <p:spPr>
          <a:xfrm>
            <a:off x="246000" y="1674000"/>
            <a:ext cx="4714091" cy="2554545"/>
          </a:xfrm>
          <a:prstGeom prst="rect">
            <a:avLst/>
          </a:prstGeom>
          <a:noFill/>
        </p:spPr>
        <p:txBody>
          <a:bodyPr wrap="square" rtlCol="0">
            <a:spAutoFit/>
          </a:bodyPr>
          <a:lstStyle/>
          <a:p>
            <a:pPr algn="ctr"/>
            <a:r>
              <a:rPr lang="ru-RU" sz="4000" b="1" dirty="0">
                <a:solidFill>
                  <a:schemeClr val="accent1">
                    <a:lumMod val="75000"/>
                  </a:schemeClr>
                </a:solidFill>
              </a:rPr>
              <a:t>Итоговая аттестация  11-х классов</a:t>
            </a:r>
          </a:p>
          <a:p>
            <a:pPr algn="ctr"/>
            <a:r>
              <a:rPr lang="ru-RU" sz="4000" b="1" dirty="0">
                <a:solidFill>
                  <a:schemeClr val="accent1">
                    <a:lumMod val="75000"/>
                  </a:schemeClr>
                </a:solidFill>
              </a:rPr>
              <a:t>по русскому языку и литературе </a:t>
            </a:r>
          </a:p>
        </p:txBody>
      </p:sp>
      <p:sp>
        <p:nvSpPr>
          <p:cNvPr id="4" name="Прямоугольник 3">
            <a:extLst>
              <a:ext uri="{FF2B5EF4-FFF2-40B4-BE49-F238E27FC236}">
                <a16:creationId xmlns:a16="http://schemas.microsoft.com/office/drawing/2014/main" id="{5091CEF1-B026-4460-85DB-E6E27091DDEE}"/>
              </a:ext>
            </a:extLst>
          </p:cNvPr>
          <p:cNvSpPr/>
          <p:nvPr/>
        </p:nvSpPr>
        <p:spPr>
          <a:xfrm>
            <a:off x="3981000" y="1539000"/>
            <a:ext cx="450000" cy="270000"/>
          </a:xfrm>
          <a:prstGeom prst="rect">
            <a:avLst/>
          </a:pr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Равнобедренный треугольник 4">
            <a:extLst>
              <a:ext uri="{FF2B5EF4-FFF2-40B4-BE49-F238E27FC236}">
                <a16:creationId xmlns:a16="http://schemas.microsoft.com/office/drawing/2014/main" id="{F7329957-12D8-4A21-80E0-F51EBF1576DE}"/>
              </a:ext>
            </a:extLst>
          </p:cNvPr>
          <p:cNvSpPr/>
          <p:nvPr/>
        </p:nvSpPr>
        <p:spPr>
          <a:xfrm>
            <a:off x="4791000" y="1989000"/>
            <a:ext cx="336207" cy="315000"/>
          </a:xfrm>
          <a:prstGeom prst="triangle">
            <a:avLst/>
          </a:pr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E07C3386-8F08-4520-8F57-561F8005391A}"/>
              </a:ext>
            </a:extLst>
          </p:cNvPr>
          <p:cNvSpPr/>
          <p:nvPr/>
        </p:nvSpPr>
        <p:spPr>
          <a:xfrm>
            <a:off x="4457793" y="858600"/>
            <a:ext cx="270000" cy="270000"/>
          </a:xfrm>
          <a:prstGeom prst="ellipse">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solidFill>
            </a:endParaRPr>
          </a:p>
        </p:txBody>
      </p:sp>
      <p:sp>
        <p:nvSpPr>
          <p:cNvPr id="8" name="Хорда 7">
            <a:extLst>
              <a:ext uri="{FF2B5EF4-FFF2-40B4-BE49-F238E27FC236}">
                <a16:creationId xmlns:a16="http://schemas.microsoft.com/office/drawing/2014/main" id="{C34DCA2E-1C0A-45C1-9FCE-E59F58180955}"/>
              </a:ext>
            </a:extLst>
          </p:cNvPr>
          <p:cNvSpPr/>
          <p:nvPr/>
        </p:nvSpPr>
        <p:spPr>
          <a:xfrm>
            <a:off x="5121165" y="2911499"/>
            <a:ext cx="336206" cy="1147502"/>
          </a:xfrm>
          <a:custGeom>
            <a:avLst/>
            <a:gdLst>
              <a:gd name="connsiteX0" fmla="*/ 485715 w 501336"/>
              <a:gd name="connsiteY0" fmla="*/ 911452 h 1352811"/>
              <a:gd name="connsiteX1" fmla="*/ 39718 w 501336"/>
              <a:gd name="connsiteY1" fmla="*/ 1041782 h 1352811"/>
              <a:gd name="connsiteX2" fmla="*/ 1227 w 501336"/>
              <a:gd name="connsiteY2" fmla="*/ 609567 h 1352811"/>
              <a:gd name="connsiteX3" fmla="*/ 250668 w 501336"/>
              <a:gd name="connsiteY3" fmla="*/ -1 h 1352811"/>
              <a:gd name="connsiteX4" fmla="*/ 485715 w 501336"/>
              <a:gd name="connsiteY4" fmla="*/ 911452 h 1352811"/>
              <a:gd name="connsiteX0" fmla="*/ 485715 w 485850"/>
              <a:gd name="connsiteY0" fmla="*/ 911453 h 1352914"/>
              <a:gd name="connsiteX1" fmla="*/ 39718 w 485850"/>
              <a:gd name="connsiteY1" fmla="*/ 1041783 h 1352914"/>
              <a:gd name="connsiteX2" fmla="*/ 1227 w 485850"/>
              <a:gd name="connsiteY2" fmla="*/ 609568 h 1352914"/>
              <a:gd name="connsiteX3" fmla="*/ 250668 w 485850"/>
              <a:gd name="connsiteY3" fmla="*/ 0 h 1352914"/>
              <a:gd name="connsiteX4" fmla="*/ 485715 w 485850"/>
              <a:gd name="connsiteY4" fmla="*/ 911453 h 1352914"/>
              <a:gd name="connsiteX0" fmla="*/ 485715 w 486430"/>
              <a:gd name="connsiteY0" fmla="*/ 911453 h 1352914"/>
              <a:gd name="connsiteX1" fmla="*/ 39718 w 486430"/>
              <a:gd name="connsiteY1" fmla="*/ 1041783 h 1352914"/>
              <a:gd name="connsiteX2" fmla="*/ 1227 w 486430"/>
              <a:gd name="connsiteY2" fmla="*/ 609568 h 1352914"/>
              <a:gd name="connsiteX3" fmla="*/ 250668 w 486430"/>
              <a:gd name="connsiteY3" fmla="*/ 0 h 1352914"/>
              <a:gd name="connsiteX4" fmla="*/ 485715 w 486430"/>
              <a:gd name="connsiteY4" fmla="*/ 911453 h 1352914"/>
              <a:gd name="connsiteX0" fmla="*/ 485715 w 486852"/>
              <a:gd name="connsiteY0" fmla="*/ 911453 h 1352914"/>
              <a:gd name="connsiteX1" fmla="*/ 39718 w 486852"/>
              <a:gd name="connsiteY1" fmla="*/ 1041783 h 1352914"/>
              <a:gd name="connsiteX2" fmla="*/ 1227 w 486852"/>
              <a:gd name="connsiteY2" fmla="*/ 609568 h 1352914"/>
              <a:gd name="connsiteX3" fmla="*/ 250668 w 486852"/>
              <a:gd name="connsiteY3" fmla="*/ 0 h 1352914"/>
              <a:gd name="connsiteX4" fmla="*/ 485715 w 486852"/>
              <a:gd name="connsiteY4" fmla="*/ 911453 h 1352914"/>
              <a:gd name="connsiteX0" fmla="*/ 273849 w 327098"/>
              <a:gd name="connsiteY0" fmla="*/ 1147673 h 1373058"/>
              <a:gd name="connsiteX1" fmla="*/ 41212 w 327098"/>
              <a:gd name="connsiteY1" fmla="*/ 1041783 h 1373058"/>
              <a:gd name="connsiteX2" fmla="*/ 2721 w 327098"/>
              <a:gd name="connsiteY2" fmla="*/ 609568 h 1373058"/>
              <a:gd name="connsiteX3" fmla="*/ 252162 w 327098"/>
              <a:gd name="connsiteY3" fmla="*/ 0 h 1373058"/>
              <a:gd name="connsiteX4" fmla="*/ 273849 w 327098"/>
              <a:gd name="connsiteY4" fmla="*/ 1147673 h 1373058"/>
              <a:gd name="connsiteX0" fmla="*/ 241727 w 294976"/>
              <a:gd name="connsiteY0" fmla="*/ 1147673 h 1373322"/>
              <a:gd name="connsiteX1" fmla="*/ 9090 w 294976"/>
              <a:gd name="connsiteY1" fmla="*/ 1041783 h 1373322"/>
              <a:gd name="connsiteX2" fmla="*/ 46799 w 294976"/>
              <a:gd name="connsiteY2" fmla="*/ 601948 h 1373322"/>
              <a:gd name="connsiteX3" fmla="*/ 220040 w 294976"/>
              <a:gd name="connsiteY3" fmla="*/ 0 h 1373322"/>
              <a:gd name="connsiteX4" fmla="*/ 241727 w 294976"/>
              <a:gd name="connsiteY4" fmla="*/ 1147673 h 1373322"/>
              <a:gd name="connsiteX0" fmla="*/ 258102 w 311351"/>
              <a:gd name="connsiteY0" fmla="*/ 1147673 h 1373850"/>
              <a:gd name="connsiteX1" fmla="*/ 25465 w 311351"/>
              <a:gd name="connsiteY1" fmla="*/ 1041783 h 1373850"/>
              <a:gd name="connsiteX2" fmla="*/ 9834 w 311351"/>
              <a:gd name="connsiteY2" fmla="*/ 586708 h 1373850"/>
              <a:gd name="connsiteX3" fmla="*/ 236415 w 311351"/>
              <a:gd name="connsiteY3" fmla="*/ 0 h 1373850"/>
              <a:gd name="connsiteX4" fmla="*/ 258102 w 311351"/>
              <a:gd name="connsiteY4" fmla="*/ 1147673 h 1373850"/>
              <a:gd name="connsiteX0" fmla="*/ 258102 w 311351"/>
              <a:gd name="connsiteY0" fmla="*/ 1147673 h 1373850"/>
              <a:gd name="connsiteX1" fmla="*/ 25465 w 311351"/>
              <a:gd name="connsiteY1" fmla="*/ 1041783 h 1373850"/>
              <a:gd name="connsiteX2" fmla="*/ 9834 w 311351"/>
              <a:gd name="connsiteY2" fmla="*/ 586708 h 1373850"/>
              <a:gd name="connsiteX3" fmla="*/ 236415 w 311351"/>
              <a:gd name="connsiteY3" fmla="*/ 0 h 1373850"/>
              <a:gd name="connsiteX4" fmla="*/ 258102 w 311351"/>
              <a:gd name="connsiteY4" fmla="*/ 1147673 h 1373850"/>
              <a:gd name="connsiteX0" fmla="*/ 250854 w 304103"/>
              <a:gd name="connsiteY0" fmla="*/ 1147673 h 1375555"/>
              <a:gd name="connsiteX1" fmla="*/ 18217 w 304103"/>
              <a:gd name="connsiteY1" fmla="*/ 1041783 h 1375555"/>
              <a:gd name="connsiteX2" fmla="*/ 2586 w 304103"/>
              <a:gd name="connsiteY2" fmla="*/ 586708 h 1375555"/>
              <a:gd name="connsiteX3" fmla="*/ 229167 w 304103"/>
              <a:gd name="connsiteY3" fmla="*/ 0 h 1375555"/>
              <a:gd name="connsiteX4" fmla="*/ 250854 w 304103"/>
              <a:gd name="connsiteY4" fmla="*/ 1147673 h 1375555"/>
              <a:gd name="connsiteX0" fmla="*/ 250854 w 320610"/>
              <a:gd name="connsiteY0" fmla="*/ 1147673 h 1375555"/>
              <a:gd name="connsiteX1" fmla="*/ 18217 w 320610"/>
              <a:gd name="connsiteY1" fmla="*/ 1041783 h 1375555"/>
              <a:gd name="connsiteX2" fmla="*/ 2586 w 320610"/>
              <a:gd name="connsiteY2" fmla="*/ 586708 h 1375555"/>
              <a:gd name="connsiteX3" fmla="*/ 229167 w 320610"/>
              <a:gd name="connsiteY3" fmla="*/ 0 h 1375555"/>
              <a:gd name="connsiteX4" fmla="*/ 250854 w 320610"/>
              <a:gd name="connsiteY4" fmla="*/ 1147673 h 137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10" h="1375555">
                <a:moveTo>
                  <a:pt x="250854" y="1147673"/>
                </a:moveTo>
                <a:cubicBezTo>
                  <a:pt x="179005" y="1670840"/>
                  <a:pt x="29308" y="1143421"/>
                  <a:pt x="18217" y="1041783"/>
                </a:cubicBezTo>
                <a:cubicBezTo>
                  <a:pt x="-301" y="872089"/>
                  <a:pt x="-2995" y="738367"/>
                  <a:pt x="2586" y="586708"/>
                </a:cubicBezTo>
                <a:cubicBezTo>
                  <a:pt x="15318" y="240725"/>
                  <a:pt x="100320" y="0"/>
                  <a:pt x="229167" y="0"/>
                </a:cubicBezTo>
                <a:cubicBezTo>
                  <a:pt x="376096" y="273338"/>
                  <a:pt x="317285" y="447615"/>
                  <a:pt x="250854" y="1147673"/>
                </a:cubicBezTo>
                <a:close/>
              </a:path>
            </a:pathLst>
          </a:cu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a16="http://schemas.microsoft.com/office/drawing/2014/main" id="{A6715CEE-6A13-49AC-9537-D9425C1C1BD6}"/>
              </a:ext>
            </a:extLst>
          </p:cNvPr>
          <p:cNvSpPr/>
          <p:nvPr/>
        </p:nvSpPr>
        <p:spPr>
          <a:xfrm rot="1483570">
            <a:off x="4011193" y="2531889"/>
            <a:ext cx="908160" cy="151723"/>
          </a:xfrm>
          <a:custGeom>
            <a:avLst/>
            <a:gdLst>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85310"/>
              <a:gd name="connsiteX1" fmla="*/ 739140 w 4335780"/>
              <a:gd name="connsiteY1" fmla="*/ 0 h 785310"/>
              <a:gd name="connsiteX2" fmla="*/ 1432560 w 4335780"/>
              <a:gd name="connsiteY2" fmla="*/ 731520 h 785310"/>
              <a:gd name="connsiteX3" fmla="*/ 2179320 w 4335780"/>
              <a:gd name="connsiteY3" fmla="*/ 15240 h 785310"/>
              <a:gd name="connsiteX4" fmla="*/ 2880360 w 4335780"/>
              <a:gd name="connsiteY4" fmla="*/ 746760 h 785310"/>
              <a:gd name="connsiteX5" fmla="*/ 3611880 w 4335780"/>
              <a:gd name="connsiteY5" fmla="*/ 22860 h 785310"/>
              <a:gd name="connsiteX6" fmla="*/ 4335780 w 4335780"/>
              <a:gd name="connsiteY6" fmla="*/ 754380 h 785310"/>
              <a:gd name="connsiteX0" fmla="*/ 0 w 4335780"/>
              <a:gd name="connsiteY0" fmla="*/ 756950 h 810740"/>
              <a:gd name="connsiteX1" fmla="*/ 739140 w 4335780"/>
              <a:gd name="connsiteY1" fmla="*/ 25430 h 810740"/>
              <a:gd name="connsiteX2" fmla="*/ 1432560 w 4335780"/>
              <a:gd name="connsiteY2" fmla="*/ 756950 h 810740"/>
              <a:gd name="connsiteX3" fmla="*/ 2179320 w 4335780"/>
              <a:gd name="connsiteY3" fmla="*/ 40670 h 810740"/>
              <a:gd name="connsiteX4" fmla="*/ 2880360 w 4335780"/>
              <a:gd name="connsiteY4" fmla="*/ 772190 h 810740"/>
              <a:gd name="connsiteX5" fmla="*/ 3611880 w 4335780"/>
              <a:gd name="connsiteY5" fmla="*/ 48290 h 810740"/>
              <a:gd name="connsiteX6" fmla="*/ 4335780 w 4335780"/>
              <a:gd name="connsiteY6" fmla="*/ 779810 h 8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780" h="810740">
                <a:moveTo>
                  <a:pt x="0" y="756950"/>
                </a:moveTo>
                <a:cubicBezTo>
                  <a:pt x="246380" y="513110"/>
                  <a:pt x="500380" y="25430"/>
                  <a:pt x="739140" y="25430"/>
                </a:cubicBezTo>
                <a:cubicBezTo>
                  <a:pt x="977900" y="25430"/>
                  <a:pt x="1192530" y="754410"/>
                  <a:pt x="1432560" y="756950"/>
                </a:cubicBezTo>
                <a:cubicBezTo>
                  <a:pt x="1672590" y="759490"/>
                  <a:pt x="1938020" y="38130"/>
                  <a:pt x="2179320" y="40670"/>
                </a:cubicBezTo>
                <a:cubicBezTo>
                  <a:pt x="2420620" y="43210"/>
                  <a:pt x="2636520" y="1013490"/>
                  <a:pt x="2880360" y="772190"/>
                </a:cubicBezTo>
                <a:lnTo>
                  <a:pt x="3611880" y="48290"/>
                </a:lnTo>
                <a:cubicBezTo>
                  <a:pt x="3855720" y="-193010"/>
                  <a:pt x="4094480" y="535970"/>
                  <a:pt x="4335780" y="7798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фигура 22">
            <a:extLst>
              <a:ext uri="{FF2B5EF4-FFF2-40B4-BE49-F238E27FC236}">
                <a16:creationId xmlns:a16="http://schemas.microsoft.com/office/drawing/2014/main" id="{F317B666-44C3-4487-A0DF-D5A5852ABDCE}"/>
              </a:ext>
            </a:extLst>
          </p:cNvPr>
          <p:cNvSpPr/>
          <p:nvPr/>
        </p:nvSpPr>
        <p:spPr>
          <a:xfrm rot="16531375">
            <a:off x="5448700" y="2687410"/>
            <a:ext cx="908160" cy="151723"/>
          </a:xfrm>
          <a:custGeom>
            <a:avLst/>
            <a:gdLst>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85310"/>
              <a:gd name="connsiteX1" fmla="*/ 739140 w 4335780"/>
              <a:gd name="connsiteY1" fmla="*/ 0 h 785310"/>
              <a:gd name="connsiteX2" fmla="*/ 1432560 w 4335780"/>
              <a:gd name="connsiteY2" fmla="*/ 731520 h 785310"/>
              <a:gd name="connsiteX3" fmla="*/ 2179320 w 4335780"/>
              <a:gd name="connsiteY3" fmla="*/ 15240 h 785310"/>
              <a:gd name="connsiteX4" fmla="*/ 2880360 w 4335780"/>
              <a:gd name="connsiteY4" fmla="*/ 746760 h 785310"/>
              <a:gd name="connsiteX5" fmla="*/ 3611880 w 4335780"/>
              <a:gd name="connsiteY5" fmla="*/ 22860 h 785310"/>
              <a:gd name="connsiteX6" fmla="*/ 4335780 w 4335780"/>
              <a:gd name="connsiteY6" fmla="*/ 754380 h 785310"/>
              <a:gd name="connsiteX0" fmla="*/ 0 w 4335780"/>
              <a:gd name="connsiteY0" fmla="*/ 756950 h 810740"/>
              <a:gd name="connsiteX1" fmla="*/ 739140 w 4335780"/>
              <a:gd name="connsiteY1" fmla="*/ 25430 h 810740"/>
              <a:gd name="connsiteX2" fmla="*/ 1432560 w 4335780"/>
              <a:gd name="connsiteY2" fmla="*/ 756950 h 810740"/>
              <a:gd name="connsiteX3" fmla="*/ 2179320 w 4335780"/>
              <a:gd name="connsiteY3" fmla="*/ 40670 h 810740"/>
              <a:gd name="connsiteX4" fmla="*/ 2880360 w 4335780"/>
              <a:gd name="connsiteY4" fmla="*/ 772190 h 810740"/>
              <a:gd name="connsiteX5" fmla="*/ 3611880 w 4335780"/>
              <a:gd name="connsiteY5" fmla="*/ 48290 h 810740"/>
              <a:gd name="connsiteX6" fmla="*/ 4335780 w 4335780"/>
              <a:gd name="connsiteY6" fmla="*/ 779810 h 8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780" h="810740">
                <a:moveTo>
                  <a:pt x="0" y="756950"/>
                </a:moveTo>
                <a:cubicBezTo>
                  <a:pt x="246380" y="513110"/>
                  <a:pt x="500380" y="25430"/>
                  <a:pt x="739140" y="25430"/>
                </a:cubicBezTo>
                <a:cubicBezTo>
                  <a:pt x="977900" y="25430"/>
                  <a:pt x="1192530" y="754410"/>
                  <a:pt x="1432560" y="756950"/>
                </a:cubicBezTo>
                <a:cubicBezTo>
                  <a:pt x="1672590" y="759490"/>
                  <a:pt x="1938020" y="38130"/>
                  <a:pt x="2179320" y="40670"/>
                </a:cubicBezTo>
                <a:cubicBezTo>
                  <a:pt x="2420620" y="43210"/>
                  <a:pt x="2636520" y="1013490"/>
                  <a:pt x="2880360" y="772190"/>
                </a:cubicBezTo>
                <a:lnTo>
                  <a:pt x="3611880" y="48290"/>
                </a:lnTo>
                <a:cubicBezTo>
                  <a:pt x="3855720" y="-193010"/>
                  <a:pt x="4094480" y="535970"/>
                  <a:pt x="4335780" y="77981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a:extLst>
              <a:ext uri="{FF2B5EF4-FFF2-40B4-BE49-F238E27FC236}">
                <a16:creationId xmlns:a16="http://schemas.microsoft.com/office/drawing/2014/main" id="{90269D15-39A6-44D5-A69F-0D6D88177B66}"/>
              </a:ext>
            </a:extLst>
          </p:cNvPr>
          <p:cNvSpPr/>
          <p:nvPr/>
        </p:nvSpPr>
        <p:spPr>
          <a:xfrm>
            <a:off x="4572996" y="3744001"/>
            <a:ext cx="146211" cy="136988"/>
          </a:xfrm>
          <a:prstGeom prs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Равнобедренный треугольник 28">
            <a:extLst>
              <a:ext uri="{FF2B5EF4-FFF2-40B4-BE49-F238E27FC236}">
                <a16:creationId xmlns:a16="http://schemas.microsoft.com/office/drawing/2014/main" id="{EA72F473-C12A-41E5-A556-4A27F0BB46D6}"/>
              </a:ext>
            </a:extLst>
          </p:cNvPr>
          <p:cNvSpPr/>
          <p:nvPr/>
        </p:nvSpPr>
        <p:spPr>
          <a:xfrm>
            <a:off x="5744671" y="3422319"/>
            <a:ext cx="238424" cy="223385"/>
          </a:xfrm>
          <a:prstGeom prs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id="{D2098A52-1A1C-4754-B308-424A85398574}"/>
              </a:ext>
            </a:extLst>
          </p:cNvPr>
          <p:cNvSpPr/>
          <p:nvPr/>
        </p:nvSpPr>
        <p:spPr>
          <a:xfrm>
            <a:off x="831000" y="459000"/>
            <a:ext cx="669600" cy="669600"/>
          </a:xfrm>
          <a:prstGeom prst="ellipse">
            <a:avLst/>
          </a:prstGeom>
          <a:solidFill>
            <a:schemeClr val="accent5">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id="{8DC5BC09-F4D4-4981-BB62-63A94980952D}"/>
              </a:ext>
            </a:extLst>
          </p:cNvPr>
          <p:cNvSpPr/>
          <p:nvPr/>
        </p:nvSpPr>
        <p:spPr>
          <a:xfrm>
            <a:off x="983400" y="611400"/>
            <a:ext cx="669600" cy="669600"/>
          </a:xfrm>
          <a:prstGeom prst="ellipse">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a16="http://schemas.microsoft.com/office/drawing/2014/main" id="{E54E4D73-4589-41AA-94BF-7C7BF48A8614}"/>
              </a:ext>
            </a:extLst>
          </p:cNvPr>
          <p:cNvSpPr txBox="1"/>
          <p:nvPr/>
        </p:nvSpPr>
        <p:spPr>
          <a:xfrm>
            <a:off x="516000" y="5499000"/>
            <a:ext cx="4934627" cy="1200329"/>
          </a:xfrm>
          <a:prstGeom prst="rect">
            <a:avLst/>
          </a:prstGeom>
          <a:noFill/>
        </p:spPr>
        <p:txBody>
          <a:bodyPr wrap="square">
            <a:spAutoFit/>
          </a:bodyPr>
          <a:lstStyle/>
          <a:p>
            <a:pPr algn="ctr"/>
            <a:r>
              <a:rPr lang="ru-RU" b="1" dirty="0">
                <a:solidFill>
                  <a:schemeClr val="accent2"/>
                </a:solidFill>
              </a:rPr>
              <a:t>Из опыта работы</a:t>
            </a:r>
          </a:p>
          <a:p>
            <a:pPr algn="ctr"/>
            <a:r>
              <a:rPr lang="ru-RU" b="1" dirty="0">
                <a:solidFill>
                  <a:schemeClr val="accent2"/>
                </a:solidFill>
              </a:rPr>
              <a:t> учителя русского языка и литературы</a:t>
            </a:r>
          </a:p>
          <a:p>
            <a:pPr algn="ctr"/>
            <a:r>
              <a:rPr lang="ru-RU" b="1" dirty="0">
                <a:solidFill>
                  <a:schemeClr val="accent2"/>
                </a:solidFill>
              </a:rPr>
              <a:t> Пирожковой Т.В.</a:t>
            </a:r>
          </a:p>
          <a:p>
            <a:pPr algn="ctr"/>
            <a:r>
              <a:rPr lang="ru-RU" b="1" dirty="0">
                <a:solidFill>
                  <a:schemeClr val="accent2"/>
                </a:solidFill>
              </a:rPr>
              <a:t>КГУ СОШ № 11</a:t>
            </a:r>
          </a:p>
        </p:txBody>
      </p:sp>
    </p:spTree>
    <p:extLst>
      <p:ext uri="{BB962C8B-B14F-4D97-AF65-F5344CB8AC3E}">
        <p14:creationId xmlns:p14="http://schemas.microsoft.com/office/powerpoint/2010/main" val="91443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619BB2-CBD2-4496-9FC6-B85C41178629}"/>
              </a:ext>
            </a:extLst>
          </p:cNvPr>
          <p:cNvSpPr>
            <a:spLocks noGrp="1"/>
          </p:cNvSpPr>
          <p:nvPr>
            <p:ph type="title"/>
          </p:nvPr>
        </p:nvSpPr>
        <p:spPr>
          <a:xfrm>
            <a:off x="426000" y="365125"/>
            <a:ext cx="10929388" cy="768875"/>
          </a:xfrm>
          <a:solidFill>
            <a:schemeClr val="accent1"/>
          </a:solidFill>
        </p:spPr>
        <p:txBody>
          <a:bodyPr>
            <a:normAutofit fontScale="90000"/>
          </a:bodyPr>
          <a:lstStyle/>
          <a:p>
            <a:r>
              <a:rPr lang="ru-RU" sz="3600" dirty="0"/>
              <a:t>Спецификация итоговой аттестации по предмету «Русская литература» (с русским языком обучения)</a:t>
            </a:r>
          </a:p>
        </p:txBody>
      </p:sp>
      <p:sp>
        <p:nvSpPr>
          <p:cNvPr id="5" name="Текст 4">
            <a:extLst>
              <a:ext uri="{FF2B5EF4-FFF2-40B4-BE49-F238E27FC236}">
                <a16:creationId xmlns:a16="http://schemas.microsoft.com/office/drawing/2014/main" id="{153E5CA2-4891-49CB-B04A-610CFA573766}"/>
              </a:ext>
            </a:extLst>
          </p:cNvPr>
          <p:cNvSpPr>
            <a:spLocks noGrp="1"/>
          </p:cNvSpPr>
          <p:nvPr>
            <p:ph type="body" sz="quarter" idx="3"/>
          </p:nvPr>
        </p:nvSpPr>
        <p:spPr>
          <a:xfrm>
            <a:off x="4611000" y="1310127"/>
            <a:ext cx="6744387" cy="318873"/>
          </a:xfrm>
        </p:spPr>
        <p:txBody>
          <a:bodyPr>
            <a:normAutofit fontScale="85000" lnSpcReduction="20000"/>
          </a:bodyPr>
          <a:lstStyle/>
          <a:p>
            <a:r>
              <a:rPr lang="ru-RU" dirty="0"/>
              <a:t>11 класс</a:t>
            </a:r>
          </a:p>
        </p:txBody>
      </p:sp>
      <p:graphicFrame>
        <p:nvGraphicFramePr>
          <p:cNvPr id="9" name="Объект 8">
            <a:extLst>
              <a:ext uri="{FF2B5EF4-FFF2-40B4-BE49-F238E27FC236}">
                <a16:creationId xmlns:a16="http://schemas.microsoft.com/office/drawing/2014/main" id="{1C54B644-74A2-DFC0-CE67-3FFC3A4E231C}"/>
              </a:ext>
            </a:extLst>
          </p:cNvPr>
          <p:cNvGraphicFramePr>
            <a:graphicFrameLocks noGrp="1"/>
          </p:cNvGraphicFramePr>
          <p:nvPr>
            <p:ph sz="quarter" idx="4"/>
            <p:extLst>
              <p:ext uri="{D42A27DB-BD31-4B8C-83A1-F6EECF244321}">
                <p14:modId xmlns:p14="http://schemas.microsoft.com/office/powerpoint/2010/main" val="2911700581"/>
              </p:ext>
            </p:extLst>
          </p:nvPr>
        </p:nvGraphicFramePr>
        <p:xfrm>
          <a:off x="156001" y="1539000"/>
          <a:ext cx="11280598" cy="5227036"/>
        </p:xfrm>
        <a:graphic>
          <a:graphicData uri="http://schemas.openxmlformats.org/drawingml/2006/table">
            <a:tbl>
              <a:tblPr firstRow="1" firstCol="1" bandRow="1"/>
              <a:tblGrid>
                <a:gridCol w="5762128">
                  <a:extLst>
                    <a:ext uri="{9D8B030D-6E8A-4147-A177-3AD203B41FA5}">
                      <a16:colId xmlns:a16="http://schemas.microsoft.com/office/drawing/2014/main" val="2336595634"/>
                    </a:ext>
                  </a:extLst>
                </a:gridCol>
                <a:gridCol w="5518470">
                  <a:extLst>
                    <a:ext uri="{9D8B030D-6E8A-4147-A177-3AD203B41FA5}">
                      <a16:colId xmlns:a16="http://schemas.microsoft.com/office/drawing/2014/main" val="1736780936"/>
                    </a:ext>
                  </a:extLst>
                </a:gridCol>
              </a:tblGrid>
              <a:tr h="277036">
                <a:tc>
                  <a:txBody>
                    <a:bodyPr/>
                    <a:lstStyle/>
                    <a:p>
                      <a:pPr marL="15875" indent="-6350" algn="l">
                        <a:lnSpc>
                          <a:spcPct val="107000"/>
                        </a:lnSpc>
                        <a:spcAft>
                          <a:spcPts val="7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Время выполнения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72" marR="24620" marT="307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l">
                        <a:lnSpc>
                          <a:spcPct val="107000"/>
                        </a:lnSpc>
                        <a:spcAft>
                          <a:spcPts val="75"/>
                        </a:spcAft>
                      </a:pPr>
                      <a:r>
                        <a:rPr lang="ru-RU" sz="16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часа </a:t>
                      </a:r>
                      <a:endPar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72" marR="24620" marT="307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065117"/>
                  </a:ext>
                </a:extLst>
              </a:tr>
              <a:tr h="4672964">
                <a:tc gridSpan="2">
                  <a:txBody>
                    <a:bodyPr/>
                    <a:lstStyle/>
                    <a:p>
                      <a:pPr marL="15875" indent="-6350" algn="l">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Экзаменационная работа состоит из двух частей. </a:t>
                      </a:r>
                    </a:p>
                    <a:p>
                      <a:pPr marL="15875" indent="-6350" algn="l">
                        <a:lnSpc>
                          <a:spcPct val="107000"/>
                        </a:lnSpc>
                        <a:spcAft>
                          <a:spcPts val="7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Задание 1.</a:t>
                      </a:r>
                    </a:p>
                    <a:p>
                      <a:pPr marL="15875" indent="-6350" algn="just">
                        <a:lnSpc>
                          <a:spcPct val="99000"/>
                        </a:lnSpc>
                        <a:spcAft>
                          <a:spcPts val="7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части 1 </a:t>
                      </a: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обучающиеся выполняют 10 заданий с выбором одного или нескольких правильных ответов.  </a:t>
                      </a:r>
                    </a:p>
                    <a:p>
                      <a:pPr marL="15875" indent="-6350" algn="l">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Баллы выставляются согласно схеме выставления баллов.  </a:t>
                      </a:r>
                    </a:p>
                    <a:p>
                      <a:pPr marL="15875" indent="-6350" algn="l">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Общее количество баллов – </a:t>
                      </a: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15875" indent="-6350" algn="l">
                        <a:lnSpc>
                          <a:spcPct val="107000"/>
                        </a:lnSpc>
                        <a:spcAft>
                          <a:spcPts val="75"/>
                        </a:spcAft>
                      </a:pPr>
                      <a:r>
                        <a:rPr lang="ru-RU" sz="1600" b="1" kern="100" dirty="0">
                          <a:solidFill>
                            <a:srgbClr val="000000"/>
                          </a:solidFill>
                          <a:effectLst/>
                          <a:latin typeface="Times New Roman" panose="02020603050405020304" pitchFamily="18" charset="0"/>
                          <a:cs typeface="Times New Roman" panose="02020603050405020304" pitchFamily="18" charset="0"/>
                        </a:rPr>
                        <a:t>В части 2 </a:t>
                      </a:r>
                      <a:r>
                        <a:rPr lang="ru-RU" sz="1600" kern="100" dirty="0">
                          <a:solidFill>
                            <a:srgbClr val="000000"/>
                          </a:solidFill>
                          <a:effectLst/>
                          <a:latin typeface="Times New Roman" panose="02020603050405020304" pitchFamily="18" charset="0"/>
                          <a:cs typeface="Times New Roman" panose="02020603050405020304" pitchFamily="18" charset="0"/>
                        </a:rPr>
                        <a:t>обучающиеся выполняют два задания, требующих развернутых ответов. </a:t>
                      </a:r>
                    </a:p>
                    <a:p>
                      <a:pPr marL="15875" marR="37465" indent="-6350" algn="just">
                        <a:lnSpc>
                          <a:spcPct val="99000"/>
                        </a:lnSpc>
                        <a:spcAft>
                          <a:spcPts val="75"/>
                        </a:spcAft>
                      </a:pPr>
                      <a:r>
                        <a:rPr lang="ru-RU" sz="1600" kern="100" dirty="0">
                          <a:solidFill>
                            <a:srgbClr val="000000"/>
                          </a:solidFill>
                          <a:effectLst/>
                          <a:latin typeface="Times New Roman" panose="02020603050405020304" pitchFamily="18" charset="0"/>
                          <a:cs typeface="Times New Roman" panose="02020603050405020304" pitchFamily="18" charset="0"/>
                        </a:rPr>
                        <a:t>Задание 1 предполагает выполнение критического анализа </a:t>
                      </a:r>
                      <a:r>
                        <a:rPr lang="ru-RU" sz="1600" b="1" kern="100" dirty="0">
                          <a:solidFill>
                            <a:srgbClr val="000000"/>
                          </a:solidFill>
                          <a:effectLst/>
                          <a:latin typeface="Times New Roman" panose="02020603050405020304" pitchFamily="18" charset="0"/>
                          <a:cs typeface="Times New Roman" panose="02020603050405020304" pitchFamily="18" charset="0"/>
                        </a:rPr>
                        <a:t>одного</a:t>
                      </a:r>
                      <a:r>
                        <a:rPr lang="ru-RU" sz="1600" kern="100" dirty="0">
                          <a:solidFill>
                            <a:srgbClr val="000000"/>
                          </a:solidFill>
                          <a:effectLst/>
                          <a:latin typeface="Times New Roman" panose="02020603050405020304" pitchFamily="18" charset="0"/>
                          <a:cs typeface="Times New Roman" panose="02020603050405020304" pitchFamily="18" charset="0"/>
                        </a:rPr>
                        <a:t> из двух эпизодов. Ответ должен быть объемом не менее 100-120 слов. Отбор эпизодов из художественных произведений </a:t>
                      </a:r>
                      <a:r>
                        <a:rPr lang="ru-RU" sz="1600" i="1" kern="100" dirty="0">
                          <a:solidFill>
                            <a:srgbClr val="000000"/>
                          </a:solidFill>
                          <a:effectLst/>
                          <a:latin typeface="Times New Roman" panose="02020603050405020304" pitchFamily="18" charset="0"/>
                          <a:cs typeface="Times New Roman" panose="02020603050405020304" pitchFamily="18" charset="0"/>
                        </a:rPr>
                        <a:t>для классов общественно-гуманитарного и естественно-математического направлений </a:t>
                      </a:r>
                      <a:r>
                        <a:rPr lang="ru-RU" sz="1600" kern="100" dirty="0">
                          <a:solidFill>
                            <a:srgbClr val="000000"/>
                          </a:solidFill>
                          <a:effectLst/>
                          <a:latin typeface="Times New Roman" panose="02020603050405020304" pitchFamily="18" charset="0"/>
                          <a:cs typeface="Times New Roman" panose="02020603050405020304" pitchFamily="18" charset="0"/>
                        </a:rPr>
                        <a:t>производится согласно учебным программам. Задание оценивается в </a:t>
                      </a:r>
                      <a:r>
                        <a:rPr lang="ru-RU" sz="1600" b="1" kern="100" dirty="0">
                          <a:solidFill>
                            <a:srgbClr val="000000"/>
                          </a:solidFill>
                          <a:effectLst/>
                          <a:latin typeface="Times New Roman" panose="02020603050405020304" pitchFamily="18" charset="0"/>
                          <a:cs typeface="Times New Roman" panose="02020603050405020304" pitchFamily="18" charset="0"/>
                        </a:rPr>
                        <a:t>14 баллов</a:t>
                      </a:r>
                      <a:r>
                        <a:rPr lang="ru-RU" sz="1600" kern="100" dirty="0">
                          <a:solidFill>
                            <a:srgbClr val="000000"/>
                          </a:solidFill>
                          <a:effectLst/>
                          <a:latin typeface="Times New Roman" panose="02020603050405020304" pitchFamily="18" charset="0"/>
                          <a:cs typeface="Times New Roman" panose="02020603050405020304" pitchFamily="18" charset="0"/>
                        </a:rPr>
                        <a:t>. </a:t>
                      </a:r>
                    </a:p>
                    <a:p>
                      <a:pPr marL="15875" marR="38100" indent="-6350" algn="just">
                        <a:lnSpc>
                          <a:spcPct val="99000"/>
                        </a:lnSpc>
                        <a:spcAft>
                          <a:spcPts val="5"/>
                        </a:spcAft>
                      </a:pPr>
                      <a:r>
                        <a:rPr lang="ru-RU" sz="1600" b="1" kern="100" dirty="0">
                          <a:solidFill>
                            <a:srgbClr val="000000"/>
                          </a:solidFill>
                          <a:effectLst/>
                          <a:latin typeface="Times New Roman" panose="02020603050405020304" pitchFamily="18" charset="0"/>
                          <a:cs typeface="Times New Roman" panose="02020603050405020304" pitchFamily="18" charset="0"/>
                        </a:rPr>
                        <a:t>Задание 2 </a:t>
                      </a:r>
                      <a:r>
                        <a:rPr lang="ru-RU" sz="1600" kern="100" dirty="0">
                          <a:solidFill>
                            <a:srgbClr val="000000"/>
                          </a:solidFill>
                          <a:effectLst/>
                          <a:latin typeface="Times New Roman" panose="02020603050405020304" pitchFamily="18" charset="0"/>
                          <a:cs typeface="Times New Roman" panose="02020603050405020304" pitchFamily="18" charset="0"/>
                        </a:rPr>
                        <a:t>предполагает написание </a:t>
                      </a:r>
                      <a:r>
                        <a:rPr lang="ru-RU" sz="1600" b="1" kern="100" dirty="0">
                          <a:solidFill>
                            <a:srgbClr val="000000"/>
                          </a:solidFill>
                          <a:effectLst/>
                          <a:latin typeface="Times New Roman" panose="02020603050405020304" pitchFamily="18" charset="0"/>
                          <a:cs typeface="Times New Roman" panose="02020603050405020304" pitchFamily="18" charset="0"/>
                        </a:rPr>
                        <a:t>одной</a:t>
                      </a:r>
                      <a:r>
                        <a:rPr lang="ru-RU" sz="1600" kern="100" dirty="0">
                          <a:solidFill>
                            <a:srgbClr val="000000"/>
                          </a:solidFill>
                          <a:effectLst/>
                          <a:latin typeface="Times New Roman" panose="02020603050405020304" pitchFamily="18" charset="0"/>
                          <a:cs typeface="Times New Roman" panose="02020603050405020304" pitchFamily="18" charset="0"/>
                        </a:rPr>
                        <a:t> письменной работы из трех предложенных (критическая оценка произведения, творческая работа, сопоставление литературных произведений) обучающимися </a:t>
                      </a:r>
                      <a:r>
                        <a:rPr lang="ru-RU" sz="1600" i="1" kern="100" dirty="0">
                          <a:solidFill>
                            <a:srgbClr val="000000"/>
                          </a:solidFill>
                          <a:effectLst/>
                          <a:latin typeface="Times New Roman" panose="02020603050405020304" pitchFamily="18" charset="0"/>
                          <a:cs typeface="Times New Roman" panose="02020603050405020304" pitchFamily="18" charset="0"/>
                        </a:rPr>
                        <a:t>в классах общественно-гуманитарного направления</a:t>
                      </a:r>
                      <a:r>
                        <a:rPr lang="ru-RU" sz="1600" kern="100" dirty="0">
                          <a:solidFill>
                            <a:srgbClr val="000000"/>
                          </a:solidFill>
                          <a:effectLst/>
                          <a:latin typeface="Times New Roman" panose="02020603050405020304" pitchFamily="18" charset="0"/>
                          <a:cs typeface="Times New Roman" panose="02020603050405020304" pitchFamily="18" charset="0"/>
                        </a:rPr>
                        <a:t>. Объем работы – 200-220* слов.  </a:t>
                      </a:r>
                    </a:p>
                    <a:p>
                      <a:pPr marL="15875" marR="38100" indent="-6350" algn="just">
                        <a:lnSpc>
                          <a:spcPct val="99000"/>
                        </a:lnSpc>
                        <a:spcAft>
                          <a:spcPts val="75"/>
                        </a:spcAft>
                      </a:pPr>
                      <a:r>
                        <a:rPr lang="ru-RU" sz="1600" i="1" kern="100" dirty="0">
                          <a:solidFill>
                            <a:srgbClr val="000000"/>
                          </a:solidFill>
                          <a:effectLst/>
                          <a:latin typeface="Times New Roman" panose="02020603050405020304" pitchFamily="18" charset="0"/>
                          <a:cs typeface="Times New Roman" panose="02020603050405020304" pitchFamily="18" charset="0"/>
                        </a:rPr>
                        <a:t>* </a:t>
                      </a:r>
                      <a:r>
                        <a:rPr lang="ru-RU" sz="1600" i="1" kern="100" dirty="0">
                          <a:solidFill>
                            <a:srgbClr val="00B0F0"/>
                          </a:solidFill>
                          <a:effectLst/>
                          <a:latin typeface="Times New Roman" panose="02020603050405020304" pitchFamily="18" charset="0"/>
                          <a:cs typeface="Times New Roman" panose="02020603050405020304" pitchFamily="18" charset="0"/>
                        </a:rPr>
                        <a:t>для классов общественно-гуманитарного направления</a:t>
                      </a:r>
                      <a:r>
                        <a:rPr lang="ru-RU" sz="1600" i="1" kern="100" dirty="0">
                          <a:solidFill>
                            <a:srgbClr val="000000"/>
                          </a:solidFill>
                          <a:effectLst/>
                          <a:latin typeface="Times New Roman" panose="02020603050405020304" pitchFamily="18" charset="0"/>
                          <a:cs typeface="Times New Roman" panose="02020603050405020304" pitchFamily="18" charset="0"/>
                        </a:rPr>
                        <a:t>, обучающихся по типовой учебной программе с сокращенной учебной нагрузкой, необходимо выбрать одну из трех предложенных тем и выполнить письменную работу объемом 170-200 слов </a:t>
                      </a:r>
                      <a:r>
                        <a:rPr lang="ru-RU" sz="1600" kern="100" dirty="0">
                          <a:solidFill>
                            <a:srgbClr val="000000"/>
                          </a:solidFill>
                          <a:effectLst/>
                          <a:latin typeface="Times New Roman" panose="02020603050405020304" pitchFamily="18" charset="0"/>
                          <a:cs typeface="Times New Roman" panose="02020603050405020304" pitchFamily="18" charset="0"/>
                        </a:rPr>
                        <a:t>Обучающиеся </a:t>
                      </a:r>
                      <a:r>
                        <a:rPr lang="ru-RU" sz="1600" i="1" kern="100" dirty="0">
                          <a:solidFill>
                            <a:srgbClr val="000000"/>
                          </a:solidFill>
                          <a:effectLst/>
                          <a:latin typeface="Times New Roman" panose="02020603050405020304" pitchFamily="18" charset="0"/>
                          <a:cs typeface="Times New Roman" panose="02020603050405020304" pitchFamily="18" charset="0"/>
                        </a:rPr>
                        <a:t>в </a:t>
                      </a:r>
                      <a:r>
                        <a:rPr lang="ru-RU" sz="1600" i="1" kern="100" dirty="0">
                          <a:solidFill>
                            <a:srgbClr val="00B0F0"/>
                          </a:solidFill>
                          <a:effectLst/>
                          <a:latin typeface="Times New Roman" panose="02020603050405020304" pitchFamily="18" charset="0"/>
                          <a:cs typeface="Times New Roman" panose="02020603050405020304" pitchFamily="18" charset="0"/>
                        </a:rPr>
                        <a:t>классах естественно-математического направления</a:t>
                      </a:r>
                      <a:r>
                        <a:rPr lang="ru-RU" sz="1600" kern="100" dirty="0">
                          <a:solidFill>
                            <a:srgbClr val="00B0F0"/>
                          </a:solidFill>
                          <a:effectLst/>
                          <a:latin typeface="Times New Roman" panose="02020603050405020304" pitchFamily="18" charset="0"/>
                          <a:cs typeface="Times New Roman" panose="02020603050405020304" pitchFamily="18" charset="0"/>
                        </a:rPr>
                        <a:t> </a:t>
                      </a:r>
                      <a:r>
                        <a:rPr lang="ru-RU" sz="1600" kern="100" dirty="0">
                          <a:solidFill>
                            <a:srgbClr val="000000"/>
                          </a:solidFill>
                          <a:effectLst/>
                          <a:latin typeface="Times New Roman" panose="02020603050405020304" pitchFamily="18" charset="0"/>
                          <a:cs typeface="Times New Roman" panose="02020603050405020304" pitchFamily="18" charset="0"/>
                        </a:rPr>
                        <a:t>пишут эссе на литературную тему объемом 170-200 слов. Задание оценивается в 14 баллов.  </a:t>
                      </a:r>
                    </a:p>
                    <a:p>
                      <a:pPr marL="15875" indent="-6350" algn="l">
                        <a:lnSpc>
                          <a:spcPct val="107000"/>
                        </a:lnSpc>
                        <a:spcAft>
                          <a:spcPts val="75"/>
                        </a:spcAft>
                      </a:pPr>
                      <a:r>
                        <a:rPr lang="ru-RU" sz="1600" kern="100" dirty="0">
                          <a:solidFill>
                            <a:srgbClr val="000000"/>
                          </a:solidFill>
                          <a:effectLst/>
                          <a:latin typeface="Times New Roman" panose="02020603050405020304" pitchFamily="18" charset="0"/>
                          <a:cs typeface="Times New Roman" panose="02020603050405020304" pitchFamily="18" charset="0"/>
                        </a:rPr>
                        <a:t>Баллы выставляются согласно схеме выставления баллов. </a:t>
                      </a:r>
                    </a:p>
                    <a:p>
                      <a:pPr marL="15875" indent="-6350" algn="l">
                        <a:lnSpc>
                          <a:spcPct val="107000"/>
                        </a:lnSpc>
                        <a:spcAft>
                          <a:spcPts val="75"/>
                        </a:spcAft>
                      </a:pPr>
                      <a:r>
                        <a:rPr lang="ru-RU" sz="1600" kern="100" dirty="0">
                          <a:solidFill>
                            <a:srgbClr val="000000"/>
                          </a:solidFill>
                          <a:effectLst/>
                          <a:latin typeface="Times New Roman" panose="02020603050405020304" pitchFamily="18" charset="0"/>
                          <a:cs typeface="Times New Roman" panose="02020603050405020304" pitchFamily="18" charset="0"/>
                        </a:rPr>
                        <a:t>Общее количество баллов – </a:t>
                      </a:r>
                      <a:r>
                        <a:rPr lang="ru-RU" sz="1600" b="1" kern="100" dirty="0">
                          <a:solidFill>
                            <a:srgbClr val="000000"/>
                          </a:solidFill>
                          <a:effectLst/>
                          <a:latin typeface="Times New Roman" panose="02020603050405020304" pitchFamily="18" charset="0"/>
                          <a:cs typeface="Times New Roman" panose="02020603050405020304" pitchFamily="18" charset="0"/>
                        </a:rPr>
                        <a:t>28</a:t>
                      </a:r>
                      <a:r>
                        <a:rPr lang="ru-RU" sz="1600" kern="100" dirty="0">
                          <a:solidFill>
                            <a:srgbClr val="000000"/>
                          </a:solidFill>
                          <a:effectLst/>
                          <a:latin typeface="Times New Roman" panose="02020603050405020304" pitchFamily="18" charset="0"/>
                          <a:cs typeface="Times New Roman" panose="02020603050405020304" pitchFamily="18" charset="0"/>
                        </a:rPr>
                        <a:t>. </a:t>
                      </a:r>
                    </a:p>
                  </a:txBody>
                  <a:tcPr marL="42572" marR="24620" marT="30775"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3885183155"/>
                  </a:ext>
                </a:extLst>
              </a:tr>
              <a:tr h="277036">
                <a:tc>
                  <a:txBody>
                    <a:bodyPr/>
                    <a:lstStyle/>
                    <a:p>
                      <a:pPr marL="15875" indent="-6350" algn="l">
                        <a:lnSpc>
                          <a:spcPct val="107000"/>
                        </a:lnSpc>
                        <a:spcAft>
                          <a:spcPts val="7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Максимальный балл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72" marR="24620" marT="307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115" indent="-6350" algn="l">
                        <a:lnSpc>
                          <a:spcPct val="107000"/>
                        </a:lnSpc>
                        <a:spcAft>
                          <a:spcPts val="7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 баллов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72" marR="24620" marT="307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901442"/>
                  </a:ext>
                </a:extLst>
              </a:tr>
            </a:tbl>
          </a:graphicData>
        </a:graphic>
      </p:graphicFrame>
    </p:spTree>
    <p:extLst>
      <p:ext uri="{BB962C8B-B14F-4D97-AF65-F5344CB8AC3E}">
        <p14:creationId xmlns:p14="http://schemas.microsoft.com/office/powerpoint/2010/main" val="88214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F588F-7BC6-0937-C058-2F881E16D5C3}"/>
              </a:ext>
            </a:extLst>
          </p:cNvPr>
          <p:cNvSpPr>
            <a:spLocks noGrp="1"/>
          </p:cNvSpPr>
          <p:nvPr>
            <p:ph type="title"/>
          </p:nvPr>
        </p:nvSpPr>
        <p:spPr/>
        <p:txBody>
          <a:bodyPr/>
          <a:lstStyle/>
          <a:p>
            <a:r>
              <a:rPr lang="ru-RU" dirty="0"/>
              <a:t>Задачи оценивания</a:t>
            </a:r>
          </a:p>
        </p:txBody>
      </p:sp>
      <p:graphicFrame>
        <p:nvGraphicFramePr>
          <p:cNvPr id="4" name="Объект 3">
            <a:extLst>
              <a:ext uri="{FF2B5EF4-FFF2-40B4-BE49-F238E27FC236}">
                <a16:creationId xmlns:a16="http://schemas.microsoft.com/office/drawing/2014/main" id="{8FBEB384-4195-D3F2-450A-6CEF23A84259}"/>
              </a:ext>
            </a:extLst>
          </p:cNvPr>
          <p:cNvGraphicFramePr>
            <a:graphicFrameLocks noGrp="1"/>
          </p:cNvGraphicFramePr>
          <p:nvPr>
            <p:ph idx="1"/>
            <p:extLst>
              <p:ext uri="{D42A27DB-BD31-4B8C-83A1-F6EECF244321}">
                <p14:modId xmlns:p14="http://schemas.microsoft.com/office/powerpoint/2010/main" val="1189519795"/>
              </p:ext>
            </p:extLst>
          </p:nvPr>
        </p:nvGraphicFramePr>
        <p:xfrm>
          <a:off x="606000" y="1849913"/>
          <a:ext cx="10620000" cy="4642962"/>
        </p:xfrm>
        <a:graphic>
          <a:graphicData uri="http://schemas.openxmlformats.org/drawingml/2006/table">
            <a:tbl>
              <a:tblPr firstRow="1" firstCol="1" bandRow="1"/>
              <a:tblGrid>
                <a:gridCol w="980858">
                  <a:extLst>
                    <a:ext uri="{9D8B030D-6E8A-4147-A177-3AD203B41FA5}">
                      <a16:colId xmlns:a16="http://schemas.microsoft.com/office/drawing/2014/main" val="733266192"/>
                    </a:ext>
                  </a:extLst>
                </a:gridCol>
                <a:gridCol w="9639142">
                  <a:extLst>
                    <a:ext uri="{9D8B030D-6E8A-4147-A177-3AD203B41FA5}">
                      <a16:colId xmlns:a16="http://schemas.microsoft.com/office/drawing/2014/main" val="2316823745"/>
                    </a:ext>
                  </a:extLst>
                </a:gridCol>
              </a:tblGrid>
              <a:tr h="1424776">
                <a:tc>
                  <a:txBody>
                    <a:bodyPr/>
                    <a:lstStyle/>
                    <a:p>
                      <a:pPr marL="6350" indent="-6350" algn="l">
                        <a:lnSpc>
                          <a:spcPct val="107000"/>
                        </a:lnSpc>
                        <a:spcAft>
                          <a:spcPts val="75"/>
                        </a:spcAft>
                      </a:pP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ЗО1 </a:t>
                      </a:r>
                    </a:p>
                  </a:txBody>
                  <a:tcPr marL="68580" marR="2984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l">
                        <a:lnSpc>
                          <a:spcPct val="107000"/>
                        </a:lnSpc>
                        <a:spcAft>
                          <a:spcPts val="75"/>
                        </a:spcAft>
                      </a:pPr>
                      <a:r>
                        <a:rPr lang="ru-RU" sz="16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Знание и понимание </a:t>
                      </a:r>
                      <a:endPar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 indent="-6350" algn="l">
                        <a:lnSpc>
                          <a:spcPct val="107000"/>
                        </a:lnSpc>
                        <a:spcAft>
                          <a:spcPts val="335"/>
                        </a:spcAft>
                      </a:pPr>
                      <a:r>
                        <a:rPr lang="ru-RU" sz="1600" i="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Обучающиеся должны знать: </a:t>
                      </a: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l" fontAlgn="base">
                        <a:lnSpc>
                          <a:spcPct val="107000"/>
                        </a:lnSpc>
                        <a:spcAft>
                          <a:spcPts val="200"/>
                        </a:spcAft>
                        <a:buClr>
                          <a:srgbClr val="000000"/>
                        </a:buClr>
                        <a:buSzPts val="1200"/>
                        <a:buFont typeface="Arial" panose="020B0604020202020204" pitchFamily="34" charset="0"/>
                        <a:buChar char="•"/>
                      </a:pPr>
                      <a:r>
                        <a:rPr lang="ru-RU" sz="16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содержание произведений разных жанров; </a:t>
                      </a:r>
                    </a:p>
                    <a:p>
                      <a:pPr marL="342900" lvl="0" indent="-342900" algn="l" fontAlgn="base">
                        <a:lnSpc>
                          <a:spcPct val="107000"/>
                        </a:lnSpc>
                        <a:spcAft>
                          <a:spcPts val="210"/>
                        </a:spcAft>
                        <a:buClr>
                          <a:srgbClr val="000000"/>
                        </a:buClr>
                        <a:buSzPts val="1200"/>
                        <a:buFont typeface="Arial" panose="020B0604020202020204" pitchFamily="34" charset="0"/>
                        <a:buChar char="•"/>
                      </a:pPr>
                      <a:r>
                        <a:rPr lang="ru-RU" sz="16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литературные термины и направления; </a:t>
                      </a:r>
                    </a:p>
                    <a:p>
                      <a:pPr marL="342900" lvl="0" indent="-342900" algn="l" fontAlgn="base">
                        <a:lnSpc>
                          <a:spcPct val="107000"/>
                        </a:lnSpc>
                        <a:spcAft>
                          <a:spcPts val="75"/>
                        </a:spcAft>
                        <a:buClr>
                          <a:srgbClr val="000000"/>
                        </a:buClr>
                        <a:buSzPts val="1200"/>
                        <a:buFont typeface="Arial" panose="020B0604020202020204" pitchFamily="34" charset="0"/>
                        <a:buChar char="•"/>
                      </a:pPr>
                      <a:r>
                        <a:rPr lang="ru-RU" sz="1600" u="none" strike="noStrike" kern="10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тему, идею, проблематику, позицию автора в произведении. </a:t>
                      </a:r>
                    </a:p>
                  </a:txBody>
                  <a:tcPr marL="68580" marR="2984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5094533"/>
                  </a:ext>
                </a:extLst>
              </a:tr>
              <a:tr h="3218186">
                <a:tc>
                  <a:txBody>
                    <a:bodyPr/>
                    <a:lstStyle/>
                    <a:p>
                      <a:pPr marL="6350" indent="-6350" algn="l">
                        <a:lnSpc>
                          <a:spcPct val="107000"/>
                        </a:lnSpc>
                        <a:spcAft>
                          <a:spcPts val="75"/>
                        </a:spcAft>
                      </a:pP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ЗО2 </a:t>
                      </a:r>
                    </a:p>
                  </a:txBody>
                  <a:tcPr marL="68580" marR="2984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397000" indent="-6350" algn="l">
                        <a:lnSpc>
                          <a:spcPct val="98000"/>
                        </a:lnSpc>
                        <a:spcAft>
                          <a:spcPts val="46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Применение и навыки высокого порядка </a:t>
                      </a:r>
                      <a:r>
                        <a:rPr lang="ru-RU" sz="16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Обучающиеся должны уметь:</a:t>
                      </a: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38100" lvl="0" indent="-342900" algn="just" fontAlgn="base">
                        <a:lnSpc>
                          <a:spcPct val="102000"/>
                        </a:lnSpc>
                        <a:spcAft>
                          <a:spcPts val="420"/>
                        </a:spcAft>
                        <a:buClr>
                          <a:srgbClr val="000000"/>
                        </a:buClr>
                        <a:buSzPts val="1200"/>
                        <a:buFont typeface="Arial" panose="020B0604020202020204" pitchFamily="34" charset="0"/>
                        <a:buChar char="•"/>
                      </a:pPr>
                      <a:r>
                        <a:rPr lang="ru-RU"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анализировать различные литературные произведения, особенности сюжета, композиции, роль изобразительно-выразительных средств, ключевые эпизоды, действия и поступки героев, особенности стиля писателя; </a:t>
                      </a:r>
                    </a:p>
                    <a:p>
                      <a:pPr marL="342900" marR="38100" lvl="0" indent="-342900" algn="just" fontAlgn="base">
                        <a:lnSpc>
                          <a:spcPct val="107000"/>
                        </a:lnSpc>
                        <a:spcAft>
                          <a:spcPts val="75"/>
                        </a:spcAft>
                        <a:buClr>
                          <a:srgbClr val="000000"/>
                        </a:buClr>
                        <a:buSzPts val="1200"/>
                        <a:buFont typeface="Arial" panose="020B0604020202020204" pitchFamily="34" charset="0"/>
                        <a:buChar char="•"/>
                      </a:pPr>
                      <a:r>
                        <a:rPr lang="ru-RU"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применять художественно-изобразительные средства и стилистические приемы в письменном высказывании на литературную тему, при создании собственного текста аналитического характера; понятийный язык литературоведения при анализе содержания художественных произведений; </a:t>
                      </a:r>
                      <a:r>
                        <a:rPr lang="ru-RU" sz="1600" u="none" strike="noStrike" kern="100" dirty="0">
                          <a:solidFill>
                            <a:srgbClr val="000000"/>
                          </a:solidFill>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rPr>
                        <a:t>•</a:t>
                      </a:r>
                      <a:r>
                        <a:rPr lang="ru-RU"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создавать аргументированное суждение по проблематике художественного произведения, духовно-нравственному наполнению содержания произведения; оценивать произведения с точки зрения актуальности содержания и его значения для формирования духовно-нравственных качеств человека. </a:t>
                      </a:r>
                    </a:p>
                  </a:txBody>
                  <a:tcPr marL="68580" marR="2984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251759"/>
                  </a:ext>
                </a:extLst>
              </a:tr>
            </a:tbl>
          </a:graphicData>
        </a:graphic>
      </p:graphicFrame>
    </p:spTree>
    <p:extLst>
      <p:ext uri="{BB962C8B-B14F-4D97-AF65-F5344CB8AC3E}">
        <p14:creationId xmlns:p14="http://schemas.microsoft.com/office/powerpoint/2010/main" val="45333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A7B47-BC4E-EE81-FBE3-A2B14F5451F0}"/>
              </a:ext>
            </a:extLst>
          </p:cNvPr>
          <p:cNvSpPr>
            <a:spLocks noGrp="1"/>
          </p:cNvSpPr>
          <p:nvPr>
            <p:ph type="title"/>
          </p:nvPr>
        </p:nvSpPr>
        <p:spPr>
          <a:xfrm>
            <a:off x="838200" y="365125"/>
            <a:ext cx="10515600" cy="678875"/>
          </a:xfrm>
        </p:spPr>
        <p:txBody>
          <a:bodyPr>
            <a:normAutofit fontScale="90000"/>
          </a:bodyPr>
          <a:lstStyle/>
          <a:p>
            <a:r>
              <a:rPr lang="ru-RU" dirty="0"/>
              <a:t>Распределение баллов</a:t>
            </a:r>
          </a:p>
        </p:txBody>
      </p:sp>
      <p:graphicFrame>
        <p:nvGraphicFramePr>
          <p:cNvPr id="4" name="Объект 3">
            <a:extLst>
              <a:ext uri="{FF2B5EF4-FFF2-40B4-BE49-F238E27FC236}">
                <a16:creationId xmlns:a16="http://schemas.microsoft.com/office/drawing/2014/main" id="{41706F69-A3F7-AA79-28AA-DC3537A48DF6}"/>
              </a:ext>
            </a:extLst>
          </p:cNvPr>
          <p:cNvGraphicFramePr>
            <a:graphicFrameLocks noGrp="1"/>
          </p:cNvGraphicFramePr>
          <p:nvPr>
            <p:ph idx="1"/>
            <p:extLst>
              <p:ext uri="{D42A27DB-BD31-4B8C-83A1-F6EECF244321}">
                <p14:modId xmlns:p14="http://schemas.microsoft.com/office/powerpoint/2010/main" val="576495120"/>
              </p:ext>
            </p:extLst>
          </p:nvPr>
        </p:nvGraphicFramePr>
        <p:xfrm>
          <a:off x="246000" y="1269000"/>
          <a:ext cx="11107800" cy="3210324"/>
        </p:xfrm>
        <a:graphic>
          <a:graphicData uri="http://schemas.openxmlformats.org/drawingml/2006/table">
            <a:tbl>
              <a:tblPr firstRow="1" firstCol="1" bandRow="1"/>
              <a:tblGrid>
                <a:gridCol w="3093738">
                  <a:extLst>
                    <a:ext uri="{9D8B030D-6E8A-4147-A177-3AD203B41FA5}">
                      <a16:colId xmlns:a16="http://schemas.microsoft.com/office/drawing/2014/main" val="81731013"/>
                    </a:ext>
                  </a:extLst>
                </a:gridCol>
                <a:gridCol w="4667133">
                  <a:extLst>
                    <a:ext uri="{9D8B030D-6E8A-4147-A177-3AD203B41FA5}">
                      <a16:colId xmlns:a16="http://schemas.microsoft.com/office/drawing/2014/main" val="2558171727"/>
                    </a:ext>
                  </a:extLst>
                </a:gridCol>
                <a:gridCol w="3346929">
                  <a:extLst>
                    <a:ext uri="{9D8B030D-6E8A-4147-A177-3AD203B41FA5}">
                      <a16:colId xmlns:a16="http://schemas.microsoft.com/office/drawing/2014/main" val="3780069512"/>
                    </a:ext>
                  </a:extLst>
                </a:gridCol>
              </a:tblGrid>
              <a:tr h="802581">
                <a:tc>
                  <a:txBody>
                    <a:bodyPr/>
                    <a:lstStyle/>
                    <a:p>
                      <a:pPr marL="4445" indent="-6350" algn="ctr">
                        <a:lnSpc>
                          <a:spcPct val="107000"/>
                        </a:lnSpc>
                        <a:spcAft>
                          <a:spcPts val="75"/>
                        </a:spcAft>
                      </a:pPr>
                      <a:r>
                        <a:rPr lang="ru-RU"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Часть </a:t>
                      </a:r>
                      <a:endParaRPr lang="ru-RU"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indent="-6350" algn="ctr">
                        <a:lnSpc>
                          <a:spcPct val="107000"/>
                        </a:lnSpc>
                        <a:spcAft>
                          <a:spcPts val="75"/>
                        </a:spcAft>
                      </a:pPr>
                      <a:r>
                        <a:rPr lang="ru-RU"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оценивания </a:t>
                      </a:r>
                      <a:endParaRPr lang="ru-RU"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indent="-6350" algn="ctr">
                        <a:lnSpc>
                          <a:spcPct val="107000"/>
                        </a:lnSpc>
                        <a:spcAft>
                          <a:spcPts val="75"/>
                        </a:spcAft>
                      </a:pPr>
                      <a:r>
                        <a:rPr lang="ru-RU" sz="28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Балл </a:t>
                      </a:r>
                      <a:endParaRPr lang="ru-RU"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057974"/>
                  </a:ext>
                </a:extLst>
              </a:tr>
              <a:tr h="802581">
                <a:tc>
                  <a:txBody>
                    <a:bodyPr/>
                    <a:lstStyle/>
                    <a:p>
                      <a:pPr marL="4445" indent="-6350" algn="ctr">
                        <a:lnSpc>
                          <a:spcPct val="107000"/>
                        </a:lnSpc>
                        <a:spcAft>
                          <a:spcPts val="75"/>
                        </a:spcAft>
                      </a:pPr>
                      <a:r>
                        <a:rPr lang="ru-RU"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indent="-6350" algn="ctr">
                        <a:lnSpc>
                          <a:spcPct val="107000"/>
                        </a:lnSpc>
                        <a:spcAft>
                          <a:spcPts val="75"/>
                        </a:spcAft>
                      </a:pPr>
                      <a:r>
                        <a:rPr lang="ru-RU"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ЗО1 </a:t>
                      </a: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indent="-6350" algn="ctr">
                        <a:lnSpc>
                          <a:spcPct val="107000"/>
                        </a:lnSpc>
                        <a:spcAft>
                          <a:spcPts val="75"/>
                        </a:spcAft>
                      </a:pPr>
                      <a:r>
                        <a:rPr lang="ru-RU"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878386"/>
                  </a:ext>
                </a:extLst>
              </a:tr>
              <a:tr h="802581">
                <a:tc>
                  <a:txBody>
                    <a:bodyPr/>
                    <a:lstStyle/>
                    <a:p>
                      <a:pPr marL="4445" indent="-6350" algn="ctr">
                        <a:lnSpc>
                          <a:spcPct val="107000"/>
                        </a:lnSpc>
                        <a:spcAft>
                          <a:spcPts val="75"/>
                        </a:spcAft>
                      </a:pPr>
                      <a:r>
                        <a:rPr lang="ru-RU"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indent="-6350" algn="ctr">
                        <a:lnSpc>
                          <a:spcPct val="107000"/>
                        </a:lnSpc>
                        <a:spcAft>
                          <a:spcPts val="75"/>
                        </a:spcAft>
                      </a:pPr>
                      <a:r>
                        <a:rPr lang="ru-RU"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ЗО2 </a:t>
                      </a: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indent="-6350" algn="ctr">
                        <a:lnSpc>
                          <a:spcPct val="107000"/>
                        </a:lnSpc>
                        <a:spcAft>
                          <a:spcPts val="75"/>
                        </a:spcAft>
                      </a:pPr>
                      <a:r>
                        <a:rPr lang="ru-RU"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 </a:t>
                      </a: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0516250"/>
                  </a:ext>
                </a:extLst>
              </a:tr>
              <a:tr h="802581">
                <a:tc>
                  <a:txBody>
                    <a:bodyPr/>
                    <a:lstStyle/>
                    <a:p>
                      <a:pPr marL="6350" indent="-6350" algn="l">
                        <a:lnSpc>
                          <a:spcPct val="107000"/>
                        </a:lnSpc>
                        <a:spcAft>
                          <a:spcPts val="75"/>
                        </a:spcAft>
                      </a:pPr>
                      <a:r>
                        <a:rPr lang="ru-RU" sz="28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a:t>
                      </a:r>
                      <a:endParaRPr lang="ru-RU"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651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l">
                        <a:lnSpc>
                          <a:spcPct val="107000"/>
                        </a:lnSpc>
                        <a:spcAft>
                          <a:spcPts val="800"/>
                        </a:spcAft>
                      </a:pPr>
                      <a:r>
                        <a:rPr lang="ru-RU"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73025" marT="5651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 indent="-6350" algn="ctr">
                        <a:lnSpc>
                          <a:spcPct val="107000"/>
                        </a:lnSpc>
                        <a:spcAft>
                          <a:spcPts val="75"/>
                        </a:spcAft>
                      </a:pPr>
                      <a:r>
                        <a:rPr lang="ru-RU"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 </a:t>
                      </a:r>
                      <a:endParaRPr lang="ru-RU"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65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6273881"/>
                  </a:ext>
                </a:extLst>
              </a:tr>
            </a:tbl>
          </a:graphicData>
        </a:graphic>
      </p:graphicFrame>
    </p:spTree>
    <p:extLst>
      <p:ext uri="{BB962C8B-B14F-4D97-AF65-F5344CB8AC3E}">
        <p14:creationId xmlns:p14="http://schemas.microsoft.com/office/powerpoint/2010/main" val="226315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B7C7D1-F5C7-9E33-E5FD-AE14590D096A}"/>
              </a:ext>
            </a:extLst>
          </p:cNvPr>
          <p:cNvSpPr>
            <a:spLocks noGrp="1"/>
          </p:cNvSpPr>
          <p:nvPr>
            <p:ph type="title"/>
          </p:nvPr>
        </p:nvSpPr>
        <p:spPr/>
        <p:txBody>
          <a:bodyPr/>
          <a:lstStyle/>
          <a:p>
            <a:r>
              <a:rPr lang="ru-RU" dirty="0"/>
              <a:t>Описание оценки</a:t>
            </a:r>
          </a:p>
        </p:txBody>
      </p:sp>
      <p:graphicFrame>
        <p:nvGraphicFramePr>
          <p:cNvPr id="5" name="Объект 4">
            <a:extLst>
              <a:ext uri="{FF2B5EF4-FFF2-40B4-BE49-F238E27FC236}">
                <a16:creationId xmlns:a16="http://schemas.microsoft.com/office/drawing/2014/main" id="{57E0E127-BE14-4E4C-BF23-2736B3E35391}"/>
              </a:ext>
            </a:extLst>
          </p:cNvPr>
          <p:cNvGraphicFramePr>
            <a:graphicFrameLocks noGrp="1"/>
          </p:cNvGraphicFramePr>
          <p:nvPr>
            <p:ph idx="1"/>
            <p:extLst>
              <p:ext uri="{D42A27DB-BD31-4B8C-83A1-F6EECF244321}">
                <p14:modId xmlns:p14="http://schemas.microsoft.com/office/powerpoint/2010/main" val="1864970405"/>
              </p:ext>
            </p:extLst>
          </p:nvPr>
        </p:nvGraphicFramePr>
        <p:xfrm>
          <a:off x="336000" y="1825625"/>
          <a:ext cx="11295000" cy="4488237"/>
        </p:xfrm>
        <a:graphic>
          <a:graphicData uri="http://schemas.openxmlformats.org/drawingml/2006/table">
            <a:tbl>
              <a:tblPr firstRow="1" firstCol="1" bandRow="1"/>
              <a:tblGrid>
                <a:gridCol w="1319280">
                  <a:extLst>
                    <a:ext uri="{9D8B030D-6E8A-4147-A177-3AD203B41FA5}">
                      <a16:colId xmlns:a16="http://schemas.microsoft.com/office/drawing/2014/main" val="2606273772"/>
                    </a:ext>
                  </a:extLst>
                </a:gridCol>
                <a:gridCol w="9975720">
                  <a:extLst>
                    <a:ext uri="{9D8B030D-6E8A-4147-A177-3AD203B41FA5}">
                      <a16:colId xmlns:a16="http://schemas.microsoft.com/office/drawing/2014/main" val="3391837379"/>
                    </a:ext>
                  </a:extLst>
                </a:gridCol>
              </a:tblGrid>
              <a:tr h="304734">
                <a:tc>
                  <a:txBody>
                    <a:bodyPr/>
                    <a:lstStyle/>
                    <a:p>
                      <a:pPr marL="20320" indent="-6350" algn="l">
                        <a:lnSpc>
                          <a:spcPct val="107000"/>
                        </a:lnSpc>
                        <a:spcAft>
                          <a:spcPts val="75"/>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86" marR="29394" marT="86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9370" indent="-6350" algn="ctr">
                        <a:lnSpc>
                          <a:spcPct val="107000"/>
                        </a:lnSpc>
                        <a:spcAft>
                          <a:spcPts val="75"/>
                        </a:spcAft>
                      </a:pPr>
                      <a:r>
                        <a:rPr lang="ru-RU" sz="16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Описание </a:t>
                      </a:r>
                      <a:endPar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86" marR="29394" marT="86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2944259"/>
                  </a:ext>
                </a:extLst>
              </a:tr>
              <a:tr h="893641">
                <a:tc>
                  <a:txBody>
                    <a:bodyPr/>
                    <a:lstStyle/>
                    <a:p>
                      <a:pPr marL="6350" marR="36830" indent="-6350" algn="ctr">
                        <a:lnSpc>
                          <a:spcPct val="107000"/>
                        </a:lnSpc>
                        <a:spcAft>
                          <a:spcPts val="75"/>
                        </a:spcAft>
                      </a:pP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p>
                  </a:txBody>
                  <a:tcPr marL="64186" marR="29394" marT="86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l">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Обучающийся демонстрирует глубокое знание и понимание предмета.  </a:t>
                      </a:r>
                    </a:p>
                    <a:p>
                      <a:pPr marL="6350" marR="38100" indent="-6350" algn="just">
                        <a:lnSpc>
                          <a:spcPct val="99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Демонстрирует отличное понимание темы, идеи, жанра, выделяет наиболее характерные особенности. Представляет подробный анализ использованных автором языковых средств, комментирует их с использованием цитат. Ответ имеет полностью связную структуру, соответствующую заданию, эффективное развитие идей в логической последовательности. Эффективное применение широкого спектра лексики и синтаксических конструкций. </a:t>
                      </a:r>
                    </a:p>
                    <a:p>
                      <a:pPr marL="6350" indent="-6350" algn="l">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Аргументирует собственную позицию. </a:t>
                      </a:r>
                    </a:p>
                  </a:txBody>
                  <a:tcPr marL="64186" marR="29394" marT="86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393682"/>
                  </a:ext>
                </a:extLst>
              </a:tr>
              <a:tr h="657183">
                <a:tc>
                  <a:txBody>
                    <a:bodyPr/>
                    <a:lstStyle/>
                    <a:p>
                      <a:pPr marL="6350" marR="36830" indent="-6350" algn="ctr">
                        <a:lnSpc>
                          <a:spcPct val="107000"/>
                        </a:lnSpc>
                        <a:spcAft>
                          <a:spcPts val="75"/>
                        </a:spcAft>
                      </a:pP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p>
                  </a:txBody>
                  <a:tcPr marL="64186" marR="29394" marT="86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8100" indent="-6350" algn="just">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Демонстрирует хорошее понимание темы, идеи, жанра, выделяет основные особенности.  Хороший анализ используемых языковых средств, комментирует их. Ясно выражает мысли, идеи. Соответствующее применение широкого спектра лексики и синтаксических конструкций. Ответ имеет полностью связную структуру, соответствующую заданию, с ясно выраженными идеями в логической последовательности. </a:t>
                      </a:r>
                    </a:p>
                  </a:txBody>
                  <a:tcPr marL="64186" marR="29394" marT="86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774125"/>
                  </a:ext>
                </a:extLst>
              </a:tr>
              <a:tr h="495000">
                <a:tc>
                  <a:txBody>
                    <a:bodyPr/>
                    <a:lstStyle/>
                    <a:p>
                      <a:pPr marL="6350" marR="36830" indent="-6350" algn="ctr">
                        <a:lnSpc>
                          <a:spcPct val="107000"/>
                        </a:lnSpc>
                        <a:spcAft>
                          <a:spcPts val="75"/>
                        </a:spcAft>
                      </a:pP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p>
                  </a:txBody>
                  <a:tcPr marL="64186" marR="29394" marT="86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37465" indent="-6350" algn="just">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Демонстрирует ограниченное понимание темы, идеи и жанра, выделяет незначительное количество признаков. Ограниченный анализ используемых языковых средств. Удовлетворительно выражает мысли и идеи. Ответ в основном имеет связную структуру, соответствующую заданию, но недостаточно последовательную. </a:t>
                      </a:r>
                    </a:p>
                  </a:txBody>
                  <a:tcPr marL="64186" marR="29394" marT="86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468128"/>
                  </a:ext>
                </a:extLst>
              </a:tr>
              <a:tr h="371320">
                <a:tc>
                  <a:txBody>
                    <a:bodyPr/>
                    <a:lstStyle/>
                    <a:p>
                      <a:pPr marL="6350" marR="36830" indent="-6350" algn="ctr">
                        <a:lnSpc>
                          <a:spcPct val="107000"/>
                        </a:lnSpc>
                        <a:spcAft>
                          <a:spcPts val="75"/>
                        </a:spcAft>
                      </a:pPr>
                      <a:r>
                        <a:rPr lang="ru-RU" sz="16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p>
                  </a:txBody>
                  <a:tcPr marL="64186" marR="29394" marT="863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l">
                        <a:lnSpc>
                          <a:spcPct val="107000"/>
                        </a:lnSpc>
                        <a:spcAft>
                          <a:spcPts val="75"/>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обучающегося недостаточные базовые знания по предмету. </a:t>
                      </a:r>
                    </a:p>
                  </a:txBody>
                  <a:tcPr marL="64186" marR="29394" marT="86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8641867"/>
                  </a:ext>
                </a:extLst>
              </a:tr>
            </a:tbl>
          </a:graphicData>
        </a:graphic>
      </p:graphicFrame>
    </p:spTree>
    <p:extLst>
      <p:ext uri="{BB962C8B-B14F-4D97-AF65-F5344CB8AC3E}">
        <p14:creationId xmlns:p14="http://schemas.microsoft.com/office/powerpoint/2010/main" val="371747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D1BFCF-5605-3539-0CE0-3CBC11F84A6D}"/>
              </a:ext>
            </a:extLst>
          </p:cNvPr>
          <p:cNvSpPr>
            <a:spLocks noGrp="1"/>
          </p:cNvSpPr>
          <p:nvPr>
            <p:ph type="title"/>
          </p:nvPr>
        </p:nvSpPr>
        <p:spPr/>
        <p:txBody>
          <a:bodyPr/>
          <a:lstStyle/>
          <a:p>
            <a:r>
              <a:rPr lang="ru-RU" dirty="0"/>
              <a:t>Шкала перевода</a:t>
            </a:r>
          </a:p>
        </p:txBody>
      </p:sp>
      <p:graphicFrame>
        <p:nvGraphicFramePr>
          <p:cNvPr id="4" name="Объект 3">
            <a:extLst>
              <a:ext uri="{FF2B5EF4-FFF2-40B4-BE49-F238E27FC236}">
                <a16:creationId xmlns:a16="http://schemas.microsoft.com/office/drawing/2014/main" id="{6E36A190-648D-8E3E-9C78-DC69108B4B5F}"/>
              </a:ext>
            </a:extLst>
          </p:cNvPr>
          <p:cNvGraphicFramePr>
            <a:graphicFrameLocks noGrp="1"/>
          </p:cNvGraphicFramePr>
          <p:nvPr>
            <p:ph idx="1"/>
          </p:nvPr>
        </p:nvGraphicFramePr>
        <p:xfrm>
          <a:off x="651000" y="2214001"/>
          <a:ext cx="10702800" cy="2503011"/>
        </p:xfrm>
        <a:graphic>
          <a:graphicData uri="http://schemas.openxmlformats.org/drawingml/2006/table">
            <a:tbl>
              <a:tblPr firstRow="1" firstCol="1" bandRow="1"/>
              <a:tblGrid>
                <a:gridCol w="3404769">
                  <a:extLst>
                    <a:ext uri="{9D8B030D-6E8A-4147-A177-3AD203B41FA5}">
                      <a16:colId xmlns:a16="http://schemas.microsoft.com/office/drawing/2014/main" val="2479068298"/>
                    </a:ext>
                  </a:extLst>
                </a:gridCol>
                <a:gridCol w="3526892">
                  <a:extLst>
                    <a:ext uri="{9D8B030D-6E8A-4147-A177-3AD203B41FA5}">
                      <a16:colId xmlns:a16="http://schemas.microsoft.com/office/drawing/2014/main" val="2462159890"/>
                    </a:ext>
                  </a:extLst>
                </a:gridCol>
                <a:gridCol w="3771139">
                  <a:extLst>
                    <a:ext uri="{9D8B030D-6E8A-4147-A177-3AD203B41FA5}">
                      <a16:colId xmlns:a16="http://schemas.microsoft.com/office/drawing/2014/main" val="3732325891"/>
                    </a:ext>
                  </a:extLst>
                </a:gridCol>
              </a:tblGrid>
              <a:tr h="780280">
                <a:tc>
                  <a:txBody>
                    <a:bodyPr/>
                    <a:lstStyle/>
                    <a:p>
                      <a:pPr marL="6350" indent="-6350" algn="ctr">
                        <a:lnSpc>
                          <a:spcPct val="107000"/>
                        </a:lnSpc>
                        <a:spcAft>
                          <a:spcPts val="75"/>
                        </a:spcAft>
                      </a:pPr>
                      <a:r>
                        <a:rPr lang="ru-RU"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Баллы экзаменационной работы </a:t>
                      </a:r>
                      <a:endPar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ctr">
                        <a:lnSpc>
                          <a:spcPct val="107000"/>
                        </a:lnSpc>
                        <a:spcAft>
                          <a:spcPts val="75"/>
                        </a:spcAft>
                      </a:pPr>
                      <a:r>
                        <a:rPr lang="ru-RU"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Процентное содержание баллов, % </a:t>
                      </a:r>
                      <a:endPar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9050" indent="-6350" algn="ctr">
                        <a:lnSpc>
                          <a:spcPct val="107000"/>
                        </a:lnSpc>
                        <a:spcAft>
                          <a:spcPts val="75"/>
                        </a:spcAft>
                      </a:pPr>
                      <a:r>
                        <a:rPr lang="ru-RU" sz="20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a:t>
                      </a:r>
                      <a:endPar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5651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55426"/>
                  </a:ext>
                </a:extLst>
              </a:tr>
              <a:tr h="479719">
                <a:tc>
                  <a:txBody>
                    <a:bodyPr/>
                    <a:lstStyle/>
                    <a:p>
                      <a:pPr marL="6350" marR="1651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905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(неудовлетворительно)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8797155"/>
                  </a:ext>
                </a:extLst>
              </a:tr>
              <a:tr h="412907">
                <a:tc>
                  <a:txBody>
                    <a:bodyPr/>
                    <a:lstStyle/>
                    <a:p>
                      <a:pPr marL="6350" marR="16510"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16-25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40-64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7780"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(удовлетворительно)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8099910"/>
                  </a:ext>
                </a:extLst>
              </a:tr>
              <a:tr h="412907">
                <a:tc>
                  <a:txBody>
                    <a:bodyPr/>
                    <a:lstStyle/>
                    <a:p>
                      <a:pPr marL="6350" marR="1651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26-33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65-84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(хорошо)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689466"/>
                  </a:ext>
                </a:extLst>
              </a:tr>
              <a:tr h="417198">
                <a:tc>
                  <a:txBody>
                    <a:bodyPr/>
                    <a:lstStyle/>
                    <a:p>
                      <a:pPr marL="6350" marR="1651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34-40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85-100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(отлично)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438923"/>
                  </a:ext>
                </a:extLst>
              </a:tr>
            </a:tbl>
          </a:graphicData>
        </a:graphic>
      </p:graphicFrame>
    </p:spTree>
    <p:extLst>
      <p:ext uri="{BB962C8B-B14F-4D97-AF65-F5344CB8AC3E}">
        <p14:creationId xmlns:p14="http://schemas.microsoft.com/office/powerpoint/2010/main" val="420658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C81FE1-F8E2-2E27-FAC5-970E8D788E0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2C149050-6634-2D52-62E7-9A62AE16072D}"/>
              </a:ext>
            </a:extLst>
          </p:cNvPr>
          <p:cNvSpPr>
            <a:spLocks noGrp="1"/>
          </p:cNvSpPr>
          <p:nvPr>
            <p:ph idx="1"/>
          </p:nvPr>
        </p:nvSpPr>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Часть 1- 12б</a:t>
            </a:r>
          </a:p>
          <a:p>
            <a:r>
              <a:rPr lang="ru-RU" dirty="0">
                <a:latin typeface="Times New Roman" panose="02020603050405020304" pitchFamily="18" charset="0"/>
                <a:cs typeface="Times New Roman" panose="02020603050405020304" pitchFamily="18" charset="0"/>
              </a:rPr>
              <a:t>Решение теста с выбором 1 ответа- 10б, последнее задание с выбором нескольких вариантов-2б</a:t>
            </a:r>
          </a:p>
          <a:p>
            <a:r>
              <a:rPr lang="ru-RU" dirty="0">
                <a:latin typeface="Times New Roman" panose="02020603050405020304" pitchFamily="18" charset="0"/>
                <a:cs typeface="Times New Roman" panose="02020603050405020304" pitchFamily="18" charset="0"/>
              </a:rPr>
              <a:t>Часть 2</a:t>
            </a:r>
          </a:p>
          <a:p>
            <a:r>
              <a:rPr lang="ru-RU" dirty="0">
                <a:latin typeface="Times New Roman" panose="02020603050405020304" pitchFamily="18" charset="0"/>
                <a:cs typeface="Times New Roman" panose="02020603050405020304" pitchFamily="18" charset="0"/>
              </a:rPr>
              <a:t>Задание 1. 14б</a:t>
            </a:r>
          </a:p>
          <a:p>
            <a:pPr marL="0" indent="0">
              <a:buNone/>
            </a:pPr>
            <a:r>
              <a:rPr lang="ru-RU" dirty="0">
                <a:latin typeface="Times New Roman" panose="02020603050405020304" pitchFamily="18" charset="0"/>
                <a:cs typeface="Times New Roman" panose="02020603050405020304" pitchFamily="18" charset="0"/>
              </a:rPr>
              <a:t>Выполните анализ одного из эпизодов в форме логично выстроенного структурированного текста, используя вопросы. Докажите своё мнение, ссылаясь на текст, оцените замысел автора, используйте литературоведческие термины  (отрывки предоставляются)</a:t>
            </a:r>
          </a:p>
          <a:p>
            <a:r>
              <a:rPr lang="ru-RU" dirty="0">
                <a:latin typeface="Times New Roman" panose="02020603050405020304" pitchFamily="18" charset="0"/>
                <a:cs typeface="Times New Roman" panose="02020603050405020304" pitchFamily="18" charset="0"/>
              </a:rPr>
              <a:t>Задание 2 14б</a:t>
            </a:r>
          </a:p>
          <a:p>
            <a:pPr marL="0" indent="0">
              <a:buNone/>
            </a:pPr>
            <a:r>
              <a:rPr lang="ru-RU" dirty="0">
                <a:latin typeface="Times New Roman" panose="02020603050405020304" pitchFamily="18" charset="0"/>
                <a:cs typeface="Times New Roman" panose="02020603050405020304" pitchFamily="18" charset="0"/>
              </a:rPr>
              <a:t>Для классов </a:t>
            </a:r>
            <a:r>
              <a:rPr lang="ru-RU" dirty="0">
                <a:solidFill>
                  <a:srgbClr val="00B0F0"/>
                </a:solidFill>
                <a:latin typeface="Times New Roman" panose="02020603050405020304" pitchFamily="18" charset="0"/>
                <a:cs typeface="Times New Roman" panose="02020603050405020304" pitchFamily="18" charset="0"/>
              </a:rPr>
              <a:t>общественно-гуманитарного направления</a:t>
            </a:r>
            <a:r>
              <a:rPr lang="ru-RU" dirty="0">
                <a:latin typeface="Times New Roman" panose="02020603050405020304" pitchFamily="18" charset="0"/>
                <a:cs typeface="Times New Roman" panose="02020603050405020304" pitchFamily="18" charset="0"/>
              </a:rPr>
              <a:t>. Напишите письменную работу на одну из предложенных тем. Объем работы – 200-220* слов. </a:t>
            </a:r>
          </a:p>
          <a:p>
            <a:pPr marL="0" marR="28575" indent="0" algn="just">
              <a:lnSpc>
                <a:spcPct val="103000"/>
              </a:lnSpc>
              <a:spcAft>
                <a:spcPts val="75"/>
              </a:spcAft>
              <a:buNone/>
            </a:pPr>
            <a:r>
              <a:rPr lang="ru-RU" sz="2800" kern="100" dirty="0">
                <a:solidFill>
                  <a:srgbClr val="000000"/>
                </a:solidFill>
                <a:effectLst/>
                <a:latin typeface="Times New Roman" panose="02020603050405020304" pitchFamily="18" charset="0"/>
                <a:ea typeface="Times New Roman" panose="02020603050405020304" pitchFamily="18" charset="0"/>
              </a:rPr>
              <a:t>Для классов </a:t>
            </a:r>
            <a:r>
              <a:rPr lang="ru-RU" sz="2800" kern="100" dirty="0">
                <a:solidFill>
                  <a:srgbClr val="00B0F0"/>
                </a:solidFill>
                <a:effectLst/>
                <a:latin typeface="Times New Roman" panose="02020603050405020304" pitchFamily="18" charset="0"/>
                <a:ea typeface="Times New Roman" panose="02020603050405020304" pitchFamily="18" charset="0"/>
              </a:rPr>
              <a:t>естественно-математического направления</a:t>
            </a:r>
            <a:r>
              <a:rPr lang="ru-RU" sz="2800" kern="100" dirty="0">
                <a:solidFill>
                  <a:srgbClr val="000000"/>
                </a:solidFill>
                <a:effectLst/>
                <a:latin typeface="Times New Roman" panose="02020603050405020304" pitchFamily="18" charset="0"/>
                <a:ea typeface="Times New Roman" panose="02020603050405020304" pitchFamily="18" charset="0"/>
              </a:rPr>
              <a:t>. Напишите эссе на литературную тему. Объём работы – 170-200 слов.  </a:t>
            </a:r>
          </a:p>
          <a:p>
            <a:pPr marL="0" indent="0">
              <a:buNone/>
            </a:pPr>
            <a:endParaRPr lang="ru-RU" dirty="0"/>
          </a:p>
        </p:txBody>
      </p:sp>
    </p:spTree>
    <p:extLst>
      <p:ext uri="{BB962C8B-B14F-4D97-AF65-F5344CB8AC3E}">
        <p14:creationId xmlns:p14="http://schemas.microsoft.com/office/powerpoint/2010/main" val="15497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CB71E3-4BDD-26A0-4A1B-CBFBC2BCE143}"/>
              </a:ext>
            </a:extLst>
          </p:cNvPr>
          <p:cNvSpPr>
            <a:spLocks noGrp="1"/>
          </p:cNvSpPr>
          <p:nvPr>
            <p:ph type="title"/>
          </p:nvPr>
        </p:nvSpPr>
        <p:spPr/>
        <p:txBody>
          <a:bodyPr/>
          <a:lstStyle/>
          <a:p>
            <a:r>
              <a:rPr lang="ru-RU" dirty="0"/>
              <a:t>Структура эссе</a:t>
            </a:r>
          </a:p>
        </p:txBody>
      </p:sp>
      <p:sp>
        <p:nvSpPr>
          <p:cNvPr id="3" name="Объект 2">
            <a:extLst>
              <a:ext uri="{FF2B5EF4-FFF2-40B4-BE49-F238E27FC236}">
                <a16:creationId xmlns:a16="http://schemas.microsoft.com/office/drawing/2014/main" id="{FBF74EBE-77DB-F7DF-11B2-5517BFC4926F}"/>
              </a:ext>
            </a:extLst>
          </p:cNvPr>
          <p:cNvSpPr>
            <a:spLocks noGrp="1"/>
          </p:cNvSpPr>
          <p:nvPr>
            <p:ph idx="1"/>
          </p:nvPr>
        </p:nvSpPr>
        <p:spPr/>
        <p:txBody>
          <a:bodyPr/>
          <a:lstStyle/>
          <a:p>
            <a:r>
              <a:rPr lang="ru-RU" dirty="0"/>
              <a:t>Вступление – 3-4 предложения</a:t>
            </a:r>
          </a:p>
          <a:p>
            <a:r>
              <a:rPr lang="ru-RU" dirty="0"/>
              <a:t>Проблема – 1 предложение</a:t>
            </a:r>
          </a:p>
          <a:p>
            <a:r>
              <a:rPr lang="ru-RU" dirty="0"/>
              <a:t>Комментарий к проблеме (разные точки зрения)-2-3 предложения</a:t>
            </a:r>
          </a:p>
          <a:p>
            <a:r>
              <a:rPr lang="ru-RU" dirty="0"/>
              <a:t>Тезис-1 предложение</a:t>
            </a:r>
          </a:p>
          <a:p>
            <a:r>
              <a:rPr lang="ru-RU" dirty="0"/>
              <a:t>Аргументация (1, 2: мини-тезис + конкретный аргумент+ мини-вывод по мини-тезису)</a:t>
            </a:r>
          </a:p>
          <a:p>
            <a:r>
              <a:rPr lang="ru-RU" dirty="0"/>
              <a:t>Вывод по основному тезису </a:t>
            </a:r>
          </a:p>
        </p:txBody>
      </p:sp>
    </p:spTree>
    <p:extLst>
      <p:ext uri="{BB962C8B-B14F-4D97-AF65-F5344CB8AC3E}">
        <p14:creationId xmlns:p14="http://schemas.microsoft.com/office/powerpoint/2010/main" val="382937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AB1B696-3F57-2223-8C2C-B5B7F28EF7C1}"/>
              </a:ext>
            </a:extLst>
          </p:cNvPr>
          <p:cNvPicPr>
            <a:picLocks noChangeAspect="1"/>
          </p:cNvPicPr>
          <p:nvPr/>
        </p:nvPicPr>
        <p:blipFill>
          <a:blip r:embed="rId2"/>
          <a:stretch>
            <a:fillRect/>
          </a:stretch>
        </p:blipFill>
        <p:spPr>
          <a:xfrm>
            <a:off x="0" y="99000"/>
            <a:ext cx="12192000" cy="6569999"/>
          </a:xfrm>
          <a:prstGeom prst="rect">
            <a:avLst/>
          </a:prstGeom>
        </p:spPr>
      </p:pic>
    </p:spTree>
    <p:extLst>
      <p:ext uri="{BB962C8B-B14F-4D97-AF65-F5344CB8AC3E}">
        <p14:creationId xmlns:p14="http://schemas.microsoft.com/office/powerpoint/2010/main" val="14601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B356703-6718-4096-979E-75C8910B593B}"/>
              </a:ext>
            </a:extLst>
          </p:cNvPr>
          <p:cNvSpPr>
            <a:spLocks noGrp="1"/>
          </p:cNvSpPr>
          <p:nvPr>
            <p:ph type="title"/>
          </p:nvPr>
        </p:nvSpPr>
        <p:spPr>
          <a:xfrm>
            <a:off x="80433" y="144000"/>
            <a:ext cx="9300568" cy="1169213"/>
          </a:xfrm>
          <a:solidFill>
            <a:schemeClr val="accent1"/>
          </a:solidFill>
        </p:spPr>
        <p:txBody>
          <a:bodyPr>
            <a:noAutofit/>
          </a:bodyPr>
          <a:lstStyle/>
          <a:p>
            <a:pPr algn="ctr"/>
            <a:r>
              <a:rPr lang="ru-RU" sz="3600" b="1" dirty="0"/>
              <a:t>Приемы и методы работы для выработки аргументов:</a:t>
            </a:r>
            <a:endParaRPr lang="ru-RU" sz="3600" dirty="0"/>
          </a:p>
        </p:txBody>
      </p:sp>
      <p:sp>
        <p:nvSpPr>
          <p:cNvPr id="13" name="Прямоугольник 12">
            <a:extLst>
              <a:ext uri="{FF2B5EF4-FFF2-40B4-BE49-F238E27FC236}">
                <a16:creationId xmlns:a16="http://schemas.microsoft.com/office/drawing/2014/main" id="{1765D055-23FB-418D-A56C-899B5E29CC44}"/>
              </a:ext>
            </a:extLst>
          </p:cNvPr>
          <p:cNvSpPr/>
          <p:nvPr/>
        </p:nvSpPr>
        <p:spPr>
          <a:xfrm>
            <a:off x="6211962" y="1553598"/>
            <a:ext cx="271903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«Фишбоун»</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«Цитата и комментарий к ней»</a:t>
            </a:r>
          </a:p>
        </p:txBody>
      </p:sp>
      <p:sp>
        <p:nvSpPr>
          <p:cNvPr id="15" name="Прямоугольник 14">
            <a:extLst>
              <a:ext uri="{FF2B5EF4-FFF2-40B4-BE49-F238E27FC236}">
                <a16:creationId xmlns:a16="http://schemas.microsoft.com/office/drawing/2014/main" id="{BD82080C-ACB7-47D5-A3A7-F93480980FAB}"/>
              </a:ext>
            </a:extLst>
          </p:cNvPr>
          <p:cNvSpPr/>
          <p:nvPr/>
        </p:nvSpPr>
        <p:spPr>
          <a:xfrm>
            <a:off x="1119745" y="1592190"/>
            <a:ext cx="295223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C000"/>
                </a:solidFill>
                <a:effectLst/>
                <a:uLnTx/>
                <a:uFillTx/>
                <a:latin typeface="Calibri" panose="020F0502020204030204"/>
                <a:ea typeface="+mn-ea"/>
                <a:cs typeface="+mn-cs"/>
              </a:rPr>
              <a:t>-«Уловки»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C000"/>
                </a:solidFill>
                <a:effectLst/>
                <a:uLnTx/>
                <a:uFillTx/>
                <a:latin typeface="Calibri" panose="020F0502020204030204"/>
                <a:ea typeface="+mn-ea"/>
                <a:cs typeface="+mn-cs"/>
              </a:rPr>
              <a:t>-«Продолжи предложение»</a:t>
            </a:r>
          </a:p>
        </p:txBody>
      </p:sp>
      <p:sp>
        <p:nvSpPr>
          <p:cNvPr id="16" name="Прямоугольник: скругленные углы 15">
            <a:extLst>
              <a:ext uri="{FF2B5EF4-FFF2-40B4-BE49-F238E27FC236}">
                <a16:creationId xmlns:a16="http://schemas.microsoft.com/office/drawing/2014/main" id="{F20FA84D-2D85-48FC-8112-CE1A01B3A4DC}"/>
              </a:ext>
            </a:extLst>
          </p:cNvPr>
          <p:cNvSpPr/>
          <p:nvPr/>
        </p:nvSpPr>
        <p:spPr>
          <a:xfrm rot="2689455">
            <a:off x="249942" y="1718739"/>
            <a:ext cx="616085" cy="6113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Прямоугольник: скругленные углы 17">
            <a:extLst>
              <a:ext uri="{FF2B5EF4-FFF2-40B4-BE49-F238E27FC236}">
                <a16:creationId xmlns:a16="http://schemas.microsoft.com/office/drawing/2014/main" id="{F8D4F419-C985-4128-A704-3C52C365C35A}"/>
              </a:ext>
            </a:extLst>
          </p:cNvPr>
          <p:cNvSpPr/>
          <p:nvPr/>
        </p:nvSpPr>
        <p:spPr>
          <a:xfrm rot="2689455">
            <a:off x="5143739" y="1677946"/>
            <a:ext cx="668419" cy="6374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Прямоугольник 20">
            <a:extLst>
              <a:ext uri="{FF2B5EF4-FFF2-40B4-BE49-F238E27FC236}">
                <a16:creationId xmlns:a16="http://schemas.microsoft.com/office/drawing/2014/main" id="{B0D6DE32-3CCE-4149-ABB8-85397A1BACD0}"/>
              </a:ext>
            </a:extLst>
          </p:cNvPr>
          <p:cNvSpPr/>
          <p:nvPr/>
        </p:nvSpPr>
        <p:spPr>
          <a:xfrm>
            <a:off x="6366000" y="3273077"/>
            <a:ext cx="2565000"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«Свои примеры»</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«Творческая матрица»</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«Дискуссионная карта»</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Диспут</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«Углы»</a:t>
            </a:r>
          </a:p>
        </p:txBody>
      </p:sp>
      <p:sp>
        <p:nvSpPr>
          <p:cNvPr id="23" name="Прямоугольник 22">
            <a:extLst>
              <a:ext uri="{FF2B5EF4-FFF2-40B4-BE49-F238E27FC236}">
                <a16:creationId xmlns:a16="http://schemas.microsoft.com/office/drawing/2014/main" id="{5FC1FD99-9FFC-465B-A81E-9A6CFC3EB75C}"/>
              </a:ext>
            </a:extLst>
          </p:cNvPr>
          <p:cNvSpPr/>
          <p:nvPr/>
        </p:nvSpPr>
        <p:spPr>
          <a:xfrm>
            <a:off x="987276" y="3273077"/>
            <a:ext cx="3036727"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Метод положительных ответов</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Метод бумеранга</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Прием использования понятий</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Прямоугольник: скругленные углы 23">
            <a:extLst>
              <a:ext uri="{FF2B5EF4-FFF2-40B4-BE49-F238E27FC236}">
                <a16:creationId xmlns:a16="http://schemas.microsoft.com/office/drawing/2014/main" id="{F5F87BF2-0E8C-464F-83CE-C51FC1C29FBF}"/>
              </a:ext>
            </a:extLst>
          </p:cNvPr>
          <p:cNvSpPr/>
          <p:nvPr/>
        </p:nvSpPr>
        <p:spPr>
          <a:xfrm rot="2689455">
            <a:off x="207531" y="3270948"/>
            <a:ext cx="613694" cy="61369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Прямоугольник: скругленные углы 25">
            <a:extLst>
              <a:ext uri="{FF2B5EF4-FFF2-40B4-BE49-F238E27FC236}">
                <a16:creationId xmlns:a16="http://schemas.microsoft.com/office/drawing/2014/main" id="{BE62978E-6718-466A-A7ED-6ED7E3E382A8}"/>
              </a:ext>
            </a:extLst>
          </p:cNvPr>
          <p:cNvSpPr/>
          <p:nvPr/>
        </p:nvSpPr>
        <p:spPr>
          <a:xfrm rot="2689455">
            <a:off x="5260334" y="3448482"/>
            <a:ext cx="675713" cy="68784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Прямоугольник 28">
            <a:extLst>
              <a:ext uri="{FF2B5EF4-FFF2-40B4-BE49-F238E27FC236}">
                <a16:creationId xmlns:a16="http://schemas.microsoft.com/office/drawing/2014/main" id="{2112987C-F4F4-49CB-B446-1987C8B8A6F2}"/>
              </a:ext>
            </a:extLst>
          </p:cNvPr>
          <p:cNvSpPr/>
          <p:nvPr/>
        </p:nvSpPr>
        <p:spPr>
          <a:xfrm>
            <a:off x="6245468" y="5560075"/>
            <a:ext cx="2565001"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srgbClr val="00B0F0"/>
                </a:solidFill>
                <a:effectLst/>
                <a:uLnTx/>
                <a:uFillTx/>
                <a:latin typeface="Calibri" panose="020F0502020204030204"/>
                <a:ea typeface="+mn-ea"/>
                <a:cs typeface="+mn-cs"/>
              </a:rPr>
              <a:t>«Подбери аргумент»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31" name="Прямоугольник 30">
            <a:extLst>
              <a:ext uri="{FF2B5EF4-FFF2-40B4-BE49-F238E27FC236}">
                <a16:creationId xmlns:a16="http://schemas.microsoft.com/office/drawing/2014/main" id="{6EC50026-1BE9-4B2F-B0F8-964921EA3B6E}"/>
              </a:ext>
            </a:extLst>
          </p:cNvPr>
          <p:cNvSpPr/>
          <p:nvPr/>
        </p:nvSpPr>
        <p:spPr>
          <a:xfrm>
            <a:off x="1171659" y="5555267"/>
            <a:ext cx="3036727"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«Стилистический эксперимент»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    «Верно/не верно»</a:t>
            </a:r>
          </a:p>
        </p:txBody>
      </p:sp>
      <p:sp>
        <p:nvSpPr>
          <p:cNvPr id="32" name="Прямоугольник: скругленные углы 31">
            <a:extLst>
              <a:ext uri="{FF2B5EF4-FFF2-40B4-BE49-F238E27FC236}">
                <a16:creationId xmlns:a16="http://schemas.microsoft.com/office/drawing/2014/main" id="{9E4AA8DB-6AB7-47C5-8D1E-1BCCC6DA9EF6}"/>
              </a:ext>
            </a:extLst>
          </p:cNvPr>
          <p:cNvSpPr/>
          <p:nvPr/>
        </p:nvSpPr>
        <p:spPr>
          <a:xfrm rot="2689455">
            <a:off x="362520" y="5376303"/>
            <a:ext cx="613694" cy="61369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Прямоугольник: скругленные углы 33">
            <a:extLst>
              <a:ext uri="{FF2B5EF4-FFF2-40B4-BE49-F238E27FC236}">
                <a16:creationId xmlns:a16="http://schemas.microsoft.com/office/drawing/2014/main" id="{87089419-7EA6-47EC-86E9-7A8B61AAE3BE}"/>
              </a:ext>
            </a:extLst>
          </p:cNvPr>
          <p:cNvSpPr/>
          <p:nvPr/>
        </p:nvSpPr>
        <p:spPr>
          <a:xfrm rot="2689455">
            <a:off x="5250096" y="5220161"/>
            <a:ext cx="611807" cy="61557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id="{5FB0D0FB-3CF8-4D69-A5B0-94D1538169B9}"/>
              </a:ext>
            </a:extLst>
          </p:cNvPr>
          <p:cNvPicPr>
            <a:picLocks noChangeAspect="1"/>
          </p:cNvPicPr>
          <p:nvPr/>
        </p:nvPicPr>
        <p:blipFill rotWithShape="1">
          <a:blip r:embed="rId2"/>
          <a:srcRect l="33371" r="15710"/>
          <a:stretch/>
        </p:blipFill>
        <p:spPr>
          <a:xfrm>
            <a:off x="8810469" y="1313212"/>
            <a:ext cx="3607845" cy="4950787"/>
          </a:xfrm>
          <a:prstGeom prst="rect">
            <a:avLst/>
          </a:prstGeom>
        </p:spPr>
      </p:pic>
    </p:spTree>
    <p:extLst>
      <p:ext uri="{BB962C8B-B14F-4D97-AF65-F5344CB8AC3E}">
        <p14:creationId xmlns:p14="http://schemas.microsoft.com/office/powerpoint/2010/main" val="373932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B56170-9053-43C3-A537-55F56D9B0803}"/>
              </a:ext>
            </a:extLst>
          </p:cNvPr>
          <p:cNvSpPr>
            <a:spLocks noGrp="1"/>
          </p:cNvSpPr>
          <p:nvPr>
            <p:ph type="title"/>
          </p:nvPr>
        </p:nvSpPr>
        <p:spPr>
          <a:solidFill>
            <a:schemeClr val="accent1"/>
          </a:solidFill>
        </p:spPr>
        <p:txBody>
          <a:bodyPr/>
          <a:lstStyle/>
          <a:p>
            <a:r>
              <a:rPr lang="ru-RU" dirty="0"/>
              <a:t>Структура аргумента/прием «Ссылка на авторитетное мнение» </a:t>
            </a:r>
          </a:p>
        </p:txBody>
      </p:sp>
      <p:sp>
        <p:nvSpPr>
          <p:cNvPr id="3" name="Объект 2">
            <a:extLst>
              <a:ext uri="{FF2B5EF4-FFF2-40B4-BE49-F238E27FC236}">
                <a16:creationId xmlns:a16="http://schemas.microsoft.com/office/drawing/2014/main" id="{3667A1E0-DD22-492B-AE08-4DCD720C8A01}"/>
              </a:ext>
            </a:extLst>
          </p:cNvPr>
          <p:cNvSpPr>
            <a:spLocks noGrp="1"/>
          </p:cNvSpPr>
          <p:nvPr>
            <p:ph idx="1"/>
          </p:nvPr>
        </p:nvSpPr>
        <p:spPr/>
        <p:txBody>
          <a:bodyPr>
            <a:normAutofit lnSpcReduction="10000"/>
          </a:bodyPr>
          <a:lstStyle/>
          <a:p>
            <a:pPr>
              <a:lnSpc>
                <a:spcPct val="100000"/>
              </a:lnSpc>
            </a:pPr>
            <a:r>
              <a:rPr lang="ru-RU" sz="2000" dirty="0">
                <a:latin typeface="Times New Roman" panose="02020603050405020304" pitchFamily="18" charset="0"/>
                <a:cs typeface="Times New Roman" panose="02020603050405020304" pitchFamily="18" charset="0"/>
              </a:rPr>
              <a:t>Тезис: Человек должен сохранить память культуры через соединение экологической культуры и экологии души</a:t>
            </a:r>
          </a:p>
          <a:p>
            <a:pPr algn="just">
              <a:lnSpc>
                <a:spcPct val="100000"/>
              </a:lnSpc>
            </a:pPr>
            <a:r>
              <a:rPr lang="ru-RU" sz="2000" dirty="0">
                <a:latin typeface="Times New Roman" panose="02020603050405020304" pitchFamily="18" charset="0"/>
                <a:cs typeface="Times New Roman" panose="02020603050405020304" pitchFamily="18" charset="0"/>
              </a:rPr>
              <a:t>Логический переход:  Люди заботятся о физическом здоровье, о том, чтобы</a:t>
            </a:r>
            <a:r>
              <a:rPr lang="ru-RU" sz="2000" dirty="0">
                <a:solidFill>
                  <a:srgbClr val="212529"/>
                </a:solidFill>
                <a:latin typeface="Times New Roman" panose="02020603050405020304" pitchFamily="18" charset="0"/>
                <a:cs typeface="Times New Roman" panose="02020603050405020304" pitchFamily="18" charset="0"/>
              </a:rPr>
              <a:t> воздух и вода были чистыми. </a:t>
            </a:r>
            <a:r>
              <a:rPr lang="ru-RU" sz="2000" b="0" i="0" dirty="0">
                <a:solidFill>
                  <a:srgbClr val="212529"/>
                </a:solidFill>
                <a:effectLst/>
                <a:latin typeface="Times New Roman" panose="02020603050405020304" pitchFamily="18" charset="0"/>
                <a:cs typeface="Times New Roman" panose="02020603050405020304" pitchFamily="18" charset="0"/>
              </a:rPr>
              <a:t>Но экология не должна замыкаться только на сохранении окружающей нас биологической среды. Человек живет не только в природной среде, но и в среде, созданной культурой его предков и им самим</a:t>
            </a:r>
          </a:p>
          <a:p>
            <a:pPr algn="just">
              <a:lnSpc>
                <a:spcPct val="100000"/>
              </a:lnSpc>
            </a:pPr>
            <a:r>
              <a:rPr lang="ru-RU" sz="2000" dirty="0">
                <a:solidFill>
                  <a:srgbClr val="212529"/>
                </a:solidFill>
                <a:latin typeface="Times New Roman" panose="02020603050405020304" pitchFamily="18" charset="0"/>
                <a:cs typeface="Times New Roman" panose="02020603050405020304" pitchFamily="18" charset="0"/>
              </a:rPr>
              <a:t>Аргумент: Приведу пример из статьи </a:t>
            </a:r>
            <a:r>
              <a:rPr lang="ru-RU" sz="2000" dirty="0" err="1">
                <a:solidFill>
                  <a:srgbClr val="212529"/>
                </a:solidFill>
                <a:latin typeface="Times New Roman" panose="02020603050405020304" pitchFamily="18" charset="0"/>
                <a:cs typeface="Times New Roman" panose="02020603050405020304" pitchFamily="18" charset="0"/>
              </a:rPr>
              <a:t>Д.Лихачева</a:t>
            </a:r>
            <a:r>
              <a:rPr lang="ru-RU" sz="2000" dirty="0">
                <a:solidFill>
                  <a:srgbClr val="212529"/>
                </a:solidFill>
                <a:latin typeface="Times New Roman" panose="02020603050405020304" pitchFamily="18" charset="0"/>
                <a:cs typeface="Times New Roman" panose="02020603050405020304" pitchFamily="18" charset="0"/>
              </a:rPr>
              <a:t>, который отмечал, что п</a:t>
            </a:r>
            <a:r>
              <a:rPr lang="ru-RU" sz="2000" b="0" i="0" dirty="0">
                <a:solidFill>
                  <a:srgbClr val="212529"/>
                </a:solidFill>
                <a:effectLst/>
                <a:latin typeface="Times New Roman" panose="02020603050405020304" pitchFamily="18" charset="0"/>
                <a:cs typeface="Times New Roman" panose="02020603050405020304" pitchFamily="18" charset="0"/>
              </a:rPr>
              <a:t>осле войны в Ленинград вернулось не более 20 процентов его довоенного населения, но  вновь приехавшие в Ленинград быстро приобрели те четкие «ленинградские» черты поведения, которыми по праву гордятся ленинградцы: «любить свою семью, свои впечатления детства, свой дом, свою школу, свой город, свою страну, свою культуру и язык, весь земной шар»...</a:t>
            </a:r>
          </a:p>
          <a:p>
            <a:pPr algn="just">
              <a:lnSpc>
                <a:spcPct val="100000"/>
              </a:lnSpc>
            </a:pPr>
            <a:r>
              <a:rPr lang="ru-RU" sz="2000" b="0" i="0" dirty="0">
                <a:solidFill>
                  <a:srgbClr val="212529"/>
                </a:solidFill>
                <a:effectLst/>
                <a:latin typeface="Times New Roman" panose="02020603050405020304" pitchFamily="18" charset="0"/>
                <a:cs typeface="Times New Roman" panose="02020603050405020304" pitchFamily="18" charset="0"/>
              </a:rPr>
              <a:t>Микровывод: Поэтому м</a:t>
            </a:r>
            <a:r>
              <a:rPr lang="ru-RU" sz="2000" dirty="0">
                <a:solidFill>
                  <a:srgbClr val="212529"/>
                </a:solidFill>
                <a:latin typeface="Times New Roman" panose="02020603050405020304" pitchFamily="18" charset="0"/>
                <a:cs typeface="Times New Roman" panose="02020603050405020304" pitchFamily="18" charset="0"/>
              </a:rPr>
              <a:t>ожно утверждать, что ч</a:t>
            </a:r>
            <a:r>
              <a:rPr lang="ru-RU" sz="2000" b="0" i="0" dirty="0">
                <a:solidFill>
                  <a:srgbClr val="212529"/>
                </a:solidFill>
                <a:effectLst/>
                <a:latin typeface="Times New Roman" panose="02020603050405020304" pitchFamily="18" charset="0"/>
                <a:cs typeface="Times New Roman" panose="02020603050405020304" pitchFamily="18" charset="0"/>
              </a:rPr>
              <a:t>еловек, воспитываясь в окружающей его среде, экологии культуры, сохраняет и поддерживает экологию окружающей среды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62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92A994-7FAE-79D5-C0C1-1FD9C019EB46}"/>
              </a:ext>
            </a:extLst>
          </p:cNvPr>
          <p:cNvSpPr>
            <a:spLocks noGrp="1"/>
          </p:cNvSpPr>
          <p:nvPr>
            <p:ph type="title"/>
          </p:nvPr>
        </p:nvSpPr>
        <p:spPr/>
        <p:txBody>
          <a:bodyPr/>
          <a:lstStyle/>
          <a:p>
            <a:r>
              <a:rPr lang="ru-RU" dirty="0"/>
              <a:t>Описание экзаменационной работы по русскому языку в 11 классе</a:t>
            </a:r>
          </a:p>
        </p:txBody>
      </p:sp>
      <p:graphicFrame>
        <p:nvGraphicFramePr>
          <p:cNvPr id="4" name="Объект 3">
            <a:extLst>
              <a:ext uri="{FF2B5EF4-FFF2-40B4-BE49-F238E27FC236}">
                <a16:creationId xmlns:a16="http://schemas.microsoft.com/office/drawing/2014/main" id="{E852B28F-86FF-6A38-4B99-94DA4F916978}"/>
              </a:ext>
            </a:extLst>
          </p:cNvPr>
          <p:cNvGraphicFramePr>
            <a:graphicFrameLocks noGrp="1"/>
          </p:cNvGraphicFramePr>
          <p:nvPr>
            <p:ph idx="1"/>
            <p:extLst>
              <p:ext uri="{D42A27DB-BD31-4B8C-83A1-F6EECF244321}">
                <p14:modId xmlns:p14="http://schemas.microsoft.com/office/powerpoint/2010/main" val="22547123"/>
              </p:ext>
            </p:extLst>
          </p:nvPr>
        </p:nvGraphicFramePr>
        <p:xfrm>
          <a:off x="838200" y="1825625"/>
          <a:ext cx="10387800" cy="4952434"/>
        </p:xfrm>
        <a:graphic>
          <a:graphicData uri="http://schemas.openxmlformats.org/drawingml/2006/table">
            <a:tbl>
              <a:tblPr firstRow="1" firstCol="1" bandRow="1"/>
              <a:tblGrid>
                <a:gridCol w="3874233">
                  <a:extLst>
                    <a:ext uri="{9D8B030D-6E8A-4147-A177-3AD203B41FA5}">
                      <a16:colId xmlns:a16="http://schemas.microsoft.com/office/drawing/2014/main" val="3175158970"/>
                    </a:ext>
                  </a:extLst>
                </a:gridCol>
                <a:gridCol w="216293">
                  <a:extLst>
                    <a:ext uri="{9D8B030D-6E8A-4147-A177-3AD203B41FA5}">
                      <a16:colId xmlns:a16="http://schemas.microsoft.com/office/drawing/2014/main" val="447695934"/>
                    </a:ext>
                  </a:extLst>
                </a:gridCol>
                <a:gridCol w="6297274">
                  <a:extLst>
                    <a:ext uri="{9D8B030D-6E8A-4147-A177-3AD203B41FA5}">
                      <a16:colId xmlns:a16="http://schemas.microsoft.com/office/drawing/2014/main" val="3619760428"/>
                    </a:ext>
                  </a:extLst>
                </a:gridCol>
              </a:tblGrid>
              <a:tr h="297463">
                <a:tc gridSpan="2">
                  <a:txBody>
                    <a:bodyPr/>
                    <a:lstStyle/>
                    <a:p>
                      <a:pPr marL="6350" indent="-6350" algn="l">
                        <a:lnSpc>
                          <a:spcPct val="107000"/>
                        </a:lnSpc>
                        <a:spcAft>
                          <a:spcPts val="70"/>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Чтение и письмо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9" marR="27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marL="6350" indent="-6350" algn="l">
                        <a:lnSpc>
                          <a:spcPct val="107000"/>
                        </a:lnSpc>
                        <a:spcAft>
                          <a:spcPts val="70"/>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часа  (астрономические по  60 мин, всего 180 минут)</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9" marR="27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007256"/>
                  </a:ext>
                </a:extLst>
              </a:tr>
              <a:tr h="3755831">
                <a:tc gridSpan="3">
                  <a:txBody>
                    <a:bodyPr/>
                    <a:lstStyle/>
                    <a:p>
                      <a:pPr marL="6350" indent="-6350" algn="l">
                        <a:lnSpc>
                          <a:spcPct val="107000"/>
                        </a:lnSpc>
                        <a:spcAft>
                          <a:spcPts val="70"/>
                        </a:spcAft>
                      </a:pP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Экзаменационная работа состоит из двух частей. </a:t>
                      </a:r>
                    </a:p>
                    <a:p>
                      <a:pPr marL="6350" marR="38100" indent="-6350" algn="just">
                        <a:lnSpc>
                          <a:spcPct val="107000"/>
                        </a:lnSpc>
                        <a:spcAft>
                          <a:spcPts val="70"/>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Первая часть</a:t>
                      </a:r>
                      <a:r>
                        <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предполагает работу с двумя текстами (общий объём текстов – 600-650 слов). На основе текстов обучающиеся отвечают на 15 вопросов, из которых: 10 вопросов с множественным выбором ответа и 5 вопросов, требующих краткого и развёрнутого ответов. В первой части экзаменационной работы оценивается умение обучающихся отвечать на вопросы, составленные на основе предложенных текстов, </a:t>
                      </a:r>
                    </a:p>
                    <a:p>
                      <a:pPr marL="6350" marR="38735" indent="-6350" algn="just">
                        <a:lnSpc>
                          <a:spcPct val="99000"/>
                        </a:lnSpc>
                        <a:spcAft>
                          <a:spcPts val="70"/>
                        </a:spcAft>
                      </a:pPr>
                      <a:r>
                        <a:rPr lang="ru-RU" sz="1600" kern="100" dirty="0">
                          <a:solidFill>
                            <a:srgbClr val="000000"/>
                          </a:solidFill>
                          <a:effectLst/>
                          <a:latin typeface="Times New Roman" panose="02020603050405020304" pitchFamily="18" charset="0"/>
                          <a:cs typeface="Times New Roman" panose="02020603050405020304" pitchFamily="18" charset="0"/>
                        </a:rPr>
                        <a:t>правильно строить свой ответ, выражать свою точку зрения, делать выводы, использовать соответствующую лексику, грамматические структуры.  Общее количество баллов – </a:t>
                      </a:r>
                      <a:r>
                        <a:rPr lang="ru-RU" sz="1600" b="1" kern="100" dirty="0">
                          <a:solidFill>
                            <a:srgbClr val="000000"/>
                          </a:solidFill>
                          <a:effectLst/>
                          <a:latin typeface="Times New Roman" panose="02020603050405020304" pitchFamily="18" charset="0"/>
                          <a:cs typeface="Times New Roman" panose="02020603050405020304" pitchFamily="18" charset="0"/>
                        </a:rPr>
                        <a:t>20</a:t>
                      </a:r>
                      <a:r>
                        <a:rPr lang="ru-RU" sz="1600" kern="100" dirty="0">
                          <a:solidFill>
                            <a:srgbClr val="000000"/>
                          </a:solidFill>
                          <a:effectLst/>
                          <a:latin typeface="Times New Roman" panose="02020603050405020304" pitchFamily="18" charset="0"/>
                          <a:cs typeface="Times New Roman" panose="02020603050405020304" pitchFamily="18" charset="0"/>
                        </a:rPr>
                        <a:t>. </a:t>
                      </a:r>
                    </a:p>
                    <a:p>
                      <a:pPr marL="6350" indent="-6350" algn="l">
                        <a:lnSpc>
                          <a:spcPct val="107000"/>
                        </a:lnSpc>
                        <a:spcAft>
                          <a:spcPts val="70"/>
                        </a:spcAft>
                      </a:pPr>
                      <a:r>
                        <a:rPr lang="ru-RU" sz="1600" kern="100" dirty="0">
                          <a:solidFill>
                            <a:srgbClr val="000000"/>
                          </a:solidFill>
                          <a:effectLst/>
                          <a:latin typeface="Times New Roman" panose="02020603050405020304" pitchFamily="18" charset="0"/>
                          <a:cs typeface="Times New Roman" panose="02020603050405020304" pitchFamily="18" charset="0"/>
                        </a:rPr>
                        <a:t> </a:t>
                      </a:r>
                    </a:p>
                    <a:p>
                      <a:pPr marL="6350" marR="38100" indent="-6350" algn="just">
                        <a:lnSpc>
                          <a:spcPct val="99000"/>
                        </a:lnSpc>
                        <a:spcAft>
                          <a:spcPts val="70"/>
                        </a:spcAft>
                      </a:pPr>
                      <a:r>
                        <a:rPr lang="ru-RU" sz="1600" b="1" kern="100" dirty="0">
                          <a:solidFill>
                            <a:srgbClr val="000000"/>
                          </a:solidFill>
                          <a:effectLst/>
                          <a:latin typeface="Times New Roman" panose="02020603050405020304" pitchFamily="18" charset="0"/>
                          <a:cs typeface="Times New Roman" panose="02020603050405020304" pitchFamily="18" charset="0"/>
                        </a:rPr>
                        <a:t>Во второй части</a:t>
                      </a:r>
                      <a:r>
                        <a:rPr lang="ru-RU" sz="1600" kern="100" dirty="0">
                          <a:solidFill>
                            <a:srgbClr val="000000"/>
                          </a:solidFill>
                          <a:effectLst/>
                          <a:latin typeface="Times New Roman" panose="02020603050405020304" pitchFamily="18" charset="0"/>
                          <a:cs typeface="Times New Roman" panose="02020603050405020304" pitchFamily="18" charset="0"/>
                        </a:rPr>
                        <a:t> обучающиеся </a:t>
                      </a:r>
                      <a:r>
                        <a:rPr lang="ru-RU" sz="1600" b="1" i="1" kern="100" dirty="0">
                          <a:solidFill>
                            <a:srgbClr val="000000"/>
                          </a:solidFill>
                          <a:effectLst/>
                          <a:latin typeface="Times New Roman" panose="02020603050405020304" pitchFamily="18" charset="0"/>
                          <a:cs typeface="Times New Roman" panose="02020603050405020304" pitchFamily="18" charset="0"/>
                        </a:rPr>
                        <a:t>в классах </a:t>
                      </a:r>
                      <a:r>
                        <a:rPr lang="ru-RU" sz="1600" b="1" i="1" kern="100" dirty="0">
                          <a:solidFill>
                            <a:srgbClr val="00B0F0"/>
                          </a:solidFill>
                          <a:effectLst/>
                          <a:latin typeface="Times New Roman" panose="02020603050405020304" pitchFamily="18" charset="0"/>
                          <a:cs typeface="Times New Roman" panose="02020603050405020304" pitchFamily="18" charset="0"/>
                        </a:rPr>
                        <a:t>естественно-математического направления</a:t>
                      </a:r>
                      <a:r>
                        <a:rPr lang="ru-RU" sz="1600" kern="100" dirty="0">
                          <a:solidFill>
                            <a:srgbClr val="00B0F0"/>
                          </a:solidFill>
                          <a:effectLst/>
                          <a:latin typeface="Times New Roman" panose="02020603050405020304" pitchFamily="18" charset="0"/>
                          <a:cs typeface="Times New Roman" panose="02020603050405020304" pitchFamily="18" charset="0"/>
                        </a:rPr>
                        <a:t> </a:t>
                      </a:r>
                      <a:r>
                        <a:rPr lang="ru-RU" sz="1600" kern="100" dirty="0">
                          <a:solidFill>
                            <a:srgbClr val="000000"/>
                          </a:solidFill>
                          <a:effectLst/>
                          <a:latin typeface="Times New Roman" panose="02020603050405020304" pitchFamily="18" charset="0"/>
                          <a:cs typeface="Times New Roman" panose="02020603050405020304" pitchFamily="18" charset="0"/>
                        </a:rPr>
                        <a:t>выполняют одну письменную работу – </a:t>
                      </a:r>
                      <a:r>
                        <a:rPr lang="ru-RU" sz="1600" b="1" kern="100" dirty="0">
                          <a:solidFill>
                            <a:srgbClr val="000000"/>
                          </a:solidFill>
                          <a:effectLst/>
                          <a:latin typeface="Times New Roman" panose="02020603050405020304" pitchFamily="18" charset="0"/>
                          <a:cs typeface="Times New Roman" panose="02020603050405020304" pitchFamily="18" charset="0"/>
                        </a:rPr>
                        <a:t>эссе </a:t>
                      </a:r>
                      <a:r>
                        <a:rPr lang="ru-RU" sz="1600" kern="100" dirty="0">
                          <a:solidFill>
                            <a:srgbClr val="000000"/>
                          </a:solidFill>
                          <a:effectLst/>
                          <a:latin typeface="Times New Roman" panose="02020603050405020304" pitchFamily="18" charset="0"/>
                          <a:cs typeface="Times New Roman" panose="02020603050405020304" pitchFamily="18" charset="0"/>
                        </a:rPr>
                        <a:t>(200-250 слов). Обучающиеся </a:t>
                      </a:r>
                      <a:r>
                        <a:rPr lang="ru-RU" sz="1600" b="1" i="1" kern="100" dirty="0">
                          <a:solidFill>
                            <a:srgbClr val="00B0F0"/>
                          </a:solidFill>
                          <a:effectLst/>
                          <a:latin typeface="Times New Roman" panose="02020603050405020304" pitchFamily="18" charset="0"/>
                          <a:cs typeface="Times New Roman" panose="02020603050405020304" pitchFamily="18" charset="0"/>
                        </a:rPr>
                        <a:t>в классах общественно-гуманитарного направления</a:t>
                      </a:r>
                      <a:r>
                        <a:rPr lang="ru-RU" sz="1600" kern="100" dirty="0">
                          <a:solidFill>
                            <a:srgbClr val="00B0F0"/>
                          </a:solidFill>
                          <a:effectLst/>
                          <a:latin typeface="Times New Roman" panose="02020603050405020304" pitchFamily="18" charset="0"/>
                          <a:cs typeface="Times New Roman" panose="02020603050405020304" pitchFamily="18" charset="0"/>
                        </a:rPr>
                        <a:t> </a:t>
                      </a:r>
                      <a:r>
                        <a:rPr lang="ru-RU" sz="1600" kern="100" dirty="0">
                          <a:solidFill>
                            <a:srgbClr val="000000"/>
                          </a:solidFill>
                          <a:effectLst/>
                          <a:latin typeface="Times New Roman" panose="02020603050405020304" pitchFamily="18" charset="0"/>
                          <a:cs typeface="Times New Roman" panose="02020603050405020304" pitchFamily="18" charset="0"/>
                        </a:rPr>
                        <a:t>выбирают одно задание из трех предложенных, где необходимо написать письменную работу (</a:t>
                      </a:r>
                      <a:r>
                        <a:rPr lang="ru-RU" sz="1600" b="1" kern="100" dirty="0">
                          <a:solidFill>
                            <a:srgbClr val="000000"/>
                          </a:solidFill>
                          <a:effectLst/>
                          <a:latin typeface="Times New Roman" panose="02020603050405020304" pitchFamily="18" charset="0"/>
                          <a:cs typeface="Times New Roman" panose="02020603050405020304" pitchFamily="18" charset="0"/>
                        </a:rPr>
                        <a:t>статья, эссе</a:t>
                      </a:r>
                      <a:r>
                        <a:rPr lang="ru-RU" sz="1600" kern="100" dirty="0">
                          <a:solidFill>
                            <a:srgbClr val="000000"/>
                          </a:solidFill>
                          <a:effectLst/>
                          <a:latin typeface="Times New Roman" panose="02020603050405020304" pitchFamily="18" charset="0"/>
                          <a:cs typeface="Times New Roman" panose="02020603050405020304" pitchFamily="18" charset="0"/>
                        </a:rPr>
                        <a:t>, </a:t>
                      </a:r>
                      <a:r>
                        <a:rPr lang="ru-RU" sz="1600" b="1" kern="100" dirty="0">
                          <a:solidFill>
                            <a:srgbClr val="000000"/>
                          </a:solidFill>
                          <a:effectLst/>
                          <a:latin typeface="Times New Roman" panose="02020603050405020304" pitchFamily="18" charset="0"/>
                          <a:cs typeface="Times New Roman" panose="02020603050405020304" pitchFamily="18" charset="0"/>
                        </a:rPr>
                        <a:t>публичное выступление, рецензия и другие</a:t>
                      </a:r>
                      <a:r>
                        <a:rPr lang="ru-RU" sz="1600" kern="100" dirty="0">
                          <a:solidFill>
                            <a:srgbClr val="000000"/>
                          </a:solidFill>
                          <a:effectLst/>
                          <a:latin typeface="Times New Roman" panose="02020603050405020304" pitchFamily="18" charset="0"/>
                          <a:cs typeface="Times New Roman" panose="02020603050405020304" pitchFamily="18" charset="0"/>
                        </a:rPr>
                        <a:t>) объёмом 200-250 слов. </a:t>
                      </a:r>
                    </a:p>
                    <a:p>
                      <a:pPr marL="6350" marR="38100" indent="-6350" algn="just">
                        <a:lnSpc>
                          <a:spcPct val="99000"/>
                        </a:lnSpc>
                        <a:spcAft>
                          <a:spcPts val="70"/>
                        </a:spcAft>
                      </a:pPr>
                      <a:r>
                        <a:rPr lang="ru-RU" sz="1600" kern="100" dirty="0">
                          <a:solidFill>
                            <a:srgbClr val="000000"/>
                          </a:solidFill>
                          <a:effectLst/>
                          <a:latin typeface="Times New Roman" panose="02020603050405020304" pitchFamily="18" charset="0"/>
                          <a:cs typeface="Times New Roman" panose="02020603050405020304" pitchFamily="18" charset="0"/>
                        </a:rPr>
                        <a:t>Задание оценивает способность обучающихся писать текст для определенной целевой аудитории, ясно излагать свои идеи в соответствии с темой, приводить аргументы, писать последовательно и убедительно, используя соответствующую лексику, грамматические структуры, стиль.  Общее количество баллов – </a:t>
                      </a:r>
                      <a:r>
                        <a:rPr lang="ru-RU" sz="1600" b="1" kern="100" dirty="0">
                          <a:solidFill>
                            <a:srgbClr val="000000"/>
                          </a:solidFill>
                          <a:effectLst/>
                          <a:latin typeface="Times New Roman" panose="02020603050405020304" pitchFamily="18" charset="0"/>
                          <a:cs typeface="Times New Roman" panose="02020603050405020304" pitchFamily="18" charset="0"/>
                        </a:rPr>
                        <a:t>20</a:t>
                      </a:r>
                      <a:r>
                        <a:rPr lang="ru-RU" sz="1600" kern="100" dirty="0">
                          <a:solidFill>
                            <a:srgbClr val="000000"/>
                          </a:solidFill>
                          <a:effectLst/>
                          <a:latin typeface="Times New Roman" panose="02020603050405020304" pitchFamily="18" charset="0"/>
                          <a:cs typeface="Times New Roman" panose="02020603050405020304" pitchFamily="18" charset="0"/>
                        </a:rPr>
                        <a:t>. </a:t>
                      </a:r>
                    </a:p>
                    <a:p>
                      <a:pPr marL="6350" indent="-6350" algn="l">
                        <a:lnSpc>
                          <a:spcPct val="107000"/>
                        </a:lnSpc>
                        <a:spcAft>
                          <a:spcPts val="305"/>
                        </a:spcAft>
                      </a:pPr>
                      <a:r>
                        <a:rPr lang="ru-RU" sz="1600" kern="100" dirty="0">
                          <a:solidFill>
                            <a:srgbClr val="000000"/>
                          </a:solidFill>
                          <a:effectLst/>
                          <a:latin typeface="Times New Roman" panose="02020603050405020304" pitchFamily="18" charset="0"/>
                          <a:cs typeface="Times New Roman" panose="02020603050405020304" pitchFamily="18" charset="0"/>
                        </a:rPr>
                        <a:t> </a:t>
                      </a:r>
                    </a:p>
                    <a:p>
                      <a:pPr marL="6350" indent="-6350" algn="l">
                        <a:lnSpc>
                          <a:spcPct val="107000"/>
                        </a:lnSpc>
                        <a:spcAft>
                          <a:spcPts val="70"/>
                        </a:spcAft>
                      </a:pPr>
                      <a:r>
                        <a:rPr lang="ru-RU" sz="1600" kern="100" dirty="0">
                          <a:solidFill>
                            <a:srgbClr val="000000"/>
                          </a:solidFill>
                          <a:effectLst/>
                          <a:latin typeface="Times New Roman" panose="02020603050405020304" pitchFamily="18" charset="0"/>
                          <a:cs typeface="Times New Roman" panose="02020603050405020304" pitchFamily="18" charset="0"/>
                        </a:rPr>
                        <a:t>Пользоваться словарями </a:t>
                      </a:r>
                      <a:r>
                        <a:rPr lang="ru-RU" sz="1600" kern="100" dirty="0">
                          <a:solidFill>
                            <a:srgbClr val="FF0000"/>
                          </a:solidFill>
                          <a:effectLst/>
                          <a:latin typeface="Times New Roman" panose="02020603050405020304" pitchFamily="18" charset="0"/>
                          <a:cs typeface="Times New Roman" panose="02020603050405020304" pitchFamily="18" charset="0"/>
                        </a:rPr>
                        <a:t>запрещается. </a:t>
                      </a:r>
                    </a:p>
                  </a:txBody>
                  <a:tcPr marL="62869" marR="2736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85002321"/>
                  </a:ext>
                </a:extLst>
              </a:tr>
              <a:tr h="298045">
                <a:tc>
                  <a:txBody>
                    <a:bodyPr/>
                    <a:lstStyle/>
                    <a:p>
                      <a:pPr marL="6350" indent="-6350" algn="l">
                        <a:lnSpc>
                          <a:spcPct val="107000"/>
                        </a:lnSpc>
                        <a:spcAft>
                          <a:spcPts val="70"/>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Максимальный балл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9" marR="27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gridSpan="2">
                  <a:txBody>
                    <a:bodyPr/>
                    <a:lstStyle/>
                    <a:p>
                      <a:pPr marL="6350" indent="-6350" algn="l">
                        <a:lnSpc>
                          <a:spcPct val="107000"/>
                        </a:lnSpc>
                        <a:spcAft>
                          <a:spcPts val="70"/>
                        </a:spcAft>
                      </a:pPr>
                      <a:r>
                        <a:rPr lang="ru-RU" sz="16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 баллов </a:t>
                      </a:r>
                      <a:endParaRPr lang="ru-RU" sz="16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69" marR="273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521417233"/>
                  </a:ext>
                </a:extLst>
              </a:tr>
            </a:tbl>
          </a:graphicData>
        </a:graphic>
      </p:graphicFrame>
    </p:spTree>
    <p:extLst>
      <p:ext uri="{BB962C8B-B14F-4D97-AF65-F5344CB8AC3E}">
        <p14:creationId xmlns:p14="http://schemas.microsoft.com/office/powerpoint/2010/main" val="303872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4C62D-966B-4B66-94EA-7360EAFFB388}"/>
              </a:ext>
            </a:extLst>
          </p:cNvPr>
          <p:cNvSpPr txBox="1"/>
          <p:nvPr/>
        </p:nvSpPr>
        <p:spPr>
          <a:xfrm>
            <a:off x="426000" y="-814141"/>
            <a:ext cx="11766000" cy="6933180"/>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000000"/>
              </a:solidFill>
              <a:effectLst/>
              <a:highlight>
                <a:srgbClr val="080CB8"/>
              </a:highlight>
              <a:uLnTx/>
              <a:uFillTx/>
              <a:latin typeface="Arial"/>
              <a:ea typeface="+mn-ea"/>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ru-RU" altLang="ru-RU" sz="1800" b="1" i="0" u="none" strike="noStrike" kern="1200" cap="none" spc="0" normalizeH="0" baseline="0" noProof="0" dirty="0">
              <a:ln>
                <a:noFill/>
              </a:ln>
              <a:solidFill>
                <a:srgbClr val="000000"/>
              </a:solidFill>
              <a:effectLst/>
              <a:uLnTx/>
              <a:uFillTx/>
              <a:latin typeface="Arial"/>
              <a:ea typeface="+mn-ea"/>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ru-RU" altLang="ru-RU" sz="2000" b="1" i="0" u="none" strike="noStrike" kern="1200" cap="none" spc="0" normalizeH="0" baseline="0" noProof="0" dirty="0">
                <a:ln>
                  <a:noFill/>
                </a:ln>
                <a:solidFill>
                  <a:srgbClr val="000000"/>
                </a:solidFill>
                <a:effectLst/>
                <a:uLnTx/>
                <a:uFillTx/>
                <a:latin typeface="Arial"/>
                <a:ea typeface="+mn-ea"/>
                <a:cs typeface="Times New Roman" pitchFamily="18" charset="0"/>
              </a:rPr>
              <a:t>Укажите фрагмент эссе, который содержит аргумент, не являющийся подтверждением тезиса. Объясните свой выбор.</a:t>
            </a:r>
            <a:endParaRPr kumimoji="0" lang="en-US" altLang="ru-RU"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ru-RU" altLang="ru-RU" sz="2000" b="1" i="0" u="none" strike="noStrike" kern="1200" cap="none" spc="0" normalizeH="0" baseline="0" noProof="0" dirty="0">
                <a:ln>
                  <a:noFill/>
                </a:ln>
                <a:solidFill>
                  <a:srgbClr val="00B0F0"/>
                </a:solidFill>
                <a:effectLst/>
                <a:uLnTx/>
                <a:uFillTx/>
                <a:latin typeface="Arial"/>
                <a:ea typeface="+mn-ea"/>
                <a:cs typeface="Times New Roman" pitchFamily="18" charset="0"/>
              </a:rPr>
              <a:t>Тезис: Милосердие – это одно из самых важных чувств, делающих человека человеком.</a:t>
            </a:r>
          </a:p>
          <a:p>
            <a:pPr marL="0" marR="0" lvl="0" indent="0" algn="l" defTabSz="914400" rtl="0" eaLnBrk="0" fontAlgn="base" latinLnBrk="0" hangingPunct="0">
              <a:lnSpc>
                <a:spcPct val="115000"/>
              </a:lnSpc>
              <a:spcBef>
                <a:spcPct val="0"/>
              </a:spcBef>
              <a:spcAft>
                <a:spcPct val="0"/>
              </a:spcAft>
              <a:buClrTx/>
              <a:buSzTx/>
              <a:buFontTx/>
              <a:buNone/>
              <a:tabLst/>
              <a:defRPr/>
            </a:pPr>
            <a:endParaRPr kumimoji="0" lang="en-US" altLang="ru-RU" sz="2000" b="1" i="0" u="none" strike="noStrike" kern="1200" cap="none" spc="0" normalizeH="0" baseline="0" noProof="0" dirty="0">
              <a:ln>
                <a:noFill/>
              </a:ln>
              <a:solidFill>
                <a:srgbClr val="00B0F0"/>
              </a:solidFill>
              <a:effectLst/>
              <a:uLnTx/>
              <a:uFillTx/>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dirty="0">
                <a:ln>
                  <a:noFill/>
                </a:ln>
                <a:solidFill>
                  <a:srgbClr val="000000"/>
                </a:solidFill>
                <a:effectLst/>
                <a:uLnTx/>
                <a:uFillTx/>
                <a:latin typeface="Arial"/>
                <a:ea typeface="+mn-ea"/>
                <a:cs typeface="Times New Roman" pitchFamily="18" charset="0"/>
              </a:rPr>
              <a:t>1.Подтверждение мысли автора можно найти, наблюдая над жизнью человеческого общества. К двадцать первому веку человечество достигло высокого уровня развития, но если бы люди не помогали друг другу, не </a:t>
            </a:r>
            <a:r>
              <a:rPr kumimoji="0" lang="ru-RU" altLang="ru-RU" sz="2000" b="1" i="0" u="none" strike="noStrike" kern="1200" cap="none" spc="0" normalizeH="0" baseline="0" noProof="0" dirty="0">
                <a:ln>
                  <a:noFill/>
                </a:ln>
                <a:solidFill>
                  <a:srgbClr val="FF0000"/>
                </a:solidFill>
                <a:effectLst/>
                <a:uLnTx/>
                <a:uFillTx/>
                <a:latin typeface="Arial"/>
                <a:ea typeface="+mn-ea"/>
                <a:cs typeface="Times New Roman" pitchFamily="18" charset="0"/>
              </a:rPr>
              <a:t>действовали бы сообща, то, может быть, до сих пор основным орудием труда являлась бы палка!</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ru-RU"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r>
              <a:rPr kumimoji="0" lang="ru-RU" altLang="ru-RU" sz="2000" b="1" i="0" u="none" strike="noStrike" kern="1200" cap="none" spc="0" normalizeH="0" baseline="0" noProof="0" dirty="0">
                <a:ln>
                  <a:noFill/>
                </a:ln>
                <a:solidFill>
                  <a:srgbClr val="000000"/>
                </a:solidFill>
                <a:effectLst/>
                <a:uLnTx/>
                <a:uFillTx/>
                <a:latin typeface="Arial"/>
                <a:ea typeface="+mn-ea"/>
                <a:cs typeface="Times New Roman" pitchFamily="18" charset="0"/>
              </a:rPr>
              <a:t>2.Подтверждение этой мысли можно найти в русской литературе. Например, о созидательной силе милосердия размышлял Ф.М. Достоевский в романе «Преступление и наказание». Только Соня Мармеладова, воплощающая собой идею христианского всепрощения, смогла понять истерзанную душу Родиона Раскольникова и </a:t>
            </a:r>
            <a:r>
              <a:rPr kumimoji="0" lang="ru-RU" altLang="ru-RU" sz="2000" b="1" i="0" u="none" strike="noStrike" kern="1200" cap="none" spc="0" normalizeH="0" baseline="0" noProof="0" dirty="0">
                <a:ln>
                  <a:noFill/>
                </a:ln>
                <a:solidFill>
                  <a:srgbClr val="00B0F0"/>
                </a:solidFill>
                <a:effectLst/>
                <a:uLnTx/>
                <a:uFillTx/>
                <a:latin typeface="Arial"/>
                <a:ea typeface="+mn-ea"/>
                <a:cs typeface="Times New Roman" pitchFamily="18" charset="0"/>
              </a:rPr>
              <a:t>повести его к раскаянию и последующему возрождению.</a:t>
            </a:r>
            <a:endParaRPr kumimoji="0" lang="en-US" altLang="ru-RU" sz="2000" b="1" i="0" u="none" strike="noStrike" kern="1200" cap="none" spc="0" normalizeH="0" baseline="0" noProof="0" dirty="0">
              <a:ln>
                <a:noFill/>
              </a:ln>
              <a:solidFill>
                <a:srgbClr val="00B0F0"/>
              </a:solidFill>
              <a:effectLst/>
              <a:uLnTx/>
              <a:uFillTx/>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dirty="0">
                <a:ln>
                  <a:noFill/>
                </a:ln>
                <a:solidFill>
                  <a:srgbClr val="000000"/>
                </a:solidFill>
                <a:effectLst/>
                <a:uLnTx/>
                <a:uFillTx/>
                <a:latin typeface="Arial"/>
                <a:ea typeface="+mn-ea"/>
                <a:cs typeface="Times New Roman" pitchFamily="18" charset="0"/>
              </a:rPr>
              <a:t>.</a:t>
            </a:r>
            <a:endParaRPr kumimoji="0" lang="en-US" altLang="ru-RU" sz="2000" b="1" i="0" u="none" strike="noStrike" kern="1200" cap="none" spc="0" normalizeH="0" baseline="0" noProof="0" dirty="0">
              <a:ln>
                <a:noFill/>
              </a:ln>
              <a:solidFill>
                <a:srgbClr val="000000"/>
              </a:solidFill>
              <a:effectLst/>
              <a:uLnTx/>
              <a:uFillTx/>
              <a:latin typeface="Calibri" pitchFamily="34" charset="0"/>
              <a:ea typeface="Calibri" pitchFamily="34" charset="0"/>
              <a:cs typeface="Calibri" pitchFamily="34" charset="0"/>
            </a:endParaRPr>
          </a:p>
        </p:txBody>
      </p:sp>
      <p:sp>
        <p:nvSpPr>
          <p:cNvPr id="4" name="Заголовок 1">
            <a:extLst>
              <a:ext uri="{FF2B5EF4-FFF2-40B4-BE49-F238E27FC236}">
                <a16:creationId xmlns:a16="http://schemas.microsoft.com/office/drawing/2014/main" id="{00B5ADDB-9A76-448F-AB11-B1A5CEF62BF3}"/>
              </a:ext>
            </a:extLst>
          </p:cNvPr>
          <p:cNvSpPr txBox="1">
            <a:spLocks/>
          </p:cNvSpPr>
          <p:nvPr/>
        </p:nvSpPr>
        <p:spPr>
          <a:xfrm>
            <a:off x="838200" y="365126"/>
            <a:ext cx="10515600" cy="593896"/>
          </a:xfrm>
          <a:prstGeom prst="rect">
            <a:avLst/>
          </a:prstGeom>
          <a:solidFill>
            <a:schemeClr val="accent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ru-RU" sz="2800" b="0" i="0" u="none" strike="noStrike" kern="1200" cap="none" spc="0" normalizeH="0" baseline="0" noProof="0" dirty="0">
                <a:ln>
                  <a:noFill/>
                </a:ln>
                <a:solidFill>
                  <a:prstClr val="black"/>
                </a:solidFill>
                <a:effectLst/>
                <a:uLnTx/>
                <a:uFillTx/>
                <a:latin typeface="Calibri Light" panose="020F0302020204030204"/>
                <a:ea typeface="+mj-ea"/>
                <a:cs typeface="+mj-cs"/>
              </a:rPr>
              <a:t>«Уловки», использование ошибок в аргументации</a:t>
            </a:r>
          </a:p>
        </p:txBody>
      </p:sp>
    </p:spTree>
    <p:extLst>
      <p:ext uri="{BB962C8B-B14F-4D97-AF65-F5344CB8AC3E}">
        <p14:creationId xmlns:p14="http://schemas.microsoft.com/office/powerpoint/2010/main" val="247140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EB026F-D174-422D-87CC-E3EE2FE5135C}"/>
              </a:ext>
            </a:extLst>
          </p:cNvPr>
          <p:cNvSpPr>
            <a:spLocks noGrp="1"/>
          </p:cNvSpPr>
          <p:nvPr>
            <p:ph type="title"/>
          </p:nvPr>
        </p:nvSpPr>
        <p:spPr>
          <a:xfrm>
            <a:off x="838200" y="99000"/>
            <a:ext cx="10515600" cy="1726625"/>
          </a:xfrm>
          <a:solidFill>
            <a:srgbClr val="0070C0"/>
          </a:solidFill>
        </p:spPr>
        <p:txBody>
          <a:bodyPr>
            <a:normAutofit/>
          </a:bodyPr>
          <a:lstStyle/>
          <a:p>
            <a:pPr algn="ctr"/>
            <a:r>
              <a:rPr lang="ru-RU" dirty="0"/>
              <a:t>             Приём осознанного использования понятий    </a:t>
            </a:r>
          </a:p>
        </p:txBody>
      </p:sp>
      <p:sp>
        <p:nvSpPr>
          <p:cNvPr id="3" name="Объект 2">
            <a:extLst>
              <a:ext uri="{FF2B5EF4-FFF2-40B4-BE49-F238E27FC236}">
                <a16:creationId xmlns:a16="http://schemas.microsoft.com/office/drawing/2014/main" id="{701E7839-000A-4282-B5D0-07430C2D03F3}"/>
              </a:ext>
            </a:extLst>
          </p:cNvPr>
          <p:cNvSpPr>
            <a:spLocks noGrp="1"/>
          </p:cNvSpPr>
          <p:nvPr>
            <p:ph idx="1"/>
          </p:nvPr>
        </p:nvSpPr>
        <p:spPr/>
        <p:txBody>
          <a:bodyPr>
            <a:normAutofit lnSpcReduction="10000"/>
          </a:bodyPr>
          <a:lstStyle/>
          <a:p>
            <a:pPr marL="0" indent="0">
              <a:buNone/>
            </a:pPr>
            <a:r>
              <a:rPr lang="ru-RU" u="sng" dirty="0"/>
              <a:t> </a:t>
            </a:r>
            <a:r>
              <a:rPr lang="ru-RU" u="sng" dirty="0">
                <a:latin typeface="Times New Roman" panose="02020603050405020304" pitchFamily="18" charset="0"/>
                <a:cs typeface="Times New Roman" panose="02020603050405020304" pitchFamily="18" charset="0"/>
              </a:rPr>
              <a:t>Задание: сформулировать тезис по теме, подберите понятия, которые помогут раскрыть тему, на основании понятий составьте аргумент в форме утверждения/отрицания.</a:t>
            </a:r>
          </a:p>
          <a:p>
            <a:r>
              <a:rPr lang="ru-RU" dirty="0">
                <a:latin typeface="Times New Roman" panose="02020603050405020304" pitchFamily="18" charset="0"/>
                <a:cs typeface="Times New Roman" panose="02020603050405020304" pitchFamily="18" charset="0"/>
              </a:rPr>
              <a:t>«Милосердие сегодня…важно или нет?» </a:t>
            </a:r>
          </a:p>
          <a:p>
            <a:r>
              <a:rPr lang="ru-RU" dirty="0">
                <a:latin typeface="Times New Roman" panose="02020603050405020304" pitchFamily="18" charset="0"/>
                <a:cs typeface="Times New Roman" panose="02020603050405020304" pitchFamily="18" charset="0"/>
              </a:rPr>
              <a:t>Круг понятий: нравственность, стремление, помощь, поддержка, отрицание, правота, мнение, инвалид, ветеран, слезы</a:t>
            </a:r>
          </a:p>
          <a:p>
            <a:r>
              <a:rPr lang="ru-RU" dirty="0">
                <a:latin typeface="Times New Roman" panose="02020603050405020304" pitchFamily="18" charset="0"/>
                <a:cs typeface="Times New Roman" panose="02020603050405020304" pitchFamily="18" charset="0"/>
              </a:rPr>
              <a:t>«Спор двух поколений сегодня»</a:t>
            </a:r>
          </a:p>
          <a:p>
            <a:r>
              <a:rPr lang="ru-RU" dirty="0">
                <a:latin typeface="Times New Roman" panose="02020603050405020304" pitchFamily="18" charset="0"/>
                <a:cs typeface="Times New Roman" panose="02020603050405020304" pitchFamily="18" charset="0"/>
              </a:rPr>
              <a:t>Круг понятий: </a:t>
            </a:r>
            <a:r>
              <a:rPr lang="ru-RU" b="0" i="0" dirty="0">
                <a:effectLst/>
                <a:latin typeface="Times New Roman" panose="02020603050405020304" pitchFamily="18" charset="0"/>
                <a:cs typeface="Times New Roman" panose="02020603050405020304" pitchFamily="18" charset="0"/>
              </a:rPr>
              <a:t>проблема, столкновение, саморазвитие, движение вперед,  старые взгляды, конфликт, защита, новое, отсутствие взаимопонимания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76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EB026F-D174-422D-87CC-E3EE2FE5135C}"/>
              </a:ext>
            </a:extLst>
          </p:cNvPr>
          <p:cNvSpPr>
            <a:spLocks noGrp="1"/>
          </p:cNvSpPr>
          <p:nvPr>
            <p:ph type="title"/>
          </p:nvPr>
        </p:nvSpPr>
        <p:spPr>
          <a:xfrm>
            <a:off x="838200" y="99001"/>
            <a:ext cx="10515600" cy="1591688"/>
          </a:xfrm>
          <a:solidFill>
            <a:srgbClr val="0070C0"/>
          </a:solidFill>
        </p:spPr>
        <p:txBody>
          <a:bodyPr>
            <a:normAutofit/>
          </a:bodyPr>
          <a:lstStyle/>
          <a:p>
            <a:pPr algn="ctr"/>
            <a:r>
              <a:rPr lang="ru-RU" dirty="0"/>
              <a:t>             Приём «Неполное предложение» </a:t>
            </a:r>
            <a:br>
              <a:rPr lang="ru-RU" dirty="0"/>
            </a:br>
            <a:r>
              <a:rPr lang="ru-RU" dirty="0"/>
              <a:t>   </a:t>
            </a:r>
          </a:p>
        </p:txBody>
      </p:sp>
      <p:sp>
        <p:nvSpPr>
          <p:cNvPr id="3" name="Объект 2">
            <a:extLst>
              <a:ext uri="{FF2B5EF4-FFF2-40B4-BE49-F238E27FC236}">
                <a16:creationId xmlns:a16="http://schemas.microsoft.com/office/drawing/2014/main" id="{701E7839-000A-4282-B5D0-07430C2D03F3}"/>
              </a:ext>
            </a:extLst>
          </p:cNvPr>
          <p:cNvSpPr>
            <a:spLocks noGrp="1"/>
          </p:cNvSpPr>
          <p:nvPr>
            <p:ph idx="1"/>
          </p:nvPr>
        </p:nvSpPr>
        <p:spPr/>
        <p:txBody>
          <a:bodyPr>
            <a:normAutofit fontScale="92500" lnSpcReduction="10000"/>
          </a:bodyPr>
          <a:lstStyle/>
          <a:p>
            <a:pPr marL="0" indent="0">
              <a:buNone/>
            </a:pPr>
            <a:r>
              <a:rPr lang="ru-RU" u="sng" dirty="0"/>
              <a:t> </a:t>
            </a:r>
            <a:r>
              <a:rPr lang="ru-RU" u="sng" dirty="0">
                <a:latin typeface="Times New Roman" panose="02020603050405020304" pitchFamily="18" charset="0"/>
                <a:cs typeface="Times New Roman" panose="02020603050405020304" pitchFamily="18" charset="0"/>
              </a:rPr>
              <a:t>Задание: </a:t>
            </a: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выбрать любое суждение по  теме и затем  привести несколько аргументов для доказательства своей позиции, продолжив предложение</a:t>
            </a:r>
            <a:endParaRPr lang="ru-RU" u="sng" dirty="0">
              <a:latin typeface="Times New Roman" panose="02020603050405020304" pitchFamily="18" charset="0"/>
              <a:cs typeface="Times New Roman" panose="02020603050405020304" pitchFamily="18" charset="0"/>
            </a:endParaRPr>
          </a:p>
          <a:p>
            <a:pPr marL="180340" marR="0" lvl="0" indent="0" algn="just" defTabSz="914400" rtl="0" eaLnBrk="1" fontAlgn="auto" latinLnBrk="0" hangingPunct="1">
              <a:lnSpc>
                <a:spcPct val="90000"/>
              </a:lnSpc>
              <a:spcBef>
                <a:spcPts val="1000"/>
              </a:spcBef>
              <a:spcAft>
                <a:spcPts val="0"/>
              </a:spcAft>
              <a:buClrTx/>
              <a:buSzTx/>
              <a:buNone/>
              <a:tabLst/>
              <a:defRPr/>
            </a:pP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Вопрос: «Какие из рассмотренных человеческих качеств вы цените больше всего?».</a:t>
            </a:r>
            <a:endParaRPr kumimoji="0" lang="ru-RU"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80340" marR="0" lvl="0" indent="44958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Ответ: «Из рассмотренных человеческих качеств я ценю более всего…, потому что…»</a:t>
            </a:r>
            <a:endParaRPr kumimoji="0" lang="ru-RU"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indent="0">
              <a:buNone/>
            </a:pP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Вопрос: «Сколько позиций жизненного выбора представлено в «Старухе Изергиль? Какой выбор важен для вас? Почему?»</a:t>
            </a:r>
          </a:p>
          <a:p>
            <a:pPr marL="180340" marR="0" lvl="0" indent="44958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dirty="0">
                <a:solidFill>
                  <a:srgbClr val="000000"/>
                </a:solidFill>
                <a:latin typeface="Times New Roman" panose="02020603050405020304" pitchFamily="18" charset="0"/>
              </a:rPr>
              <a:t> </a:t>
            </a:r>
            <a:r>
              <a:rPr kumimoji="0" lang="ru-RU"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Ответ: «Писатель определяет два выбора: </a:t>
            </a:r>
            <a:r>
              <a:rPr lang="ru-RU" dirty="0">
                <a:solidFill>
                  <a:srgbClr val="000000"/>
                </a:solidFill>
                <a:latin typeface="Times New Roman" panose="02020603050405020304" pitchFamily="18" charset="0"/>
              </a:rPr>
              <a:t>эгоизм и индивидуализм против самопожертвования своей жизни ради других. Для меня важно…, потому что…, я определяю правила своей жизни…</a:t>
            </a:r>
            <a:r>
              <a:rPr kumimoji="0" lang="ru-RU"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ru-RU"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2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5B24D-F09B-45B3-A94D-E43F089E4E83}"/>
              </a:ext>
            </a:extLst>
          </p:cNvPr>
          <p:cNvSpPr>
            <a:spLocks noGrp="1"/>
          </p:cNvSpPr>
          <p:nvPr>
            <p:ph type="title"/>
          </p:nvPr>
        </p:nvSpPr>
        <p:spPr>
          <a:solidFill>
            <a:srgbClr val="0070C0"/>
          </a:solidFill>
        </p:spPr>
        <p:txBody>
          <a:bodyPr>
            <a:normAutofit/>
          </a:bodyPr>
          <a:lstStyle/>
          <a:p>
            <a:pPr algn="ctr"/>
            <a:r>
              <a:rPr lang="ru-RU" dirty="0"/>
              <a:t>«Подбери аргумент»</a:t>
            </a:r>
          </a:p>
        </p:txBody>
      </p:sp>
      <p:sp>
        <p:nvSpPr>
          <p:cNvPr id="3" name="Объект 2">
            <a:extLst>
              <a:ext uri="{FF2B5EF4-FFF2-40B4-BE49-F238E27FC236}">
                <a16:creationId xmlns:a16="http://schemas.microsoft.com/office/drawing/2014/main" id="{62BCDDAF-3FDC-4162-A060-B3F7D2855A78}"/>
              </a:ext>
            </a:extLst>
          </p:cNvPr>
          <p:cNvSpPr>
            <a:spLocks noGrp="1"/>
          </p:cNvSpPr>
          <p:nvPr>
            <p:ph idx="1"/>
          </p:nvPr>
        </p:nvSpPr>
        <p:spPr/>
        <p:txBody>
          <a:bodyPr>
            <a:normAutofit fontScale="92500" lnSpcReduction="10000"/>
          </a:bodyPr>
          <a:lstStyle/>
          <a:p>
            <a:pPr marL="180340" indent="449580" algn="just" rtl="0"/>
            <a:r>
              <a:rPr lang="ru-RU" dirty="0"/>
              <a:t>Задание: </a:t>
            </a:r>
            <a:r>
              <a:rPr lang="ru-RU" sz="2800" b="0" i="0" dirty="0">
                <a:solidFill>
                  <a:srgbClr val="000000"/>
                </a:solidFill>
                <a:effectLst/>
                <a:latin typeface="Times New Roman" panose="02020603050405020304" pitchFamily="18" charset="0"/>
              </a:rPr>
              <a:t>подбери 3 аргумента из разных источников к тезису «Труд кормит, а лень портит»: один аргумент должен относиться к фактам, второй может представлять собой  жизненные наблюдения учащихся, а третий из художественной литературы.</a:t>
            </a:r>
            <a:endParaRPr lang="ru-RU" sz="2800" b="0" i="0" dirty="0">
              <a:solidFill>
                <a:srgbClr val="000000"/>
              </a:solidFill>
              <a:effectLst/>
              <a:latin typeface="Calibri" panose="020F0502020204030204" pitchFamily="34" charset="0"/>
            </a:endParaRPr>
          </a:p>
          <a:p>
            <a:pPr marL="180340" indent="449580" algn="just" rtl="0"/>
            <a:r>
              <a:rPr lang="ru-RU" sz="2800" b="0" i="0" dirty="0">
                <a:solidFill>
                  <a:srgbClr val="000000"/>
                </a:solidFill>
                <a:effectLst/>
                <a:latin typeface="Times New Roman" panose="02020603050405020304" pitchFamily="18" charset="0"/>
              </a:rPr>
              <a:t>1. Факты: отсутствие труда ведет к человеческой деградации – в качестве исторического факта приводят падение Римской империи. </a:t>
            </a:r>
            <a:endParaRPr lang="ru-RU" sz="2800" b="0" i="0" dirty="0">
              <a:solidFill>
                <a:srgbClr val="000000"/>
              </a:solidFill>
              <a:effectLst/>
              <a:latin typeface="Calibri" panose="020F0502020204030204" pitchFamily="34" charset="0"/>
            </a:endParaRPr>
          </a:p>
          <a:p>
            <a:pPr marL="180340" indent="449580" algn="just" rtl="0"/>
            <a:r>
              <a:rPr lang="ru-RU" sz="2800" b="0" i="0" dirty="0">
                <a:solidFill>
                  <a:srgbClr val="000000"/>
                </a:solidFill>
                <a:effectLst/>
                <a:latin typeface="Times New Roman" panose="02020603050405020304" pitchFamily="18" charset="0"/>
              </a:rPr>
              <a:t>2. Наблюдения: современные социальные проблемы (пьянство, наркомания) как следствие пренебрежения трудом.</a:t>
            </a:r>
            <a:endParaRPr lang="ru-RU" sz="2800" b="0" i="0" dirty="0">
              <a:solidFill>
                <a:srgbClr val="000000"/>
              </a:solidFill>
              <a:effectLst/>
              <a:latin typeface="Calibri" panose="020F0502020204030204" pitchFamily="34" charset="0"/>
            </a:endParaRPr>
          </a:p>
          <a:p>
            <a:pPr marL="180340" indent="449580" algn="just" rtl="0"/>
            <a:r>
              <a:rPr lang="ru-RU" sz="2800" b="0" i="0" dirty="0">
                <a:solidFill>
                  <a:srgbClr val="000000"/>
                </a:solidFill>
                <a:effectLst/>
                <a:latin typeface="Times New Roman" panose="02020603050405020304" pitchFamily="18" charset="0"/>
              </a:rPr>
              <a:t>3. Литература: </a:t>
            </a:r>
            <a:r>
              <a:rPr lang="ru-RU" sz="2800" b="0" i="0" dirty="0" err="1">
                <a:solidFill>
                  <a:srgbClr val="000000"/>
                </a:solidFill>
                <a:effectLst/>
                <a:latin typeface="Times New Roman" panose="02020603050405020304" pitchFamily="18" charset="0"/>
              </a:rPr>
              <a:t>И.А.Гончаров</a:t>
            </a:r>
            <a:r>
              <a:rPr lang="ru-RU" sz="2800" b="0" i="0" dirty="0">
                <a:solidFill>
                  <a:srgbClr val="000000"/>
                </a:solidFill>
                <a:effectLst/>
                <a:latin typeface="Times New Roman" panose="02020603050405020304" pitchFamily="18" charset="0"/>
              </a:rPr>
              <a:t> «Обломов», </a:t>
            </a:r>
            <a:r>
              <a:rPr lang="ru-RU" sz="2800" b="0" i="0" dirty="0" err="1">
                <a:solidFill>
                  <a:srgbClr val="000000"/>
                </a:solidFill>
                <a:effectLst/>
                <a:latin typeface="Times New Roman" panose="02020603050405020304" pitchFamily="18" charset="0"/>
              </a:rPr>
              <a:t>Д.И.Фонвизин</a:t>
            </a:r>
            <a:r>
              <a:rPr lang="ru-RU" sz="2800" b="0" i="0" dirty="0">
                <a:solidFill>
                  <a:srgbClr val="000000"/>
                </a:solidFill>
                <a:effectLst/>
                <a:latin typeface="Times New Roman" panose="02020603050405020304" pitchFamily="18" charset="0"/>
              </a:rPr>
              <a:t> «Недоросль», Салтыков-Щедрин «Повесть о том, как один мужик дву</a:t>
            </a:r>
            <a:r>
              <a:rPr lang="ru-RU" dirty="0">
                <a:solidFill>
                  <a:srgbClr val="000000"/>
                </a:solidFill>
                <a:latin typeface="Times New Roman" panose="02020603050405020304" pitchFamily="18" charset="0"/>
              </a:rPr>
              <a:t>х генералов прокормил»</a:t>
            </a:r>
            <a:endParaRPr lang="ru-RU" sz="2800" b="0" i="0" dirty="0">
              <a:solidFill>
                <a:srgbClr val="000000"/>
              </a:solidFill>
              <a:effectLst/>
              <a:latin typeface="Calibri" panose="020F0502020204030204" pitchFamily="34" charset="0"/>
            </a:endParaRPr>
          </a:p>
          <a:p>
            <a:pPr marL="0" indent="0">
              <a:buNone/>
            </a:pPr>
            <a:endParaRPr lang="ru-RU" dirty="0"/>
          </a:p>
        </p:txBody>
      </p:sp>
    </p:spTree>
    <p:extLst>
      <p:ext uri="{BB962C8B-B14F-4D97-AF65-F5344CB8AC3E}">
        <p14:creationId xmlns:p14="http://schemas.microsoft.com/office/powerpoint/2010/main" val="299606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668D29-F9E1-DCEA-34E8-1E8531446ABD}"/>
              </a:ext>
            </a:extLst>
          </p:cNvPr>
          <p:cNvSpPr txBox="1"/>
          <p:nvPr/>
        </p:nvSpPr>
        <p:spPr>
          <a:xfrm>
            <a:off x="246000" y="199655"/>
            <a:ext cx="11430000" cy="6555641"/>
          </a:xfrm>
          <a:prstGeom prst="rect">
            <a:avLst/>
          </a:prstGeom>
          <a:noFill/>
        </p:spPr>
        <p:txBody>
          <a:bodyPr wrap="square">
            <a:spAutoFit/>
          </a:bodyPr>
          <a:lstStyle/>
          <a:p>
            <a:r>
              <a:rPr lang="ru-RU" b="1" dirty="0"/>
              <a:t>Практикум по написанию эссе</a:t>
            </a:r>
          </a:p>
          <a:p>
            <a:r>
              <a:rPr lang="ru-RU" dirty="0">
                <a:solidFill>
                  <a:srgbClr val="00B050"/>
                </a:solidFill>
              </a:rPr>
              <a:t>«В безнравственном обществе все изобретения, увеличивающие власть человека над природой, - не только не благо, но  несомненное и очевидное зло» (Л. Н. Толстой)</a:t>
            </a:r>
          </a:p>
          <a:p>
            <a:r>
              <a:rPr lang="ru-RU" dirty="0"/>
              <a:t>       </a:t>
            </a:r>
            <a:r>
              <a:rPr lang="ru-RU" sz="2400" dirty="0"/>
              <a:t>Толстой в своем высказывании поднимает проблему ответственности ученых за свои изобретения. Я согласна с мнением автора, потому что не все понимают степень опасности вреда, который может быть причинен природе. Общество – это тесно связанная с природой часть материального мира, которая включает в себя формы взаимодействия людей. Одним из негативных последствий  безответственности ученых является возникновение глобальной экологической проблемы. Ее решение требует незамедлительных мер, от них зависит судьба человечества. Изобретение атомной бомбы и ее испытание повлекло за собой гибель большого количества людей. Радиоактивному заражению подверглась огромная территория. Все это принесло страдания людям, причинило вред природе. Утилизация химических отходов также отрицательно воздействует на окружающую среду. Таким образом, можно сделать вывод о том, что ученые должны нести ответственность за свои изобретения.</a:t>
            </a:r>
          </a:p>
          <a:p>
            <a:r>
              <a:rPr lang="ru-RU" b="1" i="1" dirty="0">
                <a:solidFill>
                  <a:srgbClr val="00B050"/>
                </a:solidFill>
              </a:rPr>
              <a:t>Задание.</a:t>
            </a:r>
            <a:r>
              <a:rPr lang="ru-RU" i="1" dirty="0">
                <a:solidFill>
                  <a:srgbClr val="00B050"/>
                </a:solidFill>
              </a:rPr>
              <a:t> Определить структуру и дописать недостающие элементы.</a:t>
            </a:r>
          </a:p>
          <a:p>
            <a:r>
              <a:rPr lang="ru-RU" i="1" dirty="0">
                <a:solidFill>
                  <a:srgbClr val="00B0F0"/>
                </a:solidFill>
              </a:rPr>
              <a:t>Задание. Сформулировать тему и написать эссе, речь, статью по цитате:</a:t>
            </a:r>
          </a:p>
          <a:p>
            <a:r>
              <a:rPr lang="ru-RU" dirty="0">
                <a:solidFill>
                  <a:srgbClr val="00B0F0"/>
                </a:solidFill>
              </a:rPr>
              <a:t>«Иногда для того, чтобы стать бессмертным, надо заплатить  ценою целой жизни» (Ф. Ницше).</a:t>
            </a:r>
          </a:p>
        </p:txBody>
      </p:sp>
    </p:spTree>
    <p:extLst>
      <p:ext uri="{BB962C8B-B14F-4D97-AF65-F5344CB8AC3E}">
        <p14:creationId xmlns:p14="http://schemas.microsoft.com/office/powerpoint/2010/main" val="305182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D61F84-AB65-EDE1-9203-2DFDAA92CF20}"/>
              </a:ext>
            </a:extLst>
          </p:cNvPr>
          <p:cNvSpPr txBox="1"/>
          <p:nvPr/>
        </p:nvSpPr>
        <p:spPr>
          <a:xfrm>
            <a:off x="336000" y="0"/>
            <a:ext cx="11295000" cy="6186309"/>
          </a:xfrm>
          <a:prstGeom prst="rect">
            <a:avLst/>
          </a:prstGeom>
          <a:noFill/>
        </p:spPr>
        <p:txBody>
          <a:bodyPr wrap="square">
            <a:spAutoFit/>
          </a:bodyPr>
          <a:lstStyle/>
          <a:p>
            <a:pPr algn="just"/>
            <a:r>
              <a:rPr lang="ru-RU" dirty="0">
                <a:solidFill>
                  <a:srgbClr val="000000"/>
                </a:solidFill>
                <a:effectLst/>
                <a:highlight>
                  <a:srgbClr val="FFFFFF"/>
                </a:highlight>
                <a:latin typeface="Times New Roman" panose="02020603050405020304" pitchFamily="18" charset="0"/>
                <a:ea typeface="Times New Roman" panose="02020603050405020304" pitchFamily="18" charset="0"/>
              </a:rPr>
              <a:t>Предлагаю практический разбор двух эссе на одну тему.</a:t>
            </a:r>
            <a:endParaRPr lang="ru-RU" dirty="0">
              <a:effectLst/>
              <a:highlight>
                <a:srgbClr val="FFFFFF"/>
              </a:highlight>
              <a:latin typeface="Times New Roman" panose="02020603050405020304" pitchFamily="18" charset="0"/>
              <a:ea typeface="Times New Roman" panose="02020603050405020304" pitchFamily="18" charset="0"/>
            </a:endParaRPr>
          </a:p>
          <a:p>
            <a:pPr algn="just"/>
            <a:r>
              <a:rPr lang="ru-RU" b="1" i="1" dirty="0">
                <a:solidFill>
                  <a:srgbClr val="000000"/>
                </a:solidFill>
                <a:effectLst/>
                <a:highlight>
                  <a:srgbClr val="FFFFFF"/>
                </a:highlight>
                <a:latin typeface="Times New Roman" panose="02020603050405020304" pitchFamily="18" charset="0"/>
                <a:ea typeface="Times New Roman" panose="02020603050405020304" pitchFamily="18" charset="0"/>
              </a:rPr>
              <a:t> «Законы хороши, но их надобно еще хорошо исполнять, чтобы люди были счастливы»</a:t>
            </a:r>
            <a:r>
              <a:rPr lang="ru-RU" dirty="0">
                <a:solidFill>
                  <a:srgbClr val="000000"/>
                </a:solidFill>
                <a:effectLst/>
                <a:highlight>
                  <a:srgbClr val="FFFFFF"/>
                </a:highlight>
                <a:latin typeface="Times New Roman" panose="02020603050405020304" pitchFamily="18" charset="0"/>
                <a:ea typeface="Times New Roman" panose="02020603050405020304" pitchFamily="18" charset="0"/>
              </a:rPr>
              <a:t>. (Н. М. Карамзин).</a:t>
            </a:r>
            <a:endParaRPr lang="ru-RU" dirty="0">
              <a:effectLst/>
              <a:highlight>
                <a:srgbClr val="FFFFFF"/>
              </a:highlight>
              <a:latin typeface="Times New Roman" panose="02020603050405020304" pitchFamily="18" charset="0"/>
              <a:ea typeface="Times New Roman" panose="02020603050405020304" pitchFamily="18" charset="0"/>
            </a:endParaRPr>
          </a:p>
          <a:p>
            <a:pPr algn="just"/>
            <a:r>
              <a:rPr lang="ru-RU" dirty="0">
                <a:solidFill>
                  <a:srgbClr val="000000"/>
                </a:solidFill>
                <a:effectLst/>
                <a:highlight>
                  <a:srgbClr val="FFFFFF"/>
                </a:highlight>
                <a:latin typeface="Times New Roman" panose="02020603050405020304" pitchFamily="18" charset="0"/>
                <a:ea typeface="Times New Roman" panose="02020603050405020304" pitchFamily="18" charset="0"/>
              </a:rPr>
              <a:t>1</a:t>
            </a:r>
            <a:r>
              <a:rPr lang="ru-RU" i="1" dirty="0">
                <a:solidFill>
                  <a:srgbClr val="000000"/>
                </a:solidFill>
                <a:effectLst/>
                <a:highlight>
                  <a:srgbClr val="FFFFFF"/>
                </a:highlight>
                <a:latin typeface="Times New Roman" panose="02020603050405020304" pitchFamily="18" charset="0"/>
                <a:ea typeface="Times New Roman" panose="02020603050405020304" pitchFamily="18" charset="0"/>
              </a:rPr>
              <a:t>. «Проблема, поднятая Карамзиным, очень актуальна в современном мире, потому что многие люди забывают, что законы обязательны для исполнения и едины для всех.</a:t>
            </a:r>
            <a:endParaRPr lang="ru-RU" dirty="0">
              <a:effectLst/>
              <a:highlight>
                <a:srgbClr val="FFFFFF"/>
              </a:highlight>
              <a:latin typeface="Times New Roman" panose="02020603050405020304" pitchFamily="18" charset="0"/>
              <a:ea typeface="Times New Roman" panose="02020603050405020304" pitchFamily="18" charset="0"/>
            </a:endParaRPr>
          </a:p>
          <a:p>
            <a:pPr algn="just"/>
            <a:r>
              <a:rPr lang="ru-RU" i="1" dirty="0">
                <a:solidFill>
                  <a:srgbClr val="000000"/>
                </a:solidFill>
                <a:effectLst/>
                <a:highlight>
                  <a:srgbClr val="FFFFFF"/>
                </a:highlight>
                <a:latin typeface="Times New Roman" panose="02020603050405020304" pitchFamily="18" charset="0"/>
                <a:ea typeface="Times New Roman" panose="02020603050405020304" pitchFamily="18" charset="0"/>
              </a:rPr>
              <a:t>Я согласна с мнением автора и также считаю, что законы обязательны и едины для всех. Законы хороши, но есть люди, которые не желают исполнять их либо пытаются найти в них какую-либо лазейку, подстроить их под себя, обойти их. Например, индивидуальный предприниматель пытается найти любые способы, чтобы скрыть свои доходы и платить как можно меньше налогов.</a:t>
            </a:r>
            <a:endParaRPr lang="ru-RU" dirty="0">
              <a:effectLst/>
              <a:highlight>
                <a:srgbClr val="FFFFFF"/>
              </a:highlight>
              <a:latin typeface="Times New Roman" panose="02020603050405020304" pitchFamily="18" charset="0"/>
              <a:ea typeface="Times New Roman" panose="02020603050405020304" pitchFamily="18" charset="0"/>
            </a:endParaRPr>
          </a:p>
          <a:p>
            <a:pPr algn="just"/>
            <a:r>
              <a:rPr lang="ru-RU" i="1" dirty="0">
                <a:solidFill>
                  <a:srgbClr val="000000"/>
                </a:solidFill>
                <a:effectLst/>
                <a:highlight>
                  <a:srgbClr val="FFFFFF"/>
                </a:highlight>
                <a:latin typeface="Times New Roman" panose="02020603050405020304" pitchFamily="18" charset="0"/>
                <a:ea typeface="Times New Roman" panose="02020603050405020304" pitchFamily="18" charset="0"/>
              </a:rPr>
              <a:t>Законы – обязательные для исполнения и единые для всех правила. Если люди будут хорошо и точно выполнять законы, само общество и жизнь в нем станут лучше, потому что уменьшится количество преступников, коррупционеров, сократится сектор теневой экономики в государстве.</a:t>
            </a:r>
            <a:endParaRPr lang="ru-RU" dirty="0">
              <a:effectLst/>
              <a:highlight>
                <a:srgbClr val="FFFFFF"/>
              </a:highlight>
              <a:latin typeface="Times New Roman" panose="02020603050405020304" pitchFamily="18" charset="0"/>
              <a:ea typeface="Times New Roman" panose="02020603050405020304" pitchFamily="18" charset="0"/>
            </a:endParaRPr>
          </a:p>
          <a:p>
            <a:pPr algn="just"/>
            <a:r>
              <a:rPr lang="ru-RU" i="1" dirty="0">
                <a:solidFill>
                  <a:srgbClr val="000000"/>
                </a:solidFill>
                <a:effectLst/>
                <a:highlight>
                  <a:srgbClr val="FFFFFF"/>
                </a:highlight>
                <a:latin typeface="Times New Roman" panose="02020603050405020304" pitchFamily="18" charset="0"/>
                <a:ea typeface="Times New Roman" panose="02020603050405020304" pitchFamily="18" charset="0"/>
              </a:rPr>
              <a:t>И поэтому, повторяя слова автора, можно сказать, что законы хороши, просто надо их хорошо исполнять, чтобы жизнь людей стала лучше и счастливее».</a:t>
            </a:r>
            <a:endParaRPr lang="ru-RU" dirty="0">
              <a:effectLst/>
              <a:highlight>
                <a:srgbClr val="FFFFFF"/>
              </a:highlight>
              <a:latin typeface="Times New Roman" panose="02020603050405020304" pitchFamily="18" charset="0"/>
              <a:ea typeface="Times New Roman" panose="02020603050405020304" pitchFamily="18" charset="0"/>
            </a:endParaRP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Проанализируй и измени эссе</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1. Ученик понял смысл, но…. не сформулировал проблему</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2. Эссе соответствует/не соответствует….. заявленной теме</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3. Выражена/не выражена личная позиция ученика</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6. Ученик объясняет свою позицию на уровне…. на обыденном уровне, отсутствует теоретическое обоснование</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7. Факты взяты из ….повседневного опыта</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8. Попытка рассуждения, ученик делает определенные выводы/нет</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9. Грубых ошибок (терминологических, фактических, логических)…. нет</a:t>
            </a:r>
          </a:p>
          <a:p>
            <a:pPr algn="just"/>
            <a:r>
              <a:rPr lang="ru-RU" dirty="0">
                <a:solidFill>
                  <a:srgbClr val="00B050"/>
                </a:solidFill>
                <a:effectLst/>
                <a:highlight>
                  <a:srgbClr val="FFFFFF"/>
                </a:highlight>
                <a:latin typeface="Times New Roman" panose="02020603050405020304" pitchFamily="18" charset="0"/>
                <a:ea typeface="Times New Roman" panose="02020603050405020304" pitchFamily="18" charset="0"/>
              </a:rPr>
              <a:t>10. Эссе соответствует/не соответствует требованиям жанра и нормам русского языка</a:t>
            </a:r>
          </a:p>
        </p:txBody>
      </p:sp>
    </p:spTree>
    <p:extLst>
      <p:ext uri="{BB962C8B-B14F-4D97-AF65-F5344CB8AC3E}">
        <p14:creationId xmlns:p14="http://schemas.microsoft.com/office/powerpoint/2010/main" val="3446690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22341-8595-D21F-ACC1-2C7793A4DC5F}"/>
              </a:ext>
            </a:extLst>
          </p:cNvPr>
          <p:cNvSpPr>
            <a:spLocks noGrp="1"/>
          </p:cNvSpPr>
          <p:nvPr>
            <p:ph type="title"/>
          </p:nvPr>
        </p:nvSpPr>
        <p:spPr>
          <a:xfrm>
            <a:off x="838200" y="189001"/>
            <a:ext cx="10515600" cy="675000"/>
          </a:xfrm>
        </p:spPr>
        <p:txBody>
          <a:bodyPr>
            <a:normAutofit fontScale="90000"/>
          </a:bodyPr>
          <a:lstStyle/>
          <a:p>
            <a:r>
              <a:rPr lang="ru-RU" dirty="0"/>
              <a:t>Инструкция к написанию статьи</a:t>
            </a:r>
          </a:p>
        </p:txBody>
      </p:sp>
      <p:sp>
        <p:nvSpPr>
          <p:cNvPr id="3" name="Объект 2">
            <a:extLst>
              <a:ext uri="{FF2B5EF4-FFF2-40B4-BE49-F238E27FC236}">
                <a16:creationId xmlns:a16="http://schemas.microsoft.com/office/drawing/2014/main" id="{DB14F807-47E2-A899-4908-94ACC4FA3D08}"/>
              </a:ext>
            </a:extLst>
          </p:cNvPr>
          <p:cNvSpPr>
            <a:spLocks noGrp="1"/>
          </p:cNvSpPr>
          <p:nvPr>
            <p:ph idx="1"/>
          </p:nvPr>
        </p:nvSpPr>
        <p:spPr>
          <a:xfrm>
            <a:off x="201000" y="864002"/>
            <a:ext cx="11745000" cy="5579998"/>
          </a:xfrm>
        </p:spPr>
        <p:txBody>
          <a:bodyPr>
            <a:normAutofit fontScale="77500" lnSpcReduction="20000"/>
          </a:bodyPr>
          <a:lstStyle/>
          <a:p>
            <a:r>
              <a:rPr lang="ru-RU" dirty="0"/>
              <a:t>1.	</a:t>
            </a:r>
            <a:r>
              <a:rPr lang="ru-RU" sz="3400" dirty="0"/>
              <a:t>Составить план с перечнем тезисов</a:t>
            </a:r>
          </a:p>
          <a:p>
            <a:r>
              <a:rPr lang="ru-RU" sz="3400" dirty="0"/>
              <a:t>2.	Написать  вступление, кратко объясняя, в чем ценность статьи</a:t>
            </a:r>
          </a:p>
          <a:p>
            <a:r>
              <a:rPr lang="ru-RU" sz="3400" dirty="0"/>
              <a:t>3.	Изложить согласно плану, четко следуя теме, основную часть статьи.</a:t>
            </a:r>
          </a:p>
          <a:p>
            <a:r>
              <a:rPr lang="ru-RU" sz="3400" dirty="0"/>
              <a:t>4.	Составить заключительный абзац с выводом.</a:t>
            </a:r>
          </a:p>
          <a:p>
            <a:r>
              <a:rPr lang="ru-RU" sz="3400" dirty="0"/>
              <a:t>5.	Перечитать текст, исправить ошибки, убрать излишек однокоренных слов  и… Сделать перерыв.</a:t>
            </a:r>
          </a:p>
          <a:p>
            <a:r>
              <a:rPr lang="ru-RU" sz="3400" dirty="0"/>
              <a:t>6.	Постарайтесь за время отдыха абстрагироваться от текста, представить, что статью писал незнакомый человек: </a:t>
            </a:r>
          </a:p>
          <a:p>
            <a:r>
              <a:rPr lang="ru-RU" sz="3400" dirty="0"/>
              <a:t>     - интересно ли вам ее читать? </a:t>
            </a:r>
          </a:p>
          <a:p>
            <a:r>
              <a:rPr lang="ru-RU" sz="3400" dirty="0"/>
              <a:t>     - ничто не вызывает сомнений, все ли понятно? </a:t>
            </a:r>
          </a:p>
          <a:p>
            <a:r>
              <a:rPr lang="ru-RU" sz="3400" dirty="0"/>
              <a:t>     - нет ли жаргонизмов, тавтологии?..</a:t>
            </a:r>
          </a:p>
          <a:p>
            <a:r>
              <a:rPr lang="ru-RU" sz="3400" dirty="0"/>
              <a:t>7.	Придумать содержательный заголовок. Конечно, он может «придуматься» раньше, но опыт свидетельствует: чаще всего самый удачный вариант приходит в голову после работы над текстом.</a:t>
            </a:r>
          </a:p>
          <a:p>
            <a:r>
              <a:rPr lang="ru-RU" sz="3400" dirty="0"/>
              <a:t>8.	Не спешить переписывать, вдумчиво прочитать</a:t>
            </a:r>
            <a:endParaRPr lang="ru-RU" dirty="0"/>
          </a:p>
        </p:txBody>
      </p:sp>
    </p:spTree>
    <p:extLst>
      <p:ext uri="{BB962C8B-B14F-4D97-AF65-F5344CB8AC3E}">
        <p14:creationId xmlns:p14="http://schemas.microsoft.com/office/powerpoint/2010/main" val="210857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8D7546-0321-A58B-65DE-E51CC5E6A7F3}"/>
              </a:ext>
            </a:extLst>
          </p:cNvPr>
          <p:cNvSpPr txBox="1"/>
          <p:nvPr/>
        </p:nvSpPr>
        <p:spPr>
          <a:xfrm>
            <a:off x="336000" y="99000"/>
            <a:ext cx="10485000" cy="1335237"/>
          </a:xfrm>
          <a:prstGeom prst="rect">
            <a:avLst/>
          </a:prstGeom>
          <a:noFill/>
        </p:spPr>
        <p:txBody>
          <a:bodyPr wrap="square">
            <a:spAutoFit/>
          </a:bodyPr>
          <a:lstStyle/>
          <a:p>
            <a:pPr indent="449580" algn="ctr">
              <a:lnSpc>
                <a:spcPct val="115000"/>
              </a:lnSpc>
              <a:spcAft>
                <a:spcPts val="1000"/>
              </a:spcAft>
            </a:pPr>
            <a:r>
              <a:rPr lang="ru-RU" sz="1600" b="1" u="heavy"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Статья – «объясняющий» жанр</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ru-RU" sz="16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Задача</a:t>
            </a:r>
            <a:r>
              <a:rPr lang="ru-RU" sz="1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 привлечь внимание к вопросу, проблеме, убедить читателей  в правоте или ошибочности мысли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ru-RU" sz="1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Авторская </a:t>
            </a:r>
            <a:r>
              <a:rPr lang="ru-RU" sz="16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позиция</a:t>
            </a:r>
            <a:r>
              <a:rPr lang="ru-RU" sz="1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обязательно чёткая и понятная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pPr>
            <a:r>
              <a:rPr lang="ru-RU" sz="1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Тип речи – </a:t>
            </a:r>
            <a:r>
              <a:rPr lang="ru-RU" sz="16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рассуждение.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E9A340-3F11-EE3B-E85B-D20FC38BF318}"/>
              </a:ext>
            </a:extLst>
          </p:cNvPr>
          <p:cNvSpPr txBox="1"/>
          <p:nvPr/>
        </p:nvSpPr>
        <p:spPr>
          <a:xfrm>
            <a:off x="1776000" y="1539000"/>
            <a:ext cx="7070126" cy="1921167"/>
          </a:xfrm>
          <a:prstGeom prst="rect">
            <a:avLst/>
          </a:prstGeom>
          <a:noFill/>
        </p:spPr>
        <p:txBody>
          <a:bodyPr wrap="square">
            <a:spAutoFit/>
          </a:bodyPr>
          <a:lstStyle/>
          <a:p>
            <a:pPr algn="ctr" fontAlgn="base">
              <a:lnSpc>
                <a:spcPct val="115000"/>
              </a:lnSpc>
              <a:spcAft>
                <a:spcPts val="1000"/>
              </a:spcAft>
            </a:pPr>
            <a:r>
              <a:rPr lang="ru-RU" sz="1600" b="1" u="heavy"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Статья состоит из следующих фрагментов</a:t>
            </a:r>
          </a:p>
          <a:p>
            <a:pPr algn="ctr" fontAlgn="base">
              <a:lnSpc>
                <a:spcPct val="115000"/>
              </a:lnSpc>
              <a:spcAft>
                <a:spcPts val="1000"/>
              </a:spcAft>
            </a:pPr>
            <a:endParaRPr lang="ru-RU" sz="1600" b="1" u="heavy"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endParaRPr lang="ru-RU" sz="1600" b="1" u="heavy"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endParaRPr lang="ru-RU" sz="1600" b="1" u="heavy"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endParaRPr lang="ru-RU" sz="1100" dirty="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Таблица 8">
            <a:extLst>
              <a:ext uri="{FF2B5EF4-FFF2-40B4-BE49-F238E27FC236}">
                <a16:creationId xmlns:a16="http://schemas.microsoft.com/office/drawing/2014/main" id="{5EBC2416-2A68-70F5-3457-36C7ACA14D0B}"/>
              </a:ext>
            </a:extLst>
          </p:cNvPr>
          <p:cNvGraphicFramePr>
            <a:graphicFrameLocks noGrp="1"/>
          </p:cNvGraphicFramePr>
          <p:nvPr>
            <p:extLst>
              <p:ext uri="{D42A27DB-BD31-4B8C-83A1-F6EECF244321}">
                <p14:modId xmlns:p14="http://schemas.microsoft.com/office/powerpoint/2010/main" val="610458192"/>
              </p:ext>
            </p:extLst>
          </p:nvPr>
        </p:nvGraphicFramePr>
        <p:xfrm>
          <a:off x="606000" y="1944000"/>
          <a:ext cx="11115000" cy="4859465"/>
        </p:xfrm>
        <a:graphic>
          <a:graphicData uri="http://schemas.openxmlformats.org/drawingml/2006/table">
            <a:tbl>
              <a:tblPr firstRow="1" firstCol="1" bandRow="1"/>
              <a:tblGrid>
                <a:gridCol w="3672783">
                  <a:extLst>
                    <a:ext uri="{9D8B030D-6E8A-4147-A177-3AD203B41FA5}">
                      <a16:colId xmlns:a16="http://schemas.microsoft.com/office/drawing/2014/main" val="4269629536"/>
                    </a:ext>
                  </a:extLst>
                </a:gridCol>
                <a:gridCol w="7442217">
                  <a:extLst>
                    <a:ext uri="{9D8B030D-6E8A-4147-A177-3AD203B41FA5}">
                      <a16:colId xmlns:a16="http://schemas.microsoft.com/office/drawing/2014/main" val="2013909781"/>
                    </a:ext>
                  </a:extLst>
                </a:gridCol>
              </a:tblGrid>
              <a:tr h="2920822">
                <a:tc>
                  <a:txBody>
                    <a:bodyPr/>
                    <a:lstStyle/>
                    <a:p>
                      <a:pPr algn="ctr" fontAlgn="base">
                        <a:lnSpc>
                          <a:spcPct val="115000"/>
                        </a:lnSpc>
                        <a:spcAft>
                          <a:spcPts val="1000"/>
                        </a:spcAft>
                      </a:pP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Постановка проблемы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15000"/>
                        </a:lnSpc>
                        <a:spcAft>
                          <a:spcPts val="1000"/>
                        </a:spcAft>
                      </a:pPr>
                      <a:r>
                        <a:rPr lang="ru-RU" sz="2000" b="1" u="heavy"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Зачин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Зачин может быть событийный (</a:t>
                      </a:r>
                      <a:r>
                        <a:rPr lang="ru-RU" sz="20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описана ситуация</a:t>
                      </a: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наглядное сопоставление (</a:t>
                      </a:r>
                      <a:r>
                        <a:rPr lang="ru-RU" sz="20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описывается несколько ситуаций</a:t>
                      </a: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декларация проблемы (</a:t>
                      </a:r>
                      <a:r>
                        <a:rPr lang="ru-RU" sz="20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прямая формулировка  содержит обещание автора подтвердить тезис</a:t>
                      </a: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зачин  - цитата (прямое или косвенное цитирование).</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90859"/>
                  </a:ext>
                </a:extLst>
              </a:tr>
              <a:tr h="528683">
                <a:tc>
                  <a:txBody>
                    <a:bodyPr/>
                    <a:lstStyle/>
                    <a:p>
                      <a:pPr algn="ctr" fontAlgn="base">
                        <a:lnSpc>
                          <a:spcPct val="115000"/>
                        </a:lnSpc>
                        <a:spcAft>
                          <a:spcPts val="10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Оформляется тезис</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15000"/>
                        </a:lnSpc>
                        <a:spcAft>
                          <a:spcPts val="1000"/>
                        </a:spcAft>
                      </a:pP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Обозначение главного  направления рассуждения (</a:t>
                      </a:r>
                      <a:r>
                        <a:rPr lang="ru-RU" sz="2000" b="1" u="heavy"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тезис</a:t>
                      </a:r>
                      <a:r>
                        <a:rPr lang="ru-RU"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589391"/>
                  </a:ext>
                </a:extLst>
              </a:tr>
              <a:tr h="704980">
                <a:tc>
                  <a:txBody>
                    <a:bodyPr/>
                    <a:lstStyle/>
                    <a:p>
                      <a:pPr algn="ctr" fontAlgn="base">
                        <a:lnSpc>
                          <a:spcPct val="115000"/>
                        </a:lnSpc>
                        <a:spcAft>
                          <a:spcPts val="10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Аргументация</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15000"/>
                        </a:lnSpc>
                        <a:spcAft>
                          <a:spcPts val="1000"/>
                        </a:spcAft>
                      </a:pPr>
                      <a:r>
                        <a:rPr lang="ru-RU" sz="200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.Подкрепление новых положений (</a:t>
                      </a:r>
                      <a:r>
                        <a:rPr lang="ru-RU" sz="2000" b="1" u="heavy"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аргументация</a:t>
                      </a:r>
                      <a:r>
                        <a:rPr lang="ru-RU" sz="200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основных положений), показ мнений.</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940109"/>
                  </a:ext>
                </a:extLst>
              </a:tr>
              <a:tr h="704980">
                <a:tc>
                  <a:txBody>
                    <a:bodyPr/>
                    <a:lstStyle/>
                    <a:p>
                      <a:pPr algn="ctr" fontAlgn="base">
                        <a:lnSpc>
                          <a:spcPct val="115000"/>
                        </a:lnSpc>
                        <a:spcAft>
                          <a:spcPts val="10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Вывод</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15000"/>
                        </a:lnSpc>
                        <a:spcAft>
                          <a:spcPts val="1000"/>
                        </a:spcAft>
                      </a:pPr>
                      <a:r>
                        <a:rPr lang="ru-RU" sz="2000" b="1" u="heavy"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Вывод </a:t>
                      </a:r>
                      <a:r>
                        <a:rPr lang="ru-RU" sz="2000" dirty="0">
                          <a:solidFill>
                            <a:srgbClr val="333333"/>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может быть прямой, а может быть использован прием введения спорного мнения (заменяет собой вывод).</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967074"/>
                  </a:ext>
                </a:extLst>
              </a:tr>
            </a:tbl>
          </a:graphicData>
        </a:graphic>
      </p:graphicFrame>
    </p:spTree>
    <p:extLst>
      <p:ext uri="{BB962C8B-B14F-4D97-AF65-F5344CB8AC3E}">
        <p14:creationId xmlns:p14="http://schemas.microsoft.com/office/powerpoint/2010/main" val="51373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67F464-A198-05F0-3C74-FC19459DE524}"/>
              </a:ext>
            </a:extLst>
          </p:cNvPr>
          <p:cNvSpPr>
            <a:spLocks noGrp="1"/>
          </p:cNvSpPr>
          <p:nvPr>
            <p:ph type="title"/>
          </p:nvPr>
        </p:nvSpPr>
        <p:spPr>
          <a:xfrm>
            <a:off x="838200" y="365125"/>
            <a:ext cx="10515600" cy="453875"/>
          </a:xfrm>
        </p:spPr>
        <p:txBody>
          <a:bodyPr>
            <a:normAutofit fontScale="90000"/>
          </a:bodyPr>
          <a:lstStyle/>
          <a:p>
            <a:r>
              <a:rPr lang="ru-RU" dirty="0"/>
              <a:t>Структура/речи выступления</a:t>
            </a:r>
          </a:p>
        </p:txBody>
      </p:sp>
      <p:sp>
        <p:nvSpPr>
          <p:cNvPr id="3" name="Объект 2">
            <a:extLst>
              <a:ext uri="{FF2B5EF4-FFF2-40B4-BE49-F238E27FC236}">
                <a16:creationId xmlns:a16="http://schemas.microsoft.com/office/drawing/2014/main" id="{2223F1D1-26C2-073F-35B1-872731C53CA1}"/>
              </a:ext>
            </a:extLst>
          </p:cNvPr>
          <p:cNvSpPr>
            <a:spLocks noGrp="1"/>
          </p:cNvSpPr>
          <p:nvPr>
            <p:ph idx="1"/>
          </p:nvPr>
        </p:nvSpPr>
        <p:spPr>
          <a:xfrm>
            <a:off x="291000" y="954000"/>
            <a:ext cx="11610000" cy="5222963"/>
          </a:xfrm>
        </p:spPr>
        <p:txBody>
          <a:bodyPr>
            <a:normAutofit fontScale="92500" lnSpcReduction="10000"/>
          </a:bodyPr>
          <a:lstStyle/>
          <a:p>
            <a:r>
              <a:rPr lang="ru-RU" dirty="0"/>
              <a:t>Вступление — приветствие, обращение к целевой аудитории, возможно сказать несколько слов о себе и теме доклада. Не более 5% от общего объёма выступления.</a:t>
            </a:r>
          </a:p>
          <a:p>
            <a:r>
              <a:rPr lang="ru-RU" dirty="0"/>
              <a:t>Завязка — актуальность проблемы, почему аудитория должна дослушать вас до конца. Здесь можно задавать риторические вопросы, приводить статистику.</a:t>
            </a:r>
          </a:p>
          <a:p>
            <a:r>
              <a:rPr lang="ru-RU" dirty="0"/>
              <a:t>Развитие —определение своей позиции и аргументация, примеры. Лучше всего запоминается начало и конец истории, поэтому начните с сильного, но не ключевого аргумента. Это позволит захватить внимание аудитории.</a:t>
            </a:r>
          </a:p>
          <a:p>
            <a:r>
              <a:rPr lang="ru-RU" dirty="0"/>
              <a:t>Кульминация — ваш главный посыл, самый сильный аргумент.</a:t>
            </a:r>
          </a:p>
          <a:p>
            <a:r>
              <a:rPr lang="ru-RU" dirty="0"/>
              <a:t>Развязка — решения, которое вы предлагаете, выводы и обобщения по теме. Постарайтесь не заканчивать на минорной ноте — дайте публике надежду на лучшее.</a:t>
            </a:r>
          </a:p>
          <a:p>
            <a:r>
              <a:rPr lang="ru-RU" dirty="0"/>
              <a:t>! Важно, не забудьте о стилистических фигурах!</a:t>
            </a:r>
          </a:p>
        </p:txBody>
      </p:sp>
    </p:spTree>
    <p:extLst>
      <p:ext uri="{BB962C8B-B14F-4D97-AF65-F5344CB8AC3E}">
        <p14:creationId xmlns:p14="http://schemas.microsoft.com/office/powerpoint/2010/main" val="298654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926BDF-4364-A758-FDD7-A42DB62F860C}"/>
              </a:ext>
            </a:extLst>
          </p:cNvPr>
          <p:cNvSpPr>
            <a:spLocks noGrp="1"/>
          </p:cNvSpPr>
          <p:nvPr>
            <p:ph type="title"/>
          </p:nvPr>
        </p:nvSpPr>
        <p:spPr>
          <a:xfrm>
            <a:off x="838200" y="365126"/>
            <a:ext cx="10515600" cy="315912"/>
          </a:xfrm>
        </p:spPr>
        <p:txBody>
          <a:bodyPr>
            <a:normAutofit fontScale="90000"/>
          </a:bodyPr>
          <a:lstStyle/>
          <a:p>
            <a:r>
              <a:rPr lang="ru-RU" sz="1800" b="1" dirty="0">
                <a:solidFill>
                  <a:srgbClr val="000000"/>
                </a:solidFill>
                <a:effectLst/>
                <a:latin typeface="Times New Roman" panose="02020603050405020304" pitchFamily="18" charset="0"/>
                <a:ea typeface="Times New Roman" panose="02020603050405020304" pitchFamily="18" charset="0"/>
              </a:rPr>
              <a:t>С Т И Л И С Т И Ч Е С К И Е                Ф И Г У Р Ы</a:t>
            </a:r>
            <a:endParaRPr lang="ru-RU" dirty="0"/>
          </a:p>
        </p:txBody>
      </p:sp>
      <p:graphicFrame>
        <p:nvGraphicFramePr>
          <p:cNvPr id="4" name="Объект 3">
            <a:extLst>
              <a:ext uri="{FF2B5EF4-FFF2-40B4-BE49-F238E27FC236}">
                <a16:creationId xmlns:a16="http://schemas.microsoft.com/office/drawing/2014/main" id="{F22EEF0D-E81F-041E-EF0A-85D7EBE93953}"/>
              </a:ext>
            </a:extLst>
          </p:cNvPr>
          <p:cNvGraphicFramePr>
            <a:graphicFrameLocks noGrp="1"/>
          </p:cNvGraphicFramePr>
          <p:nvPr>
            <p:ph idx="1"/>
            <p:extLst>
              <p:ext uri="{D42A27DB-BD31-4B8C-83A1-F6EECF244321}">
                <p14:modId xmlns:p14="http://schemas.microsoft.com/office/powerpoint/2010/main" val="1754246682"/>
              </p:ext>
            </p:extLst>
          </p:nvPr>
        </p:nvGraphicFramePr>
        <p:xfrm>
          <a:off x="246000" y="681038"/>
          <a:ext cx="11655000" cy="6125972"/>
        </p:xfrm>
        <a:graphic>
          <a:graphicData uri="http://schemas.openxmlformats.org/drawingml/2006/table">
            <a:tbl>
              <a:tblPr firstRow="1" firstCol="1" bandRow="1"/>
              <a:tblGrid>
                <a:gridCol w="2273353">
                  <a:extLst>
                    <a:ext uri="{9D8B030D-6E8A-4147-A177-3AD203B41FA5}">
                      <a16:colId xmlns:a16="http://schemas.microsoft.com/office/drawing/2014/main" val="95053234"/>
                    </a:ext>
                  </a:extLst>
                </a:gridCol>
                <a:gridCol w="4386647">
                  <a:extLst>
                    <a:ext uri="{9D8B030D-6E8A-4147-A177-3AD203B41FA5}">
                      <a16:colId xmlns:a16="http://schemas.microsoft.com/office/drawing/2014/main" val="871035112"/>
                    </a:ext>
                  </a:extLst>
                </a:gridCol>
                <a:gridCol w="2626853">
                  <a:extLst>
                    <a:ext uri="{9D8B030D-6E8A-4147-A177-3AD203B41FA5}">
                      <a16:colId xmlns:a16="http://schemas.microsoft.com/office/drawing/2014/main" val="759651708"/>
                    </a:ext>
                  </a:extLst>
                </a:gridCol>
                <a:gridCol w="2368147">
                  <a:extLst>
                    <a:ext uri="{9D8B030D-6E8A-4147-A177-3AD203B41FA5}">
                      <a16:colId xmlns:a16="http://schemas.microsoft.com/office/drawing/2014/main" val="3149157304"/>
                    </a:ext>
                  </a:extLst>
                </a:gridCol>
              </a:tblGrid>
              <a:tr h="1629805">
                <a:tc>
                  <a:txBody>
                    <a:bodyPr/>
                    <a:lstStyle/>
                    <a:p>
                      <a:pPr marL="19050" marR="19050" fontAlgn="base">
                        <a:lnSpc>
                          <a:spcPct val="115000"/>
                        </a:lnSpc>
                        <a:spcAft>
                          <a:spcPts val="1000"/>
                        </a:spcAf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Параллелизм (идущий рядом)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Композиционный прием. Сходное использование элементов текста, которые соотнесены по смыслу и создают единый образ. Выделяют поэтический параллелизм и параллелизм синтаксический (одинаково построенные фрагменты предложений0.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Пела, пела пташечка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затихло;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Знало сердце радости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 забыло.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600">
                        <a:effectLst/>
                        <a:latin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364615"/>
                  </a:ext>
                </a:extLst>
              </a:tr>
              <a:tr h="323160">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Антитеза (противоположение)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Резкое противопоставление образов, понятий, положений.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 часто силой мысли в краткий </a:t>
                      </a: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marL="19050" marR="19050" fontAlgn="base">
                        <a:lnSpc>
                          <a:spcPct val="115000"/>
                        </a:lnSpc>
                        <a:spcAft>
                          <a:spcPts val="10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 жил </a:t>
                      </a: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века</a:t>
                      </a: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жизнию иной…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Сопоставление резко контрастных или резко противоположных понятий и образов усиливает впечатление.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552072"/>
                  </a:ext>
                </a:extLst>
              </a:tr>
              <a:tr h="158978">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Оксюморон (остроумно – глупое)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Совмещение несовместимых понятий.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Живой труп, ужасно красивый, грешная молитва.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Яркость речи.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8373662"/>
                  </a:ext>
                </a:extLst>
              </a:tr>
              <a:tr h="158978">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Инверсия (перестановка)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Изменение обычного порядка слов в предложении.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 кровом черных сосен и </a:t>
                      </a: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вязов наклоненных</a:t>
                      </a: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(Жуковский).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Логическое и смысловое выделение какого-либо слова.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424284"/>
                  </a:ext>
                </a:extLst>
              </a:tr>
              <a:tr h="241070">
                <a:tc>
                  <a:txBody>
                    <a:bodyPr/>
                    <a:lstStyle/>
                    <a:p>
                      <a:pPr marL="19050" marR="19050" fontAlgn="base">
                        <a:lnSpc>
                          <a:spcPct val="115000"/>
                        </a:lnSpc>
                        <a:spcAft>
                          <a:spcPts val="1000"/>
                        </a:spcAf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Плеоназм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Повторение сходных слов и оборотов, нагнетание которых создает определенный эффект.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Грусть – тоска (УНТ) вообще-то – речевая ошибка.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600" dirty="0">
                        <a:effectLst/>
                        <a:latin typeface="Calibri" panose="020F0502020204030204" pitchFamily="34" charset="0"/>
                        <a:cs typeface="Times New Roman" panose="02020603050405020304" pitchFamily="18" charset="0"/>
                      </a:endParaRPr>
                    </a:p>
                  </a:txBody>
                  <a:tcPr marL="22963" marR="22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2298356"/>
                  </a:ext>
                </a:extLst>
              </a:tr>
            </a:tbl>
          </a:graphicData>
        </a:graphic>
      </p:graphicFrame>
    </p:spTree>
    <p:extLst>
      <p:ext uri="{BB962C8B-B14F-4D97-AF65-F5344CB8AC3E}">
        <p14:creationId xmlns:p14="http://schemas.microsoft.com/office/powerpoint/2010/main" val="104686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024732-BA1A-C011-46A1-44A6BED798A7}"/>
              </a:ext>
            </a:extLst>
          </p:cNvPr>
          <p:cNvSpPr>
            <a:spLocks noGrp="1"/>
          </p:cNvSpPr>
          <p:nvPr>
            <p:ph type="title"/>
          </p:nvPr>
        </p:nvSpPr>
        <p:spPr/>
        <p:txBody>
          <a:bodyPr/>
          <a:lstStyle/>
          <a:p>
            <a:r>
              <a:rPr lang="ru-RU" dirty="0"/>
              <a:t>Задачи оценивания </a:t>
            </a:r>
          </a:p>
        </p:txBody>
      </p:sp>
      <p:graphicFrame>
        <p:nvGraphicFramePr>
          <p:cNvPr id="5" name="Объект 4">
            <a:extLst>
              <a:ext uri="{FF2B5EF4-FFF2-40B4-BE49-F238E27FC236}">
                <a16:creationId xmlns:a16="http://schemas.microsoft.com/office/drawing/2014/main" id="{B30621A9-8858-C007-2325-17C04F133017}"/>
              </a:ext>
            </a:extLst>
          </p:cNvPr>
          <p:cNvGraphicFramePr>
            <a:graphicFrameLocks noGrp="1"/>
          </p:cNvGraphicFramePr>
          <p:nvPr>
            <p:ph idx="1"/>
            <p:extLst>
              <p:ext uri="{D42A27DB-BD31-4B8C-83A1-F6EECF244321}">
                <p14:modId xmlns:p14="http://schemas.microsoft.com/office/powerpoint/2010/main" val="2596381881"/>
              </p:ext>
            </p:extLst>
          </p:nvPr>
        </p:nvGraphicFramePr>
        <p:xfrm>
          <a:off x="561000" y="1584000"/>
          <a:ext cx="11070000" cy="3879477"/>
        </p:xfrm>
        <a:graphic>
          <a:graphicData uri="http://schemas.openxmlformats.org/drawingml/2006/table">
            <a:tbl>
              <a:tblPr firstRow="1" firstCol="1" bandRow="1">
                <a:tableStyleId>{5C22544A-7EE6-4342-B048-85BDC9FD1C3A}</a:tableStyleId>
              </a:tblPr>
              <a:tblGrid>
                <a:gridCol w="1580744">
                  <a:extLst>
                    <a:ext uri="{9D8B030D-6E8A-4147-A177-3AD203B41FA5}">
                      <a16:colId xmlns:a16="http://schemas.microsoft.com/office/drawing/2014/main" val="2828291110"/>
                    </a:ext>
                  </a:extLst>
                </a:gridCol>
                <a:gridCol w="9489256">
                  <a:extLst>
                    <a:ext uri="{9D8B030D-6E8A-4147-A177-3AD203B41FA5}">
                      <a16:colId xmlns:a16="http://schemas.microsoft.com/office/drawing/2014/main" val="3941522901"/>
                    </a:ext>
                  </a:extLst>
                </a:gridCol>
              </a:tblGrid>
              <a:tr h="2665071">
                <a:tc>
                  <a:txBody>
                    <a:bodyPr/>
                    <a:lstStyle/>
                    <a:p>
                      <a:pPr marL="7620" indent="-6350" algn="l">
                        <a:lnSpc>
                          <a:spcPct val="107000"/>
                        </a:lnSpc>
                        <a:spcAft>
                          <a:spcPts val="70"/>
                        </a:spcAft>
                      </a:pPr>
                      <a:r>
                        <a:rPr lang="ru-RU" sz="1200" kern="100" dirty="0">
                          <a:effectLst/>
                        </a:rPr>
                        <a:t>ЗО1 </a:t>
                      </a:r>
                      <a:endParaRPr lang="ru-RU" sz="1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60" marR="30480" marT="109220" marB="0"/>
                </a:tc>
                <a:tc>
                  <a:txBody>
                    <a:bodyPr/>
                    <a:lstStyle/>
                    <a:p>
                      <a:pPr marL="7620" marR="1717675" indent="-6350" algn="l">
                        <a:lnSpc>
                          <a:spcPct val="98000"/>
                        </a:lnSpc>
                        <a:spcAft>
                          <a:spcPts val="475"/>
                        </a:spcAft>
                      </a:pPr>
                      <a:r>
                        <a:rPr lang="ru-RU" sz="1800" kern="100" dirty="0">
                          <a:effectLst/>
                        </a:rPr>
                        <a:t>Коммуникативная компетенция Обучающиеся должны уметь: </a:t>
                      </a:r>
                    </a:p>
                    <a:p>
                      <a:pPr marL="342900" lvl="0" indent="-342900" algn="l" fontAlgn="base">
                        <a:lnSpc>
                          <a:spcPct val="105000"/>
                        </a:lnSpc>
                        <a:spcAft>
                          <a:spcPts val="380"/>
                        </a:spcAft>
                        <a:buClr>
                          <a:srgbClr val="000000"/>
                        </a:buClr>
                        <a:buSzPts val="1200"/>
                        <a:buFont typeface="Arial" panose="020B0604020202020204" pitchFamily="34" charset="0"/>
                        <a:buChar char="•"/>
                      </a:pPr>
                      <a:r>
                        <a:rPr lang="ru-RU" sz="1800" u="none" strike="noStrike" kern="100" dirty="0">
                          <a:effectLst/>
                          <a:uFill>
                            <a:solidFill>
                              <a:srgbClr val="000000"/>
                            </a:solidFill>
                          </a:uFill>
                        </a:rPr>
                        <a:t>использовать различные стратегии чтения в зависимости от задач, стоящих перед читателем; </a:t>
                      </a:r>
                    </a:p>
                    <a:p>
                      <a:pPr marL="342900" lvl="0" indent="-342900" algn="l" fontAlgn="base">
                        <a:lnSpc>
                          <a:spcPct val="107000"/>
                        </a:lnSpc>
                        <a:spcAft>
                          <a:spcPts val="210"/>
                        </a:spcAft>
                        <a:buClr>
                          <a:srgbClr val="000000"/>
                        </a:buClr>
                        <a:buSzPts val="1200"/>
                        <a:buFont typeface="Arial" panose="020B0604020202020204" pitchFamily="34" charset="0"/>
                        <a:buChar char="•"/>
                      </a:pPr>
                      <a:r>
                        <a:rPr lang="ru-RU" sz="1800" u="none" strike="noStrike" kern="100" dirty="0">
                          <a:effectLst/>
                          <a:uFill>
                            <a:solidFill>
                              <a:srgbClr val="000000"/>
                            </a:solidFill>
                          </a:uFill>
                        </a:rPr>
                        <a:t>понимать содержание текстов разных типов, стилей и жанров; </a:t>
                      </a:r>
                    </a:p>
                    <a:p>
                      <a:pPr marL="342900" lvl="0" indent="-342900" algn="l" fontAlgn="base">
                        <a:lnSpc>
                          <a:spcPct val="105000"/>
                        </a:lnSpc>
                        <a:spcAft>
                          <a:spcPts val="380"/>
                        </a:spcAft>
                        <a:buClr>
                          <a:srgbClr val="000000"/>
                        </a:buClr>
                        <a:buSzPts val="1200"/>
                        <a:buFont typeface="Arial" panose="020B0604020202020204" pitchFamily="34" charset="0"/>
                        <a:buChar char="•"/>
                      </a:pPr>
                      <a:r>
                        <a:rPr lang="ru-RU" sz="1800" u="none" strike="noStrike" kern="100" dirty="0">
                          <a:effectLst/>
                          <a:uFill>
                            <a:solidFill>
                              <a:srgbClr val="000000"/>
                            </a:solidFill>
                          </a:uFill>
                        </a:rPr>
                        <a:t>осуществлять информационный поиск, извлекать и преобразовывать необходимую информацию;  </a:t>
                      </a:r>
                    </a:p>
                    <a:p>
                      <a:pPr marL="342900" lvl="0" indent="-342900" algn="l" fontAlgn="base">
                        <a:lnSpc>
                          <a:spcPct val="107000"/>
                        </a:lnSpc>
                        <a:spcAft>
                          <a:spcPts val="70"/>
                        </a:spcAft>
                        <a:buClr>
                          <a:srgbClr val="000000"/>
                        </a:buClr>
                        <a:buSzPts val="1200"/>
                        <a:buFont typeface="Arial" panose="020B0604020202020204" pitchFamily="34" charset="0"/>
                        <a:buChar char="•"/>
                      </a:pPr>
                      <a:r>
                        <a:rPr lang="ru-RU" sz="1800" u="none" strike="noStrike" kern="100" dirty="0">
                          <a:effectLst/>
                          <a:uFill>
                            <a:solidFill>
                              <a:srgbClr val="000000"/>
                            </a:solidFill>
                          </a:uFill>
                        </a:rPr>
                        <a:t>создавать тексты разных типов, жанров и стилей, в том числе воздействующего характера. </a:t>
                      </a:r>
                      <a:endParaRPr lang="ru-RU"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60960" marR="30480" marT="109220" marB="0" anchor="ctr"/>
                </a:tc>
                <a:extLst>
                  <a:ext uri="{0D108BD9-81ED-4DB2-BD59-A6C34878D82A}">
                    <a16:rowId xmlns:a16="http://schemas.microsoft.com/office/drawing/2014/main" val="59287171"/>
                  </a:ext>
                </a:extLst>
              </a:tr>
              <a:tr h="1214406">
                <a:tc>
                  <a:txBody>
                    <a:bodyPr/>
                    <a:lstStyle/>
                    <a:p>
                      <a:pPr marL="7620" indent="-6350" algn="l">
                        <a:lnSpc>
                          <a:spcPct val="107000"/>
                        </a:lnSpc>
                        <a:spcAft>
                          <a:spcPts val="70"/>
                        </a:spcAft>
                      </a:pPr>
                      <a:r>
                        <a:rPr lang="ru-RU" sz="1200" kern="100">
                          <a:effectLst/>
                        </a:rPr>
                        <a:t>ЗО2 </a:t>
                      </a:r>
                      <a:endParaRPr lang="ru-RU" sz="1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60" marR="30480" marT="109220" marB="0"/>
                </a:tc>
                <a:tc>
                  <a:txBody>
                    <a:bodyPr/>
                    <a:lstStyle/>
                    <a:p>
                      <a:pPr marL="7620" marR="2285365" indent="-6350" algn="l">
                        <a:lnSpc>
                          <a:spcPct val="98000"/>
                        </a:lnSpc>
                        <a:spcAft>
                          <a:spcPts val="475"/>
                        </a:spcAft>
                      </a:pPr>
                      <a:r>
                        <a:rPr lang="ru-RU" sz="1800" kern="100" dirty="0">
                          <a:effectLst/>
                        </a:rPr>
                        <a:t>Языковая компетенция  Обучающиеся должны уметь: </a:t>
                      </a:r>
                    </a:p>
                    <a:p>
                      <a:pPr marL="228600" indent="-228600" algn="l">
                        <a:lnSpc>
                          <a:spcPct val="107000"/>
                        </a:lnSpc>
                        <a:spcAft>
                          <a:spcPts val="70"/>
                        </a:spcAft>
                      </a:pPr>
                      <a:r>
                        <a:rPr lang="ru-RU" sz="1800" kern="100" dirty="0">
                          <a:effectLst/>
                        </a:rPr>
                        <a:t>• соблюдать грамматические, орфографические, пунктуационные и стилистические нормы. </a:t>
                      </a:r>
                      <a:endParaRPr lang="ru-RU"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960" marR="30480" marT="109220" marB="0" anchor="ctr"/>
                </a:tc>
                <a:extLst>
                  <a:ext uri="{0D108BD9-81ED-4DB2-BD59-A6C34878D82A}">
                    <a16:rowId xmlns:a16="http://schemas.microsoft.com/office/drawing/2014/main" val="2879624310"/>
                  </a:ext>
                </a:extLst>
              </a:tr>
            </a:tbl>
          </a:graphicData>
        </a:graphic>
      </p:graphicFrame>
    </p:spTree>
    <p:extLst>
      <p:ext uri="{BB962C8B-B14F-4D97-AF65-F5344CB8AC3E}">
        <p14:creationId xmlns:p14="http://schemas.microsoft.com/office/powerpoint/2010/main" val="1822093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A27FA991-7B4F-3799-211F-B5066B9FEC2A}"/>
              </a:ext>
            </a:extLst>
          </p:cNvPr>
          <p:cNvGraphicFramePr>
            <a:graphicFrameLocks noGrp="1"/>
          </p:cNvGraphicFramePr>
          <p:nvPr>
            <p:extLst>
              <p:ext uri="{D42A27DB-BD31-4B8C-83A1-F6EECF244321}">
                <p14:modId xmlns:p14="http://schemas.microsoft.com/office/powerpoint/2010/main" val="1548302967"/>
              </p:ext>
            </p:extLst>
          </p:nvPr>
        </p:nvGraphicFramePr>
        <p:xfrm>
          <a:off x="291000" y="369000"/>
          <a:ext cx="11565001" cy="5894400"/>
        </p:xfrm>
        <a:graphic>
          <a:graphicData uri="http://schemas.openxmlformats.org/drawingml/2006/table">
            <a:tbl>
              <a:tblPr firstRow="1" firstCol="1" bandRow="1"/>
              <a:tblGrid>
                <a:gridCol w="2255798">
                  <a:extLst>
                    <a:ext uri="{9D8B030D-6E8A-4147-A177-3AD203B41FA5}">
                      <a16:colId xmlns:a16="http://schemas.microsoft.com/office/drawing/2014/main" val="2671546229"/>
                    </a:ext>
                  </a:extLst>
                </a:gridCol>
                <a:gridCol w="3192649">
                  <a:extLst>
                    <a:ext uri="{9D8B030D-6E8A-4147-A177-3AD203B41FA5}">
                      <a16:colId xmlns:a16="http://schemas.microsoft.com/office/drawing/2014/main" val="255834791"/>
                    </a:ext>
                  </a:extLst>
                </a:gridCol>
                <a:gridCol w="3192649">
                  <a:extLst>
                    <a:ext uri="{9D8B030D-6E8A-4147-A177-3AD203B41FA5}">
                      <a16:colId xmlns:a16="http://schemas.microsoft.com/office/drawing/2014/main" val="3071486624"/>
                    </a:ext>
                  </a:extLst>
                </a:gridCol>
                <a:gridCol w="2923905">
                  <a:extLst>
                    <a:ext uri="{9D8B030D-6E8A-4147-A177-3AD203B41FA5}">
                      <a16:colId xmlns:a16="http://schemas.microsoft.com/office/drawing/2014/main" val="1575002896"/>
                    </a:ext>
                  </a:extLst>
                </a:gridCol>
              </a:tblGrid>
              <a:tr h="927161">
                <a:tc>
                  <a:txBody>
                    <a:bodyPr/>
                    <a:lstStyle/>
                    <a:p>
                      <a:pPr marL="19050" marR="19050" fontAlgn="base">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Анафора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Повторение слова или словосочетания в начале стихотворных строк. (Единоначатие).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1035241"/>
                  </a:ext>
                </a:extLst>
              </a:tr>
              <a:tr h="611452">
                <a:tc>
                  <a:txBody>
                    <a:bodyPr/>
                    <a:lstStyle/>
                    <a:p>
                      <a:pPr marL="19050" marR="19050" fontAlgn="base">
                        <a:lnSpc>
                          <a:spcPct val="115000"/>
                        </a:lnSpc>
                        <a:spcAft>
                          <a:spcPts val="1000"/>
                        </a:spcAft>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Эпифора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Повторение слова или словосочетания в конце стихотворных строк.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781343"/>
                  </a:ext>
                </a:extLst>
              </a:tr>
              <a:tr h="611452">
                <a:tc>
                  <a:txBody>
                    <a:bodyPr/>
                    <a:lstStyle/>
                    <a:p>
                      <a:pPr marL="19050" marR="19050" fontAlgn="base">
                        <a:lnSpc>
                          <a:spcPct val="115000"/>
                        </a:lnSpc>
                        <a:spcAft>
                          <a:spcPts val="1000"/>
                        </a:spcAft>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Риторическое обращение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Обращение, не предполагающее прямого ответа.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8311788"/>
                  </a:ext>
                </a:extLst>
              </a:tr>
              <a:tr h="1558579">
                <a:tc>
                  <a:txBody>
                    <a:bodyPr/>
                    <a:lstStyle/>
                    <a:p>
                      <a:pPr marL="19050" marR="19050" fontAlgn="base">
                        <a:lnSpc>
                          <a:spcPct val="115000"/>
                        </a:lnSpc>
                        <a:spcAft>
                          <a:spcPts val="1000"/>
                        </a:spcAft>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Риторический вопрос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Вопрос, не предполагающий прямого ответа.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 проснешься ль, исполненный сил, иль, судеб повинуясь закону, все, что мог ты уже совершил: создал песню, подобную стону, и навеки духовно почил? (Некрасов).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0000949"/>
                  </a:ext>
                </a:extLst>
              </a:tr>
              <a:tr h="611452">
                <a:tc>
                  <a:txBody>
                    <a:bodyPr/>
                    <a:lstStyle/>
                    <a:p>
                      <a:pPr marL="19050" marR="19050" fontAlgn="base">
                        <a:lnSpc>
                          <a:spcPct val="115000"/>
                        </a:lnSpc>
                        <a:spcAft>
                          <a:spcPts val="1000"/>
                        </a:spcAft>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Риторическое восклицание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Приветствую тебя, пустынный уголок!.. (Пушкин).</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8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9070476"/>
                  </a:ext>
                </a:extLst>
              </a:tr>
            </a:tbl>
          </a:graphicData>
        </a:graphic>
      </p:graphicFrame>
    </p:spTree>
    <p:extLst>
      <p:ext uri="{BB962C8B-B14F-4D97-AF65-F5344CB8AC3E}">
        <p14:creationId xmlns:p14="http://schemas.microsoft.com/office/powerpoint/2010/main" val="1820882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AC7D4C61-AC52-8B07-3714-1963B0B15265}"/>
              </a:ext>
            </a:extLst>
          </p:cNvPr>
          <p:cNvGraphicFramePr>
            <a:graphicFrameLocks noGrp="1"/>
          </p:cNvGraphicFramePr>
          <p:nvPr>
            <p:extLst>
              <p:ext uri="{D42A27DB-BD31-4B8C-83A1-F6EECF244321}">
                <p14:modId xmlns:p14="http://schemas.microsoft.com/office/powerpoint/2010/main" val="3007982258"/>
              </p:ext>
            </p:extLst>
          </p:nvPr>
        </p:nvGraphicFramePr>
        <p:xfrm>
          <a:off x="381000" y="234000"/>
          <a:ext cx="11250001" cy="6375617"/>
        </p:xfrm>
        <a:graphic>
          <a:graphicData uri="http://schemas.openxmlformats.org/drawingml/2006/table">
            <a:tbl>
              <a:tblPr firstRow="1" firstCol="1" bandRow="1"/>
              <a:tblGrid>
                <a:gridCol w="2194356">
                  <a:extLst>
                    <a:ext uri="{9D8B030D-6E8A-4147-A177-3AD203B41FA5}">
                      <a16:colId xmlns:a16="http://schemas.microsoft.com/office/drawing/2014/main" val="2201812258"/>
                    </a:ext>
                  </a:extLst>
                </a:gridCol>
                <a:gridCol w="3105690">
                  <a:extLst>
                    <a:ext uri="{9D8B030D-6E8A-4147-A177-3AD203B41FA5}">
                      <a16:colId xmlns:a16="http://schemas.microsoft.com/office/drawing/2014/main" val="481631075"/>
                    </a:ext>
                  </a:extLst>
                </a:gridCol>
                <a:gridCol w="3105690">
                  <a:extLst>
                    <a:ext uri="{9D8B030D-6E8A-4147-A177-3AD203B41FA5}">
                      <a16:colId xmlns:a16="http://schemas.microsoft.com/office/drawing/2014/main" val="3676623733"/>
                    </a:ext>
                  </a:extLst>
                </a:gridCol>
                <a:gridCol w="2844265">
                  <a:extLst>
                    <a:ext uri="{9D8B030D-6E8A-4147-A177-3AD203B41FA5}">
                      <a16:colId xmlns:a16="http://schemas.microsoft.com/office/drawing/2014/main" val="1940240322"/>
                    </a:ext>
                  </a:extLst>
                </a:gridCol>
              </a:tblGrid>
              <a:tr h="575781">
                <a:tc>
                  <a:txBody>
                    <a:bodyPr/>
                    <a:lstStyle/>
                    <a:p>
                      <a:pPr marL="19050" marR="19050" fontAlgn="base">
                        <a:lnSpc>
                          <a:spcPct val="115000"/>
                        </a:lnSpc>
                        <a:spcAft>
                          <a:spcPts val="1000"/>
                        </a:spcAf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Эллипсис (выпадение, опущение)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Пропуск подразумеваемого слова.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Придает эффект лирической взволнованности.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0970600"/>
                  </a:ext>
                </a:extLst>
              </a:tr>
              <a:tr h="575781">
                <a:tc>
                  <a:txBody>
                    <a:bodyPr/>
                    <a:lstStyle/>
                    <a:p>
                      <a:pPr marL="19050" marR="19050" fontAlgn="base">
                        <a:lnSpc>
                          <a:spcPct val="115000"/>
                        </a:lnSpc>
                        <a:spcAft>
                          <a:spcPts val="1000"/>
                        </a:spcAf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Гипербола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Художественное преувеличение.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ru-RU"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Усиление художественного впечатления.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990104"/>
                  </a:ext>
                </a:extLst>
              </a:tr>
              <a:tr h="873073">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Гротеск (причудливый)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Преувеличение, доведенное до фантастических размеров, искажает норму действительности.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 прозу Щедрина.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Усиление художественного впечатления.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7184063"/>
                  </a:ext>
                </a:extLst>
              </a:tr>
              <a:tr h="575781">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Литота (простота)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Художественное преуменьшение; обратная гипербола.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Ваш шпиц, прелестный шпиц, / </a:t>
                      </a: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 более наперстка</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(Грибоедов).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Отношение автора к изображаемому.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9333208"/>
                  </a:ext>
                </a:extLst>
              </a:tr>
              <a:tr h="1170364">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Парцелляция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Искусственное членение одного предложения на две части.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 сегодня был в клубе. </a:t>
                      </a: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Впервые</a:t>
                      </a: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Логическое и эмоциональное выделение того, что необходимо выделить. То, что отделят, называют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парцеллятом</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060246"/>
                  </a:ext>
                </a:extLst>
              </a:tr>
              <a:tr h="1170364">
                <a:tc>
                  <a:txBody>
                    <a:bodyPr/>
                    <a:lstStyle/>
                    <a:p>
                      <a:pPr marL="19050" marR="19050" fontAlgn="base">
                        <a:lnSpc>
                          <a:spcPct val="115000"/>
                        </a:lnSpc>
                        <a:spcAft>
                          <a:spcPts val="1000"/>
                        </a:spcAft>
                      </a:pPr>
                      <a:r>
                        <a:rPr lang="ru-RU"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Градация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Группировка определений либо по нарастанию, либо по ослаблению эмоционально-смысловой значимости.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Группировка определений либо по нарастанию, либо по ослаблению эмоционально-смысловой значимости. Не жалею, не зову, не плачу… (Есенин).</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Bef>
                          <a:spcPts val="1875"/>
                        </a:spcBef>
                        <a:spcAft>
                          <a:spcPts val="1875"/>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Передает нарастающую напряженность чувства, переживания.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879628"/>
                  </a:ext>
                </a:extLst>
              </a:tr>
            </a:tbl>
          </a:graphicData>
        </a:graphic>
      </p:graphicFrame>
      <p:graphicFrame>
        <p:nvGraphicFramePr>
          <p:cNvPr id="3" name="Таблица 2">
            <a:extLst>
              <a:ext uri="{FF2B5EF4-FFF2-40B4-BE49-F238E27FC236}">
                <a16:creationId xmlns:a16="http://schemas.microsoft.com/office/drawing/2014/main" id="{A4B873D5-531B-3D9A-B4A1-85D85257F3F5}"/>
              </a:ext>
            </a:extLst>
          </p:cNvPr>
          <p:cNvGraphicFramePr>
            <a:graphicFrameLocks noGrp="1"/>
          </p:cNvGraphicFramePr>
          <p:nvPr/>
        </p:nvGraphicFramePr>
        <p:xfrm>
          <a:off x="2286000" y="3891502"/>
          <a:ext cx="7620000" cy="219583"/>
        </p:xfrm>
        <a:graphic>
          <a:graphicData uri="http://schemas.openxmlformats.org/drawingml/2006/table">
            <a:tbl>
              <a:tblPr firstRow="1" firstCol="1" bandRow="1"/>
              <a:tblGrid>
                <a:gridCol w="3810000">
                  <a:extLst>
                    <a:ext uri="{9D8B030D-6E8A-4147-A177-3AD203B41FA5}">
                      <a16:colId xmlns:a16="http://schemas.microsoft.com/office/drawing/2014/main" val="2117160585"/>
                    </a:ext>
                  </a:extLst>
                </a:gridCol>
                <a:gridCol w="3810000">
                  <a:extLst>
                    <a:ext uri="{9D8B030D-6E8A-4147-A177-3AD203B41FA5}">
                      <a16:colId xmlns:a16="http://schemas.microsoft.com/office/drawing/2014/main" val="43122592"/>
                    </a:ext>
                  </a:extLst>
                </a:gridCol>
              </a:tblGrid>
              <a:tr h="0">
                <a:tc>
                  <a:txBody>
                    <a:bodyPr/>
                    <a:lstStyle/>
                    <a:p>
                      <a:pPr>
                        <a:lnSpc>
                          <a:spcPct val="115000"/>
                        </a:lnSpc>
                      </a:pPr>
                      <a:endParaRPr lang="ru-RU" sz="1100" dirty="0">
                        <a:effectLst/>
                        <a:latin typeface="Calibri" panose="020F0502020204030204" pitchFamily="34" charset="0"/>
                        <a:cs typeface="Times New Roman" panose="02020603050405020304" pitchFamily="18" charset="0"/>
                      </a:endParaRPr>
                    </a:p>
                  </a:txBody>
                  <a:tcPr marL="19050" marR="19050" marT="19050" marB="19050" anchor="b">
                    <a:lnL>
                      <a:noFill/>
                    </a:lnL>
                    <a:lnR>
                      <a:noFill/>
                    </a:lnR>
                    <a:lnT w="12700" cap="flat" cmpd="sng" algn="ctr">
                      <a:solidFill>
                        <a:srgbClr val="E7E7E7"/>
                      </a:solidFill>
                      <a:prstDash val="solid"/>
                      <a:round/>
                      <a:headEnd type="none" w="med" len="med"/>
                      <a:tailEnd type="none" w="med" len="med"/>
                    </a:lnT>
                    <a:lnB>
                      <a:noFill/>
                    </a:lnB>
                    <a:solidFill>
                      <a:srgbClr val="FFFFFF"/>
                    </a:solidFill>
                  </a:tcPr>
                </a:tc>
                <a:tc>
                  <a:txBody>
                    <a:bodyPr/>
                    <a:lstStyle/>
                    <a:p>
                      <a:pPr>
                        <a:lnSpc>
                          <a:spcPct val="115000"/>
                        </a:lnSpc>
                      </a:pPr>
                      <a:endParaRPr lang="ru-RU" sz="1100" dirty="0">
                        <a:effectLst/>
                        <a:latin typeface="Calibri" panose="020F0502020204030204" pitchFamily="34" charset="0"/>
                        <a:cs typeface="Times New Roman" panose="02020603050405020304" pitchFamily="18" charset="0"/>
                      </a:endParaRPr>
                    </a:p>
                  </a:txBody>
                  <a:tcPr marL="19050" marR="19050" marT="19050" marB="19050" anchor="b">
                    <a:lnL>
                      <a:noFill/>
                    </a:lnL>
                    <a:lnR>
                      <a:noFill/>
                    </a:lnR>
                    <a:lnT w="12700" cap="flat" cmpd="sng" algn="ctr">
                      <a:solidFill>
                        <a:srgbClr val="E7E7E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12273318"/>
                  </a:ext>
                </a:extLst>
              </a:tr>
            </a:tbl>
          </a:graphicData>
        </a:graphic>
      </p:graphicFrame>
      <p:sp>
        <p:nvSpPr>
          <p:cNvPr id="4" name="Rectangle 1">
            <a:extLst>
              <a:ext uri="{FF2B5EF4-FFF2-40B4-BE49-F238E27FC236}">
                <a16:creationId xmlns:a16="http://schemas.microsoft.com/office/drawing/2014/main" id="{4A6FB34E-419A-A078-1DFC-F4F3CED31B72}"/>
              </a:ext>
            </a:extLst>
          </p:cNvPr>
          <p:cNvSpPr>
            <a:spLocks noChangeArrowheads="1"/>
          </p:cNvSpPr>
          <p:nvPr/>
        </p:nvSpPr>
        <p:spPr bwMode="auto">
          <a:xfrm>
            <a:off x="2286000" y="3890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608565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C6DFBA-0980-9121-F40E-B6E990B356C7}"/>
              </a:ext>
            </a:extLst>
          </p:cNvPr>
          <p:cNvSpPr>
            <a:spLocks noGrp="1"/>
          </p:cNvSpPr>
          <p:nvPr>
            <p:ph type="title"/>
          </p:nvPr>
        </p:nvSpPr>
        <p:spPr>
          <a:xfrm>
            <a:off x="838200" y="365125"/>
            <a:ext cx="10515600" cy="48875"/>
          </a:xfrm>
        </p:spPr>
        <p:txBody>
          <a:bodyPr>
            <a:noAutofit/>
          </a:bodyPr>
          <a:lstStyle/>
          <a:p>
            <a:r>
              <a:rPr lang="ru-RU" sz="2800" dirty="0"/>
              <a:t>Грамматические ошибки</a:t>
            </a:r>
          </a:p>
        </p:txBody>
      </p:sp>
      <p:graphicFrame>
        <p:nvGraphicFramePr>
          <p:cNvPr id="4" name="Объект 3">
            <a:extLst>
              <a:ext uri="{FF2B5EF4-FFF2-40B4-BE49-F238E27FC236}">
                <a16:creationId xmlns:a16="http://schemas.microsoft.com/office/drawing/2014/main" id="{FA7E2630-3C07-B2F3-4B15-89AB27908E66}"/>
              </a:ext>
            </a:extLst>
          </p:cNvPr>
          <p:cNvGraphicFramePr>
            <a:graphicFrameLocks noGrp="1"/>
          </p:cNvGraphicFramePr>
          <p:nvPr>
            <p:ph idx="1"/>
            <p:extLst>
              <p:ext uri="{D42A27DB-BD31-4B8C-83A1-F6EECF244321}">
                <p14:modId xmlns:p14="http://schemas.microsoft.com/office/powerpoint/2010/main" val="3675172996"/>
              </p:ext>
            </p:extLst>
          </p:nvPr>
        </p:nvGraphicFramePr>
        <p:xfrm>
          <a:off x="111000" y="552876"/>
          <a:ext cx="11880000" cy="6173367"/>
        </p:xfrm>
        <a:graphic>
          <a:graphicData uri="http://schemas.openxmlformats.org/drawingml/2006/table">
            <a:tbl>
              <a:tblPr firstRow="1" firstCol="1" bandRow="1"/>
              <a:tblGrid>
                <a:gridCol w="5224317">
                  <a:extLst>
                    <a:ext uri="{9D8B030D-6E8A-4147-A177-3AD203B41FA5}">
                      <a16:colId xmlns:a16="http://schemas.microsoft.com/office/drawing/2014/main" val="2453060355"/>
                    </a:ext>
                  </a:extLst>
                </a:gridCol>
                <a:gridCol w="6655683">
                  <a:extLst>
                    <a:ext uri="{9D8B030D-6E8A-4147-A177-3AD203B41FA5}">
                      <a16:colId xmlns:a16="http://schemas.microsoft.com/office/drawing/2014/main" val="4210777424"/>
                    </a:ext>
                  </a:extLst>
                </a:gridCol>
              </a:tblGrid>
              <a:tr h="285278">
                <a:tc>
                  <a:txBody>
                    <a:bodyPr/>
                    <a:lstStyle/>
                    <a:p>
                      <a:pPr marL="19050" marR="19050" fontAlgn="base">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 ошибки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Примеры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398283"/>
                  </a:ext>
                </a:extLst>
              </a:tr>
              <a:tr h="285278">
                <a:tc>
                  <a:txBody>
                    <a:bodyPr/>
                    <a:lstStyle/>
                    <a:p>
                      <a:pPr marR="19050" fontAlgn="base">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Ошибочное </a:t>
                      </a:r>
                      <a:r>
                        <a:rPr lang="ru-RU" sz="1800" u="none" strike="no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Словообразование"/>
                        </a:rPr>
                        <a:t>словообразование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Трудолюбимый, надсмехаться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0107100"/>
                  </a:ext>
                </a:extLst>
              </a:tr>
              <a:tr h="302541">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Ошибочное образование формы существительного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Многие чуда техники, не хватает время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2831944"/>
                  </a:ext>
                </a:extLst>
              </a:tr>
              <a:tr h="285278">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Ошибочное образование формы прилагательного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Более интереснее, красивше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8924363"/>
                  </a:ext>
                </a:extLst>
              </a:tr>
              <a:tr h="285278">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Ошибочное образование формы числительного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пятистами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рублями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117460"/>
                  </a:ext>
                </a:extLst>
              </a:tr>
              <a:tr h="285278">
                <a:tc>
                  <a:txBody>
                    <a:bodyPr/>
                    <a:lstStyle/>
                    <a:p>
                      <a:pPr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Ошибочное образование формы </a:t>
                      </a:r>
                      <a:r>
                        <a:rPr lang="ru-RU" sz="1800" u="none" strike="noStrike">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Местоимения"/>
                        </a:rPr>
                        <a:t>местоимения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Ихнего пафоса, ихние дети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3117306"/>
                  </a:ext>
                </a:extLst>
              </a:tr>
              <a:tr h="285278">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Ошибочное образование формы глагола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ездиют</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хочут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7010797"/>
                  </a:ext>
                </a:extLst>
              </a:tr>
              <a:tr h="287353">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согласования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 знаком с группой ребят, серьезно увлекающимися джазом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120883"/>
                  </a:ext>
                </a:extLst>
              </a:tr>
              <a:tr h="296823">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управления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Нужно сделать свою природу более красивую; повествует….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0749066"/>
                  </a:ext>
                </a:extLst>
              </a:tr>
              <a:tr h="349951">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связи между подлежащим и сказуемым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Большинство возражали против такой оценки его творчества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8333696"/>
                  </a:ext>
                </a:extLst>
              </a:tr>
              <a:tr h="285278">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способа выражения сказуемого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 написал книгу, которая эпопея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0825788"/>
                  </a:ext>
                </a:extLst>
              </a:tr>
              <a:tr h="349951">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Ошибки в построении предложения с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однор</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член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Страна любила и гордилась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поэтои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871119"/>
                  </a:ext>
                </a:extLst>
              </a:tr>
              <a:tr h="349951">
                <a:tc>
                  <a:txBody>
                    <a:bodyPr/>
                    <a:lstStyle/>
                    <a:p>
                      <a:pPr marL="19050" marR="19050" fontAlgn="base">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Ошибки в построении предложения с </a:t>
                      </a:r>
                      <a:r>
                        <a:rPr lang="ru-RU" sz="1800" u="none" strike="no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д.</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оборотом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Читая текст, возникает такое чувство…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9502098"/>
                  </a:ext>
                </a:extLst>
              </a:tr>
              <a:tr h="349951">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Ошибки в построении предложения с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прич</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обор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Дорожка была покрыта проваливающимся снегом под ногами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161121"/>
                  </a:ext>
                </a:extLst>
              </a:tr>
              <a:tr h="349951">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Ошибки в построении сложного предложения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Эта книга научила меня ценить друзей, которую я прочитал давно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8196625"/>
                  </a:ext>
                </a:extLst>
              </a:tr>
              <a:tr h="285278">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Смешение прямой и косвенной речи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Автор сказал, что я не согласен с мнением рецензента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4716225"/>
                  </a:ext>
                </a:extLst>
              </a:tr>
              <a:tr h="285278">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границ предложения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Когда герой опомнился. Было уже поздно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5987698"/>
                  </a:ext>
                </a:extLst>
              </a:tr>
              <a:tr h="285278">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видовременной  глагольных форм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Замирает на мгновение сердце и вдруг застучит вновь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9624659"/>
                  </a:ext>
                </a:extLst>
              </a:tr>
              <a:tr h="574122">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Неудачное употребление местоимений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Данный текст написал В. Белов. Он относится к худ стилю.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398" marR="683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31961"/>
                  </a:ext>
                </a:extLst>
              </a:tr>
            </a:tbl>
          </a:graphicData>
        </a:graphic>
      </p:graphicFrame>
    </p:spTree>
    <p:extLst>
      <p:ext uri="{BB962C8B-B14F-4D97-AF65-F5344CB8AC3E}">
        <p14:creationId xmlns:p14="http://schemas.microsoft.com/office/powerpoint/2010/main" val="2551287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3C4A34-D1FF-4726-BF1A-19FD91721571}"/>
              </a:ext>
            </a:extLst>
          </p:cNvPr>
          <p:cNvSpPr>
            <a:spLocks noGrp="1"/>
          </p:cNvSpPr>
          <p:nvPr>
            <p:ph type="title"/>
          </p:nvPr>
        </p:nvSpPr>
        <p:spPr>
          <a:xfrm>
            <a:off x="838200" y="365126"/>
            <a:ext cx="10515600" cy="315912"/>
          </a:xfrm>
        </p:spPr>
        <p:txBody>
          <a:bodyPr>
            <a:normAutofit fontScale="90000"/>
          </a:bodyPr>
          <a:lstStyle/>
          <a:p>
            <a:r>
              <a:rPr lang="ru-RU" dirty="0"/>
              <a:t>Речевые ошибки</a:t>
            </a:r>
          </a:p>
        </p:txBody>
      </p:sp>
      <p:graphicFrame>
        <p:nvGraphicFramePr>
          <p:cNvPr id="5" name="Объект 4">
            <a:extLst>
              <a:ext uri="{FF2B5EF4-FFF2-40B4-BE49-F238E27FC236}">
                <a16:creationId xmlns:a16="http://schemas.microsoft.com/office/drawing/2014/main" id="{F52C8A81-B158-E0A4-04C9-891E8CF83AAC}"/>
              </a:ext>
            </a:extLst>
          </p:cNvPr>
          <p:cNvGraphicFramePr>
            <a:graphicFrameLocks noGrp="1"/>
          </p:cNvGraphicFramePr>
          <p:nvPr>
            <p:ph idx="1"/>
            <p:extLst>
              <p:ext uri="{D42A27DB-BD31-4B8C-83A1-F6EECF244321}">
                <p14:modId xmlns:p14="http://schemas.microsoft.com/office/powerpoint/2010/main" val="787866400"/>
              </p:ext>
            </p:extLst>
          </p:nvPr>
        </p:nvGraphicFramePr>
        <p:xfrm>
          <a:off x="156000" y="819000"/>
          <a:ext cx="11790000" cy="5316868"/>
        </p:xfrm>
        <a:graphic>
          <a:graphicData uri="http://schemas.openxmlformats.org/drawingml/2006/table">
            <a:tbl>
              <a:tblPr firstRow="1" firstCol="1" bandRow="1"/>
              <a:tblGrid>
                <a:gridCol w="5184739">
                  <a:extLst>
                    <a:ext uri="{9D8B030D-6E8A-4147-A177-3AD203B41FA5}">
                      <a16:colId xmlns:a16="http://schemas.microsoft.com/office/drawing/2014/main" val="1086330090"/>
                    </a:ext>
                  </a:extLst>
                </a:gridCol>
                <a:gridCol w="6605261">
                  <a:extLst>
                    <a:ext uri="{9D8B030D-6E8A-4147-A177-3AD203B41FA5}">
                      <a16:colId xmlns:a16="http://schemas.microsoft.com/office/drawing/2014/main" val="1463168868"/>
                    </a:ext>
                  </a:extLst>
                </a:gridCol>
              </a:tblGrid>
              <a:tr h="270738">
                <a:tc>
                  <a:txBody>
                    <a:bodyPr/>
                    <a:lstStyle/>
                    <a:p>
                      <a:pPr marL="19050" marR="19050" fontAlgn="base">
                        <a:lnSpc>
                          <a:spcPct val="115000"/>
                        </a:lnSpc>
                        <a:spcAft>
                          <a:spcPts val="1000"/>
                        </a:spcAft>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 ошибки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Примеры</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4534818"/>
                  </a:ext>
                </a:extLst>
              </a:tr>
              <a:tr h="559754">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Употребление слова в несвойственном ему значении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Мы были шокированы прекрасной игрой актеров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2382635"/>
                  </a:ext>
                </a:extLst>
              </a:tr>
              <a:tr h="559754">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Неразличение оттенков значения, вносимых в слово приставкой и суффиксом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Мое отношение к этой проблеме не поменялось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048821"/>
                  </a:ext>
                </a:extLst>
              </a:tr>
              <a:tr h="270738">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Неразличение синонимичных слов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конечном предложении автор применяет градацию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9674961"/>
                  </a:ext>
                </a:extLst>
              </a:tr>
              <a:tr h="559754">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Употребление слов иной стилевой окраски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Автор, обращаясь к этой проблеме, пытается направить людей немного в другую колею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5482441"/>
                  </a:ext>
                </a:extLst>
              </a:tr>
              <a:tr h="559754">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Неуместное употребление эмоционально – окрашенных слов и фразеологизмов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Астафьев то и дело прибегает к употреблению метафор и олицетворений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976913"/>
                  </a:ext>
                </a:extLst>
              </a:tr>
              <a:tr h="385332">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Неоправданное употребление просторечных слов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Таким людям всегда удается объегорить других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6437201"/>
                  </a:ext>
                </a:extLst>
              </a:tr>
              <a:tr h="270738">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Нарушение лексической сочетаемости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Автор увеличивает впечатление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6924946"/>
                  </a:ext>
                </a:extLst>
              </a:tr>
              <a:tr h="379534">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Употребление лишних слов, в том числе плеоназм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Молодой юноша, очень прекрасный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5701346"/>
                  </a:ext>
                </a:extLst>
              </a:tr>
              <a:tr h="559754">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Употребление рядом или близко однокоренных слов (тавтология)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этом рассказе рассказывается…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3316605"/>
                  </a:ext>
                </a:extLst>
              </a:tr>
              <a:tr h="559754">
                <a:tc>
                  <a:txBody>
                    <a:bodyPr/>
                    <a:lstStyle/>
                    <a:p>
                      <a:pPr marL="19050" marR="19050" fontAlgn="base">
                        <a:lnSpc>
                          <a:spcPct val="115000"/>
                        </a:lnSpc>
                        <a:spcAft>
                          <a:spcPts val="10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Неоправданное повторение слова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 marR="19050" fontAlgn="base">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Герой рассказа не задумывается над своим поступком. Герой даже не понимает всей глубины…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121048"/>
                  </a:ext>
                </a:extLst>
              </a:tr>
            </a:tbl>
          </a:graphicData>
        </a:graphic>
      </p:graphicFrame>
    </p:spTree>
    <p:extLst>
      <p:ext uri="{BB962C8B-B14F-4D97-AF65-F5344CB8AC3E}">
        <p14:creationId xmlns:p14="http://schemas.microsoft.com/office/powerpoint/2010/main" val="533244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6DF43-8AAE-8F12-ADDF-4E244A10F372}"/>
              </a:ext>
            </a:extLst>
          </p:cNvPr>
          <p:cNvSpPr>
            <a:spLocks noGrp="1"/>
          </p:cNvSpPr>
          <p:nvPr>
            <p:ph type="title"/>
          </p:nvPr>
        </p:nvSpPr>
        <p:spPr/>
        <p:txBody>
          <a:bodyPr/>
          <a:lstStyle/>
          <a:p>
            <a:r>
              <a:rPr lang="ru-RU" dirty="0"/>
              <a:t>Практическое задание.</a:t>
            </a:r>
          </a:p>
        </p:txBody>
      </p:sp>
      <p:sp>
        <p:nvSpPr>
          <p:cNvPr id="3" name="Объект 2">
            <a:extLst>
              <a:ext uri="{FF2B5EF4-FFF2-40B4-BE49-F238E27FC236}">
                <a16:creationId xmlns:a16="http://schemas.microsoft.com/office/drawing/2014/main" id="{B9E3B937-E00F-67F6-2823-8F1A4EE2127B}"/>
              </a:ext>
            </a:extLst>
          </p:cNvPr>
          <p:cNvSpPr>
            <a:spLocks noGrp="1"/>
          </p:cNvSpPr>
          <p:nvPr>
            <p:ph idx="1"/>
          </p:nvPr>
        </p:nvSpPr>
        <p:spPr/>
        <p:txBody>
          <a:bodyPr/>
          <a:lstStyle/>
          <a:p>
            <a:pPr marL="0" indent="0">
              <a:buNone/>
            </a:pPr>
            <a:r>
              <a:rPr lang="ru-RU" dirty="0"/>
              <a:t>«Клонирование – развитие человечества?»</a:t>
            </a:r>
          </a:p>
          <a:p>
            <a:r>
              <a:rPr lang="ru-RU" dirty="0"/>
              <a:t>1 группа Эссе</a:t>
            </a:r>
          </a:p>
          <a:p>
            <a:r>
              <a:rPr lang="ru-RU" dirty="0"/>
              <a:t>2 группа Статья</a:t>
            </a:r>
          </a:p>
          <a:p>
            <a:r>
              <a:rPr lang="ru-RU" dirty="0"/>
              <a:t>3 группа Речь</a:t>
            </a:r>
          </a:p>
          <a:p>
            <a:endParaRPr lang="ru-RU" dirty="0"/>
          </a:p>
        </p:txBody>
      </p:sp>
    </p:spTree>
    <p:extLst>
      <p:ext uri="{BB962C8B-B14F-4D97-AF65-F5344CB8AC3E}">
        <p14:creationId xmlns:p14="http://schemas.microsoft.com/office/powerpoint/2010/main" val="1045269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91AD99-1EEB-27CB-287F-16251532344D}"/>
              </a:ext>
            </a:extLst>
          </p:cNvPr>
          <p:cNvSpPr>
            <a:spLocks noGrp="1"/>
          </p:cNvSpPr>
          <p:nvPr>
            <p:ph type="title"/>
          </p:nvPr>
        </p:nvSpPr>
        <p:spPr>
          <a:xfrm>
            <a:off x="838200" y="365125"/>
            <a:ext cx="10515600" cy="4571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90E14C16-E865-BD16-34AA-01E71311DBB5}"/>
              </a:ext>
            </a:extLst>
          </p:cNvPr>
          <p:cNvSpPr>
            <a:spLocks noGrp="1"/>
          </p:cNvSpPr>
          <p:nvPr>
            <p:ph idx="1"/>
          </p:nvPr>
        </p:nvSpPr>
        <p:spPr>
          <a:xfrm>
            <a:off x="246000" y="639000"/>
            <a:ext cx="11610000" cy="5537963"/>
          </a:xfrm>
        </p:spPr>
        <p:txBody>
          <a:bodyPr>
            <a:noAutofit/>
          </a:bodyPr>
          <a:lstStyle/>
          <a:p>
            <a:pPr marL="0" indent="0">
              <a:buNone/>
            </a:pPr>
            <a:r>
              <a:rPr lang="ru-RU" sz="1600" dirty="0"/>
              <a:t>Клонирование – развитие человечества?</a:t>
            </a:r>
          </a:p>
          <a:p>
            <a:pPr marL="0" indent="0">
              <a:lnSpc>
                <a:spcPct val="100000"/>
              </a:lnSpc>
              <a:buNone/>
            </a:pPr>
            <a:r>
              <a:rPr lang="ru-RU" sz="1600" dirty="0"/>
              <a:t>   С течением времени человечество совершило множество научных открытий и достижений, которые повлияли на развитие и преобразование нашей жизни. Однако, одним из самых противоречивых и дискуссионных вопросов остается клонирование. Эта технология позволяет создавать живые существа, вплоть до человека, имеющие идентичные генетические характеристики с исходным организмом. Стоит ли считать клонирование шагом вперед или, наоборот, опасным средством, способным нарушить баланс и внести хаос в нашу жизнь?</a:t>
            </a:r>
          </a:p>
          <a:p>
            <a:pPr marL="0" indent="0">
              <a:buNone/>
            </a:pPr>
            <a:r>
              <a:rPr lang="ru-RU" sz="1600" dirty="0"/>
              <a:t>    </a:t>
            </a:r>
            <a:r>
              <a:rPr lang="ru-RU" sz="1600" dirty="0" err="1"/>
              <a:t>Поддержатели</a:t>
            </a:r>
            <a:r>
              <a:rPr lang="ru-RU" sz="1600" dirty="0"/>
              <a:t> клонирования, видя в нем возможность облегчить лечение множества редких заболеваний, считают эту технологию бесценным инструментом медицинского развития. Медицинские исследования на клонированных организмах могут положительно повлиять на разработку новых лекарств и методов лечения, которые способны спасти миллионы жизней. Клонирование также может служить средством борьбы с вымиранием редких и исчезающих видов, помогая сохранить биоразнообразие планеты.</a:t>
            </a:r>
          </a:p>
          <a:p>
            <a:pPr marL="0" indent="0">
              <a:buNone/>
            </a:pPr>
            <a:r>
              <a:rPr lang="ru-RU" sz="1600" dirty="0"/>
              <a:t>   Однако многие критики клонирования считают его инженерией, которая выходит за пределы человеческой мощи. Религиозные и этические аргументы против клонирования свидетельствуют о том, что создание жизни является привилегией природы или Бога, и подмена ее процесса человеком противоречит высшему порядку. Клонирование также может создать социальные проблемы, связанные с идентичностью и самоопределением. Каково будет место человека в обществе, где множество идентичных клонированных существ существуют? Какова будет взаимосвязь между оригиналом и его копией?</a:t>
            </a:r>
          </a:p>
          <a:p>
            <a:pPr marL="0" indent="0">
              <a:buNone/>
            </a:pPr>
            <a:r>
              <a:rPr lang="ru-RU" sz="1600" dirty="0"/>
              <a:t>   Необходимо рассмотреть и потенциальные угрозы, связанные с повсеместным использованием клонирования. В случае злоупотребления этой технологией, мы можем столкнуться с ситуацией, когда клонированные организмы используются в криминальных, военных или даже террористических целях. Как мы можем гарантировать безопасность и контроль, когда столь мощное средство создания жизни попадает в руки неправильных людей?</a:t>
            </a:r>
          </a:p>
          <a:p>
            <a:pPr marL="0" indent="0">
              <a:buNone/>
            </a:pPr>
            <a:r>
              <a:rPr lang="ru-RU" sz="1600" dirty="0"/>
              <a:t>    Таким образом, вопрос о клонировании остается одним из самых сложных и амбивалентных. Несмотря на потенциальное благо, которое оно может принести, мы обязаны тщательно взвесить и рассмотреть все стороны и последствия этой технологии. В фокусе наших рассуждений должны быть безопасность, этика и последовательность. Только тогда мы сможем определить, является ли клонирование источником прогресса или угрозой для человека и человечества в целом.</a:t>
            </a:r>
          </a:p>
        </p:txBody>
      </p:sp>
    </p:spTree>
    <p:extLst>
      <p:ext uri="{BB962C8B-B14F-4D97-AF65-F5344CB8AC3E}">
        <p14:creationId xmlns:p14="http://schemas.microsoft.com/office/powerpoint/2010/main" val="3110907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AC24BA-76B4-9BD0-B3C6-01FC34A77027}"/>
              </a:ext>
            </a:extLst>
          </p:cNvPr>
          <p:cNvSpPr txBox="1"/>
          <p:nvPr/>
        </p:nvSpPr>
        <p:spPr>
          <a:xfrm>
            <a:off x="111000" y="99000"/>
            <a:ext cx="11520000" cy="6494085"/>
          </a:xfrm>
          <a:prstGeom prst="rect">
            <a:avLst/>
          </a:prstGeom>
          <a:noFill/>
        </p:spPr>
        <p:txBody>
          <a:bodyPr wrap="square">
            <a:spAutoFit/>
          </a:bodyPr>
          <a:lstStyle/>
          <a:p>
            <a:r>
              <a:rPr lang="ru-RU" sz="1600" dirty="0"/>
              <a:t>Клонирование – развитие человечества?</a:t>
            </a:r>
          </a:p>
          <a:p>
            <a:endParaRPr lang="ru-RU" sz="1600" dirty="0"/>
          </a:p>
          <a:p>
            <a:r>
              <a:rPr lang="ru-RU" sz="1600" dirty="0"/>
              <a:t>    С течением времени научные и технологические достижения ставят перед нами все новые и новые вопросы и вызовы. Одной из таких задач, над которой человечество работает уже на протяжении нескольких десятилетий, является клонирование. Этот глобальный феномен вызывает живой интерес и ожидание в обществе: речь идет о возможности создания точной генетической копии организма – клоне. Возникает вопрос, поможет ли клонирование в развитии нашей цивилизации или станет ли оно причиной серьезных проблем и последствий.</a:t>
            </a:r>
          </a:p>
          <a:p>
            <a:r>
              <a:rPr lang="ru-RU" sz="1600" dirty="0"/>
              <a:t>   Сторонники клонирования считают, что это технологическое достижение может стать новым витком развития человечества. Во-первых, клонирование может быть использовано для лечения различных заболеваний и устранения наследственных дефектов. Создание клонов с идентичной генетической информацией может позволить выявить и изучить гены, ответственные за возникновение болезней, и тем самым открыть пути к эффективной профилактике и лечению. Во-вторых, клонирование может применяться в сфере органной трансплантации, где огромный дефицит совместимых доноров может быть преодолен благодаря возможности получения идеально совпадающих органов у клонов. Также клонирование предоставит безопасный способ сохранения уникальных и исчезающих видов животных, обеспечивая биологическое разнообразие.</a:t>
            </a:r>
          </a:p>
          <a:p>
            <a:r>
              <a:rPr lang="ru-RU" sz="1600" dirty="0"/>
              <a:t>    Однако отрицатели клонирования указывают на множество нравственных, этических и практических проблем, которые могут возникнуть в результате развития этой технологии. Во-первых, клонирование может привести к сокращению естественного разнообразия, что является ключевым компонентом экосистемы. Ситуация, когда создано большое количество одинаковых клонов, может стать причиной катастрофического распространения болезней или гибели целых популяций животных. Во-вторых, создание клонов человека вызывает серьезные вопросы по поводу идентичности, индивидуальности и свободы личности. Каким образом будут определяться права и идентичность клонов? Вопросы, связанные с человеческой душой и нравственностью, остаются без ответа.</a:t>
            </a:r>
          </a:p>
          <a:p>
            <a:r>
              <a:rPr lang="ru-RU" sz="1600" dirty="0"/>
              <a:t>   Таким образом, вопрос о роли клонирования в развитии человечества остается открытым и подлежит всестороннему обсуждению. Несомненно, эта технология имеет свой потенциал в сфере медицины и сохранения видов, но ее развитие должно осуществляться с учетом этических и моральных норм, чтобы не привести к непредвиденным последствиям и сохранить гармонию и разнообразие мира, в котором мы живем.</a:t>
            </a:r>
          </a:p>
        </p:txBody>
      </p:sp>
    </p:spTree>
    <p:extLst>
      <p:ext uri="{BB962C8B-B14F-4D97-AF65-F5344CB8AC3E}">
        <p14:creationId xmlns:p14="http://schemas.microsoft.com/office/powerpoint/2010/main" val="1693793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73AEFFA-5B47-4D56-891E-A6919C92FD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258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2837ED-AE6D-C364-2711-3724A40DF6FC}"/>
              </a:ext>
            </a:extLst>
          </p:cNvPr>
          <p:cNvSpPr>
            <a:spLocks noGrp="1"/>
          </p:cNvSpPr>
          <p:nvPr>
            <p:ph type="title"/>
          </p:nvPr>
        </p:nvSpPr>
        <p:spPr/>
        <p:txBody>
          <a:bodyPr/>
          <a:lstStyle/>
          <a:p>
            <a:r>
              <a:rPr lang="ru-RU" dirty="0"/>
              <a:t>Задания</a:t>
            </a:r>
          </a:p>
        </p:txBody>
      </p:sp>
      <p:sp>
        <p:nvSpPr>
          <p:cNvPr id="3" name="Текст 2">
            <a:extLst>
              <a:ext uri="{FF2B5EF4-FFF2-40B4-BE49-F238E27FC236}">
                <a16:creationId xmlns:a16="http://schemas.microsoft.com/office/drawing/2014/main" id="{75D27F33-D2D7-36D0-29F9-CA9127C2191D}"/>
              </a:ext>
            </a:extLst>
          </p:cNvPr>
          <p:cNvSpPr>
            <a:spLocks noGrp="1"/>
          </p:cNvSpPr>
          <p:nvPr>
            <p:ph type="body" idx="1"/>
          </p:nvPr>
        </p:nvSpPr>
        <p:spPr/>
        <p:txBody>
          <a:bodyPr/>
          <a:lstStyle/>
          <a:p>
            <a:r>
              <a:rPr lang="ru-RU" dirty="0"/>
              <a:t>1 задание Часть А    10б</a:t>
            </a:r>
          </a:p>
        </p:txBody>
      </p:sp>
      <p:sp>
        <p:nvSpPr>
          <p:cNvPr id="4" name="Объект 3">
            <a:extLst>
              <a:ext uri="{FF2B5EF4-FFF2-40B4-BE49-F238E27FC236}">
                <a16:creationId xmlns:a16="http://schemas.microsoft.com/office/drawing/2014/main" id="{61E49271-B08E-5EAE-DE5D-2BFD0E6BAB75}"/>
              </a:ext>
            </a:extLst>
          </p:cNvPr>
          <p:cNvSpPr>
            <a:spLocks noGrp="1"/>
          </p:cNvSpPr>
          <p:nvPr>
            <p:ph sz="half" idx="2"/>
          </p:nvPr>
        </p:nvSpPr>
        <p:spPr/>
        <p:txBody>
          <a:bodyPr>
            <a:normAutofit fontScale="92500" lnSpcReduction="10000"/>
          </a:bodyPr>
          <a:lstStyle/>
          <a:p>
            <a:r>
              <a:rPr lang="ru-RU" dirty="0"/>
              <a:t>Выставляется по 1б за каждый правильный ответ</a:t>
            </a:r>
          </a:p>
          <a:p>
            <a:r>
              <a:rPr lang="ru-RU" sz="2400" b="1" dirty="0"/>
              <a:t>2 задание Часть А  10б</a:t>
            </a:r>
          </a:p>
          <a:p>
            <a:r>
              <a:rPr lang="ru-RU" dirty="0"/>
              <a:t>Выставляется 1 б за каждый правильный ответ на 5 вопросов, ответы записываются предложениями. 5 б ставится за орфографическую, пунктуационную, речевую грамотность</a:t>
            </a:r>
          </a:p>
          <a:p>
            <a:endParaRPr lang="ru-RU" dirty="0"/>
          </a:p>
        </p:txBody>
      </p:sp>
      <p:sp>
        <p:nvSpPr>
          <p:cNvPr id="5" name="Текст 4">
            <a:extLst>
              <a:ext uri="{FF2B5EF4-FFF2-40B4-BE49-F238E27FC236}">
                <a16:creationId xmlns:a16="http://schemas.microsoft.com/office/drawing/2014/main" id="{EF53F617-E03F-1872-8173-CDC1C6B76057}"/>
              </a:ext>
            </a:extLst>
          </p:cNvPr>
          <p:cNvSpPr>
            <a:spLocks noGrp="1"/>
          </p:cNvSpPr>
          <p:nvPr>
            <p:ph type="body" sz="quarter" idx="3"/>
          </p:nvPr>
        </p:nvSpPr>
        <p:spPr/>
        <p:txBody>
          <a:bodyPr/>
          <a:lstStyle/>
          <a:p>
            <a:r>
              <a:rPr lang="ru-RU" dirty="0"/>
              <a:t>2 задание 20б</a:t>
            </a:r>
          </a:p>
        </p:txBody>
      </p:sp>
      <p:sp>
        <p:nvSpPr>
          <p:cNvPr id="6" name="Объект 5">
            <a:extLst>
              <a:ext uri="{FF2B5EF4-FFF2-40B4-BE49-F238E27FC236}">
                <a16:creationId xmlns:a16="http://schemas.microsoft.com/office/drawing/2014/main" id="{74E5BE89-F242-CB4E-B7C1-27446FD5D78A}"/>
              </a:ext>
            </a:extLst>
          </p:cNvPr>
          <p:cNvSpPr>
            <a:spLocks noGrp="1"/>
          </p:cNvSpPr>
          <p:nvPr>
            <p:ph sz="quarter" idx="4"/>
          </p:nvPr>
        </p:nvSpPr>
        <p:spPr/>
        <p:txBody>
          <a:bodyPr>
            <a:normAutofit fontScale="92500" lnSpcReduction="10000"/>
          </a:bodyPr>
          <a:lstStyle/>
          <a:p>
            <a:r>
              <a:rPr lang="ru-RU" dirty="0"/>
              <a:t>ОГН </a:t>
            </a:r>
          </a:p>
          <a:p>
            <a:pPr marL="0" indent="0">
              <a:buNone/>
            </a:pPr>
            <a:r>
              <a:rPr lang="ru-RU" dirty="0"/>
              <a:t>Эссе, статья, дебаты, рецензия, речь (200-250 слов)</a:t>
            </a:r>
          </a:p>
          <a:p>
            <a:r>
              <a:rPr lang="ru-RU" dirty="0"/>
              <a:t>ЕМН</a:t>
            </a:r>
          </a:p>
          <a:p>
            <a:pPr marL="0" indent="0">
              <a:buNone/>
            </a:pPr>
            <a:r>
              <a:rPr lang="ru-RU" dirty="0"/>
              <a:t>Эссе (200-250 слов)</a:t>
            </a:r>
          </a:p>
        </p:txBody>
      </p:sp>
    </p:spTree>
    <p:extLst>
      <p:ext uri="{BB962C8B-B14F-4D97-AF65-F5344CB8AC3E}">
        <p14:creationId xmlns:p14="http://schemas.microsoft.com/office/powerpoint/2010/main" val="298564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8C654D-9600-B169-7A53-92E9A6AF3E34}"/>
              </a:ext>
            </a:extLst>
          </p:cNvPr>
          <p:cNvSpPr>
            <a:spLocks noGrp="1"/>
          </p:cNvSpPr>
          <p:nvPr>
            <p:ph type="title"/>
          </p:nvPr>
        </p:nvSpPr>
        <p:spPr/>
        <p:txBody>
          <a:bodyPr/>
          <a:lstStyle/>
          <a:p>
            <a:r>
              <a:rPr lang="ru-RU" dirty="0"/>
              <a:t>Распределение баллов </a:t>
            </a:r>
          </a:p>
        </p:txBody>
      </p:sp>
      <p:graphicFrame>
        <p:nvGraphicFramePr>
          <p:cNvPr id="4" name="Объект 3">
            <a:extLst>
              <a:ext uri="{FF2B5EF4-FFF2-40B4-BE49-F238E27FC236}">
                <a16:creationId xmlns:a16="http://schemas.microsoft.com/office/drawing/2014/main" id="{FDD0BB38-D983-B693-C8F3-5CF42F5CE2A2}"/>
              </a:ext>
            </a:extLst>
          </p:cNvPr>
          <p:cNvGraphicFramePr>
            <a:graphicFrameLocks noGrp="1"/>
          </p:cNvGraphicFramePr>
          <p:nvPr>
            <p:ph idx="1"/>
            <p:extLst>
              <p:ext uri="{D42A27DB-BD31-4B8C-83A1-F6EECF244321}">
                <p14:modId xmlns:p14="http://schemas.microsoft.com/office/powerpoint/2010/main" val="3205075023"/>
              </p:ext>
            </p:extLst>
          </p:nvPr>
        </p:nvGraphicFramePr>
        <p:xfrm>
          <a:off x="741000" y="1690688"/>
          <a:ext cx="10515601" cy="3023584"/>
        </p:xfrm>
        <a:graphic>
          <a:graphicData uri="http://schemas.openxmlformats.org/drawingml/2006/table">
            <a:tbl>
              <a:tblPr firstRow="1" firstCol="1" bandRow="1"/>
              <a:tblGrid>
                <a:gridCol w="1425768">
                  <a:extLst>
                    <a:ext uri="{9D8B030D-6E8A-4147-A177-3AD203B41FA5}">
                      <a16:colId xmlns:a16="http://schemas.microsoft.com/office/drawing/2014/main" val="1377693266"/>
                    </a:ext>
                  </a:extLst>
                </a:gridCol>
                <a:gridCol w="6379743">
                  <a:extLst>
                    <a:ext uri="{9D8B030D-6E8A-4147-A177-3AD203B41FA5}">
                      <a16:colId xmlns:a16="http://schemas.microsoft.com/office/drawing/2014/main" val="2444422923"/>
                    </a:ext>
                  </a:extLst>
                </a:gridCol>
                <a:gridCol w="2710090">
                  <a:extLst>
                    <a:ext uri="{9D8B030D-6E8A-4147-A177-3AD203B41FA5}">
                      <a16:colId xmlns:a16="http://schemas.microsoft.com/office/drawing/2014/main" val="3499555834"/>
                    </a:ext>
                  </a:extLst>
                </a:gridCol>
              </a:tblGrid>
              <a:tr h="740546">
                <a:tc>
                  <a:txBody>
                    <a:bodyPr/>
                    <a:lstStyle/>
                    <a:p>
                      <a:pPr marL="74930" indent="-6350" algn="ctr">
                        <a:lnSpc>
                          <a:spcPct val="107000"/>
                        </a:lnSpc>
                        <a:spcAft>
                          <a:spcPts val="70"/>
                        </a:spcAft>
                      </a:pP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Часть </a:t>
                      </a:r>
                      <a:endPar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5565" indent="-6350" algn="ctr">
                        <a:lnSpc>
                          <a:spcPct val="107000"/>
                        </a:lnSpc>
                        <a:spcAft>
                          <a:spcPts val="70"/>
                        </a:spcAft>
                      </a:pP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оценивания </a:t>
                      </a:r>
                      <a:endPar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5565" indent="-6350" algn="ctr">
                        <a:lnSpc>
                          <a:spcPct val="107000"/>
                        </a:lnSpc>
                        <a:spcAft>
                          <a:spcPts val="70"/>
                        </a:spcAft>
                      </a:pPr>
                      <a:r>
                        <a:rPr lang="ru-RU" sz="24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Балл </a:t>
                      </a:r>
                      <a:endPar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60083"/>
                  </a:ext>
                </a:extLst>
              </a:tr>
              <a:tr h="908314">
                <a:tc>
                  <a:txBody>
                    <a:bodyPr/>
                    <a:lstStyle/>
                    <a:p>
                      <a:pPr marL="74930" indent="-6350" algn="ctr">
                        <a:lnSpc>
                          <a:spcPct val="107000"/>
                        </a:lnSpc>
                        <a:spcAft>
                          <a:spcPts val="70"/>
                        </a:spcAft>
                      </a:pPr>
                      <a:r>
                        <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p>
                  </a:txBody>
                  <a:tcPr marL="68580" marR="7302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800100" indent="-6350" algn="l">
                        <a:lnSpc>
                          <a:spcPct val="107000"/>
                        </a:lnSpc>
                        <a:spcAft>
                          <a:spcPts val="70"/>
                        </a:spcAft>
                      </a:pP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ЗO 1</a:t>
                      </a: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Коммуникативная компетенция ЗO 2</a:t>
                      </a: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Языковая компетенция </a:t>
                      </a:r>
                    </a:p>
                  </a:txBody>
                  <a:tcPr marL="68580" marR="7302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4930" indent="-6350" algn="ctr">
                        <a:lnSpc>
                          <a:spcPct val="107000"/>
                        </a:lnSpc>
                        <a:spcAft>
                          <a:spcPts val="70"/>
                        </a:spcAft>
                      </a:pPr>
                      <a:r>
                        <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p>
                    <a:p>
                      <a:pPr marL="113030" indent="-6350" algn="ctr">
                        <a:lnSpc>
                          <a:spcPct val="107000"/>
                        </a:lnSpc>
                        <a:spcAft>
                          <a:spcPts val="70"/>
                        </a:spcAft>
                      </a:pPr>
                      <a:r>
                        <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7302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751829"/>
                  </a:ext>
                </a:extLst>
              </a:tr>
              <a:tr h="908314">
                <a:tc>
                  <a:txBody>
                    <a:bodyPr/>
                    <a:lstStyle/>
                    <a:p>
                      <a:pPr marL="74930" indent="-6350" algn="ctr">
                        <a:lnSpc>
                          <a:spcPct val="107000"/>
                        </a:lnSpc>
                        <a:spcAft>
                          <a:spcPts val="70"/>
                        </a:spcAft>
                      </a:pPr>
                      <a:r>
                        <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p>
                  </a:txBody>
                  <a:tcPr marL="68580" marR="7302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800100" indent="-6350" algn="l">
                        <a:lnSpc>
                          <a:spcPct val="107000"/>
                        </a:lnSpc>
                        <a:spcAft>
                          <a:spcPts val="70"/>
                        </a:spcAft>
                      </a:pP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ЗO 1</a:t>
                      </a: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Коммуникативная компетенция ЗO 2</a:t>
                      </a: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Языковая компетенция </a:t>
                      </a:r>
                    </a:p>
                  </a:txBody>
                  <a:tcPr marL="68580" marR="7302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4930" indent="-6350" algn="ctr">
                        <a:lnSpc>
                          <a:spcPct val="107000"/>
                        </a:lnSpc>
                        <a:spcAft>
                          <a:spcPts val="70"/>
                        </a:spcAft>
                      </a:pP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p>
                    <a:p>
                      <a:pPr marL="113030" indent="-6350" algn="ctr">
                        <a:lnSpc>
                          <a:spcPct val="107000"/>
                        </a:lnSpc>
                        <a:spcAft>
                          <a:spcPts val="70"/>
                        </a:spcAft>
                      </a:pPr>
                      <a:r>
                        <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7302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380807"/>
                  </a:ext>
                </a:extLst>
              </a:tr>
              <a:tr h="466410">
                <a:tc>
                  <a:txBody>
                    <a:bodyPr/>
                    <a:lstStyle/>
                    <a:p>
                      <a:pPr marL="6350" indent="-6350" algn="l">
                        <a:lnSpc>
                          <a:spcPct val="107000"/>
                        </a:lnSpc>
                        <a:spcAft>
                          <a:spcPts val="70"/>
                        </a:spcAft>
                      </a:pPr>
                      <a:r>
                        <a:rPr lang="ru-RU" sz="24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Всего </a:t>
                      </a:r>
                      <a:endPar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74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l">
                        <a:lnSpc>
                          <a:spcPct val="107000"/>
                        </a:lnSpc>
                        <a:spcAft>
                          <a:spcPts val="800"/>
                        </a:spcAft>
                      </a:pPr>
                      <a:r>
                        <a:rPr lang="ru-RU"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73025" marT="374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4295" indent="-6350" algn="ctr">
                        <a:lnSpc>
                          <a:spcPct val="107000"/>
                        </a:lnSpc>
                        <a:spcAft>
                          <a:spcPts val="70"/>
                        </a:spcAft>
                      </a:pPr>
                      <a:r>
                        <a:rPr lang="ru-RU"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 </a:t>
                      </a:r>
                      <a:endParaRPr lang="ru-RU"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3210510"/>
                  </a:ext>
                </a:extLst>
              </a:tr>
            </a:tbl>
          </a:graphicData>
        </a:graphic>
      </p:graphicFrame>
    </p:spTree>
    <p:extLst>
      <p:ext uri="{BB962C8B-B14F-4D97-AF65-F5344CB8AC3E}">
        <p14:creationId xmlns:p14="http://schemas.microsoft.com/office/powerpoint/2010/main" val="231529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2CA53-8660-3966-3757-971FE445CD7D}"/>
              </a:ext>
            </a:extLst>
          </p:cNvPr>
          <p:cNvSpPr>
            <a:spLocks noGrp="1"/>
          </p:cNvSpPr>
          <p:nvPr>
            <p:ph type="title"/>
          </p:nvPr>
        </p:nvSpPr>
        <p:spPr>
          <a:xfrm>
            <a:off x="838200" y="365125"/>
            <a:ext cx="10515600" cy="453875"/>
          </a:xfrm>
        </p:spPr>
        <p:txBody>
          <a:bodyPr>
            <a:normAutofit fontScale="90000"/>
          </a:bodyPr>
          <a:lstStyle/>
          <a:p>
            <a:r>
              <a:rPr lang="ru-RU" dirty="0"/>
              <a:t>Оценивание эссе</a:t>
            </a:r>
          </a:p>
        </p:txBody>
      </p:sp>
      <p:graphicFrame>
        <p:nvGraphicFramePr>
          <p:cNvPr id="6" name="Объект 5">
            <a:extLst>
              <a:ext uri="{FF2B5EF4-FFF2-40B4-BE49-F238E27FC236}">
                <a16:creationId xmlns:a16="http://schemas.microsoft.com/office/drawing/2014/main" id="{29A50565-1EFF-9D9E-A8BE-DFB61D8765B4}"/>
              </a:ext>
            </a:extLst>
          </p:cNvPr>
          <p:cNvGraphicFramePr>
            <a:graphicFrameLocks noGrp="1"/>
          </p:cNvGraphicFramePr>
          <p:nvPr>
            <p:ph idx="1"/>
            <p:extLst>
              <p:ext uri="{D42A27DB-BD31-4B8C-83A1-F6EECF244321}">
                <p14:modId xmlns:p14="http://schemas.microsoft.com/office/powerpoint/2010/main" val="71436130"/>
              </p:ext>
            </p:extLst>
          </p:nvPr>
        </p:nvGraphicFramePr>
        <p:xfrm>
          <a:off x="561000" y="909000"/>
          <a:ext cx="10034999" cy="5353406"/>
        </p:xfrm>
        <a:graphic>
          <a:graphicData uri="http://schemas.openxmlformats.org/drawingml/2006/table">
            <a:tbl>
              <a:tblPr firstRow="1" firstCol="1" bandRow="1"/>
              <a:tblGrid>
                <a:gridCol w="1672500">
                  <a:extLst>
                    <a:ext uri="{9D8B030D-6E8A-4147-A177-3AD203B41FA5}">
                      <a16:colId xmlns:a16="http://schemas.microsoft.com/office/drawing/2014/main" val="2297981610"/>
                    </a:ext>
                  </a:extLst>
                </a:gridCol>
                <a:gridCol w="7538311">
                  <a:extLst>
                    <a:ext uri="{9D8B030D-6E8A-4147-A177-3AD203B41FA5}">
                      <a16:colId xmlns:a16="http://schemas.microsoft.com/office/drawing/2014/main" val="734276208"/>
                    </a:ext>
                  </a:extLst>
                </a:gridCol>
                <a:gridCol w="824188">
                  <a:extLst>
                    <a:ext uri="{9D8B030D-6E8A-4147-A177-3AD203B41FA5}">
                      <a16:colId xmlns:a16="http://schemas.microsoft.com/office/drawing/2014/main" val="773093090"/>
                    </a:ext>
                  </a:extLst>
                </a:gridCol>
              </a:tblGrid>
              <a:tr h="317631">
                <a:tc>
                  <a:txBody>
                    <a:bodyPr/>
                    <a:lstStyle/>
                    <a:p>
                      <a:pPr algn="ctr"/>
                      <a:r>
                        <a:rPr lang="ru-RU" sz="1400" b="1" dirty="0">
                          <a:effectLst/>
                          <a:latin typeface="Arial" panose="020B0604020202020204" pitchFamily="34" charset="0"/>
                          <a:ea typeface="Calibri" panose="020F0502020204030204" pitchFamily="34" charset="0"/>
                          <a:cs typeface="Times New Roman" panose="02020603050405020304" pitchFamily="18" charset="0"/>
                        </a:rPr>
                        <a:t>Критерии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b="1">
                          <a:effectLst/>
                          <a:latin typeface="Arial" panose="020B0604020202020204" pitchFamily="34" charset="0"/>
                          <a:ea typeface="Calibri" panose="020F0502020204030204" pitchFamily="34" charset="0"/>
                          <a:cs typeface="Times New Roman" panose="02020603050405020304" pitchFamily="18" charset="0"/>
                        </a:rPr>
                        <a:t>Дескрипторы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b="1">
                          <a:effectLst/>
                          <a:latin typeface="Arial" panose="020B0604020202020204" pitchFamily="34" charset="0"/>
                          <a:ea typeface="Calibri" panose="020F0502020204030204" pitchFamily="34" charset="0"/>
                          <a:cs typeface="Times New Roman" panose="02020603050405020304" pitchFamily="18" charset="0"/>
                        </a:rPr>
                        <a:t>Баллы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291809"/>
                  </a:ext>
                </a:extLst>
              </a:tr>
              <a:tr h="317631">
                <a:tc rowSpan="4">
                  <a:txBody>
                    <a:bodyPr/>
                    <a:lstStyle/>
                    <a:p>
                      <a:r>
                        <a:rPr lang="ru-RU" sz="1400">
                          <a:effectLst/>
                          <a:latin typeface="Arial" panose="020B0604020202020204" pitchFamily="34" charset="0"/>
                          <a:ea typeface="Calibri" panose="020F0502020204030204" pitchFamily="34" charset="0"/>
                          <a:cs typeface="Times New Roman" panose="02020603050405020304" pitchFamily="18" charset="0"/>
                        </a:rPr>
                        <a:t>Глубина раскрытия  темы  и убедительность суждений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r>
                        <a:rPr lang="ru-RU" sz="1400" b="1">
                          <a:effectLst/>
                          <a:latin typeface="Arial" panose="020B0604020202020204" pitchFamily="34" charset="0"/>
                          <a:ea typeface="Calibri" panose="020F0502020204030204" pitchFamily="34" charset="0"/>
                          <a:cs typeface="Times New Roman" panose="02020603050405020304" pitchFamily="18" charset="0"/>
                        </a:rPr>
                        <a:t> 2 балла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убедительное осмысление предложенной темы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089071"/>
                  </a:ext>
                </a:extLst>
              </a:tr>
              <a:tr h="129738">
                <a:tc vMerge="1">
                  <a:txBody>
                    <a:bodyPr/>
                    <a:lstStyle/>
                    <a:p>
                      <a:endParaRPr lang="ru-RU"/>
                    </a:p>
                  </a:txBody>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эссе не соответствует</a:t>
                      </a:r>
                      <a:r>
                        <a:rPr lang="kk-KZ" sz="1400" dirty="0">
                          <a:effectLst/>
                          <a:latin typeface="Arial" panose="020B0604020202020204" pitchFamily="34" charset="0"/>
                          <a:ea typeface="Calibri" panose="020F0502020204030204" pitchFamily="34" charset="0"/>
                          <a:cs typeface="Times New Roman" panose="02020603050405020304" pitchFamily="18" charset="0"/>
                        </a:rPr>
                        <a:t> основной </a:t>
                      </a:r>
                      <a:r>
                        <a:rPr lang="ru-RU" sz="1400" dirty="0">
                          <a:effectLst/>
                          <a:latin typeface="Arial" panose="020B0604020202020204" pitchFamily="34" charset="0"/>
                          <a:ea typeface="Calibri" panose="020F0502020204030204" pitchFamily="34" charset="0"/>
                          <a:cs typeface="Times New Roman" panose="02020603050405020304" pitchFamily="18" charset="0"/>
                        </a:rPr>
                        <a:t> теме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5365148"/>
                  </a:ext>
                </a:extLst>
              </a:tr>
              <a:tr h="162528">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выделение проблемы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880174"/>
                  </a:ext>
                </a:extLst>
              </a:tr>
              <a:tr h="145050">
                <a:tc vMerge="1">
                  <a:txBody>
                    <a:bodyPr/>
                    <a:lstStyle/>
                    <a:p>
                      <a:endParaRPr lang="ru-RU"/>
                    </a:p>
                  </a:txBody>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неверно выделена проблема или проблема не обозначена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433883"/>
                  </a:ext>
                </a:extLst>
              </a:tr>
              <a:tr h="180000">
                <a:tc rowSpan="4">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Аргументация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b="1" dirty="0">
                          <a:effectLst/>
                          <a:latin typeface="Arial" panose="020B0604020202020204" pitchFamily="34" charset="0"/>
                          <a:ea typeface="Calibri" panose="020F0502020204030204" pitchFamily="34" charset="0"/>
                          <a:cs typeface="Times New Roman" panose="02020603050405020304" pitchFamily="18" charset="0"/>
                        </a:rPr>
                        <a:t>3 балла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наличие аргумент</a:t>
                      </a:r>
                      <a:r>
                        <a:rPr lang="kk-KZ" sz="1400">
                          <a:effectLst/>
                          <a:latin typeface="Arial" panose="020B0604020202020204" pitchFamily="34" charset="0"/>
                          <a:ea typeface="Calibri" panose="020F0502020204030204" pitchFamily="34" charset="0"/>
                          <a:cs typeface="Times New Roman" panose="02020603050405020304" pitchFamily="18" charset="0"/>
                        </a:rPr>
                        <a:t>а(-ов)</a:t>
                      </a:r>
                      <a:r>
                        <a:rPr lang="ru-RU" sz="1400">
                          <a:effectLst/>
                          <a:latin typeface="Arial" panose="020B0604020202020204" pitchFamily="34" charset="0"/>
                          <a:ea typeface="Calibri" panose="020F0502020204030204" pitchFamily="34" charset="0"/>
                          <a:cs typeface="Times New Roman" panose="02020603050405020304" pitchFamily="18" charset="0"/>
                        </a:rPr>
                        <a:t>, соответствующего теме эссе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9502098"/>
                  </a:ext>
                </a:extLst>
              </a:tr>
              <a:tr h="162528">
                <a:tc vMerge="1">
                  <a:txBody>
                    <a:bodyPr/>
                    <a:lstStyle/>
                    <a:p>
                      <a:endParaRPr lang="ru-RU"/>
                    </a:p>
                  </a:txBody>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отсутствие аргумент</a:t>
                      </a:r>
                      <a:r>
                        <a:rPr lang="kk-KZ" sz="1400" dirty="0">
                          <a:effectLst/>
                          <a:latin typeface="Arial" panose="020B0604020202020204" pitchFamily="34" charset="0"/>
                          <a:ea typeface="Calibri" panose="020F0502020204030204" pitchFamily="34" charset="0"/>
                          <a:cs typeface="Times New Roman" panose="02020603050405020304" pitchFamily="18" charset="0"/>
                        </a:rPr>
                        <a:t>а(-ов)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365471"/>
                  </a:ext>
                </a:extLst>
              </a:tr>
              <a:tr h="152472">
                <a:tc vMerge="1">
                  <a:txBody>
                    <a:bodyPr/>
                    <a:lstStyle/>
                    <a:p>
                      <a:endParaRPr lang="ru-RU"/>
                    </a:p>
                  </a:txBody>
                  <a:tcPr/>
                </a:tc>
                <a:tc>
                  <a:txBody>
                    <a:bodyPr/>
                    <a:lstStyle/>
                    <a:p>
                      <a:r>
                        <a:rPr lang="ru-RU" sz="1400">
                          <a:effectLst/>
                          <a:latin typeface="Arial" panose="020B0604020202020204" pitchFamily="34" charset="0"/>
                          <a:ea typeface="Calibri" panose="020F0502020204030204" pitchFamily="34" charset="0"/>
                          <a:cs typeface="Times New Roman" panose="02020603050405020304" pitchFamily="18" charset="0"/>
                        </a:rPr>
                        <a:t>наличие индивидуальной позиции автора эссе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818135"/>
                  </a:ext>
                </a:extLst>
              </a:tr>
              <a:tr h="135000">
                <a:tc vMerge="1">
                  <a:txBody>
                    <a:bodyPr/>
                    <a:lstStyle/>
                    <a:p>
                      <a:endParaRPr lang="ru-RU"/>
                    </a:p>
                  </a:txBody>
                  <a:tcPr/>
                </a:tc>
                <a:tc>
                  <a:txBody>
                    <a:bodyPr/>
                    <a:lstStyle/>
                    <a:p>
                      <a:r>
                        <a:rPr lang="ru-RU" sz="1400">
                          <a:effectLst/>
                          <a:latin typeface="Arial" panose="020B0604020202020204" pitchFamily="34" charset="0"/>
                          <a:ea typeface="Calibri" panose="020F0502020204030204" pitchFamily="34" charset="0"/>
                          <a:cs typeface="Times New Roman" panose="02020603050405020304" pitchFamily="18" charset="0"/>
                        </a:rPr>
                        <a:t>отсутствие индивидуальной позиции автора эссе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05732"/>
                  </a:ext>
                </a:extLst>
              </a:tr>
              <a:tr h="312840">
                <a:tc rowSpan="6">
                  <a:txBody>
                    <a:bodyPr/>
                    <a:lstStyle/>
                    <a:p>
                      <a:r>
                        <a:rPr lang="ru-RU" sz="1400">
                          <a:effectLst/>
                          <a:latin typeface="Arial" panose="020B0604020202020204" pitchFamily="34" charset="0"/>
                          <a:ea typeface="Calibri" panose="020F0502020204030204" pitchFamily="34" charset="0"/>
                          <a:cs typeface="Times New Roman" panose="02020603050405020304" pitchFamily="18" charset="0"/>
                        </a:rPr>
                        <a:t>Композиционная цельность и логичность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r>
                        <a:rPr lang="ru-RU" sz="1400" b="1">
                          <a:effectLst/>
                          <a:latin typeface="Arial" panose="020B0604020202020204" pitchFamily="34" charset="0"/>
                          <a:ea typeface="Calibri" panose="020F0502020204030204" pitchFamily="34" charset="0"/>
                          <a:cs typeface="Times New Roman" panose="02020603050405020304" pitchFamily="18" charset="0"/>
                        </a:rPr>
                        <a:t>3 балла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наличие композиционной цельности, части высказывания логически связаны, мысль последовательно развивается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103623"/>
                  </a:ext>
                </a:extLst>
              </a:tr>
              <a:tr h="135000">
                <a:tc vMerge="1">
                  <a:txBody>
                    <a:bodyPr/>
                    <a:lstStyle/>
                    <a:p>
                      <a:endParaRPr lang="ru-RU"/>
                    </a:p>
                  </a:txBody>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нарушена композиционная цельность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8510774"/>
                  </a:ext>
                </a:extLst>
              </a:tr>
              <a:tr h="222840">
                <a:tc vMerge="1">
                  <a:txBody>
                    <a:bodyPr/>
                    <a:lstStyle/>
                    <a:p>
                      <a:endParaRPr lang="ru-RU"/>
                    </a:p>
                  </a:txBody>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наличие внутренней логики, умение идти от частного к общему, от общего к частному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5054848"/>
                  </a:ext>
                </a:extLst>
              </a:tr>
              <a:tr h="135000">
                <a:tc vMerge="1">
                  <a:txBody>
                    <a:bodyPr/>
                    <a:lstStyle/>
                    <a:p>
                      <a:endParaRPr lang="ru-RU"/>
                    </a:p>
                  </a:txBody>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нарушена последовательность изложения мысли во всех частях работы, нет внутренней логики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8074607"/>
                  </a:ext>
                </a:extLst>
              </a:tr>
              <a:tr h="132840">
                <a:tc vMerge="1">
                  <a:txBody>
                    <a:bodyPr/>
                    <a:lstStyle/>
                    <a:p>
                      <a:endParaRPr lang="ru-RU"/>
                    </a:p>
                  </a:txBody>
                  <a:tcPr/>
                </a:tc>
                <a:tc>
                  <a:txBody>
                    <a:bodyPr/>
                    <a:lstStyle/>
                    <a:p>
                      <a:r>
                        <a:rPr lang="ru-RU" sz="1400">
                          <a:effectLst/>
                          <a:latin typeface="Arial" panose="020B0604020202020204" pitchFamily="34" charset="0"/>
                          <a:ea typeface="Calibri" panose="020F0502020204030204" pitchFamily="34" charset="0"/>
                          <a:cs typeface="Times New Roman" panose="02020603050405020304" pitchFamily="18" charset="0"/>
                        </a:rPr>
                        <a:t>оригинальность (интересные сцепления, неожиданные повороты), новизн</a:t>
                      </a:r>
                      <a:r>
                        <a:rPr lang="kk-KZ" sz="1400">
                          <a:effectLst/>
                          <a:latin typeface="Arial" panose="020B0604020202020204" pitchFamily="34" charset="0"/>
                          <a:ea typeface="Calibri" panose="020F0502020204030204" pitchFamily="34" charset="0"/>
                          <a:cs typeface="Times New Roman" panose="02020603050405020304" pitchFamily="18" charset="0"/>
                        </a:rPr>
                        <a:t>а </a:t>
                      </a:r>
                      <a:r>
                        <a:rPr lang="ru-RU" sz="1400">
                          <a:effectLst/>
                          <a:latin typeface="Arial" panose="020B0604020202020204" pitchFamily="34" charset="0"/>
                          <a:ea typeface="Calibri" panose="020F0502020204030204" pitchFamily="34" charset="0"/>
                          <a:cs typeface="Times New Roman" panose="02020603050405020304" pitchFamily="18" charset="0"/>
                        </a:rPr>
                        <a:t>выводов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5651991"/>
                  </a:ext>
                </a:extLst>
              </a:tr>
              <a:tr h="220680">
                <a:tc vMerge="1">
                  <a:txBody>
                    <a:bodyPr/>
                    <a:lstStyle/>
                    <a:p>
                      <a:endParaRPr lang="ru-RU"/>
                    </a:p>
                  </a:txBody>
                  <a:tcPr/>
                </a:tc>
                <a:tc>
                  <a:txBody>
                    <a:bodyPr/>
                    <a:lstStyle/>
                    <a:p>
                      <a:r>
                        <a:rPr lang="ru-RU" sz="1400" dirty="0">
                          <a:effectLst/>
                          <a:latin typeface="Arial" panose="020B0604020202020204" pitchFamily="34" charset="0"/>
                          <a:ea typeface="Calibri" panose="020F0502020204030204" pitchFamily="34" charset="0"/>
                          <a:cs typeface="Times New Roman" panose="02020603050405020304" pitchFamily="18" charset="0"/>
                        </a:rPr>
                        <a:t>не продемонстрирован индивидуальный и творческий подход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267067"/>
                  </a:ext>
                </a:extLst>
              </a:tr>
              <a:tr h="315000">
                <a:tc rowSpan="4">
                  <a:txBody>
                    <a:bodyPr/>
                    <a:lstStyle/>
                    <a:p>
                      <a:r>
                        <a:rPr lang="ru-RU" sz="1400">
                          <a:effectLst/>
                          <a:latin typeface="Arial" panose="020B0604020202020204" pitchFamily="34" charset="0"/>
                          <a:ea typeface="Calibri" panose="020F0502020204030204" pitchFamily="34" charset="0"/>
                          <a:cs typeface="Times New Roman" panose="02020603050405020304" pitchFamily="18" charset="0"/>
                        </a:rPr>
                        <a:t>Речевая культура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r>
                        <a:rPr lang="ru-RU" sz="1400" b="1">
                          <a:effectLst/>
                          <a:latin typeface="Arial" panose="020B0604020202020204" pitchFamily="34" charset="0"/>
                          <a:ea typeface="Calibri" panose="020F0502020204030204" pitchFamily="34" charset="0"/>
                          <a:cs typeface="Times New Roman" panose="02020603050405020304" pitchFamily="18" charset="0"/>
                        </a:rPr>
                        <a:t>2 балла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использование художественно-изобразительных средств 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стилистических фигур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703484"/>
                  </a:ext>
                </a:extLst>
              </a:tr>
              <a:tr h="325055">
                <a:tc vMerge="1">
                  <a:txBody>
                    <a:bodyPr/>
                    <a:lstStyle/>
                    <a:p>
                      <a:endParaRPr lang="ru-RU"/>
                    </a:p>
                  </a:txBody>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однообразие грамматического строя речи, бедный словарь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084225"/>
                  </a:ext>
                </a:extLst>
              </a:tr>
              <a:tr h="162528">
                <a:tc vMerge="1">
                  <a:txBody>
                    <a:bodyPr/>
                    <a:lstStyle/>
                    <a:p>
                      <a:endParaRPr lang="ru-RU"/>
                    </a:p>
                  </a:txBody>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эмоциональность, живость речи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092189"/>
                  </a:ext>
                </a:extLst>
              </a:tr>
              <a:tr h="162528">
                <a:tc vMerge="1">
                  <a:txBody>
                    <a:bodyPr/>
                    <a:lstStyle/>
                    <a:p>
                      <a:endParaRPr lang="ru-RU"/>
                    </a:p>
                  </a:txBody>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низкое качество речи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205418"/>
                  </a:ext>
                </a:extLst>
              </a:tr>
              <a:tr h="162528">
                <a:tc gridSpan="2">
                  <a:txBody>
                    <a:bodyPr/>
                    <a:lstStyle/>
                    <a:p>
                      <a:pPr indent="449580" algn="r"/>
                      <a:r>
                        <a:rPr lang="ru-RU" sz="1400" b="1" dirty="0">
                          <a:effectLst/>
                          <a:latin typeface="Arial" panose="020B0604020202020204" pitchFamily="34" charset="0"/>
                          <a:ea typeface="Calibri" panose="020F0502020204030204" pitchFamily="34" charset="0"/>
                          <a:cs typeface="Times New Roman" panose="02020603050405020304" pitchFamily="18" charset="0"/>
                        </a:rPr>
                        <a:t>Максимальный балл</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RU"/>
                    </a:p>
                  </a:txBody>
                  <a:tcPr/>
                </a:tc>
                <a:tc>
                  <a:txBody>
                    <a:bodyPr/>
                    <a:lstStyle/>
                    <a:p>
                      <a:pPr algn="ctr"/>
                      <a:r>
                        <a:rPr lang="ru-RU" sz="1400" b="1" dirty="0">
                          <a:effectLst/>
                          <a:latin typeface="Arial" panose="020B0604020202020204" pitchFamily="34"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18" marR="45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943822"/>
                  </a:ext>
                </a:extLst>
              </a:tr>
            </a:tbl>
          </a:graphicData>
        </a:graphic>
      </p:graphicFrame>
    </p:spTree>
    <p:extLst>
      <p:ext uri="{BB962C8B-B14F-4D97-AF65-F5344CB8AC3E}">
        <p14:creationId xmlns:p14="http://schemas.microsoft.com/office/powerpoint/2010/main" val="396994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2CA53-8660-3966-3757-971FE445CD7D}"/>
              </a:ext>
            </a:extLst>
          </p:cNvPr>
          <p:cNvSpPr>
            <a:spLocks noGrp="1"/>
          </p:cNvSpPr>
          <p:nvPr>
            <p:ph type="title"/>
          </p:nvPr>
        </p:nvSpPr>
        <p:spPr>
          <a:xfrm>
            <a:off x="838200" y="365125"/>
            <a:ext cx="10515600" cy="453875"/>
          </a:xfrm>
        </p:spPr>
        <p:txBody>
          <a:bodyPr>
            <a:normAutofit fontScale="90000"/>
          </a:bodyPr>
          <a:lstStyle/>
          <a:p>
            <a:r>
              <a:rPr lang="ru-RU" dirty="0"/>
              <a:t>Оценивание эссе</a:t>
            </a:r>
          </a:p>
        </p:txBody>
      </p:sp>
      <p:graphicFrame>
        <p:nvGraphicFramePr>
          <p:cNvPr id="5" name="Объект 4">
            <a:extLst>
              <a:ext uri="{FF2B5EF4-FFF2-40B4-BE49-F238E27FC236}">
                <a16:creationId xmlns:a16="http://schemas.microsoft.com/office/drawing/2014/main" id="{533FE664-3C17-3BB8-D715-D405946522CA}"/>
              </a:ext>
            </a:extLst>
          </p:cNvPr>
          <p:cNvGraphicFramePr>
            <a:graphicFrameLocks noGrp="1"/>
          </p:cNvGraphicFramePr>
          <p:nvPr>
            <p:ph idx="1"/>
            <p:extLst>
              <p:ext uri="{D42A27DB-BD31-4B8C-83A1-F6EECF244321}">
                <p14:modId xmlns:p14="http://schemas.microsoft.com/office/powerpoint/2010/main" val="3386370553"/>
              </p:ext>
            </p:extLst>
          </p:nvPr>
        </p:nvGraphicFramePr>
        <p:xfrm>
          <a:off x="606000" y="1044000"/>
          <a:ext cx="10747800" cy="4618180"/>
        </p:xfrm>
        <a:graphic>
          <a:graphicData uri="http://schemas.openxmlformats.org/drawingml/2006/table">
            <a:tbl>
              <a:tblPr firstRow="1" firstCol="1" bandRow="1"/>
              <a:tblGrid>
                <a:gridCol w="2610000">
                  <a:extLst>
                    <a:ext uri="{9D8B030D-6E8A-4147-A177-3AD203B41FA5}">
                      <a16:colId xmlns:a16="http://schemas.microsoft.com/office/drawing/2014/main" val="3006559771"/>
                    </a:ext>
                  </a:extLst>
                </a:gridCol>
                <a:gridCol w="6943802">
                  <a:extLst>
                    <a:ext uri="{9D8B030D-6E8A-4147-A177-3AD203B41FA5}">
                      <a16:colId xmlns:a16="http://schemas.microsoft.com/office/drawing/2014/main" val="398641393"/>
                    </a:ext>
                  </a:extLst>
                </a:gridCol>
                <a:gridCol w="1193998">
                  <a:extLst>
                    <a:ext uri="{9D8B030D-6E8A-4147-A177-3AD203B41FA5}">
                      <a16:colId xmlns:a16="http://schemas.microsoft.com/office/drawing/2014/main" val="1789710401"/>
                    </a:ext>
                  </a:extLst>
                </a:gridCol>
              </a:tblGrid>
              <a:tr h="254545">
                <a:tc>
                  <a:txBody>
                    <a:bodyPr/>
                    <a:lstStyle/>
                    <a:p>
                      <a:pPr algn="ctr"/>
                      <a:r>
                        <a:rPr lang="ru-RU" sz="1400" b="1">
                          <a:effectLst/>
                          <a:latin typeface="Arial" panose="020B0604020202020204" pitchFamily="34" charset="0"/>
                          <a:ea typeface="Calibri" panose="020F0502020204030204" pitchFamily="34" charset="0"/>
                          <a:cs typeface="Times New Roman" panose="02020603050405020304" pitchFamily="18" charset="0"/>
                        </a:rPr>
                        <a:t>Критерии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b="1">
                          <a:effectLst/>
                          <a:latin typeface="Arial" panose="020B0604020202020204" pitchFamily="34" charset="0"/>
                          <a:ea typeface="Calibri" panose="020F0502020204030204" pitchFamily="34" charset="0"/>
                          <a:cs typeface="Times New Roman" panose="02020603050405020304" pitchFamily="18" charset="0"/>
                        </a:rPr>
                        <a:t>Дескрипторы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b="1">
                          <a:effectLst/>
                          <a:latin typeface="Arial" panose="020B0604020202020204" pitchFamily="34" charset="0"/>
                          <a:ea typeface="Calibri" panose="020F0502020204030204" pitchFamily="34" charset="0"/>
                          <a:cs typeface="Times New Roman" panose="02020603050405020304" pitchFamily="18" charset="0"/>
                        </a:rPr>
                        <a:t>Баллы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222380"/>
                  </a:ext>
                </a:extLst>
              </a:tr>
              <a:tr h="375455">
                <a:tc rowSpan="4">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Орфография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b="1" i="1" dirty="0">
                          <a:effectLst/>
                          <a:latin typeface="Arial" panose="020B0604020202020204" pitchFamily="34" charset="0"/>
                          <a:ea typeface="Calibri" panose="020F0502020204030204" pitchFamily="34" charset="0"/>
                          <a:cs typeface="Times New Roman" panose="02020603050405020304" pitchFamily="18" charset="0"/>
                        </a:rPr>
                        <a:t>3 балла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dirty="0">
                          <a:effectLst/>
                          <a:latin typeface="Arial" panose="020B0604020202020204" pitchFamily="34" charset="0"/>
                          <a:ea typeface="Calibri" panose="020F0502020204030204" pitchFamily="34" charset="0"/>
                          <a:cs typeface="Times New Roman" panose="02020603050405020304" pitchFamily="18" charset="0"/>
                        </a:rPr>
                        <a:t>орфографических ошибок нет или допущена 1 негрубая ошибка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6540544"/>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1-2 ошибки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2426691"/>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3-5 ошибок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414982"/>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более 5 ошибок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9080705"/>
                  </a:ext>
                </a:extLst>
              </a:tr>
              <a:tr h="317731">
                <a:tc rowSpan="4">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Пунктуация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b="1" i="1">
                          <a:effectLst/>
                          <a:latin typeface="Arial" panose="020B0604020202020204" pitchFamily="34" charset="0"/>
                          <a:ea typeface="Calibri" panose="020F0502020204030204" pitchFamily="34" charset="0"/>
                          <a:cs typeface="Times New Roman" panose="02020603050405020304" pitchFamily="18" charset="0"/>
                        </a:rPr>
                        <a:t>3 балла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пунктуационных ошибок нет или допущена 1 ошибка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244033"/>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2-3 ошибки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2262832"/>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4-5 ошибок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9018"/>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более 5 ошибок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125766"/>
                  </a:ext>
                </a:extLst>
              </a:tr>
              <a:tr h="361365">
                <a:tc rowSpan="3">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Соблюдение грамматических норм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b="1" i="1">
                          <a:effectLst/>
                          <a:latin typeface="Arial" panose="020B0604020202020204" pitchFamily="34" charset="0"/>
                          <a:ea typeface="Calibri" panose="020F0502020204030204" pitchFamily="34" charset="0"/>
                          <a:cs typeface="Times New Roman" panose="02020603050405020304" pitchFamily="18" charset="0"/>
                        </a:rPr>
                        <a:t>2 балла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грамматических ошибок нет или допущена 1 ошибка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247506"/>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2-3 ошибки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3429"/>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более 4 ошибок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2910172"/>
                  </a:ext>
                </a:extLst>
              </a:tr>
              <a:tr h="509089">
                <a:tc rowSpan="3">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Соблюдение речевых и стилистических норм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b="1" i="1">
                          <a:effectLst/>
                          <a:latin typeface="Arial" panose="020B0604020202020204" pitchFamily="34" charset="0"/>
                          <a:ea typeface="Calibri" panose="020F0502020204030204" pitchFamily="34" charset="0"/>
                          <a:cs typeface="Times New Roman" panose="02020603050405020304" pitchFamily="18" charset="0"/>
                        </a:rPr>
                        <a:t>2 балла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стилистических и речевых ошибок нет или допущена 1 ошибка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345044"/>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2 - 3 ошибки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335038"/>
                  </a:ext>
                </a:extLst>
              </a:tr>
              <a:tr h="254545">
                <a:tc vMerge="1">
                  <a:txBody>
                    <a:bodyPr/>
                    <a:lstStyle/>
                    <a:p>
                      <a:endParaRPr lang="ru-RU"/>
                    </a:p>
                  </a:txBody>
                  <a:tcPr/>
                </a:tc>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допущено более 3 ошибок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a:effectLst/>
                          <a:latin typeface="Arial" panose="020B0604020202020204" pitchFamily="34" charset="0"/>
                          <a:ea typeface="Calibri" panose="020F0502020204030204" pitchFamily="34"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63889"/>
                  </a:ext>
                </a:extLst>
              </a:tr>
              <a:tr h="254545">
                <a:tc>
                  <a:txBody>
                    <a:bodyPr/>
                    <a:lstStyle/>
                    <a:p>
                      <a:pPr algn="just"/>
                      <a:r>
                        <a:rPr lang="ru-RU"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ru-RU" sz="1400" b="1">
                          <a:effectLst/>
                          <a:latin typeface="Arial" panose="020B0604020202020204" pitchFamily="34" charset="0"/>
                          <a:ea typeface="Calibri" panose="020F0502020204030204" pitchFamily="34" charset="0"/>
                          <a:cs typeface="Times New Roman" panose="02020603050405020304" pitchFamily="18" charset="0"/>
                        </a:rPr>
                        <a:t>Максимальный балл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ru-RU" sz="1400" b="1" dirty="0">
                          <a:effectLst/>
                          <a:latin typeface="Arial" panose="020B0604020202020204" pitchFamily="34" charset="0"/>
                          <a:ea typeface="Calibri" panose="020F0502020204030204" pitchFamily="34" charset="0"/>
                          <a:cs typeface="Times New Roman" panose="02020603050405020304" pitchFamily="18" charset="0"/>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554871"/>
                  </a:ext>
                </a:extLst>
              </a:tr>
            </a:tbl>
          </a:graphicData>
        </a:graphic>
      </p:graphicFrame>
    </p:spTree>
    <p:extLst>
      <p:ext uri="{BB962C8B-B14F-4D97-AF65-F5344CB8AC3E}">
        <p14:creationId xmlns:p14="http://schemas.microsoft.com/office/powerpoint/2010/main" val="409008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D1BFCF-5605-3539-0CE0-3CBC11F84A6D}"/>
              </a:ext>
            </a:extLst>
          </p:cNvPr>
          <p:cNvSpPr>
            <a:spLocks noGrp="1"/>
          </p:cNvSpPr>
          <p:nvPr>
            <p:ph type="title"/>
          </p:nvPr>
        </p:nvSpPr>
        <p:spPr/>
        <p:txBody>
          <a:bodyPr/>
          <a:lstStyle/>
          <a:p>
            <a:r>
              <a:rPr lang="ru-RU" dirty="0"/>
              <a:t>Шкала перевода</a:t>
            </a:r>
          </a:p>
        </p:txBody>
      </p:sp>
      <p:graphicFrame>
        <p:nvGraphicFramePr>
          <p:cNvPr id="4" name="Объект 3">
            <a:extLst>
              <a:ext uri="{FF2B5EF4-FFF2-40B4-BE49-F238E27FC236}">
                <a16:creationId xmlns:a16="http://schemas.microsoft.com/office/drawing/2014/main" id="{6E36A190-648D-8E3E-9C78-DC69108B4B5F}"/>
              </a:ext>
            </a:extLst>
          </p:cNvPr>
          <p:cNvGraphicFramePr>
            <a:graphicFrameLocks noGrp="1"/>
          </p:cNvGraphicFramePr>
          <p:nvPr>
            <p:ph idx="1"/>
            <p:extLst>
              <p:ext uri="{D42A27DB-BD31-4B8C-83A1-F6EECF244321}">
                <p14:modId xmlns:p14="http://schemas.microsoft.com/office/powerpoint/2010/main" val="98629837"/>
              </p:ext>
            </p:extLst>
          </p:nvPr>
        </p:nvGraphicFramePr>
        <p:xfrm>
          <a:off x="651000" y="2214001"/>
          <a:ext cx="10702800" cy="2503011"/>
        </p:xfrm>
        <a:graphic>
          <a:graphicData uri="http://schemas.openxmlformats.org/drawingml/2006/table">
            <a:tbl>
              <a:tblPr firstRow="1" firstCol="1" bandRow="1"/>
              <a:tblGrid>
                <a:gridCol w="3404769">
                  <a:extLst>
                    <a:ext uri="{9D8B030D-6E8A-4147-A177-3AD203B41FA5}">
                      <a16:colId xmlns:a16="http://schemas.microsoft.com/office/drawing/2014/main" val="2479068298"/>
                    </a:ext>
                  </a:extLst>
                </a:gridCol>
                <a:gridCol w="3526892">
                  <a:extLst>
                    <a:ext uri="{9D8B030D-6E8A-4147-A177-3AD203B41FA5}">
                      <a16:colId xmlns:a16="http://schemas.microsoft.com/office/drawing/2014/main" val="2462159890"/>
                    </a:ext>
                  </a:extLst>
                </a:gridCol>
                <a:gridCol w="3771139">
                  <a:extLst>
                    <a:ext uri="{9D8B030D-6E8A-4147-A177-3AD203B41FA5}">
                      <a16:colId xmlns:a16="http://schemas.microsoft.com/office/drawing/2014/main" val="3732325891"/>
                    </a:ext>
                  </a:extLst>
                </a:gridCol>
              </a:tblGrid>
              <a:tr h="780280">
                <a:tc>
                  <a:txBody>
                    <a:bodyPr/>
                    <a:lstStyle/>
                    <a:p>
                      <a:pPr marL="6350" indent="-6350" algn="ctr">
                        <a:lnSpc>
                          <a:spcPct val="107000"/>
                        </a:lnSpc>
                        <a:spcAft>
                          <a:spcPts val="75"/>
                        </a:spcAft>
                      </a:pPr>
                      <a:r>
                        <a:rPr lang="ru-RU"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Баллы экзаменационной работы </a:t>
                      </a:r>
                      <a:endPar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ctr">
                        <a:lnSpc>
                          <a:spcPct val="107000"/>
                        </a:lnSpc>
                        <a:spcAft>
                          <a:spcPts val="75"/>
                        </a:spcAft>
                      </a:pPr>
                      <a:r>
                        <a:rPr lang="ru-RU"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Процентное содержание баллов, % </a:t>
                      </a:r>
                      <a:endPar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9050" indent="-6350" algn="ctr">
                        <a:lnSpc>
                          <a:spcPct val="107000"/>
                        </a:lnSpc>
                        <a:spcAft>
                          <a:spcPts val="75"/>
                        </a:spcAft>
                      </a:pPr>
                      <a:r>
                        <a:rPr lang="ru-RU" sz="20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a:t>
                      </a:r>
                      <a:endPar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56515" marT="3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55426"/>
                  </a:ext>
                </a:extLst>
              </a:tr>
              <a:tr h="479719">
                <a:tc>
                  <a:txBody>
                    <a:bodyPr/>
                    <a:lstStyle/>
                    <a:p>
                      <a:pPr marL="6350" marR="1651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905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(неудовлетворительно)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8797155"/>
                  </a:ext>
                </a:extLst>
              </a:tr>
              <a:tr h="412907">
                <a:tc>
                  <a:txBody>
                    <a:bodyPr/>
                    <a:lstStyle/>
                    <a:p>
                      <a:pPr marL="6350" marR="16510"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16-25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40-64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7780"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(удовлетворительно)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8099910"/>
                  </a:ext>
                </a:extLst>
              </a:tr>
              <a:tr h="412907">
                <a:tc>
                  <a:txBody>
                    <a:bodyPr/>
                    <a:lstStyle/>
                    <a:p>
                      <a:pPr marL="6350" marR="1651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26-33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65-84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(хорошо)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689466"/>
                  </a:ext>
                </a:extLst>
              </a:tr>
              <a:tr h="417198">
                <a:tc>
                  <a:txBody>
                    <a:bodyPr/>
                    <a:lstStyle/>
                    <a:p>
                      <a:pPr marL="6350" marR="16510"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34-40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85-100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18415" indent="-6350" algn="ctr">
                        <a:lnSpc>
                          <a:spcPct val="107000"/>
                        </a:lnSpc>
                        <a:spcAft>
                          <a:spcPts val="75"/>
                        </a:spcAft>
                      </a:pPr>
                      <a:r>
                        <a:rPr lang="ru-RU"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(отлично)  </a:t>
                      </a:r>
                    </a:p>
                  </a:txBody>
                  <a:tcPr marL="73025" marR="56515" marT="3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438923"/>
                  </a:ext>
                </a:extLst>
              </a:tr>
            </a:tbl>
          </a:graphicData>
        </a:graphic>
      </p:graphicFrame>
    </p:spTree>
    <p:extLst>
      <p:ext uri="{BB962C8B-B14F-4D97-AF65-F5344CB8AC3E}">
        <p14:creationId xmlns:p14="http://schemas.microsoft.com/office/powerpoint/2010/main" val="138417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CC5D6-B0FD-612A-B95A-64C61241105B}"/>
              </a:ext>
            </a:extLst>
          </p:cNvPr>
          <p:cNvSpPr>
            <a:spLocks noGrp="1"/>
          </p:cNvSpPr>
          <p:nvPr>
            <p:ph type="title"/>
          </p:nvPr>
        </p:nvSpPr>
        <p:spPr/>
        <p:txBody>
          <a:bodyPr/>
          <a:lstStyle/>
          <a:p>
            <a:r>
              <a:rPr lang="ru-RU" dirty="0"/>
              <a:t>Описание оценок </a:t>
            </a:r>
          </a:p>
        </p:txBody>
      </p:sp>
      <p:graphicFrame>
        <p:nvGraphicFramePr>
          <p:cNvPr id="4" name="Объект 3">
            <a:extLst>
              <a:ext uri="{FF2B5EF4-FFF2-40B4-BE49-F238E27FC236}">
                <a16:creationId xmlns:a16="http://schemas.microsoft.com/office/drawing/2014/main" id="{F5B86F83-3F26-3A9E-9658-1AE9D33C19E1}"/>
              </a:ext>
            </a:extLst>
          </p:cNvPr>
          <p:cNvGraphicFramePr>
            <a:graphicFrameLocks noGrp="1"/>
          </p:cNvGraphicFramePr>
          <p:nvPr>
            <p:ph idx="1"/>
            <p:extLst>
              <p:ext uri="{D42A27DB-BD31-4B8C-83A1-F6EECF244321}">
                <p14:modId xmlns:p14="http://schemas.microsoft.com/office/powerpoint/2010/main" val="3137435993"/>
              </p:ext>
            </p:extLst>
          </p:nvPr>
        </p:nvGraphicFramePr>
        <p:xfrm>
          <a:off x="696000" y="1646843"/>
          <a:ext cx="10515600" cy="4837110"/>
        </p:xfrm>
        <a:graphic>
          <a:graphicData uri="http://schemas.openxmlformats.org/drawingml/2006/table">
            <a:tbl>
              <a:tblPr firstRow="1" firstCol="1" bandRow="1"/>
              <a:tblGrid>
                <a:gridCol w="1322983">
                  <a:extLst>
                    <a:ext uri="{9D8B030D-6E8A-4147-A177-3AD203B41FA5}">
                      <a16:colId xmlns:a16="http://schemas.microsoft.com/office/drawing/2014/main" val="3723813646"/>
                    </a:ext>
                  </a:extLst>
                </a:gridCol>
                <a:gridCol w="9192617">
                  <a:extLst>
                    <a:ext uri="{9D8B030D-6E8A-4147-A177-3AD203B41FA5}">
                      <a16:colId xmlns:a16="http://schemas.microsoft.com/office/drawing/2014/main" val="2216876081"/>
                    </a:ext>
                  </a:extLst>
                </a:gridCol>
              </a:tblGrid>
              <a:tr h="187537">
                <a:tc>
                  <a:txBody>
                    <a:bodyPr/>
                    <a:lstStyle/>
                    <a:p>
                      <a:pPr marL="41910" indent="-6350" algn="l">
                        <a:lnSpc>
                          <a:spcPct val="107000"/>
                        </a:lnSpc>
                        <a:spcAft>
                          <a:spcPts val="70"/>
                        </a:spcAft>
                      </a:pPr>
                      <a:r>
                        <a:rPr lang="ru-RU" sz="12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a:t>
                      </a:r>
                      <a:endParaRPr lang="ru-RU" sz="1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422" marR="1477" marT="4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0015" indent="-6350" algn="ctr">
                        <a:lnSpc>
                          <a:spcPct val="107000"/>
                        </a:lnSpc>
                        <a:spcAft>
                          <a:spcPts val="70"/>
                        </a:spcAft>
                      </a:pPr>
                      <a:r>
                        <a:rPr lang="ru-RU" sz="1200" b="1"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Описание </a:t>
                      </a:r>
                      <a:endParaRPr lang="ru-RU" sz="1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422" marR="1477" marT="4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677541"/>
                  </a:ext>
                </a:extLst>
              </a:tr>
              <a:tr h="1433957">
                <a:tc>
                  <a:txBody>
                    <a:bodyPr/>
                    <a:lstStyle/>
                    <a:p>
                      <a:pPr marL="6350" marR="58420" indent="-6350" algn="ctr">
                        <a:lnSpc>
                          <a:spcPct val="107000"/>
                        </a:lnSpc>
                        <a:spcAft>
                          <a:spcPts val="70"/>
                        </a:spcAft>
                      </a:pPr>
                      <a:r>
                        <a:rPr lang="ru-RU" sz="1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p>
                  </a:txBody>
                  <a:tcPr marL="52422" marR="1477" marT="4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37465" lvl="0" indent="-342900" algn="just" fontAlgn="base">
                        <a:lnSpc>
                          <a:spcPct val="99000"/>
                        </a:lnSpc>
                        <a:spcAft>
                          <a:spcPts val="45"/>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Обучающийся демонстрирует высокий уровень понимания текстов и способность отвечать на вопросы, свободно и эффективно применяя широкий спектр лексики. </a:t>
                      </a:r>
                    </a:p>
                    <a:p>
                      <a:pPr marL="342900" marR="37465" lvl="0" indent="-342900" algn="just" fontAlgn="base">
                        <a:lnSpc>
                          <a:spcPct val="99000"/>
                        </a:lnSpc>
                        <a:spcAft>
                          <a:spcPts val="45"/>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Свободно выражает свои мысли. Приводит подробное объяснение точки или точек зрений в соответствии с темой. Умеет передавать сложные идеи убедительно, может привлечь внимание целевой аудитории, при этом выполняя требуемые коммуникативные задачи. </a:t>
                      </a:r>
                    </a:p>
                    <a:p>
                      <a:pPr marL="342900" marR="37465" lvl="0" indent="-342900" algn="just" fontAlgn="base">
                        <a:lnSpc>
                          <a:spcPct val="99000"/>
                        </a:lnSpc>
                        <a:spcAft>
                          <a:spcPts val="45"/>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Текст имеет законченное, целостное содержание с развернутыми идеями, с чётко развитой структурой. </a:t>
                      </a:r>
                    </a:p>
                    <a:p>
                      <a:pPr marL="342900" marR="37465" lvl="0" indent="-342900" algn="just" fontAlgn="base">
                        <a:lnSpc>
                          <a:spcPct val="107000"/>
                        </a:lnSpc>
                        <a:spcAft>
                          <a:spcPts val="7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Демонстрирует безошибочное и точное использование грамматических структур, демонстрируя широкий словарный запас. Высокий уровень грамотности. </a:t>
                      </a:r>
                    </a:p>
                  </a:txBody>
                  <a:tcPr marL="52422" marR="1477" marT="4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486761"/>
                  </a:ext>
                </a:extLst>
              </a:tr>
              <a:tr h="1450901">
                <a:tc>
                  <a:txBody>
                    <a:bodyPr/>
                    <a:lstStyle/>
                    <a:p>
                      <a:pPr marL="6350" marR="59055" indent="-6350" algn="ctr">
                        <a:lnSpc>
                          <a:spcPct val="107000"/>
                        </a:lnSpc>
                        <a:spcAft>
                          <a:spcPts val="70"/>
                        </a:spcAft>
                      </a:pPr>
                      <a:r>
                        <a:rPr lang="ru-RU" sz="1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p>
                  </a:txBody>
                  <a:tcPr marL="52422" marR="1477" marT="4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fontAlgn="base">
                        <a:lnSpc>
                          <a:spcPct val="96000"/>
                        </a:lnSpc>
                        <a:spcAft>
                          <a:spcPts val="65"/>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Обучающийся демонстрирует хороший уровень понимания и способность отвечать на вопросы по тексту. </a:t>
                      </a:r>
                    </a:p>
                    <a:p>
                      <a:pPr marL="342900" lvl="0" indent="-342900" algn="just" fontAlgn="base">
                        <a:lnSpc>
                          <a:spcPct val="107000"/>
                        </a:lnSpc>
                        <a:spcAft>
                          <a:spcPts val="7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Умеет передавать идеи чётко и понятно в большинстве случаев. </a:t>
                      </a:r>
                    </a:p>
                    <a:p>
                      <a:pPr marL="342900" lvl="0" indent="-342900" algn="just" fontAlgn="base">
                        <a:lnSpc>
                          <a:spcPct val="99000"/>
                        </a:lnSpc>
                        <a:spcAft>
                          <a:spcPts val="45"/>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Текст имеет четкую структуру и логически последователен с использованием различных средств связи и структур, но некоторые важные идеи не развиты. Структура письма четкая, но последовательность иногда нарушается.   </a:t>
                      </a:r>
                    </a:p>
                    <a:p>
                      <a:pPr marL="342900" lvl="0" indent="-342900" algn="just" fontAlgn="base">
                        <a:lnSpc>
                          <a:spcPct val="99000"/>
                        </a:lnSpc>
                        <a:spcAft>
                          <a:spcPts val="45"/>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Правильно использует достаточное количество языковых структур и словарного запаса, включая лексику пассивного запаса.  </a:t>
                      </a:r>
                    </a:p>
                    <a:p>
                      <a:pPr marL="342900" lvl="0" indent="-342900" algn="just" fontAlgn="base">
                        <a:lnSpc>
                          <a:spcPct val="107000"/>
                        </a:lnSpc>
                        <a:spcAft>
                          <a:spcPts val="7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Использует простые и сложные грамматические структуры. Временами допускает ошибки, не затрудняющие понимание содержания текста. </a:t>
                      </a:r>
                    </a:p>
                  </a:txBody>
                  <a:tcPr marL="52422" marR="1477" marT="4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489381"/>
                  </a:ext>
                </a:extLst>
              </a:tr>
              <a:tr h="1110234">
                <a:tc>
                  <a:txBody>
                    <a:bodyPr/>
                    <a:lstStyle/>
                    <a:p>
                      <a:pPr marL="6350" marR="59055" indent="-6350" algn="ctr">
                        <a:lnSpc>
                          <a:spcPct val="107000"/>
                        </a:lnSpc>
                        <a:spcAft>
                          <a:spcPts val="70"/>
                        </a:spcAft>
                      </a:pPr>
                      <a:r>
                        <a:rPr lang="ru-RU" sz="1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p>
                  </a:txBody>
                  <a:tcPr marL="52422" marR="1477" marT="4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gn="just" fontAlgn="base">
                        <a:lnSpc>
                          <a:spcPct val="99000"/>
                        </a:lnSpc>
                        <a:spcAft>
                          <a:spcPts val="4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Обучающийся демонстрирует базовый уровень понимания и способность отвечать на вопросы по тексту, применяя лексику в пределах учебных тем.</a:t>
                      </a:r>
                    </a:p>
                    <a:p>
                      <a:pPr marL="342900" lvl="0" indent="-342900" algn="just" fontAlgn="base">
                        <a:lnSpc>
                          <a:spcPct val="99000"/>
                        </a:lnSpc>
                        <a:spcAft>
                          <a:spcPts val="4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Текст составлен нечетко; идеи не связаны или связаны в недостаточной степени. Часто нарушает основные правила данного типа текста. </a:t>
                      </a:r>
                    </a:p>
                    <a:p>
                      <a:pPr marL="342900" lvl="0" indent="-342900" algn="just" fontAlgn="base">
                        <a:lnSpc>
                          <a:spcPct val="99000"/>
                        </a:lnSpc>
                        <a:spcAft>
                          <a:spcPts val="4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Словарный состав ограниченный, слова повторяются, частые ошибки. Повторяющиеся ошибки как серьезные, так и незначительные, часто затрудняют понимание содержания текста. </a:t>
                      </a:r>
                    </a:p>
                    <a:p>
                      <a:pPr marL="342900" lvl="0" indent="-342900" algn="just" fontAlgn="base">
                        <a:lnSpc>
                          <a:spcPct val="107000"/>
                        </a:lnSpc>
                        <a:spcAft>
                          <a:spcPts val="70"/>
                        </a:spcAft>
                        <a:buClr>
                          <a:srgbClr val="000000"/>
                        </a:buClr>
                        <a:buSzPts val="1200"/>
                        <a:buFont typeface="Arial" panose="020B0604020202020204" pitchFamily="34" charset="0"/>
                        <a:buChar char="•"/>
                      </a:pPr>
                      <a:r>
                        <a:rPr lang="ru-RU" sz="12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Имеет ограниченное представление об использовании определенного стиля, грамматических форм, соответствующих цели текста. </a:t>
                      </a:r>
                    </a:p>
                  </a:txBody>
                  <a:tcPr marL="52422" marR="1477" marT="4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019920"/>
                  </a:ext>
                </a:extLst>
              </a:tr>
              <a:tr h="168709">
                <a:tc>
                  <a:txBody>
                    <a:bodyPr/>
                    <a:lstStyle/>
                    <a:p>
                      <a:pPr marL="6350" marR="59055" indent="-6350" algn="ctr">
                        <a:lnSpc>
                          <a:spcPct val="107000"/>
                        </a:lnSpc>
                        <a:spcAft>
                          <a:spcPts val="70"/>
                        </a:spcAft>
                      </a:pPr>
                      <a:r>
                        <a:rPr lang="ru-RU" sz="12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p>
                  </a:txBody>
                  <a:tcPr marL="52422" marR="1477" marT="4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9385" indent="-6350" algn="l">
                        <a:lnSpc>
                          <a:spcPct val="107000"/>
                        </a:lnSpc>
                        <a:spcAft>
                          <a:spcPts val="70"/>
                        </a:spcAft>
                      </a:pPr>
                      <a:r>
                        <a:rPr lang="ru-RU" sz="1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обучающегося недостаточные базовые знания по предмету. </a:t>
                      </a:r>
                    </a:p>
                  </a:txBody>
                  <a:tcPr marL="52422" marR="1477" marT="48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0272205"/>
                  </a:ext>
                </a:extLst>
              </a:tr>
            </a:tbl>
          </a:graphicData>
        </a:graphic>
      </p:graphicFrame>
    </p:spTree>
    <p:extLst>
      <p:ext uri="{BB962C8B-B14F-4D97-AF65-F5344CB8AC3E}">
        <p14:creationId xmlns:p14="http://schemas.microsoft.com/office/powerpoint/2010/main" val="31388716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4823</Words>
  <Application>Microsoft Office PowerPoint</Application>
  <PresentationFormat>Широкоэкранный</PresentationFormat>
  <Paragraphs>516</Paragraphs>
  <Slides>37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37</vt:i4>
      </vt:variant>
    </vt:vector>
  </HeadingPairs>
  <TitlesOfParts>
    <vt:vector size="44" baseType="lpstr">
      <vt:lpstr>Arial</vt:lpstr>
      <vt:lpstr>Calibri</vt:lpstr>
      <vt:lpstr>Calibri Light</vt:lpstr>
      <vt:lpstr>Segoe UI Symbol</vt:lpstr>
      <vt:lpstr>Times New Roman</vt:lpstr>
      <vt:lpstr>Тема Office</vt:lpstr>
      <vt:lpstr>1_Тема Office</vt:lpstr>
      <vt:lpstr>Презентация PowerPoint</vt:lpstr>
      <vt:lpstr>Описание экзаменационной работы по русскому языку в 11 классе</vt:lpstr>
      <vt:lpstr>Задачи оценивания </vt:lpstr>
      <vt:lpstr>Задания</vt:lpstr>
      <vt:lpstr>Распределение баллов </vt:lpstr>
      <vt:lpstr>Оценивание эссе</vt:lpstr>
      <vt:lpstr>Оценивание эссе</vt:lpstr>
      <vt:lpstr>Шкала перевода</vt:lpstr>
      <vt:lpstr>Описание оценок </vt:lpstr>
      <vt:lpstr>Спецификация итоговой аттестации по предмету «Русская литература» (с русским языком обучения)</vt:lpstr>
      <vt:lpstr>Задачи оценивания</vt:lpstr>
      <vt:lpstr>Распределение баллов</vt:lpstr>
      <vt:lpstr>Описание оценки</vt:lpstr>
      <vt:lpstr>Шкала перевода</vt:lpstr>
      <vt:lpstr>Презентация PowerPoint</vt:lpstr>
      <vt:lpstr>Структура эссе</vt:lpstr>
      <vt:lpstr>Презентация PowerPoint</vt:lpstr>
      <vt:lpstr>Приемы и методы работы для выработки аргументов:</vt:lpstr>
      <vt:lpstr>Структура аргумента/прием «Ссылка на авторитетное мнение» </vt:lpstr>
      <vt:lpstr>Презентация PowerPoint</vt:lpstr>
      <vt:lpstr>             Приём осознанного использования понятий    </vt:lpstr>
      <vt:lpstr>             Приём «Неполное предложение»     </vt:lpstr>
      <vt:lpstr>«Подбери аргумент»</vt:lpstr>
      <vt:lpstr>Презентация PowerPoint</vt:lpstr>
      <vt:lpstr>Презентация PowerPoint</vt:lpstr>
      <vt:lpstr>Инструкция к написанию статьи</vt:lpstr>
      <vt:lpstr>Презентация PowerPoint</vt:lpstr>
      <vt:lpstr>Структура/речи выступления</vt:lpstr>
      <vt:lpstr>С Т И Л И С Т И Ч Е С К И Е                Ф И Г У Р Ы</vt:lpstr>
      <vt:lpstr>Презентация PowerPoint</vt:lpstr>
      <vt:lpstr>Презентация PowerPoint</vt:lpstr>
      <vt:lpstr>Грамматические ошибки</vt:lpstr>
      <vt:lpstr>Речевые ошибки</vt:lpstr>
      <vt:lpstr>Практическое задание.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Пользователь</cp:lastModifiedBy>
  <cp:revision>32</cp:revision>
  <dcterms:created xsi:type="dcterms:W3CDTF">2020-11-01T12:52:57Z</dcterms:created>
  <dcterms:modified xsi:type="dcterms:W3CDTF">2024-04-24T14:17:52Z</dcterms:modified>
</cp:coreProperties>
</file>