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sldIdLst>
    <p:sldId id="256" r:id="rId2"/>
    <p:sldId id="274" r:id="rId3"/>
    <p:sldId id="257" r:id="rId4"/>
    <p:sldId id="258" r:id="rId5"/>
    <p:sldId id="268" r:id="rId6"/>
    <p:sldId id="263" r:id="rId7"/>
    <p:sldId id="269" r:id="rId8"/>
    <p:sldId id="270" r:id="rId9"/>
    <p:sldId id="264" r:id="rId10"/>
    <p:sldId id="275" r:id="rId11"/>
    <p:sldId id="276" r:id="rId12"/>
    <p:sldId id="277" r:id="rId13"/>
    <p:sldId id="278" r:id="rId14"/>
    <p:sldId id="279" r:id="rId15"/>
    <p:sldId id="280" r:id="rId16"/>
    <p:sldId id="281" r:id="rId17"/>
    <p:sldId id="282" r:id="rId18"/>
    <p:sldId id="28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70BA28-A470-4752-8245-57F947E959C2}" type="datetimeFigureOut">
              <a:rPr lang="en-US" smtClean="0"/>
              <a:t>4/29/2025</a:t>
            </a:fld>
            <a:endParaRPr lang="en-US"/>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FC8FD1-521A-48B1-AA5A-1A9AD13982CA}" type="slidenum">
              <a:rPr lang="en-US" smtClean="0"/>
              <a:t>‹#›</a:t>
            </a:fld>
            <a:endParaRPr lang="en-US"/>
          </a:p>
        </p:txBody>
      </p:sp>
    </p:spTree>
    <p:extLst>
      <p:ext uri="{BB962C8B-B14F-4D97-AF65-F5344CB8AC3E}">
        <p14:creationId xmlns:p14="http://schemas.microsoft.com/office/powerpoint/2010/main" val="1402758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67179" y="5154613"/>
            <a:ext cx="5342154" cy="421709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1:notes"/>
          <p:cNvSpPr>
            <a:spLocks noGrp="1" noRot="1" noChangeAspect="1"/>
          </p:cNvSpPr>
          <p:nvPr>
            <p:ph type="sldImg" idx="2"/>
          </p:nvPr>
        </p:nvSpPr>
        <p:spPr>
          <a:xfrm>
            <a:off x="930275" y="1339850"/>
            <a:ext cx="4816475" cy="3613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03277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en-US"/>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AC454A18-402B-4DB2-BDB6-E9F45DB82962}" type="datetimeFigureOut">
              <a:rPr lang="kk-KZ" smtClean="0"/>
              <a:t>29.04.2025</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180990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AC454A18-402B-4DB2-BDB6-E9F45DB82962}" type="datetimeFigureOut">
              <a:rPr lang="kk-KZ" smtClean="0"/>
              <a:t>29.04.2025</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001007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AC454A18-402B-4DB2-BDB6-E9F45DB82962}" type="datetimeFigureOut">
              <a:rPr lang="kk-KZ" smtClean="0"/>
              <a:t>29.04.2025</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817348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AC454A18-402B-4DB2-BDB6-E9F45DB82962}" type="datetimeFigureOut">
              <a:rPr lang="kk-KZ" smtClean="0"/>
              <a:t>29.04.2025</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94584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en-US"/>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C454A18-402B-4DB2-BDB6-E9F45DB82962}" type="datetimeFigureOut">
              <a:rPr lang="kk-KZ" smtClean="0"/>
              <a:t>29.04.2025</a:t>
            </a:fld>
            <a:endParaRPr lang="kk-KZ"/>
          </a:p>
        </p:txBody>
      </p:sp>
      <p:sp>
        <p:nvSpPr>
          <p:cNvPr id="5" name="Нижний колонтитул 4"/>
          <p:cNvSpPr>
            <a:spLocks noGrp="1"/>
          </p:cNvSpPr>
          <p:nvPr>
            <p:ph type="ftr" sz="quarter" idx="11"/>
          </p:nvPr>
        </p:nvSpPr>
        <p:spPr/>
        <p:txBody>
          <a:bodyPr/>
          <a:lstStyle/>
          <a:p>
            <a:endParaRPr lang="kk-KZ"/>
          </a:p>
        </p:txBody>
      </p:sp>
      <p:sp>
        <p:nvSpPr>
          <p:cNvPr id="6" name="Номер слайда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258489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AC454A18-402B-4DB2-BDB6-E9F45DB82962}" type="datetimeFigureOut">
              <a:rPr lang="kk-KZ" smtClean="0"/>
              <a:t>29.04.2025</a:t>
            </a:fld>
            <a:endParaRPr lang="kk-KZ"/>
          </a:p>
        </p:txBody>
      </p:sp>
      <p:sp>
        <p:nvSpPr>
          <p:cNvPr id="6" name="Нижний колонтитул 5"/>
          <p:cNvSpPr>
            <a:spLocks noGrp="1"/>
          </p:cNvSpPr>
          <p:nvPr>
            <p:ph type="ftr" sz="quarter" idx="11"/>
          </p:nvPr>
        </p:nvSpPr>
        <p:spPr/>
        <p:txBody>
          <a:bodyPr/>
          <a:lstStyle/>
          <a:p>
            <a:endParaRPr lang="kk-KZ"/>
          </a:p>
        </p:txBody>
      </p:sp>
      <p:sp>
        <p:nvSpPr>
          <p:cNvPr id="7" name="Номер слайда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707872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AC454A18-402B-4DB2-BDB6-E9F45DB82962}" type="datetimeFigureOut">
              <a:rPr lang="kk-KZ" smtClean="0"/>
              <a:t>29.04.2025</a:t>
            </a:fld>
            <a:endParaRPr lang="kk-KZ"/>
          </a:p>
        </p:txBody>
      </p:sp>
      <p:sp>
        <p:nvSpPr>
          <p:cNvPr id="8" name="Нижний колонтитул 7"/>
          <p:cNvSpPr>
            <a:spLocks noGrp="1"/>
          </p:cNvSpPr>
          <p:nvPr>
            <p:ph type="ftr" sz="quarter" idx="11"/>
          </p:nvPr>
        </p:nvSpPr>
        <p:spPr/>
        <p:txBody>
          <a:bodyPr/>
          <a:lstStyle/>
          <a:p>
            <a:endParaRPr lang="kk-KZ"/>
          </a:p>
        </p:txBody>
      </p:sp>
      <p:sp>
        <p:nvSpPr>
          <p:cNvPr id="9" name="Номер слайда 8"/>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590164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AC454A18-402B-4DB2-BDB6-E9F45DB82962}" type="datetimeFigureOut">
              <a:rPr lang="kk-KZ" smtClean="0"/>
              <a:t>29.04.2025</a:t>
            </a:fld>
            <a:endParaRPr lang="kk-KZ"/>
          </a:p>
        </p:txBody>
      </p:sp>
      <p:sp>
        <p:nvSpPr>
          <p:cNvPr id="4" name="Нижний колонтитул 3"/>
          <p:cNvSpPr>
            <a:spLocks noGrp="1"/>
          </p:cNvSpPr>
          <p:nvPr>
            <p:ph type="ftr" sz="quarter" idx="11"/>
          </p:nvPr>
        </p:nvSpPr>
        <p:spPr/>
        <p:txBody>
          <a:bodyPr/>
          <a:lstStyle/>
          <a:p>
            <a:endParaRPr lang="kk-KZ"/>
          </a:p>
        </p:txBody>
      </p:sp>
      <p:sp>
        <p:nvSpPr>
          <p:cNvPr id="5" name="Номер слайда 4"/>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78618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C454A18-402B-4DB2-BDB6-E9F45DB82962}" type="datetimeFigureOut">
              <a:rPr lang="kk-KZ" smtClean="0"/>
              <a:t>29.04.2025</a:t>
            </a:fld>
            <a:endParaRPr lang="kk-KZ"/>
          </a:p>
        </p:txBody>
      </p:sp>
      <p:sp>
        <p:nvSpPr>
          <p:cNvPr id="3" name="Нижний колонтитул 2"/>
          <p:cNvSpPr>
            <a:spLocks noGrp="1"/>
          </p:cNvSpPr>
          <p:nvPr>
            <p:ph type="ftr" sz="quarter" idx="11"/>
          </p:nvPr>
        </p:nvSpPr>
        <p:spPr/>
        <p:txBody>
          <a:bodyPr/>
          <a:lstStyle/>
          <a:p>
            <a:endParaRPr lang="kk-KZ"/>
          </a:p>
        </p:txBody>
      </p:sp>
      <p:sp>
        <p:nvSpPr>
          <p:cNvPr id="4" name="Номер слайда 3"/>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133098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en-US"/>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AC454A18-402B-4DB2-BDB6-E9F45DB82962}" type="datetimeFigureOut">
              <a:rPr lang="kk-KZ" smtClean="0"/>
              <a:t>29.04.2025</a:t>
            </a:fld>
            <a:endParaRPr lang="kk-KZ"/>
          </a:p>
        </p:txBody>
      </p:sp>
      <p:sp>
        <p:nvSpPr>
          <p:cNvPr id="6" name="Нижний колонтитул 5"/>
          <p:cNvSpPr>
            <a:spLocks noGrp="1"/>
          </p:cNvSpPr>
          <p:nvPr>
            <p:ph type="ftr" sz="quarter" idx="11"/>
          </p:nvPr>
        </p:nvSpPr>
        <p:spPr/>
        <p:txBody>
          <a:bodyPr/>
          <a:lstStyle/>
          <a:p>
            <a:endParaRPr lang="kk-KZ"/>
          </a:p>
        </p:txBody>
      </p:sp>
      <p:sp>
        <p:nvSpPr>
          <p:cNvPr id="7" name="Номер слайда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409696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en-US"/>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AC454A18-402B-4DB2-BDB6-E9F45DB82962}" type="datetimeFigureOut">
              <a:rPr lang="kk-KZ" smtClean="0"/>
              <a:t>29.04.2025</a:t>
            </a:fld>
            <a:endParaRPr lang="kk-KZ"/>
          </a:p>
        </p:txBody>
      </p:sp>
      <p:sp>
        <p:nvSpPr>
          <p:cNvPr id="6" name="Нижний колонтитул 5"/>
          <p:cNvSpPr>
            <a:spLocks noGrp="1"/>
          </p:cNvSpPr>
          <p:nvPr>
            <p:ph type="ftr" sz="quarter" idx="11"/>
          </p:nvPr>
        </p:nvSpPr>
        <p:spPr/>
        <p:txBody>
          <a:bodyPr/>
          <a:lstStyle/>
          <a:p>
            <a:endParaRPr lang="kk-KZ"/>
          </a:p>
        </p:txBody>
      </p:sp>
      <p:sp>
        <p:nvSpPr>
          <p:cNvPr id="7" name="Номер слайда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28985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C454A18-402B-4DB2-BDB6-E9F45DB82962}" type="datetimeFigureOut">
              <a:rPr lang="kk-KZ" smtClean="0"/>
              <a:t>29.04.2025</a:t>
            </a:fld>
            <a:endParaRPr lang="kk-KZ"/>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kk-KZ"/>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1E361B-97EE-40C2-B7C1-6A54DD14BEDC}" type="slidenum">
              <a:rPr lang="kk-KZ" smtClean="0"/>
              <a:t>‹#›</a:t>
            </a:fld>
            <a:endParaRPr lang="kk-KZ"/>
          </a:p>
        </p:txBody>
      </p:sp>
    </p:spTree>
    <p:extLst>
      <p:ext uri="{BB962C8B-B14F-4D97-AF65-F5344CB8AC3E}">
        <p14:creationId xmlns:p14="http://schemas.microsoft.com/office/powerpoint/2010/main" val="3410021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51521" y="1628800"/>
            <a:ext cx="8062664" cy="3630315"/>
          </a:xfrm>
        </p:spPr>
        <p:txBody>
          <a:bodyPr>
            <a:normAutofit/>
          </a:bodyPr>
          <a:lstStyle/>
          <a:p>
            <a:r>
              <a:rPr lang="kk-KZ" b="1" dirty="0" smtClean="0">
                <a:solidFill>
                  <a:schemeClr val="accent1">
                    <a:lumMod val="75000"/>
                  </a:schemeClr>
                </a:solidFill>
                <a:latin typeface="Times New Roman" panose="02020603050405020304" pitchFamily="18" charset="0"/>
                <a:cs typeface="Times New Roman" panose="02020603050405020304" pitchFamily="18" charset="0"/>
              </a:rPr>
              <a:t>Орта және жалпы орта білім беру ұйымдарында білім алушыларды қорытынды аттестаттаудан өткізу,оқу жылын аяқтау туралы</a:t>
            </a:r>
            <a:endParaRPr lang="en-US" b="1" dirty="0">
              <a:solidFill>
                <a:schemeClr val="accent1">
                  <a:lumMod val="75000"/>
                </a:schemeClr>
              </a:solidFill>
              <a:latin typeface="Times New Roman" panose="02020603050405020304" pitchFamily="18" charset="0"/>
              <a:cs typeface="Times New Roman" panose="02020603050405020304" pitchFamily="18" charset="0"/>
            </a:endParaRPr>
          </a:p>
        </p:txBody>
      </p:sp>
      <p:pic>
        <p:nvPicPr>
          <p:cNvPr id="4" name="Picture 2" descr="https://goo.edu.kz/media/img/avatar/min-608bc1071698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548680"/>
            <a:ext cx="1368152" cy="1368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59305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4" name="Google Shape;94;p1"/>
          <p:cNvPicPr preferRelativeResize="0"/>
          <p:nvPr/>
        </p:nvPicPr>
        <p:blipFill rotWithShape="1">
          <a:blip r:embed="rId3">
            <a:alphaModFix/>
          </a:blip>
          <a:srcRect l="239" t="-518" r="12712" b="1459"/>
          <a:stretch/>
        </p:blipFill>
        <p:spPr>
          <a:xfrm>
            <a:off x="0" y="857250"/>
            <a:ext cx="9197266" cy="5143500"/>
          </a:xfrm>
          <a:prstGeom prst="rect">
            <a:avLst/>
          </a:prstGeom>
          <a:noFill/>
          <a:ln>
            <a:noFill/>
          </a:ln>
        </p:spPr>
      </p:pic>
      <p:sp>
        <p:nvSpPr>
          <p:cNvPr id="98" name="Google Shape;98;p1"/>
          <p:cNvSpPr txBox="1"/>
          <p:nvPr/>
        </p:nvSpPr>
        <p:spPr>
          <a:xfrm>
            <a:off x="7118550" y="5419680"/>
            <a:ext cx="1912144" cy="253885"/>
          </a:xfrm>
          <a:prstGeom prst="rect">
            <a:avLst/>
          </a:prstGeom>
          <a:noFill/>
          <a:ln>
            <a:noFill/>
          </a:ln>
        </p:spPr>
        <p:txBody>
          <a:bodyPr spcFirstLastPara="1" wrap="square" lIns="68569" tIns="34275" rIns="68569" bIns="34275" anchor="t" anchorCtr="0">
            <a:spAutoFit/>
          </a:bodyPr>
          <a:lstStyle/>
          <a:p>
            <a:pPr algn="ctr">
              <a:buClr>
                <a:srgbClr val="203864"/>
              </a:buClr>
              <a:buSzPts val="1600"/>
              <a:buFont typeface="Arial"/>
              <a:buNone/>
            </a:pPr>
            <a:r>
              <a:rPr lang="kk-KZ" sz="1200" b="1" dirty="0">
                <a:solidFill>
                  <a:srgbClr val="203864"/>
                </a:solidFill>
                <a:latin typeface="Arial"/>
                <a:ea typeface="Arial"/>
                <a:cs typeface="Arial"/>
                <a:sym typeface="Arial"/>
              </a:rPr>
              <a:t>АСТАНА</a:t>
            </a:r>
            <a:r>
              <a:rPr lang="ru-RU" sz="1200" b="1" dirty="0">
                <a:solidFill>
                  <a:srgbClr val="203864"/>
                </a:solidFill>
                <a:latin typeface="Arial"/>
                <a:ea typeface="Arial"/>
                <a:cs typeface="Arial"/>
                <a:sym typeface="Arial"/>
              </a:rPr>
              <a:t>- </a:t>
            </a:r>
            <a:r>
              <a:rPr lang="en-US" sz="1200" b="1" dirty="0">
                <a:solidFill>
                  <a:srgbClr val="203864"/>
                </a:solidFill>
                <a:latin typeface="Arial"/>
                <a:ea typeface="Arial"/>
                <a:cs typeface="Arial"/>
                <a:sym typeface="Arial"/>
              </a:rPr>
              <a:t>202</a:t>
            </a:r>
            <a:r>
              <a:rPr lang="kk-KZ" sz="1200" b="1" dirty="0">
                <a:solidFill>
                  <a:srgbClr val="203864"/>
                </a:solidFill>
                <a:latin typeface="Arial"/>
                <a:ea typeface="Arial"/>
                <a:cs typeface="Arial"/>
                <a:sym typeface="Arial"/>
              </a:rPr>
              <a:t>4</a:t>
            </a:r>
            <a:endParaRPr sz="1350" dirty="0">
              <a:solidFill>
                <a:prstClr val="black"/>
              </a:solidFill>
            </a:endParaRPr>
          </a:p>
        </p:txBody>
      </p:sp>
      <p:sp>
        <p:nvSpPr>
          <p:cNvPr id="2" name="Тікбұрыш 1"/>
          <p:cNvSpPr/>
          <p:nvPr/>
        </p:nvSpPr>
        <p:spPr>
          <a:xfrm>
            <a:off x="725165" y="4771187"/>
            <a:ext cx="5141136" cy="923330"/>
          </a:xfrm>
          <a:prstGeom prst="rect">
            <a:avLst/>
          </a:prstGeom>
        </p:spPr>
        <p:txBody>
          <a:bodyPr wrap="square">
            <a:spAutoFit/>
          </a:bodyPr>
          <a:lstStyle/>
          <a:p>
            <a:pPr algn="ctr">
              <a:spcBef>
                <a:spcPts val="750"/>
              </a:spcBef>
              <a:defRPr/>
            </a:pPr>
            <a:r>
              <a:rPr lang="kk-KZ" kern="0" dirty="0">
                <a:solidFill>
                  <a:schemeClr val="bg1"/>
                </a:solidFill>
                <a:latin typeface="Arial" panose="020B0604020202020204" pitchFamily="34" charset="0"/>
                <a:cs typeface="Arial" panose="020B0604020202020204" pitchFamily="34" charset="0"/>
              </a:rPr>
              <a:t>БІЛІМ АЛУШЫЛАРҒА «ҚАЗАҚ ТІЛІ», «ҚАЗАҚ ТІЛІ МЕН ӘДЕБИЕТІ» ПӘНДЕРІНЕН 5-8, 10-СЫНЫПТАРДА ЕМТИХАН ӨТКІЗУ ТӘРТІБІ</a:t>
            </a:r>
          </a:p>
        </p:txBody>
      </p:sp>
      <p:pic>
        <p:nvPicPr>
          <p:cNvPr id="9" name="Picture 7"/>
          <p:cNvPicPr/>
          <p:nvPr/>
        </p:nvPicPr>
        <p:blipFill>
          <a:blip r:embed="rId4">
            <a:extLst>
              <a:ext uri="{28A0092B-C50C-407E-A947-70E740481C1C}">
                <a14:useLocalDpi xmlns:a14="http://schemas.microsoft.com/office/drawing/2010/main" val="0"/>
              </a:ext>
            </a:extLst>
          </a:blip>
          <a:srcRect/>
          <a:stretch>
            <a:fillRect/>
          </a:stretch>
        </p:blipFill>
        <p:spPr bwMode="auto">
          <a:xfrm>
            <a:off x="0" y="857250"/>
            <a:ext cx="6065668" cy="3653376"/>
          </a:xfrm>
          <a:prstGeom prst="rect">
            <a:avLst/>
          </a:prstGeom>
          <a:noFill/>
          <a:ln>
            <a:noFill/>
          </a:ln>
        </p:spPr>
      </p:pic>
      <p:sp>
        <p:nvSpPr>
          <p:cNvPr id="7" name="Тікбұрыш 6"/>
          <p:cNvSpPr/>
          <p:nvPr/>
        </p:nvSpPr>
        <p:spPr>
          <a:xfrm>
            <a:off x="6350953" y="1052236"/>
            <a:ext cx="2642957" cy="2039020"/>
          </a:xfrm>
          <a:prstGeom prst="rect">
            <a:avLst/>
          </a:prstGeom>
        </p:spPr>
        <p:txBody>
          <a:bodyPr wrap="square">
            <a:spAutoFit/>
          </a:bodyPr>
          <a:lstStyle/>
          <a:p>
            <a:pPr algn="ctr">
              <a:spcBef>
                <a:spcPts val="750"/>
              </a:spcBef>
              <a:defRPr/>
            </a:pPr>
            <a:r>
              <a:rPr lang="ru-RU" sz="1500" b="1" kern="0" dirty="0">
                <a:solidFill>
                  <a:schemeClr val="bg1"/>
                </a:solidFill>
                <a:ea typeface="Times New Roman" panose="02020603050405020304" pitchFamily="18" charset="0"/>
                <a:cs typeface="Times New Roman" panose="02020603050405020304" pitchFamily="18" charset="0"/>
              </a:rPr>
              <a:t>ҚАЗАҚСТАН РЕСПУБЛИКАСЫ ОҚУ-АҒАРТУ МИНИСТРЛІГІ</a:t>
            </a:r>
          </a:p>
          <a:p>
            <a:pPr algn="ctr">
              <a:spcBef>
                <a:spcPts val="750"/>
              </a:spcBef>
              <a:defRPr/>
            </a:pPr>
            <a:endParaRPr lang="ru-RU" sz="1500" b="1" kern="0" dirty="0">
              <a:solidFill>
                <a:schemeClr val="bg1"/>
              </a:solidFill>
              <a:ea typeface="Times New Roman" panose="02020603050405020304" pitchFamily="18" charset="0"/>
              <a:cs typeface="Times New Roman" panose="02020603050405020304" pitchFamily="18" charset="0"/>
            </a:endParaRPr>
          </a:p>
          <a:p>
            <a:pPr algn="ctr">
              <a:spcBef>
                <a:spcPts val="750"/>
              </a:spcBef>
              <a:defRPr/>
            </a:pPr>
            <a:r>
              <a:rPr lang="ru-RU" sz="1500" b="1" kern="0" dirty="0">
                <a:solidFill>
                  <a:schemeClr val="bg1"/>
                </a:solidFill>
                <a:ea typeface="Times New Roman" panose="02020603050405020304" pitchFamily="18" charset="0"/>
                <a:cs typeface="Times New Roman" panose="02020603050405020304" pitchFamily="18" charset="0"/>
              </a:rPr>
              <a:t>Ы.АЛТЫНСАРИН АТЫНДАҒЫ ҰЛТТЫҚ БІЛІМ АКАДЕМИЯСЫ</a:t>
            </a:r>
            <a:endParaRPr lang="ru-RU" sz="1650" b="1" kern="0" dirty="0">
              <a:solidFill>
                <a:schemeClr val="bg1"/>
              </a:solidFill>
              <a:ea typeface="Times New Roman" panose="02020603050405020304" pitchFamily="18" charset="0"/>
              <a:cs typeface="Times New Roman" panose="02020603050405020304" pitchFamily="18" charset="0"/>
            </a:endParaRPr>
          </a:p>
          <a:p>
            <a:pPr algn="ctr">
              <a:spcBef>
                <a:spcPts val="750"/>
              </a:spcBef>
              <a:defRPr/>
            </a:pPr>
            <a:endParaRPr lang="ru-RU" sz="1650" b="1" kern="0" dirty="0">
              <a:solidFill>
                <a:schemeClr val="bg1"/>
              </a:solidFill>
              <a:ea typeface="Times New Roman" panose="02020603050405020304" pitchFamily="18" charset="0"/>
              <a:cs typeface="Times New Roman" panose="02020603050405020304" pitchFamily="18" charset="0"/>
            </a:endParaRPr>
          </a:p>
        </p:txBody>
      </p:sp>
      <p:pic>
        <p:nvPicPr>
          <p:cNvPr id="8" name="Picture 7"/>
          <p:cNvPicPr/>
          <p:nvPr/>
        </p:nvPicPr>
        <p:blipFill>
          <a:blip r:embed="rId4">
            <a:extLst>
              <a:ext uri="{28A0092B-C50C-407E-A947-70E740481C1C}">
                <a14:useLocalDpi xmlns:a14="http://schemas.microsoft.com/office/drawing/2010/main" val="0"/>
              </a:ext>
            </a:extLst>
          </a:blip>
          <a:srcRect/>
          <a:stretch>
            <a:fillRect/>
          </a:stretch>
        </p:blipFill>
        <p:spPr bwMode="auto">
          <a:xfrm>
            <a:off x="114300" y="971550"/>
            <a:ext cx="6065668" cy="3653376"/>
          </a:xfrm>
          <a:prstGeom prst="rect">
            <a:avLst/>
          </a:prstGeom>
          <a:noFill/>
          <a:ln>
            <a:noFill/>
          </a:ln>
        </p:spPr>
      </p:pic>
    </p:spTree>
    <p:extLst>
      <p:ext uri="{BB962C8B-B14F-4D97-AF65-F5344CB8AC3E}">
        <p14:creationId xmlns:p14="http://schemas.microsoft.com/office/powerpoint/2010/main" val="18856602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857251"/>
            <a:ext cx="9095173" cy="43892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 name="Тақырып 7"/>
          <p:cNvSpPr>
            <a:spLocks noGrp="1"/>
          </p:cNvSpPr>
          <p:nvPr>
            <p:ph type="title"/>
          </p:nvPr>
        </p:nvSpPr>
        <p:spPr>
          <a:xfrm>
            <a:off x="935484" y="857251"/>
            <a:ext cx="7224204" cy="438929"/>
          </a:xfrm>
        </p:spPr>
        <p:txBody>
          <a:bodyPr/>
          <a:lstStyle/>
          <a:p>
            <a:pPr algn="ctr"/>
            <a:r>
              <a:rPr lang="ru-RU" sz="1350" b="1"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ЕМТИХАННЫҢ МАҚСАТ, МІНДЕТТЕРІ</a:t>
            </a:r>
            <a:endParaRPr lang="kk-KZ" dirty="0"/>
          </a:p>
        </p:txBody>
      </p:sp>
      <p:sp>
        <p:nvSpPr>
          <p:cNvPr id="11" name="Тікбұрыш 10"/>
          <p:cNvSpPr/>
          <p:nvPr/>
        </p:nvSpPr>
        <p:spPr>
          <a:xfrm>
            <a:off x="5504792" y="2175607"/>
            <a:ext cx="3178899" cy="2585323"/>
          </a:xfrm>
          <a:prstGeom prst="rect">
            <a:avLst/>
          </a:prstGeom>
        </p:spPr>
        <p:txBody>
          <a:bodyPr wrap="square">
            <a:spAutoFit/>
          </a:bodyPr>
          <a:lstStyle/>
          <a:p>
            <a:pPr algn="just" defTabSz="685800"/>
            <a:r>
              <a:rPr lang="kk-KZ" b="1" dirty="0">
                <a:solidFill>
                  <a:prstClr val="black"/>
                </a:solidFill>
                <a:latin typeface="Times New Roman" panose="02020603050405020304" pitchFamily="18" charset="0"/>
                <a:cs typeface="Times New Roman" panose="02020603050405020304" pitchFamily="18" charset="0"/>
              </a:rPr>
              <a:t>Міндеті:</a:t>
            </a:r>
            <a:r>
              <a:rPr lang="kk-KZ" dirty="0">
                <a:solidFill>
                  <a:prstClr val="black"/>
                </a:solidFill>
                <a:latin typeface="Times New Roman" panose="02020603050405020304" pitchFamily="18" charset="0"/>
                <a:cs typeface="Times New Roman" panose="02020603050405020304" pitchFamily="18" charset="0"/>
              </a:rPr>
              <a:t> </a:t>
            </a:r>
          </a:p>
          <a:p>
            <a:pPr marL="257175" indent="-257175" algn="just" defTabSz="685800">
              <a:buFontTx/>
              <a:buChar char="-"/>
            </a:pPr>
            <a:r>
              <a:rPr lang="kk-KZ" dirty="0">
                <a:solidFill>
                  <a:prstClr val="black"/>
                </a:solidFill>
                <a:latin typeface="Times New Roman" panose="02020603050405020304" pitchFamily="18" charset="0"/>
                <a:cs typeface="Times New Roman" panose="02020603050405020304" pitchFamily="18" charset="0"/>
              </a:rPr>
              <a:t>білім алушылардың білім берудің келесі деңгей материалдарын игеру дайындығы</a:t>
            </a:r>
            <a:r>
              <a:rPr lang="ru-RU" dirty="0">
                <a:solidFill>
                  <a:prstClr val="black"/>
                </a:solidFill>
                <a:latin typeface="Times New Roman" panose="02020603050405020304" pitchFamily="18" charset="0"/>
                <a:cs typeface="Times New Roman" panose="02020603050405020304" pitchFamily="18" charset="0"/>
              </a:rPr>
              <a:t>н ба</a:t>
            </a:r>
            <a:r>
              <a:rPr lang="kk-KZ" dirty="0" err="1">
                <a:solidFill>
                  <a:prstClr val="black"/>
                </a:solidFill>
                <a:latin typeface="Times New Roman" panose="02020603050405020304" pitchFamily="18" charset="0"/>
                <a:cs typeface="Times New Roman" panose="02020603050405020304" pitchFamily="18" charset="0"/>
              </a:rPr>
              <a:t>ғалау</a:t>
            </a:r>
            <a:r>
              <a:rPr lang="kk-KZ" dirty="0">
                <a:solidFill>
                  <a:prstClr val="black"/>
                </a:solidFill>
                <a:latin typeface="Times New Roman" panose="02020603050405020304" pitchFamily="18" charset="0"/>
                <a:cs typeface="Times New Roman" panose="02020603050405020304" pitchFamily="18" charset="0"/>
              </a:rPr>
              <a:t>;</a:t>
            </a:r>
          </a:p>
          <a:p>
            <a:pPr marL="257175" indent="-257175" algn="just" defTabSz="685800">
              <a:buFontTx/>
              <a:buChar char="-"/>
            </a:pPr>
            <a:r>
              <a:rPr lang="kk-KZ" dirty="0">
                <a:solidFill>
                  <a:prstClr val="black"/>
                </a:solidFill>
                <a:latin typeface="Times New Roman" panose="02020603050405020304" pitchFamily="18" charset="0"/>
                <a:cs typeface="Times New Roman" panose="02020603050405020304" pitchFamily="18" charset="0"/>
              </a:rPr>
              <a:t>функционалдық сауаттылықтарының қалыптасу деңгейлерін бағалау.</a:t>
            </a:r>
            <a:endParaRPr lang="kk-KZ"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2" name="Picture 9" descr="D:\Iskendir\Презентации\Восполнение знаний совещание МОН\Элемент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95749" y="2252135"/>
            <a:ext cx="1784747" cy="17156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Тікбұрыш 13"/>
          <p:cNvSpPr/>
          <p:nvPr/>
        </p:nvSpPr>
        <p:spPr>
          <a:xfrm>
            <a:off x="234864" y="1984592"/>
            <a:ext cx="3298736" cy="3254737"/>
          </a:xfrm>
          <a:prstGeom prst="rect">
            <a:avLst/>
          </a:prstGeom>
        </p:spPr>
        <p:txBody>
          <a:bodyPr wrap="square">
            <a:spAutoFit/>
          </a:bodyPr>
          <a:lstStyle/>
          <a:p>
            <a:pPr defTabSz="685800" fontAlgn="base"/>
            <a:r>
              <a:rPr lang="kk-KZ" b="1" dirty="0">
                <a:solidFill>
                  <a:prstClr val="black"/>
                </a:solidFill>
                <a:latin typeface="Times New Roman" panose="02020603050405020304" pitchFamily="18" charset="0"/>
                <a:cs typeface="Times New Roman" panose="02020603050405020304" pitchFamily="18" charset="0"/>
              </a:rPr>
              <a:t>Мақсаты -</a:t>
            </a:r>
            <a:r>
              <a:rPr lang="kk-KZ" dirty="0">
                <a:solidFill>
                  <a:prstClr val="black"/>
                </a:solidFill>
                <a:latin typeface="Times New Roman" panose="02020603050405020304" pitchFamily="18" charset="0"/>
                <a:cs typeface="Times New Roman" panose="02020603050405020304" pitchFamily="18" charset="0"/>
              </a:rPr>
              <a:t> білім алушылардың «Қазақ тілі», «Қазақ тілі мен әдебиеті» пәндері бойынша оқу бағдарламасының көлемін меңгеру деңгейін негізгі орта білім берудің мемлекеттік жалпыға міндетті білім беру стандарты (бұдан әрі – МЖМББС) талаптарына сәйкес бағалау.</a:t>
            </a:r>
            <a:endParaRPr lang="kk-KZ" b="1" dirty="0">
              <a:solidFill>
                <a:prstClr val="black"/>
              </a:solidFill>
              <a:latin typeface="Times New Roman" panose="02020603050405020304" pitchFamily="18" charset="0"/>
              <a:cs typeface="Times New Roman" panose="02020603050405020304" pitchFamily="18" charset="0"/>
            </a:endParaRPr>
          </a:p>
          <a:p>
            <a:pPr defTabSz="685800"/>
            <a:r>
              <a:rPr lang="kk-KZ" sz="1350" b="1" dirty="0">
                <a:solidFill>
                  <a:prstClr val="black"/>
                </a:solidFill>
                <a:latin typeface="Calibri" panose="020F0502020204030204"/>
              </a:rPr>
              <a:t> </a:t>
            </a:r>
            <a:endParaRPr lang="kk-KZ" sz="1350" dirty="0">
              <a:solidFill>
                <a:prstClr val="black"/>
              </a:solidFill>
              <a:latin typeface="Calibri" panose="020F0502020204030204"/>
            </a:endParaRPr>
          </a:p>
          <a:p>
            <a:pPr algn="just" defTabSz="685800"/>
            <a:r>
              <a:rPr lang="ru-RU" sz="1200" dirty="0">
                <a:solidFill>
                  <a:srgbClr val="002060"/>
                </a:solidFill>
                <a:latin typeface="Calibri" panose="020F0502020204030204"/>
                <a:ea typeface="Times New Roman" panose="02020603050405020304" pitchFamily="18" charset="0"/>
                <a:cs typeface="Times New Roman" panose="02020603050405020304" pitchFamily="18" charset="0"/>
              </a:rPr>
              <a:t>	</a:t>
            </a:r>
            <a:endParaRPr lang="kk-KZ" sz="1200" dirty="0">
              <a:solidFill>
                <a:srgbClr val="002060"/>
              </a:solidFill>
              <a:latin typeface="Calibri" panose="020F0502020204030204"/>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0331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857251"/>
            <a:ext cx="9095173" cy="64703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299800" y="947570"/>
            <a:ext cx="8642918" cy="732657"/>
          </a:xfrm>
        </p:spPr>
        <p:txBody>
          <a:bodyPr>
            <a:normAutofit/>
          </a:bodyPr>
          <a:lstStyle/>
          <a:p>
            <a:pPr marL="171450" indent="-171450" algn="ctr">
              <a:spcBef>
                <a:spcPts val="750"/>
              </a:spcBef>
            </a:pPr>
            <a:r>
              <a:rPr lang="ru-RU" sz="1500" b="1" dirty="0">
                <a:solidFill>
                  <a:schemeClr val="bg1"/>
                </a:solidFill>
                <a:latin typeface="Calibri" panose="020F0502020204030204" pitchFamily="34" charset="0"/>
                <a:cs typeface="Times New Roman" panose="02020603050405020304" pitchFamily="18" charset="0"/>
              </a:rPr>
              <a:t>ЕМТИХАН ӨТКІЗУ ТАЛАБЫ</a:t>
            </a:r>
            <a:r>
              <a:rPr lang="ru-RU" sz="1500" b="1" dirty="0">
                <a:solidFill>
                  <a:schemeClr val="bg1"/>
                </a:solidFill>
                <a:latin typeface="Calibri" panose="020F0502020204030204" pitchFamily="34" charset="0"/>
                <a:ea typeface="+mn-ea"/>
                <a:cs typeface="Times New Roman" panose="02020603050405020304" pitchFamily="18" charset="0"/>
              </a:rPr>
              <a:t/>
            </a:r>
            <a:br>
              <a:rPr lang="ru-RU" sz="1500" b="1" dirty="0">
                <a:solidFill>
                  <a:schemeClr val="bg1"/>
                </a:solidFill>
                <a:latin typeface="Calibri" panose="020F0502020204030204" pitchFamily="34" charset="0"/>
                <a:ea typeface="+mn-ea"/>
                <a:cs typeface="Times New Roman" panose="02020603050405020304" pitchFamily="18" charset="0"/>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endParaRPr lang="kk-KZ" sz="1500" dirty="0">
              <a:solidFill>
                <a:schemeClr val="bg1"/>
              </a:solidFill>
            </a:endParaRPr>
          </a:p>
        </p:txBody>
      </p:sp>
      <p:grpSp>
        <p:nvGrpSpPr>
          <p:cNvPr id="32" name="Группа 7"/>
          <p:cNvGrpSpPr>
            <a:grpSpLocks/>
          </p:cNvGrpSpPr>
          <p:nvPr/>
        </p:nvGrpSpPr>
        <p:grpSpPr bwMode="auto">
          <a:xfrm>
            <a:off x="181268" y="2057402"/>
            <a:ext cx="300969" cy="350170"/>
            <a:chOff x="3198813" y="1891812"/>
            <a:chExt cx="330200" cy="350513"/>
          </a:xfrm>
        </p:grpSpPr>
        <p:sp>
          <p:nvSpPr>
            <p:cNvPr id="33"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0" fontAlgn="base" hangingPunct="0">
                <a:spcBef>
                  <a:spcPct val="0"/>
                </a:spcBef>
                <a:spcAft>
                  <a:spcPct val="0"/>
                </a:spcAft>
                <a:defRPr/>
              </a:pPr>
              <a:endParaRPr lang="ru-RU" sz="1350">
                <a:solidFill>
                  <a:prstClr val="white"/>
                </a:solidFill>
                <a:latin typeface="Calibri"/>
              </a:endParaRPr>
            </a:p>
          </p:txBody>
        </p:sp>
        <p:sp>
          <p:nvSpPr>
            <p:cNvPr id="34" name="TextBox 11"/>
            <p:cNvSpPr txBox="1">
              <a:spLocks noChangeArrowheads="1"/>
            </p:cNvSpPr>
            <p:nvPr/>
          </p:nvSpPr>
          <p:spPr bwMode="auto">
            <a:xfrm>
              <a:off x="3241504" y="1891812"/>
              <a:ext cx="244409" cy="300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defTabSz="685800" eaLnBrk="0" fontAlgn="base" hangingPunct="0">
                <a:spcBef>
                  <a:spcPct val="0"/>
                </a:spcBef>
                <a:spcAft>
                  <a:spcPct val="0"/>
                </a:spcAft>
                <a:defRPr/>
              </a:pPr>
              <a:r>
                <a:rPr lang="en-US" altLang="ru-RU" sz="1350" b="1" dirty="0">
                  <a:solidFill>
                    <a:prstClr val="white"/>
                  </a:solidFill>
                  <a:latin typeface="Arial" panose="020B0604020202020204" pitchFamily="34" charset="0"/>
                  <a:cs typeface="Arial" panose="020B0604020202020204" pitchFamily="34" charset="0"/>
                </a:rPr>
                <a:t>1</a:t>
              </a:r>
              <a:endParaRPr lang="ru-RU" altLang="ru-RU" sz="1350" b="1" dirty="0">
                <a:solidFill>
                  <a:prstClr val="white"/>
                </a:solidFill>
                <a:latin typeface="Arial" panose="020B0604020202020204" pitchFamily="34" charset="0"/>
                <a:cs typeface="Arial" panose="020B0604020202020204" pitchFamily="34" charset="0"/>
              </a:endParaRPr>
            </a:p>
          </p:txBody>
        </p:sp>
      </p:grpSp>
      <p:grpSp>
        <p:nvGrpSpPr>
          <p:cNvPr id="35" name="Группа 7"/>
          <p:cNvGrpSpPr>
            <a:grpSpLocks/>
          </p:cNvGrpSpPr>
          <p:nvPr/>
        </p:nvGrpSpPr>
        <p:grpSpPr bwMode="auto">
          <a:xfrm>
            <a:off x="165971" y="2646476"/>
            <a:ext cx="302385" cy="327868"/>
            <a:chOff x="3198813" y="1891812"/>
            <a:chExt cx="330200" cy="350513"/>
          </a:xfrm>
        </p:grpSpPr>
        <p:sp>
          <p:nvSpPr>
            <p:cNvPr id="36"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0" fontAlgn="base" hangingPunct="0">
                <a:spcBef>
                  <a:spcPct val="0"/>
                </a:spcBef>
                <a:spcAft>
                  <a:spcPct val="0"/>
                </a:spcAft>
                <a:defRPr/>
              </a:pPr>
              <a:endParaRPr lang="ru-RU" sz="1350">
                <a:solidFill>
                  <a:prstClr val="white"/>
                </a:solidFill>
                <a:latin typeface="Calibri"/>
              </a:endParaRPr>
            </a:p>
          </p:txBody>
        </p:sp>
        <p:sp>
          <p:nvSpPr>
            <p:cNvPr id="37" name="TextBox 11"/>
            <p:cNvSpPr txBox="1">
              <a:spLocks noChangeArrowheads="1"/>
            </p:cNvSpPr>
            <p:nvPr/>
          </p:nvSpPr>
          <p:spPr bwMode="auto">
            <a:xfrm>
              <a:off x="3241504" y="1891812"/>
              <a:ext cx="244409" cy="320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defTabSz="685800" eaLnBrk="0" fontAlgn="base" hangingPunct="0">
                <a:spcBef>
                  <a:spcPct val="0"/>
                </a:spcBef>
                <a:spcAft>
                  <a:spcPct val="0"/>
                </a:spcAft>
                <a:defRPr/>
              </a:pPr>
              <a:r>
                <a:rPr lang="ru-RU" altLang="ru-RU" sz="1350" b="1" dirty="0">
                  <a:solidFill>
                    <a:prstClr val="white"/>
                  </a:solidFill>
                  <a:latin typeface="Arial" panose="020B0604020202020204" pitchFamily="34" charset="0"/>
                  <a:cs typeface="Arial" panose="020B0604020202020204" pitchFamily="34" charset="0"/>
                </a:rPr>
                <a:t>2</a:t>
              </a:r>
            </a:p>
          </p:txBody>
        </p:sp>
      </p:grpSp>
      <p:grpSp>
        <p:nvGrpSpPr>
          <p:cNvPr id="38" name="Группа 7"/>
          <p:cNvGrpSpPr>
            <a:grpSpLocks/>
          </p:cNvGrpSpPr>
          <p:nvPr/>
        </p:nvGrpSpPr>
        <p:grpSpPr bwMode="auto">
          <a:xfrm>
            <a:off x="159426" y="3624219"/>
            <a:ext cx="302386" cy="327868"/>
            <a:chOff x="3198813" y="1891812"/>
            <a:chExt cx="330200" cy="350513"/>
          </a:xfrm>
        </p:grpSpPr>
        <p:sp>
          <p:nvSpPr>
            <p:cNvPr id="39"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0" fontAlgn="base" hangingPunct="0">
                <a:spcBef>
                  <a:spcPct val="0"/>
                </a:spcBef>
                <a:spcAft>
                  <a:spcPct val="0"/>
                </a:spcAft>
                <a:defRPr/>
              </a:pPr>
              <a:endParaRPr lang="ru-RU" sz="1350">
                <a:solidFill>
                  <a:prstClr val="white"/>
                </a:solidFill>
                <a:latin typeface="Calibri"/>
              </a:endParaRPr>
            </a:p>
          </p:txBody>
        </p:sp>
        <p:sp>
          <p:nvSpPr>
            <p:cNvPr id="40" name="TextBox 11"/>
            <p:cNvSpPr txBox="1">
              <a:spLocks noChangeArrowheads="1"/>
            </p:cNvSpPr>
            <p:nvPr/>
          </p:nvSpPr>
          <p:spPr bwMode="auto">
            <a:xfrm>
              <a:off x="3241504" y="1891812"/>
              <a:ext cx="244410" cy="320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defTabSz="685800" eaLnBrk="0" fontAlgn="base" hangingPunct="0">
                <a:spcBef>
                  <a:spcPct val="0"/>
                </a:spcBef>
                <a:spcAft>
                  <a:spcPct val="0"/>
                </a:spcAft>
                <a:defRPr/>
              </a:pPr>
              <a:r>
                <a:rPr lang="ru-RU" altLang="ru-RU" sz="1350" b="1" dirty="0">
                  <a:solidFill>
                    <a:prstClr val="white"/>
                  </a:solidFill>
                  <a:latin typeface="Arial" panose="020B0604020202020204" pitchFamily="34" charset="0"/>
                  <a:cs typeface="Arial" panose="020B0604020202020204" pitchFamily="34" charset="0"/>
                </a:rPr>
                <a:t>3</a:t>
              </a:r>
            </a:p>
          </p:txBody>
        </p:sp>
      </p:grpSp>
      <p:grpSp>
        <p:nvGrpSpPr>
          <p:cNvPr id="41" name="Группа 7"/>
          <p:cNvGrpSpPr>
            <a:grpSpLocks/>
          </p:cNvGrpSpPr>
          <p:nvPr/>
        </p:nvGrpSpPr>
        <p:grpSpPr bwMode="auto">
          <a:xfrm>
            <a:off x="129235" y="4235631"/>
            <a:ext cx="307461" cy="310066"/>
            <a:chOff x="3198813" y="1910844"/>
            <a:chExt cx="335742" cy="331481"/>
          </a:xfrm>
        </p:grpSpPr>
        <p:sp>
          <p:nvSpPr>
            <p:cNvPr id="42"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0" fontAlgn="base" hangingPunct="0">
                <a:spcBef>
                  <a:spcPct val="0"/>
                </a:spcBef>
                <a:spcAft>
                  <a:spcPct val="0"/>
                </a:spcAft>
                <a:defRPr/>
              </a:pPr>
              <a:endParaRPr lang="ru-RU" sz="1350">
                <a:solidFill>
                  <a:prstClr val="white"/>
                </a:solidFill>
                <a:latin typeface="Calibri"/>
              </a:endParaRPr>
            </a:p>
          </p:txBody>
        </p:sp>
        <p:sp>
          <p:nvSpPr>
            <p:cNvPr id="43" name="TextBox 11"/>
            <p:cNvSpPr txBox="1">
              <a:spLocks noChangeArrowheads="1"/>
            </p:cNvSpPr>
            <p:nvPr/>
          </p:nvSpPr>
          <p:spPr bwMode="auto">
            <a:xfrm>
              <a:off x="3219644" y="1910844"/>
              <a:ext cx="314911" cy="320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defTabSz="685800" eaLnBrk="0" fontAlgn="base" hangingPunct="0">
                <a:spcBef>
                  <a:spcPct val="0"/>
                </a:spcBef>
                <a:spcAft>
                  <a:spcPct val="0"/>
                </a:spcAft>
                <a:defRPr/>
              </a:pPr>
              <a:r>
                <a:rPr lang="ru-RU" altLang="ru-RU" sz="1350" b="1" dirty="0">
                  <a:solidFill>
                    <a:prstClr val="white"/>
                  </a:solidFill>
                  <a:latin typeface="Arial" panose="020B0604020202020204" pitchFamily="34" charset="0"/>
                  <a:cs typeface="Arial" panose="020B0604020202020204" pitchFamily="34" charset="0"/>
                </a:rPr>
                <a:t>4</a:t>
              </a:r>
            </a:p>
          </p:txBody>
        </p:sp>
      </p:grpSp>
      <p:sp>
        <p:nvSpPr>
          <p:cNvPr id="2" name="Тікбұрыш 1">
            <a:extLst>
              <a:ext uri="{FF2B5EF4-FFF2-40B4-BE49-F238E27FC236}">
                <a16:creationId xmlns:a16="http://schemas.microsoft.com/office/drawing/2014/main" id="{70E30AAA-3E1A-4BD0-BB35-FDB4921D8855}"/>
              </a:ext>
            </a:extLst>
          </p:cNvPr>
          <p:cNvSpPr/>
          <p:nvPr/>
        </p:nvSpPr>
        <p:spPr>
          <a:xfrm>
            <a:off x="317633" y="2105389"/>
            <a:ext cx="6179963" cy="364010"/>
          </a:xfrm>
          <a:prstGeom prst="rect">
            <a:avLst/>
          </a:prstGeom>
        </p:spPr>
        <p:txBody>
          <a:bodyPr wrap="square">
            <a:spAutoFit/>
          </a:bodyPr>
          <a:lstStyle/>
          <a:p>
            <a:pPr indent="337661" algn="just">
              <a:lnSpc>
                <a:spcPct val="107000"/>
              </a:lnSpc>
              <a:spcAft>
                <a:spcPts val="600"/>
              </a:spcAft>
            </a:pPr>
            <a:r>
              <a:rPr lang="kk-KZ" sz="1650" dirty="0">
                <a:latin typeface="Arial" panose="020B0604020202020204" pitchFamily="34" charset="0"/>
                <a:ea typeface="Calibri" panose="020F0502020204030204" pitchFamily="34" charset="0"/>
                <a:cs typeface="Arial" panose="020B0604020202020204" pitchFamily="34" charset="0"/>
              </a:rPr>
              <a:t>Емтихан қазақ тілінде өтеді </a:t>
            </a:r>
          </a:p>
        </p:txBody>
      </p:sp>
      <p:sp>
        <p:nvSpPr>
          <p:cNvPr id="3" name="Тікбұрыш 2">
            <a:extLst>
              <a:ext uri="{FF2B5EF4-FFF2-40B4-BE49-F238E27FC236}">
                <a16:creationId xmlns:a16="http://schemas.microsoft.com/office/drawing/2014/main" id="{24B030F0-9C2F-405B-9B56-F187A78F9266}"/>
              </a:ext>
            </a:extLst>
          </p:cNvPr>
          <p:cNvSpPr/>
          <p:nvPr/>
        </p:nvSpPr>
        <p:spPr>
          <a:xfrm>
            <a:off x="646375" y="2646476"/>
            <a:ext cx="7644008" cy="854080"/>
          </a:xfrm>
          <a:prstGeom prst="rect">
            <a:avLst/>
          </a:prstGeom>
        </p:spPr>
        <p:txBody>
          <a:bodyPr wrap="square">
            <a:spAutoFit/>
          </a:bodyPr>
          <a:lstStyle/>
          <a:p>
            <a:r>
              <a:rPr lang="kk-KZ" sz="1650" dirty="0">
                <a:latin typeface="Arial" panose="020B0604020202020204" pitchFamily="34" charset="0"/>
                <a:cs typeface="Arial" panose="020B0604020202020204" pitchFamily="34" charset="0"/>
              </a:rPr>
              <a:t>Емтиханды өткізу уақыты білім беру ұйымының педагогикалық кеңесімен айқындалады (27-31 мамыр аралығында 9,11-сынып оқушыларын қорытынды аттестаттау уақытынан басқа уақытта өткізу ұсынылады)</a:t>
            </a:r>
          </a:p>
        </p:txBody>
      </p:sp>
      <p:sp>
        <p:nvSpPr>
          <p:cNvPr id="4" name="Тікбұрыш 3">
            <a:extLst>
              <a:ext uri="{FF2B5EF4-FFF2-40B4-BE49-F238E27FC236}">
                <a16:creationId xmlns:a16="http://schemas.microsoft.com/office/drawing/2014/main" id="{392157AF-9AC4-4027-8A21-CF0C87C420FE}"/>
              </a:ext>
            </a:extLst>
          </p:cNvPr>
          <p:cNvSpPr/>
          <p:nvPr/>
        </p:nvSpPr>
        <p:spPr>
          <a:xfrm>
            <a:off x="626861" y="3586402"/>
            <a:ext cx="8245259" cy="600164"/>
          </a:xfrm>
          <a:prstGeom prst="rect">
            <a:avLst/>
          </a:prstGeom>
        </p:spPr>
        <p:txBody>
          <a:bodyPr wrap="square">
            <a:spAutoFit/>
          </a:bodyPr>
          <a:lstStyle/>
          <a:p>
            <a:r>
              <a:rPr lang="kk-KZ" sz="1650" dirty="0">
                <a:latin typeface="Arial" panose="020B0604020202020204" pitchFamily="34" charset="0"/>
                <a:ea typeface="Calibri" panose="020F0502020204030204" pitchFamily="34" charset="0"/>
                <a:cs typeface="Arial" panose="020B0604020202020204" pitchFamily="34" charset="0"/>
              </a:rPr>
              <a:t>Педагогтердің емтихандағы кезекшілік кестесі білім беру ұйымының педагогикалық кеңесімен айқындалады</a:t>
            </a:r>
            <a:endParaRPr lang="kk-KZ" sz="1650" dirty="0">
              <a:latin typeface="Arial" panose="020B0604020202020204" pitchFamily="34" charset="0"/>
              <a:cs typeface="Arial" panose="020B0604020202020204" pitchFamily="34" charset="0"/>
            </a:endParaRPr>
          </a:p>
        </p:txBody>
      </p:sp>
      <p:sp>
        <p:nvSpPr>
          <p:cNvPr id="7" name="Тікбұрыш 6">
            <a:extLst>
              <a:ext uri="{FF2B5EF4-FFF2-40B4-BE49-F238E27FC236}">
                <a16:creationId xmlns:a16="http://schemas.microsoft.com/office/drawing/2014/main" id="{96714547-7F34-47A5-BB14-D6AC9446369C}"/>
              </a:ext>
            </a:extLst>
          </p:cNvPr>
          <p:cNvSpPr/>
          <p:nvPr/>
        </p:nvSpPr>
        <p:spPr>
          <a:xfrm>
            <a:off x="646375" y="4187168"/>
            <a:ext cx="8245259" cy="923330"/>
          </a:xfrm>
          <a:prstGeom prst="rect">
            <a:avLst/>
          </a:prstGeom>
        </p:spPr>
        <p:txBody>
          <a:bodyPr wrap="square">
            <a:spAutoFit/>
          </a:bodyPr>
          <a:lstStyle/>
          <a:p>
            <a:r>
              <a:rPr lang="kk-KZ" dirty="0">
                <a:latin typeface="Arial" panose="020B0604020202020204" pitchFamily="34" charset="0"/>
                <a:ea typeface="Calibri" panose="020F0502020204030204" pitchFamily="34" charset="0"/>
                <a:cs typeface="Arial" panose="020B0604020202020204" pitchFamily="34" charset="0"/>
              </a:rPr>
              <a:t>Академиялық адалдық қағидаттарын сақтай отырып, емтихан материалдарын педагогтер құрастырады және білім беру ұйымының әкімшілігі бекітеді</a:t>
            </a:r>
            <a:endParaRPr lang="kk-KZ" dirty="0">
              <a:latin typeface="Arial" panose="020B0604020202020204" pitchFamily="34" charset="0"/>
              <a:cs typeface="Arial" panose="020B0604020202020204" pitchFamily="34" charset="0"/>
            </a:endParaRPr>
          </a:p>
        </p:txBody>
      </p:sp>
      <p:grpSp>
        <p:nvGrpSpPr>
          <p:cNvPr id="20" name="Группа 7">
            <a:extLst>
              <a:ext uri="{FF2B5EF4-FFF2-40B4-BE49-F238E27FC236}">
                <a16:creationId xmlns:a16="http://schemas.microsoft.com/office/drawing/2014/main" id="{C21A88F6-7657-43EC-9560-FFA85D0E50ED}"/>
              </a:ext>
            </a:extLst>
          </p:cNvPr>
          <p:cNvGrpSpPr>
            <a:grpSpLocks/>
          </p:cNvGrpSpPr>
          <p:nvPr/>
        </p:nvGrpSpPr>
        <p:grpSpPr bwMode="auto">
          <a:xfrm>
            <a:off x="69695" y="5140180"/>
            <a:ext cx="300969" cy="326891"/>
            <a:chOff x="3198813" y="1891812"/>
            <a:chExt cx="330200" cy="350513"/>
          </a:xfrm>
        </p:grpSpPr>
        <p:sp>
          <p:nvSpPr>
            <p:cNvPr id="21" name="Овал 8">
              <a:extLst>
                <a:ext uri="{FF2B5EF4-FFF2-40B4-BE49-F238E27FC236}">
                  <a16:creationId xmlns:a16="http://schemas.microsoft.com/office/drawing/2014/main" id="{6D36A465-6563-4112-AD33-C2B92928FF29}"/>
                </a:ext>
              </a:extLst>
            </p:cNvPr>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0" fontAlgn="base" hangingPunct="0">
                <a:spcBef>
                  <a:spcPct val="0"/>
                </a:spcBef>
                <a:spcAft>
                  <a:spcPct val="0"/>
                </a:spcAft>
                <a:defRPr/>
              </a:pPr>
              <a:endParaRPr lang="ru-RU" sz="1350">
                <a:solidFill>
                  <a:prstClr val="white"/>
                </a:solidFill>
                <a:latin typeface="Calibri"/>
              </a:endParaRPr>
            </a:p>
          </p:txBody>
        </p:sp>
        <p:sp>
          <p:nvSpPr>
            <p:cNvPr id="22" name="TextBox 11">
              <a:extLst>
                <a:ext uri="{FF2B5EF4-FFF2-40B4-BE49-F238E27FC236}">
                  <a16:creationId xmlns:a16="http://schemas.microsoft.com/office/drawing/2014/main" id="{6EEA701E-D440-40F2-BC48-922BA5DD0965}"/>
                </a:ext>
              </a:extLst>
            </p:cNvPr>
            <p:cNvSpPr txBox="1">
              <a:spLocks noChangeArrowheads="1"/>
            </p:cNvSpPr>
            <p:nvPr/>
          </p:nvSpPr>
          <p:spPr bwMode="auto">
            <a:xfrm>
              <a:off x="3241504" y="1891812"/>
              <a:ext cx="244409" cy="321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defTabSz="685800" eaLnBrk="0" fontAlgn="base" hangingPunct="0">
                <a:spcBef>
                  <a:spcPct val="0"/>
                </a:spcBef>
                <a:spcAft>
                  <a:spcPct val="0"/>
                </a:spcAft>
                <a:defRPr/>
              </a:pPr>
              <a:r>
                <a:rPr lang="ru-RU" altLang="ru-RU" sz="1350" b="1" dirty="0">
                  <a:solidFill>
                    <a:prstClr val="white"/>
                  </a:solidFill>
                  <a:latin typeface="Arial" panose="020B0604020202020204" pitchFamily="34" charset="0"/>
                  <a:cs typeface="Arial" panose="020B0604020202020204" pitchFamily="34" charset="0"/>
                </a:rPr>
                <a:t>5</a:t>
              </a:r>
            </a:p>
          </p:txBody>
        </p:sp>
      </p:grpSp>
      <p:sp>
        <p:nvSpPr>
          <p:cNvPr id="8" name="Тікбұрыш 7">
            <a:extLst>
              <a:ext uri="{FF2B5EF4-FFF2-40B4-BE49-F238E27FC236}">
                <a16:creationId xmlns:a16="http://schemas.microsoft.com/office/drawing/2014/main" id="{67378D21-95D7-4879-B121-ABBE88821C2B}"/>
              </a:ext>
            </a:extLst>
          </p:cNvPr>
          <p:cNvSpPr/>
          <p:nvPr/>
        </p:nvSpPr>
        <p:spPr>
          <a:xfrm>
            <a:off x="626862" y="5165525"/>
            <a:ext cx="7644008" cy="600164"/>
          </a:xfrm>
          <a:prstGeom prst="rect">
            <a:avLst/>
          </a:prstGeom>
        </p:spPr>
        <p:txBody>
          <a:bodyPr wrap="square">
            <a:spAutoFit/>
          </a:bodyPr>
          <a:lstStyle/>
          <a:p>
            <a:r>
              <a:rPr lang="kk-KZ" sz="1650" dirty="0">
                <a:latin typeface="Arial" panose="020B0604020202020204" pitchFamily="34" charset="0"/>
                <a:ea typeface="Times New Roman" panose="02020603050405020304" pitchFamily="18" charset="0"/>
                <a:cs typeface="Arial" panose="020B0604020202020204" pitchFamily="34" charset="0"/>
              </a:rPr>
              <a:t>Ерекше білім қажет ететін оқушылар үшін педагогтің дайындаған жеке білім бағдарламасы мазмұнына сай  емтихан тапсырмалары құрастырылады</a:t>
            </a:r>
            <a:endParaRPr lang="kk-KZ" sz="16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6147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857251"/>
            <a:ext cx="9095173" cy="43892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881455"/>
            <a:ext cx="9015580" cy="468434"/>
          </a:xfrm>
        </p:spPr>
        <p:txBody>
          <a:bodyPr>
            <a:normAutofit fontScale="90000"/>
          </a:bodyPr>
          <a:lstStyle/>
          <a:p>
            <a:pPr marL="171450" indent="-171450">
              <a:spcBef>
                <a:spcPts val="750"/>
              </a:spcBef>
            </a:pPr>
            <a:r>
              <a:rPr lang="kk-KZ" sz="1500" b="1" dirty="0">
                <a:solidFill>
                  <a:schemeClr val="bg1"/>
                </a:solidFill>
                <a:latin typeface="Calibri" panose="020F0502020204030204" pitchFamily="34" charset="0"/>
                <a:ea typeface="+mn-ea"/>
                <a:cs typeface="Times New Roman" panose="02020603050405020304" pitchFamily="18" charset="0"/>
              </a:rPr>
              <a:t>ЕМТИХАН ТАПСЫРМАЛАРЫНЫҢ МАЗМҰНЫ</a:t>
            </a: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endParaRPr lang="kk-KZ" sz="1500" dirty="0">
              <a:solidFill>
                <a:schemeClr val="bg1"/>
              </a:solidFill>
            </a:endParaRPr>
          </a:p>
        </p:txBody>
      </p:sp>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428625" y="1594405"/>
            <a:ext cx="7693562" cy="145424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indent="338138" algn="just" eaLnBrk="0" fontAlgn="base" hangingPunct="0">
              <a:spcBef>
                <a:spcPct val="0"/>
              </a:spcBef>
              <a:spcAft>
                <a:spcPct val="0"/>
              </a:spcAft>
            </a:pPr>
            <a:r>
              <a:rPr lang="kk-KZ" spc="8" dirty="0">
                <a:latin typeface="Arial" panose="020B0604020202020204" pitchFamily="34" charset="0"/>
                <a:ea typeface="Calibri" panose="020F0502020204030204" pitchFamily="34" charset="0"/>
                <a:cs typeface="Arial" panose="020B0604020202020204" pitchFamily="34" charset="0"/>
              </a:rPr>
              <a:t>1. Қазақ сыныптары үшін «Қазақ тілі» оқу пәні бойынша:</a:t>
            </a:r>
          </a:p>
          <a:p>
            <a:pPr marL="336947" indent="1191" algn="just" eaLnBrk="0" fontAlgn="base" hangingPunct="0">
              <a:spcBef>
                <a:spcPct val="0"/>
              </a:spcBef>
              <a:spcAft>
                <a:spcPct val="0"/>
              </a:spcAft>
            </a:pPr>
            <a:r>
              <a:rPr lang="kk-KZ" spc="8" dirty="0">
                <a:latin typeface="Arial" panose="020B0604020202020204" pitchFamily="34" charset="0"/>
                <a:ea typeface="Calibri" panose="020F0502020204030204" pitchFamily="34" charset="0"/>
                <a:cs typeface="Arial" panose="020B0604020202020204" pitchFamily="34" charset="0"/>
              </a:rPr>
              <a:t>- оқылым</a:t>
            </a:r>
          </a:p>
          <a:p>
            <a:pPr marL="336947" indent="65485" algn="just" eaLnBrk="0" fontAlgn="base" hangingPunct="0">
              <a:spcBef>
                <a:spcPct val="0"/>
              </a:spcBef>
              <a:spcAft>
                <a:spcPct val="0"/>
              </a:spcAft>
              <a:buFontTx/>
              <a:buChar char="-"/>
            </a:pPr>
            <a:r>
              <a:rPr lang="kk-KZ" spc="8" dirty="0">
                <a:latin typeface="Arial" panose="020B0604020202020204" pitchFamily="34" charset="0"/>
                <a:ea typeface="Calibri" panose="020F0502020204030204" pitchFamily="34" charset="0"/>
                <a:cs typeface="Arial" panose="020B0604020202020204" pitchFamily="34" charset="0"/>
              </a:rPr>
              <a:t> жазылым</a:t>
            </a:r>
          </a:p>
          <a:p>
            <a:pPr marL="336947" algn="just" eaLnBrk="0" fontAlgn="base" hangingPunct="0">
              <a:spcBef>
                <a:spcPct val="0"/>
              </a:spcBef>
              <a:spcAft>
                <a:spcPct val="0"/>
              </a:spcAft>
              <a:buFontTx/>
              <a:buChar char="-"/>
            </a:pPr>
            <a:r>
              <a:rPr lang="kk-KZ" spc="8" dirty="0">
                <a:latin typeface="Arial" panose="020B0604020202020204" pitchFamily="34" charset="0"/>
                <a:ea typeface="Calibri" panose="020F0502020204030204" pitchFamily="34" charset="0"/>
                <a:cs typeface="Arial" panose="020B0604020202020204" pitchFamily="34" charset="0"/>
              </a:rPr>
              <a:t> әдеби тіл нормаларын сақтау </a:t>
            </a:r>
            <a:endParaRPr lang="kk-KZ" dirty="0">
              <a:latin typeface="Arial" panose="020B0604020202020204" pitchFamily="34" charset="0"/>
              <a:ea typeface="Calibri" panose="020F0502020204030204" pitchFamily="34" charset="0"/>
              <a:cs typeface="Arial" panose="020B0604020202020204" pitchFamily="34" charset="0"/>
            </a:endParaRPr>
          </a:p>
          <a:p>
            <a:pPr indent="338138" algn="just" defTabSz="685800" eaLnBrk="0" fontAlgn="base" hangingPunct="0">
              <a:spcBef>
                <a:spcPct val="0"/>
              </a:spcBef>
              <a:spcAft>
                <a:spcPct val="0"/>
              </a:spcAft>
            </a:pPr>
            <a:r>
              <a:rPr lang="kk-KZ" altLang="kk-KZ" dirty="0">
                <a:latin typeface="Arial" panose="020B0604020202020204" pitchFamily="34" charset="0"/>
                <a:cs typeface="Arial" panose="020B0604020202020204" pitchFamily="34" charset="0"/>
              </a:rPr>
              <a:t>«Қазақ тілі» оқу пәні бойынша рубрика</a:t>
            </a:r>
          </a:p>
        </p:txBody>
      </p:sp>
      <p:sp>
        <p:nvSpPr>
          <p:cNvPr id="2" name="Тікбұрыш 1">
            <a:extLst>
              <a:ext uri="{FF2B5EF4-FFF2-40B4-BE49-F238E27FC236}">
                <a16:creationId xmlns:a16="http://schemas.microsoft.com/office/drawing/2014/main" id="{84A2EFA5-C3DD-437F-A278-705BB5F79596}"/>
              </a:ext>
            </a:extLst>
          </p:cNvPr>
          <p:cNvSpPr/>
          <p:nvPr/>
        </p:nvSpPr>
        <p:spPr>
          <a:xfrm>
            <a:off x="428625" y="3429000"/>
            <a:ext cx="7338415" cy="2308324"/>
          </a:xfrm>
          <a:prstGeom prst="rect">
            <a:avLst/>
          </a:prstGeom>
        </p:spPr>
        <p:txBody>
          <a:bodyPr wrap="square">
            <a:spAutoFit/>
          </a:bodyPr>
          <a:lstStyle/>
          <a:p>
            <a:pPr indent="338138" algn="just" eaLnBrk="0" fontAlgn="base" hangingPunct="0">
              <a:spcBef>
                <a:spcPct val="0"/>
              </a:spcBef>
              <a:spcAft>
                <a:spcPct val="0"/>
              </a:spcAft>
            </a:pPr>
            <a:r>
              <a:rPr lang="kk-KZ" spc="8" dirty="0">
                <a:latin typeface="Arial" panose="020B0604020202020204" pitchFamily="34" charset="0"/>
                <a:ea typeface="Calibri" panose="020F0502020204030204" pitchFamily="34" charset="0"/>
                <a:cs typeface="Arial" panose="020B0604020202020204" pitchFamily="34" charset="0"/>
              </a:rPr>
              <a:t>2. Өзге тілде оқытатын сыныптар үшін «Қазақ тілі мен әдебиеті» оқу пәні бойынша:</a:t>
            </a:r>
          </a:p>
          <a:p>
            <a:pPr marL="336947" algn="just" eaLnBrk="0" fontAlgn="base" hangingPunct="0">
              <a:spcBef>
                <a:spcPct val="0"/>
              </a:spcBef>
              <a:spcAft>
                <a:spcPct val="0"/>
              </a:spcAft>
            </a:pPr>
            <a:r>
              <a:rPr lang="kk-KZ" spc="8" dirty="0">
                <a:latin typeface="Arial" panose="020B0604020202020204" pitchFamily="34" charset="0"/>
                <a:ea typeface="Calibri" panose="020F0502020204030204" pitchFamily="34" charset="0"/>
                <a:cs typeface="Arial" panose="020B0604020202020204" pitchFamily="34" charset="0"/>
              </a:rPr>
              <a:t>- </a:t>
            </a:r>
            <a:r>
              <a:rPr lang="kk-KZ" spc="8" dirty="0" err="1">
                <a:latin typeface="Arial" panose="020B0604020202020204" pitchFamily="34" charset="0"/>
                <a:ea typeface="Calibri" panose="020F0502020204030204" pitchFamily="34" charset="0"/>
                <a:cs typeface="Arial" panose="020B0604020202020204" pitchFamily="34" charset="0"/>
              </a:rPr>
              <a:t>тыңдалым</a:t>
            </a:r>
            <a:endParaRPr lang="kk-KZ" spc="8" dirty="0">
              <a:latin typeface="Arial" panose="020B0604020202020204" pitchFamily="34" charset="0"/>
              <a:ea typeface="Calibri" panose="020F0502020204030204" pitchFamily="34" charset="0"/>
              <a:cs typeface="Arial" panose="020B0604020202020204" pitchFamily="34" charset="0"/>
            </a:endParaRPr>
          </a:p>
          <a:p>
            <a:pPr marL="336947" algn="just" eaLnBrk="0" fontAlgn="base" hangingPunct="0">
              <a:spcBef>
                <a:spcPct val="0"/>
              </a:spcBef>
              <a:spcAft>
                <a:spcPct val="0"/>
              </a:spcAft>
            </a:pPr>
            <a:r>
              <a:rPr lang="kk-KZ" spc="8" dirty="0">
                <a:latin typeface="Arial" panose="020B0604020202020204" pitchFamily="34" charset="0"/>
                <a:ea typeface="Calibri" panose="020F0502020204030204" pitchFamily="34" charset="0"/>
                <a:cs typeface="Arial" panose="020B0604020202020204" pitchFamily="34" charset="0"/>
              </a:rPr>
              <a:t>- </a:t>
            </a:r>
            <a:r>
              <a:rPr lang="kk-KZ" spc="8" dirty="0" err="1">
                <a:latin typeface="Arial" panose="020B0604020202020204" pitchFamily="34" charset="0"/>
                <a:ea typeface="Calibri" panose="020F0502020204030204" pitchFamily="34" charset="0"/>
                <a:cs typeface="Arial" panose="020B0604020202020204" pitchFamily="34" charset="0"/>
              </a:rPr>
              <a:t>айтылым</a:t>
            </a:r>
            <a:endParaRPr lang="kk-KZ" spc="8" dirty="0">
              <a:latin typeface="Arial" panose="020B0604020202020204" pitchFamily="34" charset="0"/>
              <a:ea typeface="Calibri" panose="020F0502020204030204" pitchFamily="34" charset="0"/>
              <a:cs typeface="Arial" panose="020B0604020202020204" pitchFamily="34" charset="0"/>
            </a:endParaRPr>
          </a:p>
          <a:p>
            <a:pPr marL="336947" indent="1191" algn="just" eaLnBrk="0" fontAlgn="base" hangingPunct="0">
              <a:spcBef>
                <a:spcPct val="0"/>
              </a:spcBef>
              <a:spcAft>
                <a:spcPct val="0"/>
              </a:spcAft>
            </a:pPr>
            <a:r>
              <a:rPr lang="kk-KZ" spc="8" dirty="0">
                <a:latin typeface="Arial" panose="020B0604020202020204" pitchFamily="34" charset="0"/>
                <a:ea typeface="Calibri" panose="020F0502020204030204" pitchFamily="34" charset="0"/>
                <a:cs typeface="Arial" panose="020B0604020202020204" pitchFamily="34" charset="0"/>
              </a:rPr>
              <a:t>- оқылым</a:t>
            </a:r>
          </a:p>
          <a:p>
            <a:pPr marL="336947" indent="65485" algn="just" eaLnBrk="0" fontAlgn="base" hangingPunct="0">
              <a:spcBef>
                <a:spcPct val="0"/>
              </a:spcBef>
              <a:spcAft>
                <a:spcPct val="0"/>
              </a:spcAft>
              <a:buFontTx/>
              <a:buChar char="-"/>
            </a:pPr>
            <a:r>
              <a:rPr lang="kk-KZ" spc="8" dirty="0">
                <a:latin typeface="Arial" panose="020B0604020202020204" pitchFamily="34" charset="0"/>
                <a:ea typeface="Calibri" panose="020F0502020204030204" pitchFamily="34" charset="0"/>
                <a:cs typeface="Arial" panose="020B0604020202020204" pitchFamily="34" charset="0"/>
              </a:rPr>
              <a:t> жазылым</a:t>
            </a:r>
          </a:p>
          <a:p>
            <a:pPr marL="336947" algn="just" eaLnBrk="0" fontAlgn="base" hangingPunct="0">
              <a:spcBef>
                <a:spcPct val="0"/>
              </a:spcBef>
              <a:spcAft>
                <a:spcPct val="0"/>
              </a:spcAft>
              <a:buFontTx/>
              <a:buChar char="-"/>
            </a:pPr>
            <a:r>
              <a:rPr lang="kk-KZ" spc="8" dirty="0">
                <a:latin typeface="Arial" panose="020B0604020202020204" pitchFamily="34" charset="0"/>
                <a:ea typeface="Calibri" panose="020F0502020204030204" pitchFamily="34" charset="0"/>
                <a:cs typeface="Arial" panose="020B0604020202020204" pitchFamily="34" charset="0"/>
              </a:rPr>
              <a:t> тілдік бағдар</a:t>
            </a:r>
            <a:endParaRPr lang="kk-KZ" dirty="0">
              <a:latin typeface="Arial" panose="020B0604020202020204" pitchFamily="34" charset="0"/>
              <a:ea typeface="Calibri" panose="020F0502020204030204" pitchFamily="34" charset="0"/>
              <a:cs typeface="Arial" panose="020B0604020202020204" pitchFamily="34" charset="0"/>
            </a:endParaRPr>
          </a:p>
          <a:p>
            <a:pPr indent="338138" algn="just" eaLnBrk="0" fontAlgn="base" hangingPunct="0">
              <a:spcBef>
                <a:spcPct val="0"/>
              </a:spcBef>
              <a:spcAft>
                <a:spcPct val="0"/>
              </a:spcAft>
            </a:pPr>
            <a:r>
              <a:rPr lang="kk-KZ" altLang="kk-KZ" dirty="0">
                <a:latin typeface="Arial" panose="020B0604020202020204" pitchFamily="34" charset="0"/>
                <a:cs typeface="Arial" panose="020B0604020202020204" pitchFamily="34" charset="0"/>
              </a:rPr>
              <a:t>«Қазақ тілі мен әдебиеті» оқу пәні бойынша рубрика</a:t>
            </a:r>
          </a:p>
        </p:txBody>
      </p:sp>
    </p:spTree>
    <p:extLst>
      <p:ext uri="{BB962C8B-B14F-4D97-AF65-F5344CB8AC3E}">
        <p14:creationId xmlns:p14="http://schemas.microsoft.com/office/powerpoint/2010/main" val="40859285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857251"/>
            <a:ext cx="9095173" cy="43892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881455"/>
            <a:ext cx="9015580" cy="468434"/>
          </a:xfrm>
        </p:spPr>
        <p:txBody>
          <a:bodyPr>
            <a:normAutofit fontScale="90000"/>
          </a:bodyPr>
          <a:lstStyle/>
          <a:p>
            <a:pPr marL="171450" indent="-171450">
              <a:spcBef>
                <a:spcPts val="750"/>
              </a:spcBef>
            </a:pPr>
            <a:r>
              <a:rPr lang="kk-KZ" sz="1500" b="1" dirty="0">
                <a:latin typeface="Arial" panose="020B0604020202020204" pitchFamily="34" charset="0"/>
                <a:cs typeface="Arial" panose="020B0604020202020204" pitchFamily="34" charset="0"/>
              </a:rPr>
              <a:t/>
            </a:r>
            <a:br>
              <a:rPr lang="kk-KZ" sz="1500" b="1" dirty="0">
                <a:latin typeface="Arial" panose="020B0604020202020204" pitchFamily="34" charset="0"/>
                <a:cs typeface="Arial" panose="020B0604020202020204" pitchFamily="34" charset="0"/>
              </a:rPr>
            </a:br>
            <a:r>
              <a:rPr lang="kk-KZ" sz="1500" b="1" dirty="0">
                <a:latin typeface="Arial" panose="020B0604020202020204" pitchFamily="34" charset="0"/>
                <a:cs typeface="Arial" panose="020B0604020202020204" pitchFamily="34" charset="0"/>
              </a:rPr>
              <a:t/>
            </a:r>
            <a:br>
              <a:rPr lang="kk-KZ" sz="1500" b="1" dirty="0">
                <a:latin typeface="Arial" panose="020B0604020202020204" pitchFamily="34" charset="0"/>
                <a:cs typeface="Arial" panose="020B0604020202020204" pitchFamily="34" charset="0"/>
              </a:rPr>
            </a:br>
            <a:r>
              <a:rPr lang="kk-KZ" sz="1500" b="1" dirty="0">
                <a:solidFill>
                  <a:schemeClr val="bg1"/>
                </a:solidFill>
                <a:latin typeface="Arial" panose="020B0604020202020204" pitchFamily="34" charset="0"/>
                <a:cs typeface="Arial" panose="020B0604020202020204" pitchFamily="34" charset="0"/>
              </a:rPr>
              <a:t>«ҚАЗАҚ ТІЛІ» ОҚУ ПӘНІ БОЙЫНША РУБРИКА </a:t>
            </a:r>
            <a:r>
              <a:rPr lang="kk-KZ" dirty="0"/>
              <a:t/>
            </a:r>
            <a:br>
              <a:rPr lang="kk-KZ" dirty="0"/>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endParaRPr lang="kk-KZ" sz="15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4697261" y="1374094"/>
            <a:ext cx="3797626" cy="314638"/>
          </a:xfrm>
          <a:prstGeom prst="rect">
            <a:avLst/>
          </a:prstGeom>
        </p:spPr>
        <p:txBody>
          <a:bodyPr wrap="square">
            <a:spAutoFit/>
          </a:bodyPr>
          <a:lstStyle/>
          <a:p>
            <a:pPr marL="342900" algn="just">
              <a:lnSpc>
                <a:spcPct val="107000"/>
              </a:lnSpc>
              <a:spcAft>
                <a:spcPts val="600"/>
              </a:spcAft>
            </a:pPr>
            <a:r>
              <a:rPr lang="kk-KZ" sz="1350" b="1" spc="8" dirty="0">
                <a:latin typeface="Calibri" panose="020F0502020204030204" pitchFamily="34" charset="0"/>
                <a:ea typeface="Calibri" panose="020F0502020204030204" pitchFamily="34" charset="0"/>
                <a:cs typeface="Times New Roman" panose="02020603050405020304" pitchFamily="18" charset="0"/>
              </a:rPr>
              <a:t>Қазақ тілінде оқытатын сыныптар   үшін</a:t>
            </a:r>
            <a:endParaRPr lang="kk-KZ" sz="105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nvPr>
        </p:nvGraphicFramePr>
        <p:xfrm>
          <a:off x="173516" y="1937385"/>
          <a:ext cx="8708834" cy="3712204"/>
        </p:xfrm>
        <a:graphic>
          <a:graphicData uri="http://schemas.openxmlformats.org/drawingml/2006/table">
            <a:tbl>
              <a:tblPr firstRow="1" firstCol="1" bandRow="1">
                <a:tableStyleId>{5C22544A-7EE6-4342-B048-85BDC9FD1C3A}</a:tableStyleId>
              </a:tblPr>
              <a:tblGrid>
                <a:gridCol w="958468">
                  <a:extLst>
                    <a:ext uri="{9D8B030D-6E8A-4147-A177-3AD203B41FA5}">
                      <a16:colId xmlns:a16="http://schemas.microsoft.com/office/drawing/2014/main" val="2023789961"/>
                    </a:ext>
                  </a:extLst>
                </a:gridCol>
                <a:gridCol w="2346593">
                  <a:extLst>
                    <a:ext uri="{9D8B030D-6E8A-4147-A177-3AD203B41FA5}">
                      <a16:colId xmlns:a16="http://schemas.microsoft.com/office/drawing/2014/main" val="2321351271"/>
                    </a:ext>
                  </a:extLst>
                </a:gridCol>
                <a:gridCol w="2610998">
                  <a:extLst>
                    <a:ext uri="{9D8B030D-6E8A-4147-A177-3AD203B41FA5}">
                      <a16:colId xmlns:a16="http://schemas.microsoft.com/office/drawing/2014/main" val="3641418242"/>
                    </a:ext>
                  </a:extLst>
                </a:gridCol>
                <a:gridCol w="2792775">
                  <a:extLst>
                    <a:ext uri="{9D8B030D-6E8A-4147-A177-3AD203B41FA5}">
                      <a16:colId xmlns:a16="http://schemas.microsoft.com/office/drawing/2014/main" val="3243310799"/>
                    </a:ext>
                  </a:extLst>
                </a:gridCol>
              </a:tblGrid>
              <a:tr h="388426">
                <a:tc>
                  <a:txBody>
                    <a:bodyPr/>
                    <a:lstStyle/>
                    <a:p>
                      <a:pPr algn="ctr" fontAlgn="base">
                        <a:lnSpc>
                          <a:spcPct val="100000"/>
                        </a:lnSpc>
                        <a:spcAft>
                          <a:spcPts val="0"/>
                        </a:spcAft>
                      </a:pPr>
                      <a:r>
                        <a:rPr lang="kk-KZ" sz="11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p>
                  </a:txBody>
                  <a:tcPr marL="23954" marR="23954" marT="14372" marB="14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kk-KZ" sz="11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1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kk-KZ" sz="11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kk-KZ" sz="11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810437">
                <a:tc>
                  <a:txBody>
                    <a:bodyPr/>
                    <a:lstStyle/>
                    <a:p>
                      <a:pPr marL="71755" marR="71755" algn="ctr">
                        <a:lnSpc>
                          <a:spcPct val="107000"/>
                        </a:lnSpc>
                        <a:spcAft>
                          <a:spcPts val="0"/>
                        </a:spcAft>
                      </a:pPr>
                      <a:r>
                        <a:rPr lang="kk-KZ" sz="11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kk-KZ" sz="11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1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түсіну үшін оқиды, бірақ мәтіндегі нақты ақпаратты таба алмайды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1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жартылай табады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1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табады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367369">
                <a:tc>
                  <a:txBody>
                    <a:bodyPr/>
                    <a:lstStyle/>
                    <a:p>
                      <a:pPr marL="71755" marR="71755" algn="ctr">
                        <a:lnSpc>
                          <a:spcPct val="107000"/>
                        </a:lnSpc>
                        <a:spcAft>
                          <a:spcPts val="0"/>
                        </a:spcAft>
                      </a:pPr>
                      <a:r>
                        <a:rPr lang="kk-KZ" sz="11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kk-KZ" sz="11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1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сақтап жазуда шатастырады, өзіне таныс </a:t>
                      </a:r>
                      <a:r>
                        <a:rPr lang="kk-KZ" sz="11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100" dirty="0">
                          <a:effectLst/>
                          <a:latin typeface="Arial" panose="020B0604020202020204" pitchFamily="34" charset="0"/>
                          <a:ea typeface="Times New Roman" panose="02020603050405020304" pitchFamily="18" charset="0"/>
                          <a:cs typeface="Arial" panose="020B0604020202020204" pitchFamily="34" charset="0"/>
                        </a:rPr>
                        <a:t>жазуда тақырыптан ауытқиды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1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сақтайды, өзіне таныс адамды, белгілі бір мекен мен оқиғаны сипаттап не суреттеп жазуда тақырыпқа қатысты мәлімет толық емес немесе жартылай қарастырылады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1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толық сақтайды, өзіне таныс </a:t>
                      </a:r>
                      <a:r>
                        <a:rPr lang="kk-KZ" sz="11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100" dirty="0">
                          <a:effectLst/>
                          <a:latin typeface="Arial" panose="020B0604020202020204" pitchFamily="34" charset="0"/>
                          <a:ea typeface="Times New Roman" panose="02020603050405020304" pitchFamily="18" charset="0"/>
                          <a:cs typeface="Arial" panose="020B0604020202020204" pitchFamily="34" charset="0"/>
                        </a:rPr>
                        <a:t>жазады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145972">
                <a:tc>
                  <a:txBody>
                    <a:bodyPr/>
                    <a:lstStyle/>
                    <a:p>
                      <a:pPr marL="71755" marR="71755" algn="ctr">
                        <a:lnSpc>
                          <a:spcPct val="107000"/>
                        </a:lnSpc>
                        <a:spcAft>
                          <a:spcPts val="0"/>
                        </a:spcAft>
                      </a:pPr>
                      <a:r>
                        <a:rPr lang="kk-KZ" sz="11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endParaRPr lang="kk-KZ" sz="11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100" dirty="0">
                          <a:effectLst/>
                          <a:latin typeface="Arial" panose="020B0604020202020204" pitchFamily="34" charset="0"/>
                          <a:ea typeface="Calibri" panose="020F0502020204030204" pitchFamily="34" charset="0"/>
                          <a:cs typeface="Arial" panose="020B0604020202020204" pitchFamily="34" charset="0"/>
                        </a:rPr>
                        <a:t>Сөйлемді дұрыс құрмайды, орфографиялық, </a:t>
                      </a:r>
                      <a:r>
                        <a:rPr lang="kk-KZ" sz="11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100" dirty="0">
                          <a:effectLst/>
                          <a:latin typeface="Arial" panose="020B0604020202020204" pitchFamily="34" charset="0"/>
                          <a:ea typeface="Calibri" panose="020F0502020204030204" pitchFamily="34" charset="0"/>
                          <a:cs typeface="Arial" panose="020B0604020202020204" pitchFamily="34" charset="0"/>
                        </a:rPr>
                        <a:t>, стильдік қателер (8-10) жібереді</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100" dirty="0">
                          <a:effectLst/>
                          <a:latin typeface="Arial" panose="020B0604020202020204" pitchFamily="34" charset="0"/>
                          <a:ea typeface="Calibri" panose="020F0502020204030204" pitchFamily="34" charset="0"/>
                          <a:cs typeface="Arial" panose="020B0604020202020204" pitchFamily="34" charset="0"/>
                        </a:rPr>
                        <a:t>Сөйлем құрылысы дұрыс болғанымен, орфографиялық, </a:t>
                      </a:r>
                      <a:r>
                        <a:rPr lang="kk-KZ" sz="11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100" dirty="0">
                          <a:effectLst/>
                          <a:latin typeface="Arial" panose="020B0604020202020204" pitchFamily="34" charset="0"/>
                          <a:ea typeface="Calibri" panose="020F0502020204030204" pitchFamily="34" charset="0"/>
                          <a:cs typeface="Arial" panose="020B0604020202020204" pitchFamily="34" charset="0"/>
                        </a:rPr>
                        <a:t>, стильдік қателер (5-7) жібереді </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100" dirty="0">
                          <a:effectLst/>
                          <a:latin typeface="Arial" panose="020B0604020202020204" pitchFamily="34" charset="0"/>
                          <a:ea typeface="Calibri" panose="020F0502020204030204" pitchFamily="34" charset="0"/>
                          <a:cs typeface="Arial" panose="020B0604020202020204" pitchFamily="34" charset="0"/>
                        </a:rPr>
                        <a:t>Сөйлемдер логика-грамматикалық жағынан дұрыс құрылады, орфографиялық, </a:t>
                      </a:r>
                      <a:r>
                        <a:rPr lang="kk-KZ" sz="11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100" dirty="0">
                          <a:effectLst/>
                          <a:latin typeface="Arial" panose="020B0604020202020204" pitchFamily="34" charset="0"/>
                          <a:ea typeface="Calibri" panose="020F0502020204030204" pitchFamily="34" charset="0"/>
                          <a:cs typeface="Arial" panose="020B0604020202020204" pitchFamily="34" charset="0"/>
                        </a:rPr>
                        <a:t>, стильдік 1 қате жібереді</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26640993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857251"/>
            <a:ext cx="9095173" cy="43892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826265" y="973109"/>
            <a:ext cx="8941215" cy="438929"/>
          </a:xfrm>
        </p:spPr>
        <p:txBody>
          <a:bodyPr>
            <a:normAutofit fontScale="90000"/>
          </a:bodyPr>
          <a:lstStyle/>
          <a:p>
            <a:r>
              <a:rPr lang="kk-KZ" sz="1500" b="1" dirty="0">
                <a:latin typeface="Arial" panose="020B0604020202020204" pitchFamily="34" charset="0"/>
                <a:cs typeface="Arial" panose="020B0604020202020204" pitchFamily="34" charset="0"/>
              </a:rPr>
              <a:t/>
            </a:r>
            <a:br>
              <a:rPr lang="kk-KZ" sz="1500" b="1" dirty="0">
                <a:latin typeface="Arial" panose="020B0604020202020204" pitchFamily="34" charset="0"/>
                <a:cs typeface="Arial" panose="020B0604020202020204" pitchFamily="34" charset="0"/>
              </a:rPr>
            </a:br>
            <a:r>
              <a:rPr lang="kk-KZ" sz="1500" b="1" dirty="0">
                <a:latin typeface="Arial" panose="020B0604020202020204" pitchFamily="34" charset="0"/>
                <a:cs typeface="Arial" panose="020B0604020202020204" pitchFamily="34" charset="0"/>
              </a:rPr>
              <a:t/>
            </a:r>
            <a:br>
              <a:rPr lang="kk-KZ" sz="1500" b="1" dirty="0">
                <a:latin typeface="Arial" panose="020B0604020202020204" pitchFamily="34" charset="0"/>
                <a:cs typeface="Arial" panose="020B0604020202020204" pitchFamily="34" charset="0"/>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500" dirty="0"/>
              <a:t/>
            </a:r>
            <a:br>
              <a:rPr lang="kk-KZ" sz="1500" dirty="0"/>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500" b="1" dirty="0">
                <a:solidFill>
                  <a:schemeClr val="bg1"/>
                </a:solidFill>
                <a:latin typeface="Arial" panose="020B0604020202020204" pitchFamily="34" charset="0"/>
                <a:cs typeface="Arial" panose="020B0604020202020204" pitchFamily="34" charset="0"/>
              </a:rPr>
              <a:t>«ҚАЗАҚ ТІЛІ», «ҚАЗАҚ ТІЛІ МЕН ӘДЕБИЕТІ» ОҚУ ПӘНІ БОЙЫНША ЕМТИХАН </a:t>
            </a: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350" b="1" dirty="0">
                <a:latin typeface="Arial" panose="020B0604020202020204" pitchFamily="34" charset="0"/>
                <a:cs typeface="Arial" panose="020B0604020202020204" pitchFamily="34" charset="0"/>
              </a:rPr>
              <a:t>6. Емтихан өткізуді ұйымдастыру мәселелері</a:t>
            </a:r>
            <a:br>
              <a:rPr lang="kk-KZ" sz="1350" b="1" dirty="0">
                <a:latin typeface="Arial" panose="020B0604020202020204" pitchFamily="34" charset="0"/>
                <a:cs typeface="Arial" panose="020B0604020202020204" pitchFamily="34" charset="0"/>
              </a:rPr>
            </a:br>
            <a:r>
              <a:rPr lang="kk-KZ" sz="1350" b="1" dirty="0">
                <a:latin typeface="Arial" panose="020B0604020202020204" pitchFamily="34" charset="0"/>
                <a:cs typeface="Arial" panose="020B0604020202020204" pitchFamily="34" charset="0"/>
              </a:rPr>
              <a:t/>
            </a:r>
            <a:br>
              <a:rPr lang="kk-KZ" sz="1350" b="1" dirty="0">
                <a:latin typeface="Arial" panose="020B0604020202020204" pitchFamily="34" charset="0"/>
                <a:cs typeface="Arial" panose="020B0604020202020204" pitchFamily="34" charset="0"/>
              </a:rPr>
            </a:br>
            <a:r>
              <a:rPr lang="kk-KZ" sz="1350" dirty="0">
                <a:latin typeface="Arial" panose="020B0604020202020204" pitchFamily="34" charset="0"/>
                <a:cs typeface="Arial" panose="020B0604020202020204" pitchFamily="34" charset="0"/>
              </a:rPr>
              <a:t>«Қазақ тілі», «Қазақ тілі мен әдебиеті» пәндері бойынша білім алушының оқу үлгерімін бақылауға берілген </a:t>
            </a:r>
            <a:br>
              <a:rPr lang="kk-KZ" sz="1350" dirty="0">
                <a:latin typeface="Arial" panose="020B0604020202020204" pitchFamily="34" charset="0"/>
                <a:cs typeface="Arial" panose="020B0604020202020204" pitchFamily="34" charset="0"/>
              </a:rPr>
            </a:br>
            <a:r>
              <a:rPr lang="kk-KZ" sz="1350" dirty="0">
                <a:latin typeface="Arial" panose="020B0604020202020204" pitchFamily="34" charset="0"/>
                <a:cs typeface="Arial" panose="020B0604020202020204" pitchFamily="34" charset="0"/>
              </a:rPr>
              <a:t>мәтін саны, эссе тақырыптарының саны – 4 нұсқада</a:t>
            </a:r>
            <a:br>
              <a:rPr lang="kk-KZ" sz="1350" dirty="0">
                <a:latin typeface="Arial" panose="020B0604020202020204" pitchFamily="34" charset="0"/>
                <a:cs typeface="Arial" panose="020B0604020202020204" pitchFamily="34" charset="0"/>
              </a:rPr>
            </a:br>
            <a:r>
              <a:rPr lang="kk-KZ" sz="1350" dirty="0">
                <a:latin typeface="Arial" panose="020B0604020202020204" pitchFamily="34" charset="0"/>
                <a:cs typeface="Arial" panose="020B0604020202020204" pitchFamily="34" charset="0"/>
              </a:rPr>
              <a:t/>
            </a:r>
            <a:br>
              <a:rPr lang="kk-KZ" sz="1350" dirty="0">
                <a:latin typeface="Arial" panose="020B0604020202020204" pitchFamily="34" charset="0"/>
                <a:cs typeface="Arial" panose="020B0604020202020204" pitchFamily="34" charset="0"/>
              </a:rPr>
            </a:br>
            <a:r>
              <a:rPr lang="kk-KZ" sz="1350" dirty="0">
                <a:latin typeface="Arial" panose="020B0604020202020204" pitchFamily="34" charset="0"/>
                <a:cs typeface="Arial" panose="020B0604020202020204" pitchFamily="34" charset="0"/>
              </a:rPr>
              <a:t>                                                                                               Сөз саны кесте бойынша көрсетілген </a:t>
            </a:r>
            <a:r>
              <a:rPr lang="kk-KZ" dirty="0"/>
              <a:t/>
            </a:r>
            <a:br>
              <a:rPr lang="kk-KZ" dirty="0"/>
            </a:br>
            <a:endParaRPr lang="kk-KZ" sz="15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nvPr>
        </p:nvGraphicFramePr>
        <p:xfrm>
          <a:off x="1190185" y="2421524"/>
          <a:ext cx="7022529" cy="1369842"/>
        </p:xfrm>
        <a:graphic>
          <a:graphicData uri="http://schemas.openxmlformats.org/drawingml/2006/table">
            <a:tbl>
              <a:tblPr firstRow="1" firstCol="1" bandRow="1">
                <a:tableStyleId>{5C22544A-7EE6-4342-B048-85BDC9FD1C3A}</a:tableStyleId>
              </a:tblPr>
              <a:tblGrid>
                <a:gridCol w="550292">
                  <a:extLst>
                    <a:ext uri="{9D8B030D-6E8A-4147-A177-3AD203B41FA5}">
                      <a16:colId xmlns:a16="http://schemas.microsoft.com/office/drawing/2014/main" val="2023789961"/>
                    </a:ext>
                  </a:extLst>
                </a:gridCol>
                <a:gridCol w="1114425">
                  <a:extLst>
                    <a:ext uri="{9D8B030D-6E8A-4147-A177-3AD203B41FA5}">
                      <a16:colId xmlns:a16="http://schemas.microsoft.com/office/drawing/2014/main" val="2321351271"/>
                    </a:ext>
                  </a:extLst>
                </a:gridCol>
                <a:gridCol w="2400041">
                  <a:extLst>
                    <a:ext uri="{9D8B030D-6E8A-4147-A177-3AD203B41FA5}">
                      <a16:colId xmlns:a16="http://schemas.microsoft.com/office/drawing/2014/main" val="3641418242"/>
                    </a:ext>
                  </a:extLst>
                </a:gridCol>
                <a:gridCol w="2957771">
                  <a:extLst>
                    <a:ext uri="{9D8B030D-6E8A-4147-A177-3AD203B41FA5}">
                      <a16:colId xmlns:a16="http://schemas.microsoft.com/office/drawing/2014/main" val="3243310799"/>
                    </a:ext>
                  </a:extLst>
                </a:gridCol>
              </a:tblGrid>
              <a:tr h="195692">
                <a:tc>
                  <a:txBody>
                    <a:bodyPr/>
                    <a:lstStyle/>
                    <a:p>
                      <a:pPr algn="just">
                        <a:lnSpc>
                          <a:spcPct val="107000"/>
                        </a:lnSpc>
                        <a:spcAft>
                          <a:spcPts val="800"/>
                        </a:spcAft>
                      </a:pPr>
                      <a:r>
                        <a:rPr lang="kk-KZ" sz="1200" b="1">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Сыныбы</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 мен әдебиеті)</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95692">
                <a:tc>
                  <a:txBody>
                    <a:bodyPr/>
                    <a:lstStyle/>
                    <a:p>
                      <a:pPr algn="just">
                        <a:lnSpc>
                          <a:spcPct val="107000"/>
                        </a:lnSpc>
                        <a:spcAft>
                          <a:spcPts val="80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5</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100-110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80-90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95692">
                <a:tc>
                  <a:txBody>
                    <a:bodyPr/>
                    <a:lstStyle/>
                    <a:p>
                      <a:pPr algn="just">
                        <a:lnSpc>
                          <a:spcPct val="107000"/>
                        </a:lnSpc>
                        <a:spcAft>
                          <a:spcPts val="80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6</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110-120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90-100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95692">
                <a:tc>
                  <a:txBody>
                    <a:bodyPr/>
                    <a:lstStyle/>
                    <a:p>
                      <a:pPr algn="just">
                        <a:lnSpc>
                          <a:spcPct val="107000"/>
                        </a:lnSpc>
                        <a:spcAft>
                          <a:spcPts val="80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7</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120-130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100-110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95692">
                <a:tc>
                  <a:txBody>
                    <a:bodyPr/>
                    <a:lstStyle/>
                    <a:p>
                      <a:pPr algn="just">
                        <a:lnSpc>
                          <a:spcPct val="107000"/>
                        </a:lnSpc>
                        <a:spcAft>
                          <a:spcPts val="80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8</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130-140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110-120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391382">
                <a:tc>
                  <a:txBody>
                    <a:bodyPr/>
                    <a:lstStyle/>
                    <a:p>
                      <a:pPr algn="just">
                        <a:lnSpc>
                          <a:spcPct val="107000"/>
                        </a:lnSpc>
                        <a:spcAft>
                          <a:spcPts val="800"/>
                        </a:spcAft>
                      </a:pPr>
                      <a:r>
                        <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10 (ҚГБ, ЖМБ)</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140-150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120-130</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6533805"/>
                  </a:ext>
                </a:extLst>
              </a:tr>
            </a:tbl>
          </a:graphicData>
        </a:graphic>
      </p:graphicFrame>
      <p:sp>
        <p:nvSpPr>
          <p:cNvPr id="4" name="Тікбұрыш 3">
            <a:extLst>
              <a:ext uri="{FF2B5EF4-FFF2-40B4-BE49-F238E27FC236}">
                <a16:creationId xmlns:a16="http://schemas.microsoft.com/office/drawing/2014/main" id="{A288644C-201C-4A1F-A5A9-357DD1C50434}"/>
              </a:ext>
            </a:extLst>
          </p:cNvPr>
          <p:cNvSpPr/>
          <p:nvPr/>
        </p:nvSpPr>
        <p:spPr>
          <a:xfrm>
            <a:off x="586649" y="3883446"/>
            <a:ext cx="8229600" cy="1234312"/>
          </a:xfrm>
          <a:prstGeom prst="rect">
            <a:avLst/>
          </a:prstGeom>
        </p:spPr>
        <p:txBody>
          <a:bodyPr wrap="square">
            <a:spAutoFit/>
          </a:bodyPr>
          <a:lstStyle/>
          <a:p>
            <a:pPr indent="337661" algn="just">
              <a:lnSpc>
                <a:spcPct val="107000"/>
              </a:lnSpc>
              <a:spcAft>
                <a:spcPts val="600"/>
              </a:spcAft>
            </a:pPr>
            <a:r>
              <a:rPr lang="kk-KZ" sz="1200" b="1" dirty="0">
                <a:latin typeface="Arial" panose="020B0604020202020204" pitchFamily="34" charset="0"/>
                <a:ea typeface="Calibri" panose="020F0502020204030204" pitchFamily="34" charset="0"/>
                <a:cs typeface="Arial" panose="020B0604020202020204" pitchFamily="34" charset="0"/>
              </a:rPr>
              <a:t>7. Эсседегі тапсырмалардың қиындығы</a:t>
            </a:r>
            <a:r>
              <a:rPr lang="kk-KZ" sz="1200" dirty="0">
                <a:latin typeface="Arial" panose="020B0604020202020204" pitchFamily="34" charset="0"/>
                <a:ea typeface="Calibri" panose="020F0502020204030204" pitchFamily="34" charset="0"/>
                <a:cs typeface="Arial" panose="020B0604020202020204" pitchFamily="34" charset="0"/>
              </a:rPr>
              <a:t>: әр сыныптың жас ерекшелігіне сай беріледі</a:t>
            </a:r>
          </a:p>
          <a:p>
            <a:pPr indent="337661" algn="just">
              <a:lnSpc>
                <a:spcPct val="107000"/>
              </a:lnSpc>
              <a:spcAft>
                <a:spcPts val="600"/>
              </a:spcAft>
            </a:pPr>
            <a:r>
              <a:rPr lang="kk-KZ" sz="1200" b="1" dirty="0">
                <a:latin typeface="Arial" panose="020B0604020202020204" pitchFamily="34" charset="0"/>
                <a:ea typeface="Calibri" panose="020F0502020204030204" pitchFamily="34" charset="0"/>
                <a:cs typeface="Arial" panose="020B0604020202020204" pitchFamily="34" charset="0"/>
              </a:rPr>
              <a:t>8.</a:t>
            </a:r>
            <a:r>
              <a:rPr lang="kk-KZ" sz="1200" dirty="0">
                <a:latin typeface="Arial" panose="020B0604020202020204" pitchFamily="34" charset="0"/>
                <a:ea typeface="Calibri" panose="020F0502020204030204" pitchFamily="34" charset="0"/>
                <a:cs typeface="Arial" panose="020B0604020202020204" pitchFamily="34" charset="0"/>
              </a:rPr>
              <a:t> </a:t>
            </a:r>
            <a:r>
              <a:rPr lang="kk-KZ" sz="1200" b="1" dirty="0">
                <a:latin typeface="Arial" panose="020B0604020202020204" pitchFamily="34" charset="0"/>
                <a:ea typeface="Calibri" panose="020F0502020204030204" pitchFamily="34" charset="0"/>
                <a:cs typeface="Arial" panose="020B0604020202020204" pitchFamily="34" charset="0"/>
              </a:rPr>
              <a:t>Білімді тексеру тапсырмасының формасы:</a:t>
            </a:r>
            <a:r>
              <a:rPr lang="kk-KZ" sz="1200" dirty="0">
                <a:latin typeface="Arial" panose="020B0604020202020204" pitchFamily="34" charset="0"/>
                <a:ea typeface="Calibri" panose="020F0502020204030204" pitchFamily="34" charset="0"/>
                <a:cs typeface="Arial" panose="020B0604020202020204" pitchFamily="34" charset="0"/>
              </a:rPr>
              <a:t> (</a:t>
            </a:r>
            <a:r>
              <a:rPr lang="kk-KZ" sz="1200" dirty="0" err="1">
                <a:latin typeface="Arial" panose="020B0604020202020204" pitchFamily="34" charset="0"/>
                <a:ea typeface="Calibri" panose="020F0502020204030204" pitchFamily="34" charset="0"/>
                <a:cs typeface="Arial" panose="020B0604020202020204" pitchFamily="34" charset="0"/>
              </a:rPr>
              <a:t>тыңдалым</a:t>
            </a:r>
            <a:r>
              <a:rPr lang="kk-KZ" sz="1200" dirty="0">
                <a:latin typeface="Arial" panose="020B0604020202020204" pitchFamily="34" charset="0"/>
                <a:ea typeface="Calibri" panose="020F0502020204030204" pitchFamily="34" charset="0"/>
                <a:cs typeface="Arial" panose="020B0604020202020204" pitchFamily="34" charset="0"/>
              </a:rPr>
              <a:t>, </a:t>
            </a:r>
            <a:r>
              <a:rPr lang="kk-KZ" sz="1200" dirty="0" err="1">
                <a:latin typeface="Arial" panose="020B0604020202020204" pitchFamily="34" charset="0"/>
                <a:ea typeface="Calibri" panose="020F0502020204030204" pitchFamily="34" charset="0"/>
                <a:cs typeface="Arial" panose="020B0604020202020204" pitchFamily="34" charset="0"/>
              </a:rPr>
              <a:t>айтылым</a:t>
            </a:r>
            <a:r>
              <a:rPr lang="kk-KZ" sz="1200" dirty="0">
                <a:latin typeface="Arial" panose="020B0604020202020204" pitchFamily="34" charset="0"/>
                <a:ea typeface="Calibri" panose="020F0502020204030204" pitchFamily="34" charset="0"/>
                <a:cs typeface="Arial" panose="020B0604020202020204" pitchFamily="34" charset="0"/>
              </a:rPr>
              <a:t>) оқылым, жазылым дағдыларын қолданып эссе жазады</a:t>
            </a:r>
          </a:p>
          <a:p>
            <a:pPr indent="337661" algn="just">
              <a:lnSpc>
                <a:spcPct val="107000"/>
              </a:lnSpc>
              <a:spcAft>
                <a:spcPts val="600"/>
              </a:spcAft>
            </a:pPr>
            <a:r>
              <a:rPr lang="kk-KZ" sz="1200" b="1" dirty="0">
                <a:latin typeface="Arial" panose="020B0604020202020204" pitchFamily="34" charset="0"/>
                <a:ea typeface="Calibri" panose="020F0502020204030204" pitchFamily="34" charset="0"/>
                <a:cs typeface="Arial" panose="020B0604020202020204" pitchFamily="34" charset="0"/>
              </a:rPr>
              <a:t>9. Білімді тексеру тапсырмаларын орындау уақыты: </a:t>
            </a:r>
            <a:r>
              <a:rPr lang="kk-KZ" sz="1200" dirty="0">
                <a:latin typeface="Arial" panose="020B0604020202020204" pitchFamily="34" charset="0"/>
                <a:ea typeface="Calibri" panose="020F0502020204030204" pitchFamily="34" charset="0"/>
                <a:cs typeface="Arial" panose="020B0604020202020204" pitchFamily="34" charset="0"/>
              </a:rPr>
              <a:t>орындау уақыты – 180 минутты құрайды (жалпы эссені жазу уақыты берілген тапсырмаларды, оқуға жұмсалатын уақытты ескере есептелген). </a:t>
            </a:r>
          </a:p>
        </p:txBody>
      </p:sp>
    </p:spTree>
    <p:extLst>
      <p:ext uri="{BB962C8B-B14F-4D97-AF65-F5344CB8AC3E}">
        <p14:creationId xmlns:p14="http://schemas.microsoft.com/office/powerpoint/2010/main" val="37438330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857251"/>
            <a:ext cx="9095173" cy="43892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881455"/>
            <a:ext cx="9015580" cy="468434"/>
          </a:xfrm>
        </p:spPr>
        <p:txBody>
          <a:bodyPr>
            <a:normAutofit fontScale="90000"/>
          </a:bodyPr>
          <a:lstStyle/>
          <a:p>
            <a:pPr marL="171450" indent="-171450">
              <a:spcBef>
                <a:spcPts val="750"/>
              </a:spcBef>
            </a:pPr>
            <a:r>
              <a:rPr lang="kk-KZ" sz="1500" b="1" dirty="0">
                <a:solidFill>
                  <a:schemeClr val="bg1"/>
                </a:solidFill>
                <a:latin typeface="Calibri" panose="020F0502020204030204" pitchFamily="34" charset="0"/>
                <a:ea typeface="+mn-ea"/>
                <a:cs typeface="Times New Roman" panose="02020603050405020304" pitchFamily="18" charset="0"/>
              </a:rPr>
              <a:t>БАҒАЛАУ КРИТЕРИЙЛЕРІ</a:t>
            </a: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endParaRPr lang="kk-KZ" sz="15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4318311" y="1275944"/>
            <a:ext cx="4697269" cy="314638"/>
          </a:xfrm>
          <a:prstGeom prst="rect">
            <a:avLst/>
          </a:prstGeom>
        </p:spPr>
        <p:txBody>
          <a:bodyPr wrap="square">
            <a:spAutoFit/>
          </a:bodyPr>
          <a:lstStyle/>
          <a:p>
            <a:pPr marL="342900" algn="just">
              <a:lnSpc>
                <a:spcPct val="107000"/>
              </a:lnSpc>
              <a:spcAft>
                <a:spcPts val="600"/>
              </a:spcAft>
            </a:pPr>
            <a:r>
              <a:rPr lang="kk-KZ" sz="1350" b="1" spc="8" dirty="0">
                <a:latin typeface="Calibri" panose="020F0502020204030204" pitchFamily="34" charset="0"/>
                <a:ea typeface="Calibri" panose="020F0502020204030204" pitchFamily="34" charset="0"/>
                <a:cs typeface="Times New Roman" panose="02020603050405020304" pitchFamily="18" charset="0"/>
              </a:rPr>
              <a:t>оқыту өзге тілде жүргізілетін сыныптар үшін</a:t>
            </a:r>
            <a:endParaRPr lang="kk-KZ" sz="105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nvPr>
        </p:nvGraphicFramePr>
        <p:xfrm>
          <a:off x="242971" y="1557608"/>
          <a:ext cx="8529638" cy="4305205"/>
        </p:xfrm>
        <a:graphic>
          <a:graphicData uri="http://schemas.openxmlformats.org/drawingml/2006/table">
            <a:tbl>
              <a:tblPr firstRow="1" firstCol="1" bandRow="1">
                <a:tableStyleId>{5C22544A-7EE6-4342-B048-85BDC9FD1C3A}</a:tableStyleId>
              </a:tblPr>
              <a:tblGrid>
                <a:gridCol w="1030869">
                  <a:extLst>
                    <a:ext uri="{9D8B030D-6E8A-4147-A177-3AD203B41FA5}">
                      <a16:colId xmlns:a16="http://schemas.microsoft.com/office/drawing/2014/main" val="2023789961"/>
                    </a:ext>
                  </a:extLst>
                </a:gridCol>
                <a:gridCol w="2803890">
                  <a:extLst>
                    <a:ext uri="{9D8B030D-6E8A-4147-A177-3AD203B41FA5}">
                      <a16:colId xmlns:a16="http://schemas.microsoft.com/office/drawing/2014/main" val="2321351271"/>
                    </a:ext>
                  </a:extLst>
                </a:gridCol>
                <a:gridCol w="880419">
                  <a:extLst>
                    <a:ext uri="{9D8B030D-6E8A-4147-A177-3AD203B41FA5}">
                      <a16:colId xmlns:a16="http://schemas.microsoft.com/office/drawing/2014/main" val="3641418242"/>
                    </a:ext>
                  </a:extLst>
                </a:gridCol>
                <a:gridCol w="3299254">
                  <a:extLst>
                    <a:ext uri="{9D8B030D-6E8A-4147-A177-3AD203B41FA5}">
                      <a16:colId xmlns:a16="http://schemas.microsoft.com/office/drawing/2014/main" val="3243310799"/>
                    </a:ext>
                  </a:extLst>
                </a:gridCol>
                <a:gridCol w="515206">
                  <a:extLst>
                    <a:ext uri="{9D8B030D-6E8A-4147-A177-3AD203B41FA5}">
                      <a16:colId xmlns:a16="http://schemas.microsoft.com/office/drawing/2014/main" val="2036251041"/>
                    </a:ext>
                  </a:extLst>
                </a:gridCol>
              </a:tblGrid>
              <a:tr h="391382">
                <a:tc>
                  <a:txBody>
                    <a:bodyPr/>
                    <a:lstStyle/>
                    <a:p>
                      <a:pPr algn="ctr">
                        <a:lnSpc>
                          <a:spcPct val="107000"/>
                        </a:lnSpc>
                        <a:spcAft>
                          <a:spcPts val="0"/>
                        </a:spcAft>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2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2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391382">
                <a:tc>
                  <a:txBody>
                    <a:bodyPr/>
                    <a:lstStyle/>
                    <a:p>
                      <a:pPr algn="just">
                        <a:lnSpc>
                          <a:spcPct val="107000"/>
                        </a:lnSpc>
                        <a:spcAft>
                          <a:spcPts val="0"/>
                        </a:spcAft>
                      </a:pPr>
                      <a:r>
                        <a:rPr lang="kk-KZ" sz="12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Тыңдалым</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Мәтін тыңдап, сұрақтарға жауап береді </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 сұрақтарға жауап береді;</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0,5</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391382">
                <a:tc>
                  <a:txBody>
                    <a:bodyPr/>
                    <a:lstStyle/>
                    <a:p>
                      <a:pPr algn="just">
                        <a:lnSpc>
                          <a:spcPct val="107000"/>
                        </a:lnSpc>
                        <a:spcAft>
                          <a:spcPts val="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Тыңдаған мәтін бойынша диалогқа түседі</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 жұбымен жұмыс жасайды;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0,5</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782765">
                <a:tc>
                  <a:txBody>
                    <a:bodyPr/>
                    <a:lstStyle/>
                    <a:p>
                      <a:pPr algn="just">
                        <a:lnSpc>
                          <a:spcPct val="107000"/>
                        </a:lnSpc>
                        <a:spcAft>
                          <a:spcPts val="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2</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kk-KZ" sz="12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p>
                    <a:p>
                      <a:pPr marL="342900" lvl="0" indent="-342900" algn="just">
                        <a:lnSpc>
                          <a:spcPct val="107000"/>
                        </a:lnSpc>
                        <a:spcAft>
                          <a:spcPts val="0"/>
                        </a:spcAft>
                        <a:buFont typeface="Times New Roman" panose="02020603050405020304" pitchFamily="18" charset="0"/>
                        <a:buChar char="-"/>
                      </a:pPr>
                      <a:r>
                        <a:rPr lang="kk-KZ" sz="12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369838">
                <a:tc>
                  <a:txBody>
                    <a:bodyPr/>
                    <a:lstStyle/>
                    <a:p>
                      <a:pPr algn="just">
                        <a:lnSpc>
                          <a:spcPct val="107000"/>
                        </a:lnSpc>
                        <a:spcAft>
                          <a:spcPts val="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p>
                    <a:p>
                      <a:pPr algn="just">
                        <a:lnSpc>
                          <a:spcPct val="107000"/>
                        </a:lnSpc>
                        <a:spcAft>
                          <a:spcPts val="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p>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 жазылым мәтінін орфографиялық және пунктуациялық нормаға сай жазады.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3</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(0,5 балл);</a:t>
                      </a:r>
                    </a:p>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p>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(0,5 балл).</a:t>
                      </a:r>
                    </a:p>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 </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2</a:t>
                      </a:r>
                    </a:p>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 </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1193838"/>
                  </a:ext>
                </a:extLst>
              </a:tr>
              <a:tr h="978456">
                <a:tc>
                  <a:txBody>
                    <a:bodyPr/>
                    <a:lstStyle/>
                    <a:p>
                      <a:pPr algn="just">
                        <a:lnSpc>
                          <a:spcPct val="107000"/>
                        </a:lnSpc>
                        <a:spcAft>
                          <a:spcPts val="0"/>
                        </a:spcAft>
                      </a:pPr>
                      <a:r>
                        <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a:t>
                      </a:r>
                      <a:r>
                        <a:rPr lang="kk-KZ" sz="1200" dirty="0" err="1">
                          <a:effectLst/>
                          <a:latin typeface="Arial" panose="020B0604020202020204" pitchFamily="34" charset="0"/>
                          <a:ea typeface="Calibri" panose="020F0502020204030204" pitchFamily="34" charset="0"/>
                          <a:cs typeface="Arial" panose="020B0604020202020204" pitchFamily="34" charset="0"/>
                        </a:rPr>
                        <a:t>мәнмәтін</a:t>
                      </a:r>
                      <a:r>
                        <a:rPr lang="kk-KZ" sz="12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қолданады.</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 мәтіннен зат есім сөзді табады (0,25 балл);</a:t>
                      </a:r>
                    </a:p>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 әр септіктің жалғауын дұрыс қолданады (0,25 балл);</a:t>
                      </a:r>
                    </a:p>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 сауатты жазады (0,25 балл);</a:t>
                      </a:r>
                    </a:p>
                    <a:p>
                      <a:pPr algn="just">
                        <a:lnSpc>
                          <a:spcPct val="107000"/>
                        </a:lnSpc>
                        <a:spcAft>
                          <a:spcPts val="0"/>
                        </a:spcAft>
                      </a:pPr>
                      <a:r>
                        <a:rPr lang="kk-KZ" sz="1200">
                          <a:effectLst/>
                          <a:latin typeface="Arial" panose="020B0604020202020204" pitchFamily="34" charset="0"/>
                          <a:ea typeface="Calibri" panose="020F0502020204030204" pitchFamily="34" charset="0"/>
                          <a:cs typeface="Arial" panose="020B0604020202020204" pitchFamily="34" charset="0"/>
                        </a:rPr>
                        <a:t>- сұрақтарын қояды (0,25 балл).</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200" dirty="0">
                          <a:effectLst/>
                          <a:latin typeface="Arial" panose="020B0604020202020204" pitchFamily="34" charset="0"/>
                          <a:ea typeface="Calibri" panose="020F0502020204030204" pitchFamily="34" charset="0"/>
                          <a:cs typeface="Arial" panose="020B0604020202020204" pitchFamily="34" charset="0"/>
                        </a:rPr>
                        <a:t>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2471867"/>
                  </a:ext>
                </a:extLst>
              </a:tr>
            </a:tbl>
          </a:graphicData>
        </a:graphic>
      </p:graphicFrame>
    </p:spTree>
    <p:extLst>
      <p:ext uri="{BB962C8B-B14F-4D97-AF65-F5344CB8AC3E}">
        <p14:creationId xmlns:p14="http://schemas.microsoft.com/office/powerpoint/2010/main" val="35529687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857251"/>
            <a:ext cx="9095173" cy="43892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826265" y="973109"/>
            <a:ext cx="8941215" cy="438929"/>
          </a:xfrm>
        </p:spPr>
        <p:txBody>
          <a:bodyPr>
            <a:normAutofit fontScale="90000"/>
          </a:bodyPr>
          <a:lstStyle/>
          <a:p>
            <a:pPr algn="ctr"/>
            <a:r>
              <a:rPr lang="kk-KZ" sz="1500" b="1" dirty="0">
                <a:latin typeface="Arial" panose="020B0604020202020204" pitchFamily="34" charset="0"/>
                <a:cs typeface="Arial" panose="020B0604020202020204" pitchFamily="34" charset="0"/>
              </a:rPr>
              <a:t/>
            </a:r>
            <a:br>
              <a:rPr lang="kk-KZ" sz="1500" b="1" dirty="0">
                <a:latin typeface="Arial" panose="020B0604020202020204" pitchFamily="34" charset="0"/>
                <a:cs typeface="Arial" panose="020B0604020202020204" pitchFamily="34" charset="0"/>
              </a:rPr>
            </a:br>
            <a:r>
              <a:rPr lang="kk-KZ" sz="1500" b="1" dirty="0">
                <a:latin typeface="Arial" panose="020B0604020202020204" pitchFamily="34" charset="0"/>
                <a:cs typeface="Arial" panose="020B0604020202020204" pitchFamily="34" charset="0"/>
              </a:rPr>
              <a:t/>
            </a:r>
            <a:br>
              <a:rPr lang="kk-KZ" sz="1500" b="1" dirty="0">
                <a:latin typeface="Arial" panose="020B0604020202020204" pitchFamily="34" charset="0"/>
                <a:cs typeface="Arial" panose="020B0604020202020204" pitchFamily="34" charset="0"/>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5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r>
              <a:rPr lang="kk-KZ" sz="1350" b="1" dirty="0">
                <a:latin typeface="Arial" panose="020B0604020202020204" pitchFamily="34" charset="0"/>
                <a:cs typeface="Arial" panose="020B0604020202020204" pitchFamily="34" charset="0"/>
              </a:rPr>
              <a:t>Бес балдықты 30-балдыққа ауыстыру шкаласы</a:t>
            </a:r>
            <a:br>
              <a:rPr lang="kk-KZ" sz="1350" b="1" dirty="0">
                <a:latin typeface="Arial" panose="020B0604020202020204" pitchFamily="34" charset="0"/>
                <a:cs typeface="Arial" panose="020B0604020202020204" pitchFamily="34" charset="0"/>
              </a:rPr>
            </a:br>
            <a:r>
              <a:rPr lang="kk-KZ" sz="1200" dirty="0">
                <a:latin typeface="Arial" panose="020B0604020202020204" pitchFamily="34" charset="0"/>
                <a:cs typeface="Arial" panose="020B0604020202020204" pitchFamily="34" charset="0"/>
              </a:rPr>
              <a:t>                                                                                                                                         </a:t>
            </a:r>
            <a:r>
              <a:rPr lang="kk-KZ" sz="1200" b="1" i="1" dirty="0">
                <a:latin typeface="Arial" panose="020B0604020202020204" pitchFamily="34" charset="0"/>
                <a:cs typeface="Arial" panose="020B0604020202020204" pitchFamily="34" charset="0"/>
              </a:rPr>
              <a:t>(оқыту өзге тілде)</a:t>
            </a:r>
            <a:r>
              <a:rPr lang="kk-KZ" sz="1200" dirty="0">
                <a:latin typeface="Arial" panose="020B0604020202020204" pitchFamily="34" charset="0"/>
                <a:cs typeface="Arial" panose="020B0604020202020204" pitchFamily="34" charset="0"/>
              </a:rPr>
              <a:t/>
            </a:r>
            <a:br>
              <a:rPr lang="kk-KZ" sz="1200" dirty="0">
                <a:latin typeface="Arial" panose="020B0604020202020204" pitchFamily="34" charset="0"/>
                <a:cs typeface="Arial" panose="020B0604020202020204" pitchFamily="34" charset="0"/>
              </a:rPr>
            </a:br>
            <a:r>
              <a:rPr lang="kk-KZ" dirty="0"/>
              <a:t/>
            </a:r>
            <a:br>
              <a:rPr lang="kk-KZ" dirty="0"/>
            </a:br>
            <a:endParaRPr lang="kk-KZ" sz="15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nvPr>
        </p:nvGraphicFramePr>
        <p:xfrm>
          <a:off x="339959" y="1840505"/>
          <a:ext cx="8464083" cy="3943779"/>
        </p:xfrm>
        <a:graphic>
          <a:graphicData uri="http://schemas.openxmlformats.org/drawingml/2006/table">
            <a:tbl>
              <a:tblPr firstRow="1" firstCol="1" bandRow="1">
                <a:tableStyleId>{5C22544A-7EE6-4342-B048-85BDC9FD1C3A}</a:tableStyleId>
              </a:tblPr>
              <a:tblGrid>
                <a:gridCol w="380537">
                  <a:extLst>
                    <a:ext uri="{9D8B030D-6E8A-4147-A177-3AD203B41FA5}">
                      <a16:colId xmlns:a16="http://schemas.microsoft.com/office/drawing/2014/main" val="2023789961"/>
                    </a:ext>
                  </a:extLst>
                </a:gridCol>
                <a:gridCol w="1132689">
                  <a:extLst>
                    <a:ext uri="{9D8B030D-6E8A-4147-A177-3AD203B41FA5}">
                      <a16:colId xmlns:a16="http://schemas.microsoft.com/office/drawing/2014/main" val="2321351271"/>
                    </a:ext>
                  </a:extLst>
                </a:gridCol>
                <a:gridCol w="2811437">
                  <a:extLst>
                    <a:ext uri="{9D8B030D-6E8A-4147-A177-3AD203B41FA5}">
                      <a16:colId xmlns:a16="http://schemas.microsoft.com/office/drawing/2014/main" val="3641418242"/>
                    </a:ext>
                  </a:extLst>
                </a:gridCol>
                <a:gridCol w="1332309">
                  <a:extLst>
                    <a:ext uri="{9D8B030D-6E8A-4147-A177-3AD203B41FA5}">
                      <a16:colId xmlns:a16="http://schemas.microsoft.com/office/drawing/2014/main" val="380568735"/>
                    </a:ext>
                  </a:extLst>
                </a:gridCol>
                <a:gridCol w="2807111">
                  <a:extLst>
                    <a:ext uri="{9D8B030D-6E8A-4147-A177-3AD203B41FA5}">
                      <a16:colId xmlns:a16="http://schemas.microsoft.com/office/drawing/2014/main" val="3243310799"/>
                    </a:ext>
                  </a:extLst>
                </a:gridCol>
              </a:tblGrid>
              <a:tr h="1054656">
                <a:tc>
                  <a:txBody>
                    <a:bodyPr/>
                    <a:lstStyle/>
                    <a:p>
                      <a:pPr algn="just">
                        <a:lnSpc>
                          <a:spcPct val="107000"/>
                        </a:lnSpc>
                        <a:spcAft>
                          <a:spcPts val="800"/>
                        </a:spcAft>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kk-KZ" sz="12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2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401360">
                <a:tc>
                  <a:txBody>
                    <a:bodyPr/>
                    <a:lstStyle/>
                    <a:p>
                      <a:pPr algn="just">
                        <a:lnSpc>
                          <a:spcPct val="107000"/>
                        </a:lnSpc>
                        <a:spcAft>
                          <a:spcPts val="800"/>
                        </a:spcAft>
                      </a:pPr>
                      <a:r>
                        <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b="1">
                          <a:effectLst/>
                          <a:latin typeface="Arial" panose="020B0604020202020204" pitchFamily="34" charset="0"/>
                          <a:ea typeface="Calibri" panose="020F0502020204030204" pitchFamily="34" charset="0"/>
                          <a:cs typeface="Arial" panose="020B0604020202020204" pitchFamily="34" charset="0"/>
                        </a:rPr>
                        <a:t>Тыңдалым</a:t>
                      </a:r>
                      <a:endParaRPr lang="kk-KZ" sz="12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0,5</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3</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438648">
                <a:tc>
                  <a:txBody>
                    <a:bodyPr/>
                    <a:lstStyle/>
                    <a:p>
                      <a:pPr algn="just">
                        <a:lnSpc>
                          <a:spcPct val="107000"/>
                        </a:lnSpc>
                        <a:spcAft>
                          <a:spcPts val="80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b="1">
                          <a:effectLst/>
                          <a:latin typeface="Arial" panose="020B0604020202020204" pitchFamily="34" charset="0"/>
                          <a:ea typeface="Calibri" panose="020F0502020204030204" pitchFamily="34" charset="0"/>
                          <a:cs typeface="Arial" panose="020B0604020202020204" pitchFamily="34" charset="0"/>
                        </a:rPr>
                        <a:t>Айтылым</a:t>
                      </a:r>
                      <a:endParaRPr lang="kk-KZ" sz="12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0,5</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3</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467582">
                <a:tc>
                  <a:txBody>
                    <a:bodyPr/>
                    <a:lstStyle/>
                    <a:p>
                      <a:pPr algn="just">
                        <a:lnSpc>
                          <a:spcPct val="107000"/>
                        </a:lnSpc>
                        <a:spcAft>
                          <a:spcPts val="800"/>
                        </a:spcAft>
                      </a:pPr>
                      <a:r>
                        <a:rPr lang="kk-KZ" sz="12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b="1">
                          <a:effectLst/>
                          <a:latin typeface="Arial" panose="020B0604020202020204" pitchFamily="34" charset="0"/>
                          <a:ea typeface="Calibri" panose="020F0502020204030204" pitchFamily="34" charset="0"/>
                          <a:cs typeface="Arial" panose="020B0604020202020204" pitchFamily="34" charset="0"/>
                        </a:rPr>
                        <a:t>Оқылым</a:t>
                      </a:r>
                      <a:endParaRPr lang="kk-KZ" sz="12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1-тапсырма - 0,5 балл;</a:t>
                      </a:r>
                    </a:p>
                    <a:p>
                      <a:pPr algn="just">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2-тапсырма - 0,5 балл</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6</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935165">
                <a:tc>
                  <a:txBody>
                    <a:bodyPr/>
                    <a:lstStyle/>
                    <a:p>
                      <a:pPr algn="just">
                        <a:lnSpc>
                          <a:spcPct val="107000"/>
                        </a:lnSpc>
                        <a:spcAft>
                          <a:spcPts val="800"/>
                        </a:spcAft>
                      </a:pPr>
                      <a:r>
                        <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b="1">
                          <a:effectLst/>
                          <a:latin typeface="Arial" panose="020B0604020202020204" pitchFamily="34" charset="0"/>
                          <a:ea typeface="Calibri" panose="020F0502020204030204" pitchFamily="34" charset="0"/>
                          <a:cs typeface="Arial" panose="020B0604020202020204" pitchFamily="34" charset="0"/>
                        </a:rPr>
                        <a:t>Жазылым</a:t>
                      </a:r>
                      <a:endParaRPr lang="kk-KZ" sz="12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p>
                    <a:p>
                      <a:pPr algn="just">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 мазмұны-1 балл;</a:t>
                      </a:r>
                    </a:p>
                    <a:p>
                      <a:pP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2</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dirty="0">
                          <a:effectLst/>
                          <a:latin typeface="Arial" panose="020B0604020202020204" pitchFamily="34" charset="0"/>
                          <a:ea typeface="Calibri" panose="020F0502020204030204" pitchFamily="34" charset="0"/>
                          <a:cs typeface="Arial" panose="020B0604020202020204" pitchFamily="34" charset="0"/>
                        </a:rPr>
                        <a:t>12</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391382">
                <a:tc>
                  <a:txBody>
                    <a:bodyPr/>
                    <a:lstStyle/>
                    <a:p>
                      <a:pPr algn="just">
                        <a:lnSpc>
                          <a:spcPct val="107000"/>
                        </a:lnSpc>
                        <a:spcAft>
                          <a:spcPts val="800"/>
                        </a:spcAft>
                      </a:pPr>
                      <a:r>
                        <a:rPr lang="kk-KZ" sz="12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200" b="1">
                          <a:effectLst/>
                          <a:latin typeface="Arial" panose="020B0604020202020204" pitchFamily="34" charset="0"/>
                          <a:ea typeface="Calibri" panose="020F0502020204030204" pitchFamily="34" charset="0"/>
                          <a:cs typeface="Arial" panose="020B0604020202020204" pitchFamily="34" charset="0"/>
                        </a:rPr>
                        <a:t>Әдеби тіл нормалары</a:t>
                      </a:r>
                      <a:endParaRPr lang="kk-KZ" sz="12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1 балл</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1</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6</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9636229"/>
                  </a:ext>
                </a:extLst>
              </a:tr>
              <a:tr h="195692">
                <a:tc>
                  <a:txBody>
                    <a:bodyPr/>
                    <a:lstStyle/>
                    <a:p>
                      <a:pPr algn="just">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 </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200" b="1">
                          <a:effectLst/>
                          <a:latin typeface="Arial" panose="020B0604020202020204" pitchFamily="34" charset="0"/>
                          <a:ea typeface="Calibri" panose="020F0502020204030204" pitchFamily="34" charset="0"/>
                          <a:cs typeface="Arial" panose="020B0604020202020204" pitchFamily="34" charset="0"/>
                        </a:rPr>
                        <a:t> </a:t>
                      </a:r>
                      <a:endParaRPr lang="kk-KZ" sz="12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200">
                          <a:effectLst/>
                          <a:latin typeface="Arial" panose="020B0604020202020204" pitchFamily="34" charset="0"/>
                          <a:ea typeface="Calibri" panose="020F0502020204030204" pitchFamily="34" charset="0"/>
                          <a:cs typeface="Arial" panose="020B0604020202020204" pitchFamily="34" charset="0"/>
                        </a:rPr>
                        <a:t> </a:t>
                      </a: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b="1">
                          <a:effectLst/>
                          <a:latin typeface="Arial" panose="020B0604020202020204" pitchFamily="34" charset="0"/>
                          <a:ea typeface="Calibri" panose="020F0502020204030204" pitchFamily="34" charset="0"/>
                          <a:cs typeface="Arial" panose="020B0604020202020204" pitchFamily="34" charset="0"/>
                        </a:rPr>
                        <a:t>5</a:t>
                      </a:r>
                      <a:endParaRPr lang="kk-KZ" sz="120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200" b="1" dirty="0">
                          <a:effectLst/>
                          <a:latin typeface="Arial" panose="020B0604020202020204" pitchFamily="34" charset="0"/>
                          <a:ea typeface="Calibri" panose="020F0502020204030204" pitchFamily="34" charset="0"/>
                          <a:cs typeface="Arial" panose="020B0604020202020204" pitchFamily="34" charset="0"/>
                        </a:rPr>
                        <a:t>30</a:t>
                      </a:r>
                      <a:endParaRPr lang="kk-KZ" sz="12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5977746"/>
                  </a:ext>
                </a:extLst>
              </a:tr>
            </a:tbl>
          </a:graphicData>
        </a:graphic>
      </p:graphicFrame>
    </p:spTree>
    <p:extLst>
      <p:ext uri="{BB962C8B-B14F-4D97-AF65-F5344CB8AC3E}">
        <p14:creationId xmlns:p14="http://schemas.microsoft.com/office/powerpoint/2010/main" val="34207496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857251"/>
            <a:ext cx="9095173" cy="64703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299800" y="947570"/>
            <a:ext cx="8642918" cy="732657"/>
          </a:xfrm>
        </p:spPr>
        <p:txBody>
          <a:bodyPr>
            <a:normAutofit/>
          </a:bodyPr>
          <a:lstStyle/>
          <a:p>
            <a:pPr marL="171450" indent="-171450">
              <a:spcBef>
                <a:spcPts val="750"/>
              </a:spcBef>
            </a:pPr>
            <a:r>
              <a:rPr lang="ru-RU" sz="15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1500" b="1" dirty="0">
                <a:solidFill>
                  <a:schemeClr val="bg1"/>
                </a:solidFill>
                <a:latin typeface="Calibri" panose="020F0502020204030204" pitchFamily="34" charset="0"/>
                <a:ea typeface="+mn-ea"/>
                <a:cs typeface="Times New Roman" panose="02020603050405020304" pitchFamily="18" charset="0"/>
              </a:rPr>
            </a:br>
            <a:r>
              <a:rPr lang="kk-KZ" sz="1500" dirty="0">
                <a:solidFill>
                  <a:schemeClr val="bg1"/>
                </a:solidFill>
                <a:latin typeface="Calibri" panose="020F0502020204030204"/>
                <a:ea typeface="+mn-ea"/>
                <a:cs typeface="+mn-cs"/>
              </a:rPr>
              <a:t/>
            </a:r>
            <a:br>
              <a:rPr lang="kk-KZ" sz="1500" dirty="0">
                <a:solidFill>
                  <a:schemeClr val="bg1"/>
                </a:solidFill>
                <a:latin typeface="Calibri" panose="020F0502020204030204"/>
                <a:ea typeface="+mn-ea"/>
                <a:cs typeface="+mn-cs"/>
              </a:rPr>
            </a:br>
            <a:endParaRPr lang="kk-KZ" sz="1500" dirty="0">
              <a:solidFill>
                <a:schemeClr val="bg1"/>
              </a:solidFill>
            </a:endParaRPr>
          </a:p>
        </p:txBody>
      </p:sp>
      <p:sp>
        <p:nvSpPr>
          <p:cNvPr id="4" name="Тікбұрыш 3">
            <a:extLst>
              <a:ext uri="{FF2B5EF4-FFF2-40B4-BE49-F238E27FC236}">
                <a16:creationId xmlns:a16="http://schemas.microsoft.com/office/drawing/2014/main" id="{2D7EAB54-55E5-4F3D-A506-0949FBA644A3}"/>
              </a:ext>
            </a:extLst>
          </p:cNvPr>
          <p:cNvSpPr/>
          <p:nvPr/>
        </p:nvSpPr>
        <p:spPr>
          <a:xfrm>
            <a:off x="523875" y="2147881"/>
            <a:ext cx="8267700" cy="3416320"/>
          </a:xfrm>
          <a:prstGeom prst="rect">
            <a:avLst/>
          </a:prstGeom>
        </p:spPr>
        <p:txBody>
          <a:bodyPr wrap="square">
            <a:spAutoFit/>
          </a:bodyPr>
          <a:lstStyle/>
          <a:p>
            <a:pPr indent="202883" algn="just">
              <a:tabLst>
                <a:tab pos="472916" algn="l"/>
              </a:tabLst>
            </a:pPr>
            <a:r>
              <a:rPr lang="kk-KZ" dirty="0">
                <a:latin typeface="Arial" panose="020B0604020202020204" pitchFamily="34" charset="0"/>
                <a:ea typeface="Calibri" panose="020F0502020204030204" pitchFamily="34" charset="0"/>
                <a:cs typeface="Arial" panose="020B0604020202020204" pitchFamily="34" charset="0"/>
              </a:rPr>
              <a:t> Күнделікке емтихан бағасын қою кезінде 30 балдық жүйеге ауыстырылады.</a:t>
            </a:r>
          </a:p>
          <a:p>
            <a:pPr indent="202883" algn="just">
              <a:tabLst>
                <a:tab pos="472916" algn="l"/>
              </a:tabLst>
            </a:pPr>
            <a:endParaRPr lang="kk-KZ" dirty="0">
              <a:latin typeface="Arial" panose="020B0604020202020204" pitchFamily="34" charset="0"/>
              <a:ea typeface="Calibri" panose="020F0502020204030204" pitchFamily="34" charset="0"/>
              <a:cs typeface="Arial" panose="020B0604020202020204" pitchFamily="34" charset="0"/>
            </a:endParaRPr>
          </a:p>
          <a:p>
            <a:pPr indent="202883" algn="just">
              <a:tabLst>
                <a:tab pos="472916" algn="l"/>
              </a:tabLst>
            </a:pPr>
            <a:r>
              <a:rPr lang="kk-KZ" dirty="0">
                <a:latin typeface="Arial" panose="020B0604020202020204" pitchFamily="34" charset="0"/>
                <a:ea typeface="Calibri" panose="020F0502020204030204" pitchFamily="34" charset="0"/>
                <a:cs typeface="Arial" panose="020B0604020202020204" pitchFamily="34" charset="0"/>
              </a:rPr>
              <a:t> Емтихан аяқталғаннан кейін берілген кестелерді толтырады, талдау жасайды. Білім алушылардың білім сапасының көрсеткішін анықтайды. Жаңа оқу жылында білім алушылардың біліміндегі олқылықтарды жою мақсатында жұмыс жасауда емтиханның қорытынды нәтижелері басшылыққа алынады.</a:t>
            </a:r>
          </a:p>
          <a:p>
            <a:pPr indent="202883" algn="just">
              <a:tabLst>
                <a:tab pos="472916" algn="l"/>
              </a:tabLst>
            </a:pPr>
            <a:endParaRPr lang="kk-KZ" dirty="0">
              <a:latin typeface="Arial" panose="020B0604020202020204" pitchFamily="34" charset="0"/>
              <a:ea typeface="Calibri" panose="020F0502020204030204" pitchFamily="34" charset="0"/>
              <a:cs typeface="Arial" panose="020B0604020202020204" pitchFamily="34" charset="0"/>
            </a:endParaRPr>
          </a:p>
          <a:p>
            <a:pPr indent="202883" algn="just">
              <a:tabLst>
                <a:tab pos="472916" algn="l"/>
              </a:tabLst>
            </a:pPr>
            <a:r>
              <a:rPr lang="kk-KZ">
                <a:latin typeface="Arial" panose="020B0604020202020204" pitchFamily="34" charset="0"/>
                <a:ea typeface="Calibri" panose="020F0502020204030204" pitchFamily="34" charset="0"/>
                <a:cs typeface="Arial" panose="020B0604020202020204" pitchFamily="34" charset="0"/>
              </a:rPr>
              <a:t> </a:t>
            </a:r>
            <a:r>
              <a:rPr lang="kk-KZ" dirty="0">
                <a:latin typeface="Arial" panose="020B0604020202020204" pitchFamily="34" charset="0"/>
                <a:ea typeface="Calibri" panose="020F0502020204030204" pitchFamily="34" charset="0"/>
                <a:cs typeface="Arial" panose="020B0604020202020204" pitchFamily="34" charset="0"/>
              </a:rPr>
              <a:t>Емтиханның аяқталу қорытындысы бойынша </a:t>
            </a:r>
            <a:r>
              <a:rPr lang="kk-KZ" dirty="0">
                <a:solidFill>
                  <a:srgbClr val="000000"/>
                </a:solidFill>
                <a:latin typeface="Arial" panose="020B0604020202020204" pitchFamily="34" charset="0"/>
                <a:ea typeface="Calibri" panose="020F0502020204030204" pitchFamily="34" charset="0"/>
                <a:cs typeface="Arial" panose="020B0604020202020204" pitchFamily="34" charset="0"/>
              </a:rPr>
              <a:t>Қазақстан Республикасы</a:t>
            </a:r>
            <a:r>
              <a:rPr lang="kk-KZ" dirty="0">
                <a:latin typeface="Arial" panose="020B0604020202020204" pitchFamily="34" charset="0"/>
                <a:ea typeface="Calibri" panose="020F0502020204030204" pitchFamily="34" charset="0"/>
                <a:cs typeface="Arial" panose="020B0604020202020204" pitchFamily="34" charset="0"/>
              </a:rPr>
              <a:t> </a:t>
            </a:r>
            <a:r>
              <a:rPr lang="kk-KZ" dirty="0">
                <a:solidFill>
                  <a:srgbClr val="000000"/>
                </a:solidFill>
                <a:latin typeface="Arial" panose="020B0604020202020204" pitchFamily="34" charset="0"/>
                <a:ea typeface="Calibri" panose="020F0502020204030204" pitchFamily="34" charset="0"/>
                <a:cs typeface="Arial" panose="020B0604020202020204" pitchFamily="34" charset="0"/>
              </a:rPr>
              <a:t>Білім және ғылым министрінің</a:t>
            </a:r>
            <a:r>
              <a:rPr lang="kk-KZ" dirty="0">
                <a:latin typeface="Arial" panose="020B0604020202020204" pitchFamily="34" charset="0"/>
                <a:ea typeface="Calibri" panose="020F0502020204030204" pitchFamily="34" charset="0"/>
                <a:cs typeface="Arial" panose="020B0604020202020204" pitchFamily="34" charset="0"/>
              </a:rPr>
              <a:t> </a:t>
            </a:r>
            <a:r>
              <a:rPr lang="kk-KZ" dirty="0">
                <a:solidFill>
                  <a:srgbClr val="000000"/>
                </a:solidFill>
                <a:latin typeface="Arial" panose="020B0604020202020204" pitchFamily="34" charset="0"/>
                <a:ea typeface="Calibri" panose="020F0502020204030204" pitchFamily="34" charset="0"/>
                <a:cs typeface="Arial" panose="020B0604020202020204" pitchFamily="34" charset="0"/>
              </a:rPr>
              <a:t>2008 жылғы 18 наурыздағы</a:t>
            </a:r>
            <a:r>
              <a:rPr lang="kk-KZ" dirty="0">
                <a:latin typeface="Arial" panose="020B0604020202020204" pitchFamily="34" charset="0"/>
                <a:ea typeface="Calibri" panose="020F0502020204030204" pitchFamily="34" charset="0"/>
                <a:cs typeface="Arial" panose="020B0604020202020204" pitchFamily="34" charset="0"/>
              </a:rPr>
              <a:t> </a:t>
            </a:r>
            <a:r>
              <a:rPr lang="kk-KZ" dirty="0">
                <a:solidFill>
                  <a:srgbClr val="000000"/>
                </a:solidFill>
                <a:latin typeface="Arial" panose="020B0604020202020204" pitchFamily="34" charset="0"/>
                <a:ea typeface="Calibri" panose="020F0502020204030204" pitchFamily="34" charset="0"/>
                <a:cs typeface="Arial" panose="020B0604020202020204" pitchFamily="34" charset="0"/>
              </a:rPr>
              <a:t>№ 125 бұйрығының </a:t>
            </a:r>
            <a:r>
              <a:rPr lang="kk-KZ" dirty="0">
                <a:latin typeface="Arial" panose="020B0604020202020204" pitchFamily="34" charset="0"/>
                <a:ea typeface="Calibri" panose="020F0502020204030204" pitchFamily="34" charset="0"/>
                <a:cs typeface="Arial" panose="020B0604020202020204" pitchFamily="34" charset="0"/>
              </a:rPr>
              <a:t>талаптарына сай хаттама толтырылады.</a:t>
            </a:r>
          </a:p>
        </p:txBody>
      </p:sp>
    </p:spTree>
    <p:extLst>
      <p:ext uri="{BB962C8B-B14F-4D97-AF65-F5344CB8AC3E}">
        <p14:creationId xmlns:p14="http://schemas.microsoft.com/office/powerpoint/2010/main" val="27225140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700808"/>
            <a:ext cx="8062664" cy="2450703"/>
          </a:xfrm>
        </p:spPr>
        <p:txBody>
          <a:bodyPr>
            <a:normAutofit fontScale="90000"/>
          </a:bodyPr>
          <a:lstStyle/>
          <a:p>
            <a:r>
              <a:rPr lang="kk-KZ" b="1" dirty="0">
                <a:solidFill>
                  <a:schemeClr val="accent1">
                    <a:lumMod val="75000"/>
                  </a:schemeClr>
                </a:solidFill>
                <a:latin typeface="Times New Roman" panose="02020603050405020304" pitchFamily="18" charset="0"/>
                <a:cs typeface="Times New Roman" panose="02020603050405020304" pitchFamily="18" charset="0"/>
              </a:rPr>
              <a:t>11 (12) сынып оқушылары үшін мемлекеттік бітіру емтихандары</a:t>
            </a:r>
            <a:r>
              <a:rPr lang="en-US" b="1" dirty="0">
                <a:solidFill>
                  <a:schemeClr val="accent1">
                    <a:lumMod val="75000"/>
                  </a:schemeClr>
                </a:solidFill>
                <a:latin typeface="Times New Roman" panose="02020603050405020304" pitchFamily="18" charset="0"/>
                <a:cs typeface="Times New Roman" panose="02020603050405020304" pitchFamily="18" charset="0"/>
              </a:rPr>
              <a:t/>
            </a:r>
            <a:br>
              <a:rPr lang="en-US" b="1" dirty="0">
                <a:solidFill>
                  <a:schemeClr val="accent1">
                    <a:lumMod val="75000"/>
                  </a:schemeClr>
                </a:solidFill>
                <a:latin typeface="Times New Roman" panose="02020603050405020304" pitchFamily="18" charset="0"/>
                <a:cs typeface="Times New Roman" panose="02020603050405020304" pitchFamily="18" charset="0"/>
              </a:rPr>
            </a:br>
            <a:r>
              <a:rPr lang="kk-KZ" b="1" dirty="0">
                <a:solidFill>
                  <a:schemeClr val="accent1">
                    <a:lumMod val="75000"/>
                  </a:schemeClr>
                </a:solidFill>
                <a:latin typeface="Times New Roman" panose="02020603050405020304" pitchFamily="18" charset="0"/>
                <a:cs typeface="Times New Roman" panose="02020603050405020304" pitchFamily="18" charset="0"/>
              </a:rPr>
              <a:t> 2025 жылдың 30 мамыры мен 16 маусымы аралығында өткізіледі.</a:t>
            </a:r>
            <a:endParaRPr lang="en-US" b="1"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75675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836712"/>
            <a:ext cx="7906072" cy="936104"/>
          </a:xfrm>
        </p:spPr>
        <p:txBody>
          <a:bodyPr>
            <a:noAutofit/>
          </a:bodyPr>
          <a:lstStyle/>
          <a:p>
            <a:pPr algn="l"/>
            <a:r>
              <a:rPr lang="kk-KZ" sz="3600" b="1" dirty="0">
                <a:solidFill>
                  <a:schemeClr val="accent1">
                    <a:lumMod val="75000"/>
                  </a:schemeClr>
                </a:solidFill>
                <a:latin typeface="Times New Roman" panose="02020603050405020304" pitchFamily="18" charset="0"/>
                <a:cs typeface="Times New Roman" panose="02020603050405020304" pitchFamily="18" charset="0"/>
              </a:rPr>
              <a:t>9-сыныпта 4 емтихан, барлығы жазбаша түрде өтеді.</a:t>
            </a:r>
            <a:br>
              <a:rPr lang="kk-KZ" sz="3600" b="1" dirty="0">
                <a:solidFill>
                  <a:schemeClr val="accent1">
                    <a:lumMod val="75000"/>
                  </a:schemeClr>
                </a:solidFill>
                <a:latin typeface="Times New Roman" panose="02020603050405020304" pitchFamily="18" charset="0"/>
                <a:cs typeface="Times New Roman" panose="02020603050405020304" pitchFamily="18" charset="0"/>
              </a:rPr>
            </a:br>
            <a:endParaRPr lang="ru-RU" sz="3600" dirty="0">
              <a:solidFill>
                <a:schemeClr val="accent1">
                  <a:lumMod val="75000"/>
                </a:schemeClr>
              </a:solidFill>
              <a:latin typeface="Bahnschrift SemiBold" panose="020B0502040204020203" pitchFamily="34" charset="0"/>
            </a:endParaRPr>
          </a:p>
        </p:txBody>
      </p:sp>
      <p:sp>
        <p:nvSpPr>
          <p:cNvPr id="5" name="Прямоугольник 4"/>
          <p:cNvSpPr/>
          <p:nvPr/>
        </p:nvSpPr>
        <p:spPr>
          <a:xfrm>
            <a:off x="323528" y="2204864"/>
            <a:ext cx="8568952" cy="4154984"/>
          </a:xfrm>
          <a:prstGeom prst="rect">
            <a:avLst/>
          </a:prstGeom>
        </p:spPr>
        <p:txBody>
          <a:bodyPr wrap="square">
            <a:spAutoFit/>
          </a:bodyPr>
          <a:lstStyle/>
          <a:p>
            <a:r>
              <a:rPr lang="kk-KZ" sz="2400" b="1" dirty="0" smtClean="0">
                <a:solidFill>
                  <a:schemeClr val="accent1">
                    <a:lumMod val="75000"/>
                  </a:schemeClr>
                </a:solidFill>
                <a:latin typeface="Times New Roman" panose="02020603050405020304" pitchFamily="18" charset="0"/>
                <a:cs typeface="Times New Roman" panose="02020603050405020304" pitchFamily="18" charset="0"/>
              </a:rPr>
              <a:t>1</a:t>
            </a:r>
            <a:r>
              <a:rPr lang="kk-KZ" sz="2400" b="1" dirty="0">
                <a:solidFill>
                  <a:schemeClr val="accent1">
                    <a:lumMod val="75000"/>
                  </a:schemeClr>
                </a:solidFill>
                <a:latin typeface="Times New Roman" panose="02020603050405020304" pitchFamily="18" charset="0"/>
                <a:cs typeface="Times New Roman" panose="02020603050405020304" pitchFamily="18" charset="0"/>
              </a:rPr>
              <a:t>. </a:t>
            </a:r>
            <a:r>
              <a:rPr lang="kk-KZ" sz="2400" b="1" dirty="0" smtClean="0">
                <a:solidFill>
                  <a:schemeClr val="accent1">
                    <a:lumMod val="75000"/>
                  </a:schemeClr>
                </a:solidFill>
                <a:latin typeface="Times New Roman" panose="02020603050405020304" pitchFamily="18" charset="0"/>
                <a:cs typeface="Times New Roman" panose="02020603050405020304" pitchFamily="18" charset="0"/>
              </a:rPr>
              <a:t>Алгебра </a:t>
            </a:r>
            <a:r>
              <a:rPr lang="kk-KZ" sz="2400" b="1" dirty="0">
                <a:solidFill>
                  <a:schemeClr val="accent1">
                    <a:lumMod val="75000"/>
                  </a:schemeClr>
                </a:solidFill>
                <a:latin typeface="Times New Roman" panose="02020603050405020304" pitchFamily="18" charset="0"/>
                <a:cs typeface="Times New Roman" panose="02020603050405020304" pitchFamily="18" charset="0"/>
              </a:rPr>
              <a:t>– 2025 жылдың </a:t>
            </a:r>
            <a:r>
              <a:rPr lang="kk-KZ" sz="2400" b="1" u="sng" dirty="0">
                <a:solidFill>
                  <a:schemeClr val="accent1">
                    <a:lumMod val="75000"/>
                  </a:schemeClr>
                </a:solidFill>
                <a:latin typeface="Times New Roman" panose="02020603050405020304" pitchFamily="18" charset="0"/>
                <a:cs typeface="Times New Roman" panose="02020603050405020304" pitchFamily="18" charset="0"/>
              </a:rPr>
              <a:t>29 мамыры</a:t>
            </a:r>
            <a:r>
              <a:rPr lang="kk-KZ" sz="2400" b="1" dirty="0">
                <a:solidFill>
                  <a:schemeClr val="accent1">
                    <a:lumMod val="75000"/>
                  </a:schemeClr>
                </a:solidFill>
                <a:latin typeface="Times New Roman" panose="02020603050405020304" pitchFamily="18" charset="0"/>
                <a:cs typeface="Times New Roman" panose="02020603050405020304" pitchFamily="18" charset="0"/>
              </a:rPr>
              <a:t>;</a:t>
            </a:r>
            <a:br>
              <a:rPr lang="kk-KZ" sz="2400" b="1" dirty="0">
                <a:solidFill>
                  <a:schemeClr val="accent1">
                    <a:lumMod val="75000"/>
                  </a:schemeClr>
                </a:solidFill>
                <a:latin typeface="Times New Roman" panose="02020603050405020304" pitchFamily="18" charset="0"/>
                <a:cs typeface="Times New Roman" panose="02020603050405020304" pitchFamily="18" charset="0"/>
              </a:rPr>
            </a:br>
            <a:r>
              <a:rPr lang="kk-KZ" sz="2400" b="1" dirty="0">
                <a:solidFill>
                  <a:schemeClr val="accent1">
                    <a:lumMod val="75000"/>
                  </a:schemeClr>
                </a:solidFill>
                <a:latin typeface="Times New Roman" panose="02020603050405020304" pitchFamily="18" charset="0"/>
                <a:cs typeface="Times New Roman" panose="02020603050405020304" pitchFamily="18" charset="0"/>
              </a:rPr>
              <a:t>2. </a:t>
            </a:r>
            <a:r>
              <a:rPr lang="kk-KZ" sz="2400" b="1" dirty="0" smtClean="0">
                <a:solidFill>
                  <a:schemeClr val="accent1">
                    <a:lumMod val="75000"/>
                  </a:schemeClr>
                </a:solidFill>
                <a:latin typeface="Times New Roman" panose="02020603050405020304" pitchFamily="18" charset="0"/>
                <a:cs typeface="Times New Roman" panose="02020603050405020304" pitchFamily="18" charset="0"/>
              </a:rPr>
              <a:t>Оқу </a:t>
            </a:r>
            <a:r>
              <a:rPr lang="kk-KZ" sz="2400" b="1" dirty="0">
                <a:solidFill>
                  <a:schemeClr val="accent1">
                    <a:lumMod val="75000"/>
                  </a:schemeClr>
                </a:solidFill>
                <a:latin typeface="Times New Roman" panose="02020603050405020304" pitchFamily="18" charset="0"/>
                <a:cs typeface="Times New Roman" panose="02020603050405020304" pitchFamily="18" charset="0"/>
              </a:rPr>
              <a:t>тілі бойынша – 2025 жылғы </a:t>
            </a:r>
            <a:r>
              <a:rPr lang="kk-KZ" sz="2400" b="1" u="sng" dirty="0">
                <a:solidFill>
                  <a:schemeClr val="accent1">
                    <a:lumMod val="75000"/>
                  </a:schemeClr>
                </a:solidFill>
                <a:latin typeface="Times New Roman" panose="02020603050405020304" pitchFamily="18" charset="0"/>
                <a:cs typeface="Times New Roman" panose="02020603050405020304" pitchFamily="18" charset="0"/>
              </a:rPr>
              <a:t>2 маусым</a:t>
            </a:r>
            <a:r>
              <a:rPr lang="kk-KZ" sz="2400" b="1" dirty="0">
                <a:solidFill>
                  <a:schemeClr val="accent1">
                    <a:lumMod val="75000"/>
                  </a:schemeClr>
                </a:solidFill>
                <a:latin typeface="Times New Roman" panose="02020603050405020304" pitchFamily="18" charset="0"/>
                <a:cs typeface="Times New Roman" panose="02020603050405020304" pitchFamily="18" charset="0"/>
              </a:rPr>
              <a:t>;</a:t>
            </a:r>
            <a:br>
              <a:rPr lang="kk-KZ" sz="2400" b="1" dirty="0">
                <a:solidFill>
                  <a:schemeClr val="accent1">
                    <a:lumMod val="75000"/>
                  </a:schemeClr>
                </a:solidFill>
                <a:latin typeface="Times New Roman" panose="02020603050405020304" pitchFamily="18" charset="0"/>
                <a:cs typeface="Times New Roman" panose="02020603050405020304" pitchFamily="18" charset="0"/>
              </a:rPr>
            </a:br>
            <a:r>
              <a:rPr lang="kk-KZ" sz="2400" b="1" dirty="0">
                <a:solidFill>
                  <a:schemeClr val="accent1">
                    <a:lumMod val="75000"/>
                  </a:schemeClr>
                </a:solidFill>
                <a:latin typeface="Times New Roman" panose="02020603050405020304" pitchFamily="18" charset="0"/>
                <a:cs typeface="Times New Roman" panose="02020603050405020304" pitchFamily="18" charset="0"/>
              </a:rPr>
              <a:t>3. таңдау пәні бойынша (физика, химия, биология, география, геометрия, Қазақстан тарихы, дүние жүзі тарихы, әдебиет (оқу тіліне сәйкес), шет тілі (ағылшын/француз/неміс), информатика) – 2025 жылғы </a:t>
            </a:r>
            <a:r>
              <a:rPr lang="kk-KZ" sz="24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kk-KZ" sz="2400" b="1" u="sng" dirty="0" smtClean="0">
                <a:solidFill>
                  <a:schemeClr val="accent1">
                    <a:lumMod val="75000"/>
                  </a:schemeClr>
                </a:solidFill>
                <a:latin typeface="Times New Roman" panose="02020603050405020304" pitchFamily="18" charset="0"/>
                <a:cs typeface="Times New Roman" panose="02020603050405020304" pitchFamily="18" charset="0"/>
              </a:rPr>
              <a:t>5 </a:t>
            </a:r>
            <a:r>
              <a:rPr lang="kk-KZ" sz="2400" b="1" u="sng" dirty="0">
                <a:solidFill>
                  <a:schemeClr val="accent1">
                    <a:lumMod val="75000"/>
                  </a:schemeClr>
                </a:solidFill>
                <a:latin typeface="Times New Roman" panose="02020603050405020304" pitchFamily="18" charset="0"/>
                <a:cs typeface="Times New Roman" panose="02020603050405020304" pitchFamily="18" charset="0"/>
              </a:rPr>
              <a:t>маусым</a:t>
            </a:r>
            <a:r>
              <a:rPr lang="kk-KZ" sz="2400" b="1" dirty="0">
                <a:solidFill>
                  <a:schemeClr val="accent1">
                    <a:lumMod val="75000"/>
                  </a:schemeClr>
                </a:solidFill>
                <a:latin typeface="Times New Roman" panose="02020603050405020304" pitchFamily="18" charset="0"/>
                <a:cs typeface="Times New Roman" panose="02020603050405020304" pitchFamily="18" charset="0"/>
              </a:rPr>
              <a:t>;</a:t>
            </a:r>
            <a:br>
              <a:rPr lang="kk-KZ" sz="2400" b="1" dirty="0">
                <a:solidFill>
                  <a:schemeClr val="accent1">
                    <a:lumMod val="75000"/>
                  </a:schemeClr>
                </a:solidFill>
                <a:latin typeface="Times New Roman" panose="02020603050405020304" pitchFamily="18" charset="0"/>
                <a:cs typeface="Times New Roman" panose="02020603050405020304" pitchFamily="18" charset="0"/>
              </a:rPr>
            </a:br>
            <a:r>
              <a:rPr lang="kk-KZ" sz="2400" b="1" dirty="0">
                <a:solidFill>
                  <a:schemeClr val="accent1">
                    <a:lumMod val="75000"/>
                  </a:schemeClr>
                </a:solidFill>
                <a:latin typeface="Times New Roman" panose="02020603050405020304" pitchFamily="18" charset="0"/>
                <a:cs typeface="Times New Roman" panose="02020603050405020304" pitchFamily="18" charset="0"/>
              </a:rPr>
              <a:t>4. </a:t>
            </a:r>
            <a:r>
              <a:rPr lang="kk-KZ" sz="2400" b="1" dirty="0" smtClean="0">
                <a:solidFill>
                  <a:schemeClr val="accent1">
                    <a:lumMod val="75000"/>
                  </a:schemeClr>
                </a:solidFill>
                <a:latin typeface="Times New Roman" panose="02020603050405020304" pitchFamily="18" charset="0"/>
                <a:cs typeface="Times New Roman" panose="02020603050405020304" pitchFamily="18" charset="0"/>
              </a:rPr>
              <a:t>Қазақ </a:t>
            </a:r>
            <a:r>
              <a:rPr lang="kk-KZ" sz="2400" b="1" dirty="0">
                <a:solidFill>
                  <a:schemeClr val="accent1">
                    <a:lumMod val="75000"/>
                  </a:schemeClr>
                </a:solidFill>
                <a:latin typeface="Times New Roman" panose="02020603050405020304" pitchFamily="18" charset="0"/>
                <a:cs typeface="Times New Roman" panose="02020603050405020304" pitchFamily="18" charset="0"/>
              </a:rPr>
              <a:t>тілінде оқытатын сыныптарда қазақ тілі мен әдебиетінен және қазақ тілінде оқытатын сыныптарда орыс тілі мен әдебиетінен жазбаша емтихан – 2025 жылғы </a:t>
            </a:r>
            <a:r>
              <a:rPr lang="kk-KZ" sz="2400" b="1" dirty="0" smtClean="0">
                <a:solidFill>
                  <a:schemeClr val="accent1">
                    <a:lumMod val="75000"/>
                  </a:schemeClr>
                </a:solidFill>
                <a:latin typeface="Times New Roman" panose="02020603050405020304" pitchFamily="18" charset="0"/>
                <a:cs typeface="Times New Roman" panose="02020603050405020304" pitchFamily="18" charset="0"/>
              </a:rPr>
              <a:t>    </a:t>
            </a:r>
          </a:p>
          <a:p>
            <a:r>
              <a:rPr lang="kk-KZ" sz="2400" b="1" u="sng" dirty="0" smtClean="0">
                <a:solidFill>
                  <a:schemeClr val="accent1">
                    <a:lumMod val="75000"/>
                  </a:schemeClr>
                </a:solidFill>
                <a:latin typeface="Times New Roman" panose="02020603050405020304" pitchFamily="18" charset="0"/>
                <a:cs typeface="Times New Roman" panose="02020603050405020304" pitchFamily="18" charset="0"/>
              </a:rPr>
              <a:t>10 </a:t>
            </a:r>
            <a:r>
              <a:rPr lang="kk-KZ" sz="2400" b="1" u="sng" dirty="0">
                <a:solidFill>
                  <a:schemeClr val="accent1">
                    <a:lumMod val="75000"/>
                  </a:schemeClr>
                </a:solidFill>
                <a:latin typeface="Times New Roman" panose="02020603050405020304" pitchFamily="18" charset="0"/>
                <a:cs typeface="Times New Roman" panose="02020603050405020304" pitchFamily="18" charset="0"/>
              </a:rPr>
              <a:t>маусым</a:t>
            </a:r>
            <a:r>
              <a:rPr lang="kk-KZ" sz="2400" b="1" dirty="0">
                <a:solidFill>
                  <a:schemeClr val="accent1">
                    <a:lumMod val="75000"/>
                  </a:schemeClr>
                </a:solidFill>
                <a:latin typeface="Times New Roman" panose="02020603050405020304" pitchFamily="18" charset="0"/>
                <a:cs typeface="Times New Roman" panose="02020603050405020304" pitchFamily="18" charset="0"/>
              </a:rPr>
              <a:t>;</a:t>
            </a:r>
            <a:endParaRPr lang="en-US" sz="2400" b="1"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38876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80728"/>
            <a:ext cx="8229600" cy="619472"/>
          </a:xfrm>
        </p:spPr>
        <p:txBody>
          <a:bodyPr>
            <a:noAutofit/>
          </a:bodyPr>
          <a:lstStyle/>
          <a:p>
            <a:r>
              <a:rPr lang="kk-KZ" sz="2800" b="1" dirty="0">
                <a:solidFill>
                  <a:schemeClr val="accent1">
                    <a:lumMod val="75000"/>
                  </a:schemeClr>
                </a:solidFill>
                <a:latin typeface="Times New Roman" panose="02020603050405020304" pitchFamily="18" charset="0"/>
                <a:cs typeface="Times New Roman" panose="02020603050405020304" pitchFamily="18" charset="0"/>
              </a:rPr>
              <a:t>11-сыныпта бес </a:t>
            </a:r>
            <a:r>
              <a:rPr lang="kk-KZ" sz="2800" b="1" dirty="0" smtClean="0">
                <a:solidFill>
                  <a:schemeClr val="accent1">
                    <a:lumMod val="75000"/>
                  </a:schemeClr>
                </a:solidFill>
                <a:latin typeface="Times New Roman" panose="02020603050405020304" pitchFamily="18" charset="0"/>
                <a:cs typeface="Times New Roman" panose="02020603050405020304" pitchFamily="18" charset="0"/>
              </a:rPr>
              <a:t>емтихан </a:t>
            </a:r>
            <a:r>
              <a:rPr lang="kk-KZ" sz="2800" b="1" dirty="0">
                <a:solidFill>
                  <a:schemeClr val="accent1">
                    <a:lumMod val="75000"/>
                  </a:schemeClr>
                </a:solidFill>
                <a:latin typeface="Times New Roman" panose="02020603050405020304" pitchFamily="18" charset="0"/>
                <a:cs typeface="Times New Roman" panose="02020603050405020304" pitchFamily="18" charset="0"/>
              </a:rPr>
              <a:t>бар </a:t>
            </a:r>
            <a:r>
              <a:rPr lang="kk-KZ" sz="2800" b="1" dirty="0" smtClean="0">
                <a:solidFill>
                  <a:schemeClr val="accent1">
                    <a:lumMod val="75000"/>
                  </a:schemeClr>
                </a:solidFill>
                <a:latin typeface="Times New Roman" panose="02020603050405020304" pitchFamily="18" charset="0"/>
                <a:cs typeface="Times New Roman" panose="02020603050405020304" pitchFamily="18" charset="0"/>
              </a:rPr>
              <a:t/>
            </a:r>
            <a:br>
              <a:rPr lang="kk-KZ" sz="2800" b="1" dirty="0" smtClean="0">
                <a:solidFill>
                  <a:schemeClr val="accent1">
                    <a:lumMod val="75000"/>
                  </a:schemeClr>
                </a:solidFill>
                <a:latin typeface="Times New Roman" panose="02020603050405020304" pitchFamily="18" charset="0"/>
                <a:cs typeface="Times New Roman" panose="02020603050405020304" pitchFamily="18" charset="0"/>
              </a:rPr>
            </a:br>
            <a:r>
              <a:rPr lang="kk-KZ" sz="2800" b="1" dirty="0" smtClean="0">
                <a:solidFill>
                  <a:schemeClr val="accent1">
                    <a:lumMod val="75000"/>
                  </a:schemeClr>
                </a:solidFill>
                <a:latin typeface="Times New Roman" panose="02020603050405020304" pitchFamily="18" charset="0"/>
                <a:cs typeface="Times New Roman" panose="02020603050405020304" pitchFamily="18" charset="0"/>
              </a:rPr>
              <a:t>(</a:t>
            </a:r>
            <a:r>
              <a:rPr lang="kk-KZ" sz="2800" b="1" dirty="0">
                <a:solidFill>
                  <a:schemeClr val="accent1">
                    <a:lumMod val="75000"/>
                  </a:schemeClr>
                </a:solidFill>
                <a:latin typeface="Times New Roman" panose="02020603050405020304" pitchFamily="18" charset="0"/>
                <a:cs typeface="Times New Roman" panose="02020603050405020304" pitchFamily="18" charset="0"/>
              </a:rPr>
              <a:t>оның бірі ауызша)</a:t>
            </a:r>
            <a:r>
              <a:rPr lang="kk-KZ" sz="3200" dirty="0">
                <a:solidFill>
                  <a:schemeClr val="accent1">
                    <a:lumMod val="75000"/>
                  </a:schemeClr>
                </a:solidFill>
              </a:rPr>
              <a:t/>
            </a:r>
            <a:br>
              <a:rPr lang="kk-KZ" sz="3200" dirty="0">
                <a:solidFill>
                  <a:schemeClr val="accent1">
                    <a:lumMod val="75000"/>
                  </a:schemeClr>
                </a:solidFill>
              </a:rPr>
            </a:br>
            <a:endParaRPr lang="ru-RU" sz="3200" dirty="0">
              <a:solidFill>
                <a:schemeClr val="accent1">
                  <a:lumMod val="75000"/>
                </a:schemeClr>
              </a:solidFill>
              <a:latin typeface="Bahnschrift SemiBold" panose="020B0502040204020203" pitchFamily="34" charset="0"/>
            </a:endParaRPr>
          </a:p>
        </p:txBody>
      </p:sp>
      <p:sp>
        <p:nvSpPr>
          <p:cNvPr id="3" name="Объект 2"/>
          <p:cNvSpPr>
            <a:spLocks noGrp="1"/>
          </p:cNvSpPr>
          <p:nvPr>
            <p:ph idx="1"/>
          </p:nvPr>
        </p:nvSpPr>
        <p:spPr>
          <a:xfrm>
            <a:off x="323528" y="1825625"/>
            <a:ext cx="8640960" cy="4351338"/>
          </a:xfrm>
        </p:spPr>
        <p:txBody>
          <a:bodyPr>
            <a:normAutofit/>
          </a:bodyPr>
          <a:lstStyle/>
          <a:p>
            <a:r>
              <a:rPr lang="kk-KZ" b="1" dirty="0">
                <a:solidFill>
                  <a:schemeClr val="accent1">
                    <a:lumMod val="75000"/>
                  </a:schemeClr>
                </a:solidFill>
                <a:latin typeface="Times New Roman" panose="02020603050405020304" pitchFamily="18" charset="0"/>
                <a:cs typeface="Times New Roman" panose="02020603050405020304" pitchFamily="18" charset="0"/>
              </a:rPr>
              <a:t>1. Қазақстан тарихынан ауызша емтихан – 2025 </a:t>
            </a:r>
            <a:r>
              <a:rPr lang="kk-KZ" b="1" dirty="0" smtClean="0">
                <a:solidFill>
                  <a:schemeClr val="accent1">
                    <a:lumMod val="75000"/>
                  </a:schemeClr>
                </a:solidFill>
                <a:latin typeface="Times New Roman" panose="02020603050405020304" pitchFamily="18" charset="0"/>
                <a:cs typeface="Times New Roman" panose="02020603050405020304" pitchFamily="18" charset="0"/>
              </a:rPr>
              <a:t>жылдың </a:t>
            </a:r>
          </a:p>
          <a:p>
            <a:pPr marL="0" indent="0">
              <a:buNone/>
            </a:pPr>
            <a:r>
              <a:rPr lang="kk-KZ" b="1" u="sng" dirty="0" smtClean="0">
                <a:solidFill>
                  <a:schemeClr val="accent1">
                    <a:lumMod val="75000"/>
                  </a:schemeClr>
                </a:solidFill>
                <a:latin typeface="Times New Roman" panose="02020603050405020304" pitchFamily="18" charset="0"/>
                <a:cs typeface="Times New Roman" panose="02020603050405020304" pitchFamily="18" charset="0"/>
              </a:rPr>
              <a:t>30 </a:t>
            </a:r>
            <a:r>
              <a:rPr lang="kk-KZ" b="1" u="sng" dirty="0">
                <a:solidFill>
                  <a:schemeClr val="accent1">
                    <a:lumMod val="75000"/>
                  </a:schemeClr>
                </a:solidFill>
                <a:latin typeface="Times New Roman" panose="02020603050405020304" pitchFamily="18" charset="0"/>
                <a:cs typeface="Times New Roman" panose="02020603050405020304" pitchFamily="18" charset="0"/>
              </a:rPr>
              <a:t>мамыры</a:t>
            </a:r>
            <a:r>
              <a:rPr lang="kk-KZ" b="1" dirty="0">
                <a:solidFill>
                  <a:schemeClr val="accent1">
                    <a:lumMod val="75000"/>
                  </a:schemeClr>
                </a:solidFill>
                <a:latin typeface="Times New Roman" panose="02020603050405020304" pitchFamily="18" charset="0"/>
                <a:cs typeface="Times New Roman" panose="02020603050405020304" pitchFamily="18" charset="0"/>
              </a:rPr>
              <a:t>;</a:t>
            </a:r>
            <a:br>
              <a:rPr lang="kk-KZ" b="1" dirty="0">
                <a:solidFill>
                  <a:schemeClr val="accent1">
                    <a:lumMod val="75000"/>
                  </a:schemeClr>
                </a:solidFill>
                <a:latin typeface="Times New Roman" panose="02020603050405020304" pitchFamily="18" charset="0"/>
                <a:cs typeface="Times New Roman" panose="02020603050405020304" pitchFamily="18" charset="0"/>
              </a:rPr>
            </a:br>
            <a:r>
              <a:rPr lang="kk-KZ" b="1" dirty="0">
                <a:solidFill>
                  <a:schemeClr val="accent1">
                    <a:lumMod val="75000"/>
                  </a:schemeClr>
                </a:solidFill>
                <a:latin typeface="Times New Roman" panose="02020603050405020304" pitchFamily="18" charset="0"/>
                <a:cs typeface="Times New Roman" panose="02020603050405020304" pitchFamily="18" charset="0"/>
              </a:rPr>
              <a:t>2. алгебра және анализ бастамалары бойынша жазбаша емтихан – 2025 жылдың </a:t>
            </a:r>
            <a:r>
              <a:rPr lang="kk-KZ" b="1" u="sng" dirty="0">
                <a:solidFill>
                  <a:schemeClr val="accent1">
                    <a:lumMod val="75000"/>
                  </a:schemeClr>
                </a:solidFill>
                <a:latin typeface="Times New Roman" panose="02020603050405020304" pitchFamily="18" charset="0"/>
                <a:cs typeface="Times New Roman" panose="02020603050405020304" pitchFamily="18" charset="0"/>
              </a:rPr>
              <a:t>4 маусымы</a:t>
            </a:r>
            <a:r>
              <a:rPr lang="kk-KZ" b="1" dirty="0">
                <a:solidFill>
                  <a:schemeClr val="accent1">
                    <a:lumMod val="75000"/>
                  </a:schemeClr>
                </a:solidFill>
                <a:latin typeface="Times New Roman" panose="02020603050405020304" pitchFamily="18" charset="0"/>
                <a:cs typeface="Times New Roman" panose="02020603050405020304" pitchFamily="18" charset="0"/>
              </a:rPr>
              <a:t>;</a:t>
            </a:r>
            <a:br>
              <a:rPr lang="kk-KZ" b="1" dirty="0">
                <a:solidFill>
                  <a:schemeClr val="accent1">
                    <a:lumMod val="75000"/>
                  </a:schemeClr>
                </a:solidFill>
                <a:latin typeface="Times New Roman" panose="02020603050405020304" pitchFamily="18" charset="0"/>
                <a:cs typeface="Times New Roman" panose="02020603050405020304" pitchFamily="18" charset="0"/>
              </a:rPr>
            </a:br>
            <a:r>
              <a:rPr lang="kk-KZ" b="1" dirty="0">
                <a:solidFill>
                  <a:schemeClr val="accent1">
                    <a:lumMod val="75000"/>
                  </a:schemeClr>
                </a:solidFill>
                <a:latin typeface="Times New Roman" panose="02020603050405020304" pitchFamily="18" charset="0"/>
                <a:cs typeface="Times New Roman" panose="02020603050405020304" pitchFamily="18" charset="0"/>
              </a:rPr>
              <a:t>3. </a:t>
            </a:r>
            <a:r>
              <a:rPr lang="kk-KZ" b="1" dirty="0" smtClean="0">
                <a:solidFill>
                  <a:schemeClr val="accent1">
                    <a:lumMod val="75000"/>
                  </a:schemeClr>
                </a:solidFill>
                <a:latin typeface="Times New Roman" panose="02020603050405020304" pitchFamily="18" charset="0"/>
                <a:cs typeface="Times New Roman" panose="02020603050405020304" pitchFamily="18" charset="0"/>
              </a:rPr>
              <a:t>Оқу </a:t>
            </a:r>
            <a:r>
              <a:rPr lang="kk-KZ" b="1" dirty="0">
                <a:solidFill>
                  <a:schemeClr val="accent1">
                    <a:lumMod val="75000"/>
                  </a:schemeClr>
                </a:solidFill>
                <a:latin typeface="Times New Roman" panose="02020603050405020304" pitchFamily="18" charset="0"/>
                <a:cs typeface="Times New Roman" panose="02020603050405020304" pitchFamily="18" charset="0"/>
              </a:rPr>
              <a:t>тілінде жазбаша емтихан – 2025 жылғы </a:t>
            </a:r>
            <a:r>
              <a:rPr lang="kk-KZ" b="1" u="sng" dirty="0">
                <a:solidFill>
                  <a:schemeClr val="accent1">
                    <a:lumMod val="75000"/>
                  </a:schemeClr>
                </a:solidFill>
                <a:latin typeface="Times New Roman" panose="02020603050405020304" pitchFamily="18" charset="0"/>
                <a:cs typeface="Times New Roman" panose="02020603050405020304" pitchFamily="18" charset="0"/>
              </a:rPr>
              <a:t>9 маусым</a:t>
            </a:r>
            <a:r>
              <a:rPr lang="kk-KZ" b="1" dirty="0">
                <a:solidFill>
                  <a:schemeClr val="accent1">
                    <a:lumMod val="75000"/>
                  </a:schemeClr>
                </a:solidFill>
                <a:latin typeface="Times New Roman" panose="02020603050405020304" pitchFamily="18" charset="0"/>
                <a:cs typeface="Times New Roman" panose="02020603050405020304" pitchFamily="18" charset="0"/>
              </a:rPr>
              <a:t>;</a:t>
            </a:r>
            <a:br>
              <a:rPr lang="kk-KZ" b="1" dirty="0">
                <a:solidFill>
                  <a:schemeClr val="accent1">
                    <a:lumMod val="75000"/>
                  </a:schemeClr>
                </a:solidFill>
                <a:latin typeface="Times New Roman" panose="02020603050405020304" pitchFamily="18" charset="0"/>
                <a:cs typeface="Times New Roman" panose="02020603050405020304" pitchFamily="18" charset="0"/>
              </a:rPr>
            </a:br>
            <a:r>
              <a:rPr lang="kk-KZ" b="1" dirty="0">
                <a:solidFill>
                  <a:schemeClr val="accent1">
                    <a:lumMod val="75000"/>
                  </a:schemeClr>
                </a:solidFill>
                <a:latin typeface="Times New Roman" panose="02020603050405020304" pitchFamily="18" charset="0"/>
                <a:cs typeface="Times New Roman" panose="02020603050405020304" pitchFamily="18" charset="0"/>
              </a:rPr>
              <a:t>4. таңдау пәні бойынша жазбаша емтихан (физика, химия, биология, география, геометрия, дүние жүзі тарихы, құқық принциптері, әдебиет (оқыту тілінде), шет тілі (ағылшын/француз/неміс), информатика) – 2025 жылғы </a:t>
            </a:r>
            <a:r>
              <a:rPr lang="kk-KZ" b="1" u="sng" dirty="0">
                <a:solidFill>
                  <a:schemeClr val="accent1">
                    <a:lumMod val="75000"/>
                  </a:schemeClr>
                </a:solidFill>
                <a:latin typeface="Times New Roman" panose="02020603050405020304" pitchFamily="18" charset="0"/>
                <a:cs typeface="Times New Roman" panose="02020603050405020304" pitchFamily="18" charset="0"/>
              </a:rPr>
              <a:t>12 маусым</a:t>
            </a:r>
            <a:r>
              <a:rPr lang="kk-KZ" b="1" dirty="0">
                <a:solidFill>
                  <a:schemeClr val="accent1">
                    <a:lumMod val="75000"/>
                  </a:schemeClr>
                </a:solidFill>
                <a:latin typeface="Times New Roman" panose="02020603050405020304" pitchFamily="18" charset="0"/>
                <a:cs typeface="Times New Roman" panose="02020603050405020304" pitchFamily="18" charset="0"/>
              </a:rPr>
              <a:t>;</a:t>
            </a:r>
            <a:br>
              <a:rPr lang="kk-KZ" b="1" dirty="0">
                <a:solidFill>
                  <a:schemeClr val="accent1">
                    <a:lumMod val="75000"/>
                  </a:schemeClr>
                </a:solidFill>
                <a:latin typeface="Times New Roman" panose="02020603050405020304" pitchFamily="18" charset="0"/>
                <a:cs typeface="Times New Roman" panose="02020603050405020304" pitchFamily="18" charset="0"/>
              </a:rPr>
            </a:br>
            <a:r>
              <a:rPr lang="kk-KZ" b="1" dirty="0">
                <a:solidFill>
                  <a:schemeClr val="accent1">
                    <a:lumMod val="75000"/>
                  </a:schemeClr>
                </a:solidFill>
                <a:latin typeface="Times New Roman" panose="02020603050405020304" pitchFamily="18" charset="0"/>
                <a:cs typeface="Times New Roman" panose="02020603050405020304" pitchFamily="18" charset="0"/>
              </a:rPr>
              <a:t>5. </a:t>
            </a:r>
            <a:r>
              <a:rPr lang="kk-KZ" b="1" dirty="0" smtClean="0">
                <a:solidFill>
                  <a:schemeClr val="accent1">
                    <a:lumMod val="75000"/>
                  </a:schemeClr>
                </a:solidFill>
                <a:latin typeface="Times New Roman" panose="02020603050405020304" pitchFamily="18" charset="0"/>
                <a:cs typeface="Times New Roman" panose="02020603050405020304" pitchFamily="18" charset="0"/>
              </a:rPr>
              <a:t>Қазақ </a:t>
            </a:r>
            <a:r>
              <a:rPr lang="kk-KZ" b="1" dirty="0">
                <a:solidFill>
                  <a:schemeClr val="accent1">
                    <a:lumMod val="75000"/>
                  </a:schemeClr>
                </a:solidFill>
                <a:latin typeface="Times New Roman" panose="02020603050405020304" pitchFamily="18" charset="0"/>
                <a:cs typeface="Times New Roman" panose="02020603050405020304" pitchFamily="18" charset="0"/>
              </a:rPr>
              <a:t>тілінде оқытатын мектептерде/сыныптарда қазақ тілі мен әдебиетінен және қазақ тілінде оқытатын мектептерде/сыныптарда орыс тілі мен әдебиетінен жазбаша емтихан – 2025 жылғы </a:t>
            </a:r>
            <a:r>
              <a:rPr lang="kk-KZ" b="1" u="sng" dirty="0">
                <a:solidFill>
                  <a:schemeClr val="accent1">
                    <a:lumMod val="75000"/>
                  </a:schemeClr>
                </a:solidFill>
                <a:latin typeface="Times New Roman" panose="02020603050405020304" pitchFamily="18" charset="0"/>
                <a:cs typeface="Times New Roman" panose="02020603050405020304" pitchFamily="18" charset="0"/>
              </a:rPr>
              <a:t>16 маусым</a:t>
            </a:r>
            <a:r>
              <a:rPr lang="kk-KZ" b="1" dirty="0">
                <a:solidFill>
                  <a:schemeClr val="accent1">
                    <a:lumMod val="75000"/>
                  </a:schemeClr>
                </a:solidFill>
                <a:latin typeface="Times New Roman" panose="02020603050405020304" pitchFamily="18" charset="0"/>
                <a:cs typeface="Times New Roman" panose="02020603050405020304" pitchFamily="18" charset="0"/>
              </a:rPr>
              <a:t>.</a:t>
            </a:r>
            <a:endParaRPr lang="en-US" b="1"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7406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061050"/>
            <a:ext cx="7557708" cy="222747"/>
          </a:xfrm>
        </p:spPr>
        <p:txBody>
          <a:bodyPr>
            <a:normAutofit fontScale="90000"/>
          </a:bodyPr>
          <a:lstStyle/>
          <a:p>
            <a:pPr algn="l"/>
            <a:r>
              <a:rPr lang="kk-KZ" sz="2000" dirty="0" smtClean="0">
                <a:solidFill>
                  <a:srgbClr val="7030A0"/>
                </a:solidFill>
                <a:latin typeface="Times New Roman" panose="02020603050405020304" pitchFamily="18" charset="0"/>
                <a:cs typeface="Times New Roman" panose="02020603050405020304" pitchFamily="18" charset="0"/>
              </a:rPr>
              <a:t/>
            </a:r>
            <a:br>
              <a:rPr lang="kk-KZ" sz="2000" dirty="0" smtClean="0">
                <a:solidFill>
                  <a:srgbClr val="7030A0"/>
                </a:solidFill>
                <a:latin typeface="Times New Roman" panose="02020603050405020304" pitchFamily="18" charset="0"/>
                <a:cs typeface="Times New Roman" panose="02020603050405020304" pitchFamily="18" charset="0"/>
              </a:rPr>
            </a:br>
            <a:r>
              <a:rPr lang="kk-KZ" sz="2000" dirty="0">
                <a:solidFill>
                  <a:srgbClr val="7030A0"/>
                </a:solidFill>
                <a:latin typeface="Times New Roman" panose="02020603050405020304" pitchFamily="18" charset="0"/>
                <a:cs typeface="Times New Roman" panose="02020603050405020304" pitchFamily="18" charset="0"/>
              </a:rPr>
              <a:t/>
            </a:r>
            <a:br>
              <a:rPr lang="kk-KZ" sz="2000" dirty="0">
                <a:solidFill>
                  <a:srgbClr val="7030A0"/>
                </a:solidFill>
                <a:latin typeface="Times New Roman" panose="02020603050405020304" pitchFamily="18" charset="0"/>
                <a:cs typeface="Times New Roman" panose="02020603050405020304" pitchFamily="18" charset="0"/>
              </a:rPr>
            </a:br>
            <a:r>
              <a:rPr lang="kk-KZ" sz="2000" dirty="0" smtClean="0">
                <a:solidFill>
                  <a:srgbClr val="7030A0"/>
                </a:solidFill>
                <a:latin typeface="Times New Roman" panose="02020603050405020304" pitchFamily="18" charset="0"/>
                <a:cs typeface="Times New Roman" panose="02020603050405020304" pitchFamily="18" charset="0"/>
              </a:rPr>
              <a:t/>
            </a:r>
            <a:br>
              <a:rPr lang="kk-KZ" sz="2000" dirty="0" smtClean="0">
                <a:solidFill>
                  <a:srgbClr val="7030A0"/>
                </a:solidFill>
                <a:latin typeface="Times New Roman" panose="02020603050405020304" pitchFamily="18" charset="0"/>
                <a:cs typeface="Times New Roman" panose="02020603050405020304" pitchFamily="18" charset="0"/>
              </a:rPr>
            </a:br>
            <a:r>
              <a:rPr lang="kk-KZ" sz="2000" dirty="0">
                <a:solidFill>
                  <a:srgbClr val="7030A0"/>
                </a:solidFill>
                <a:latin typeface="Times New Roman" panose="02020603050405020304" pitchFamily="18" charset="0"/>
                <a:cs typeface="Times New Roman" panose="02020603050405020304" pitchFamily="18" charset="0"/>
              </a:rPr>
              <a:t/>
            </a:r>
            <a:br>
              <a:rPr lang="kk-KZ" sz="2000" dirty="0">
                <a:solidFill>
                  <a:srgbClr val="7030A0"/>
                </a:solidFill>
                <a:latin typeface="Times New Roman" panose="02020603050405020304" pitchFamily="18" charset="0"/>
                <a:cs typeface="Times New Roman" panose="02020603050405020304" pitchFamily="18" charset="0"/>
              </a:rPr>
            </a:br>
            <a:r>
              <a:rPr lang="kk-KZ" sz="2000" dirty="0" smtClean="0">
                <a:solidFill>
                  <a:srgbClr val="7030A0"/>
                </a:solidFill>
                <a:latin typeface="Times New Roman" panose="02020603050405020304" pitchFamily="18" charset="0"/>
                <a:cs typeface="Times New Roman" panose="02020603050405020304" pitchFamily="18" charset="0"/>
              </a:rPr>
              <a:t/>
            </a:r>
            <a:br>
              <a:rPr lang="kk-KZ" sz="2000" dirty="0" smtClean="0">
                <a:solidFill>
                  <a:srgbClr val="7030A0"/>
                </a:solidFill>
                <a:latin typeface="Times New Roman" panose="02020603050405020304" pitchFamily="18" charset="0"/>
                <a:cs typeface="Times New Roman" panose="02020603050405020304" pitchFamily="18" charset="0"/>
              </a:rPr>
            </a:br>
            <a:r>
              <a:rPr lang="kk-KZ" sz="2000" dirty="0">
                <a:solidFill>
                  <a:srgbClr val="7030A0"/>
                </a:solidFill>
                <a:latin typeface="Times New Roman" panose="02020603050405020304" pitchFamily="18" charset="0"/>
                <a:cs typeface="Times New Roman" panose="02020603050405020304" pitchFamily="18" charset="0"/>
              </a:rPr>
              <a:t/>
            </a:r>
            <a:br>
              <a:rPr lang="kk-KZ" sz="2000" dirty="0">
                <a:solidFill>
                  <a:srgbClr val="7030A0"/>
                </a:solidFill>
                <a:latin typeface="Times New Roman" panose="02020603050405020304" pitchFamily="18" charset="0"/>
                <a:cs typeface="Times New Roman" panose="02020603050405020304" pitchFamily="18" charset="0"/>
              </a:rPr>
            </a:br>
            <a:r>
              <a:rPr lang="kk-KZ" sz="2000" dirty="0" smtClean="0">
                <a:solidFill>
                  <a:srgbClr val="7030A0"/>
                </a:solidFill>
                <a:latin typeface="Times New Roman" panose="02020603050405020304" pitchFamily="18" charset="0"/>
                <a:cs typeface="Times New Roman" panose="02020603050405020304" pitchFamily="18" charset="0"/>
              </a:rPr>
              <a:t/>
            </a:r>
            <a:br>
              <a:rPr lang="kk-KZ" sz="2000" dirty="0" smtClean="0">
                <a:solidFill>
                  <a:srgbClr val="7030A0"/>
                </a:solidFill>
                <a:latin typeface="Times New Roman" panose="02020603050405020304" pitchFamily="18" charset="0"/>
                <a:cs typeface="Times New Roman" panose="02020603050405020304" pitchFamily="18" charset="0"/>
              </a:rPr>
            </a:br>
            <a:r>
              <a:rPr lang="kk-KZ" sz="2000" dirty="0">
                <a:solidFill>
                  <a:srgbClr val="7030A0"/>
                </a:solidFill>
                <a:latin typeface="Times New Roman" panose="02020603050405020304" pitchFamily="18" charset="0"/>
                <a:cs typeface="Times New Roman" panose="02020603050405020304" pitchFamily="18" charset="0"/>
              </a:rPr>
              <a:t/>
            </a:r>
            <a:br>
              <a:rPr lang="kk-KZ" sz="2000" dirty="0">
                <a:solidFill>
                  <a:srgbClr val="7030A0"/>
                </a:solidFill>
                <a:latin typeface="Times New Roman" panose="02020603050405020304" pitchFamily="18" charset="0"/>
                <a:cs typeface="Times New Roman" panose="02020603050405020304" pitchFamily="18" charset="0"/>
              </a:rPr>
            </a:br>
            <a:r>
              <a:rPr lang="kk-KZ" dirty="0"/>
              <a:t/>
            </a:r>
            <a:br>
              <a:rPr lang="kk-KZ" dirty="0"/>
            </a:br>
            <a:r>
              <a:rPr lang="kk-KZ" dirty="0" smtClean="0"/>
              <a:t/>
            </a:r>
            <a:br>
              <a:rPr lang="kk-KZ" dirty="0" smtClean="0"/>
            </a:br>
            <a:r>
              <a:rPr lang="kk-KZ" dirty="0" smtClean="0"/>
              <a:t/>
            </a:r>
            <a:br>
              <a:rPr lang="kk-KZ" dirty="0" smtClean="0"/>
            </a:br>
            <a:r>
              <a:rPr lang="kk-KZ" dirty="0"/>
              <a:t/>
            </a:r>
            <a:br>
              <a:rPr lang="kk-KZ" dirty="0"/>
            </a:br>
            <a:r>
              <a:rPr lang="kk-KZ" dirty="0" smtClean="0"/>
              <a:t/>
            </a:r>
            <a:br>
              <a:rPr lang="kk-KZ" dirty="0" smtClean="0"/>
            </a:br>
            <a:r>
              <a:rPr lang="kk-KZ" dirty="0"/>
              <a:t/>
            </a:r>
            <a:br>
              <a:rPr lang="kk-KZ" dirty="0"/>
            </a:br>
            <a:r>
              <a:rPr lang="kk-KZ" dirty="0" smtClean="0"/>
              <a:t/>
            </a:r>
            <a:br>
              <a:rPr lang="kk-KZ" dirty="0" smtClean="0"/>
            </a:br>
            <a:r>
              <a:rPr lang="kk-KZ" sz="2700" b="1" dirty="0" smtClean="0">
                <a:solidFill>
                  <a:schemeClr val="accent1">
                    <a:lumMod val="75000"/>
                  </a:schemeClr>
                </a:solidFill>
                <a:latin typeface="Times New Roman" panose="02020603050405020304" pitchFamily="18" charset="0"/>
                <a:cs typeface="Times New Roman" panose="02020603050405020304" pitchFamily="18" charset="0"/>
              </a:rPr>
              <a:t>67.9 </a:t>
            </a:r>
            <a:r>
              <a:rPr lang="kk-KZ" sz="2700" b="1" dirty="0">
                <a:solidFill>
                  <a:schemeClr val="accent1">
                    <a:lumMod val="75000"/>
                  </a:schemeClr>
                </a:solidFill>
                <a:latin typeface="Times New Roman" panose="02020603050405020304" pitchFamily="18" charset="0"/>
                <a:cs typeface="Times New Roman" panose="02020603050405020304" pitchFamily="18" charset="0"/>
              </a:rPr>
              <a:t>(10) сыныпта жазбаша жұмыстарды орындауға – 2 астрономиялық сағат, математикаға (алгебраға) (жазбаша) – 3 астрономиялық сағат (физика-математикалық бағыттағы мамандандырылған мектептерде – 4 сағат) бөлінеді.</a:t>
            </a:r>
            <a:r>
              <a:rPr lang="en-US" sz="2700" b="1" dirty="0">
                <a:solidFill>
                  <a:schemeClr val="accent1">
                    <a:lumMod val="75000"/>
                  </a:schemeClr>
                </a:solidFill>
                <a:latin typeface="Times New Roman" panose="02020603050405020304" pitchFamily="18" charset="0"/>
                <a:cs typeface="Times New Roman" panose="02020603050405020304" pitchFamily="18" charset="0"/>
              </a:rPr>
              <a:t/>
            </a:r>
            <a:br>
              <a:rPr lang="en-US" sz="2700" b="1" dirty="0">
                <a:solidFill>
                  <a:schemeClr val="accent1">
                    <a:lumMod val="75000"/>
                  </a:schemeClr>
                </a:solidFill>
                <a:latin typeface="Times New Roman" panose="02020603050405020304" pitchFamily="18" charset="0"/>
                <a:cs typeface="Times New Roman" panose="02020603050405020304" pitchFamily="18" charset="0"/>
              </a:rPr>
            </a:br>
            <a:r>
              <a:rPr lang="kk-KZ" sz="2700" b="1" dirty="0">
                <a:solidFill>
                  <a:schemeClr val="accent1">
                    <a:lumMod val="75000"/>
                  </a:schemeClr>
                </a:solidFill>
                <a:latin typeface="Times New Roman" panose="02020603050405020304" pitchFamily="18" charset="0"/>
                <a:cs typeface="Times New Roman" panose="02020603050405020304" pitchFamily="18" charset="0"/>
              </a:rPr>
              <a:t>      68. 11 (12) сыныпта қазақ тілі /орыс тілі және ұйғыр/ тәжік/ өзбек тілінде оқытатын мектептер үшін ана тілі бойынша (оқыту тілі) жазбаша емтиханға 3 астрономиялық сағат, алгебра және анализ бастамалары бойынша 5 астрономиялық сағат бөлінеді.</a:t>
            </a:r>
            <a:r>
              <a:rPr lang="en-US" sz="2700" b="1" dirty="0">
                <a:solidFill>
                  <a:schemeClr val="accent1">
                    <a:lumMod val="75000"/>
                  </a:schemeClr>
                </a:solidFill>
                <a:latin typeface="Times New Roman" panose="02020603050405020304" pitchFamily="18" charset="0"/>
                <a:cs typeface="Times New Roman" panose="02020603050405020304" pitchFamily="18" charset="0"/>
              </a:rPr>
              <a:t/>
            </a:r>
            <a:br>
              <a:rPr lang="en-US" sz="2700" b="1" dirty="0">
                <a:solidFill>
                  <a:schemeClr val="accent1">
                    <a:lumMod val="75000"/>
                  </a:schemeClr>
                </a:solidFill>
                <a:latin typeface="Times New Roman" panose="02020603050405020304" pitchFamily="18" charset="0"/>
                <a:cs typeface="Times New Roman" panose="02020603050405020304" pitchFamily="18" charset="0"/>
              </a:rPr>
            </a:br>
            <a:r>
              <a:rPr lang="kk-KZ" sz="2700" b="1" dirty="0">
                <a:solidFill>
                  <a:schemeClr val="accent1">
                    <a:lumMod val="75000"/>
                  </a:schemeClr>
                </a:solidFill>
                <a:latin typeface="Times New Roman" panose="02020603050405020304" pitchFamily="18" charset="0"/>
                <a:cs typeface="Times New Roman" panose="02020603050405020304" pitchFamily="18" charset="0"/>
              </a:rPr>
              <a:t>      72. Мектептердің барлық сыныптарындағы жазбаша емтихан жұмыстары Астана қаласының уақытымен таңертеңгі сағат 10:00-де басталады</a:t>
            </a:r>
            <a:r>
              <a:rPr lang="kk-KZ" sz="27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en-US" sz="7300" b="1" dirty="0">
                <a:solidFill>
                  <a:schemeClr val="accent1">
                    <a:lumMod val="75000"/>
                  </a:schemeClr>
                </a:solidFill>
                <a:latin typeface="Times New Roman" panose="02020603050405020304" pitchFamily="18" charset="0"/>
                <a:cs typeface="Times New Roman" panose="02020603050405020304" pitchFamily="18" charset="0"/>
              </a:rPr>
              <a:t/>
            </a:r>
            <a:br>
              <a:rPr lang="en-US" sz="7300" b="1" dirty="0">
                <a:solidFill>
                  <a:schemeClr val="accent1">
                    <a:lumMod val="75000"/>
                  </a:schemeClr>
                </a:solidFill>
                <a:latin typeface="Times New Roman" panose="02020603050405020304" pitchFamily="18" charset="0"/>
                <a:cs typeface="Times New Roman" panose="02020603050405020304" pitchFamily="18" charset="0"/>
              </a:rPr>
            </a:br>
            <a:r>
              <a:rPr lang="kk-KZ" sz="5300" b="1" dirty="0">
                <a:solidFill>
                  <a:schemeClr val="accent1">
                    <a:lumMod val="75000"/>
                  </a:schemeClr>
                </a:solidFill>
                <a:latin typeface="Times New Roman" panose="02020603050405020304" pitchFamily="18" charset="0"/>
                <a:cs typeface="Times New Roman" panose="02020603050405020304" pitchFamily="18" charset="0"/>
              </a:rPr>
              <a:t/>
            </a:r>
            <a:br>
              <a:rPr lang="kk-KZ" sz="5300" b="1" dirty="0">
                <a:solidFill>
                  <a:schemeClr val="accent1">
                    <a:lumMod val="75000"/>
                  </a:schemeClr>
                </a:solidFill>
                <a:latin typeface="Times New Roman" panose="02020603050405020304" pitchFamily="18" charset="0"/>
                <a:cs typeface="Times New Roman" panose="02020603050405020304" pitchFamily="18" charset="0"/>
              </a:rPr>
            </a:br>
            <a:r>
              <a:rPr lang="kk-KZ" dirty="0"/>
              <a:t/>
            </a:r>
            <a:br>
              <a:rPr lang="kk-KZ" dirty="0"/>
            </a:br>
            <a:endParaRPr lang="ru-RU" sz="2200" b="1" dirty="0">
              <a:solidFill>
                <a:srgbClr val="7030A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908720"/>
            <a:ext cx="8229600" cy="5217443"/>
          </a:xfrm>
        </p:spPr>
        <p:txBody>
          <a:bodyPr/>
          <a:lstStyle/>
          <a:p>
            <a:pPr marL="0" indent="0" algn="r">
              <a:buNone/>
            </a:pPr>
            <a:r>
              <a:rPr lang="kk-KZ" dirty="0" smtClean="0"/>
              <a:t> </a:t>
            </a:r>
            <a:endParaRPr lang="ru-RU" dirty="0">
              <a:solidFill>
                <a:srgbClr val="C00000"/>
              </a:solidFill>
              <a:latin typeface="Bahnschrift SemiBold" panose="020B0502040204020203" pitchFamily="34" charset="0"/>
            </a:endParaRPr>
          </a:p>
        </p:txBody>
      </p:sp>
      <p:sp>
        <p:nvSpPr>
          <p:cNvPr id="5" name="AutoShape 2" descr="Файл:UTC+10.00.svg — Википедия"/>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Реалистичные 3D часы с римскими цифрами на 12 часов — Стоковое фото ©  Noedelhap #79273934"/>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Иллюстрация Часы, Показывающие 10:00, Изолированных На Белом Фоне  Фотография, картинки, изображения и сток-фотография без роялти. Image  24471535"/>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Иллюстрация Часы, Показывающие 10:00, Изолированных На Белом Фоне  Фотография, картинки, изображения и сток-фотография без роялти. Image  24471535"/>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255075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556792"/>
            <a:ext cx="8229600" cy="4569371"/>
          </a:xfrm>
        </p:spPr>
        <p:txBody>
          <a:bodyPr>
            <a:noAutofit/>
          </a:bodyPr>
          <a:lstStyle/>
          <a:p>
            <a:r>
              <a:rPr lang="ru-RU" sz="2400" b="1" dirty="0">
                <a:solidFill>
                  <a:schemeClr val="accent1">
                    <a:lumMod val="75000"/>
                  </a:schemeClr>
                </a:solidFill>
                <a:latin typeface="Times New Roman" panose="02020603050405020304" pitchFamily="18" charset="0"/>
                <a:cs typeface="Times New Roman" panose="02020603050405020304" pitchFamily="18" charset="0"/>
              </a:rPr>
              <a:t>48. 5 – 9 (10)-</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сыныптардағы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оқу</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кезеңінде</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барлық</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пәндер</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жылдық</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және</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қорытынды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бағалары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"5"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болған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9 (10)-</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сынып</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алушыларына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 39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бұйрықпен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бекітілген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нысанға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сәйкес</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негізгі</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орта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туралы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үздік</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аттестат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беріледі</a:t>
            </a:r>
            <a:r>
              <a:rPr lang="ru-RU" sz="2400" b="1" dirty="0">
                <a:solidFill>
                  <a:schemeClr val="accent1">
                    <a:lumMod val="75000"/>
                  </a:schemeClr>
                </a:solidFill>
                <a:latin typeface="Times New Roman" panose="02020603050405020304" pitchFamily="18" charset="0"/>
                <a:cs typeface="Times New Roman" panose="02020603050405020304" pitchFamily="18" charset="0"/>
              </a:rPr>
              <a:t>.</a:t>
            </a:r>
            <a:endParaRPr lang="en-US" sz="2400" b="1" dirty="0">
              <a:solidFill>
                <a:schemeClr val="accent1">
                  <a:lumMod val="75000"/>
                </a:schemeClr>
              </a:solidFill>
              <a:latin typeface="Times New Roman" panose="02020603050405020304" pitchFamily="18" charset="0"/>
              <a:cs typeface="Times New Roman" panose="02020603050405020304" pitchFamily="18" charset="0"/>
            </a:endParaRPr>
          </a:p>
          <a:p>
            <a:r>
              <a:rPr lang="en-US"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smtClean="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a:solidFill>
                  <a:schemeClr val="accent1">
                    <a:lumMod val="75000"/>
                  </a:schemeClr>
                </a:solidFill>
                <a:latin typeface="Times New Roman" panose="02020603050405020304" pitchFamily="18" charset="0"/>
                <a:cs typeface="Times New Roman" panose="02020603050405020304" pitchFamily="18" charset="0"/>
              </a:rPr>
              <a:t>49.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Жалпы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орта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туралы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аттестатқа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қосымшаға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енгізілетін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пәндерден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"5"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болған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және</a:t>
            </a:r>
            <a:r>
              <a:rPr lang="ru-RU" sz="2400" b="1" dirty="0">
                <a:solidFill>
                  <a:schemeClr val="accent1">
                    <a:lumMod val="75000"/>
                  </a:schemeClr>
                </a:solidFill>
                <a:latin typeface="Times New Roman" panose="02020603050405020304" pitchFamily="18" charset="0"/>
                <a:cs typeface="Times New Roman" panose="02020603050405020304" pitchFamily="18" charset="0"/>
              </a:rPr>
              <a:t> 10 (11) - 11 (12)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сыныптардағы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оқу</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кезеңінде</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барлық</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пәндер</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жылдық</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қорытынды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бағалары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"5"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болған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11 (12)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сынып</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алушыларына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 39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бұйрықпен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бекітілген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нысанға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сәйкес</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жалпы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орта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туралы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үздік</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аттестат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беріледі</a:t>
            </a:r>
            <a:r>
              <a:rPr lang="ru-RU" sz="2400" b="1" dirty="0" smtClean="0">
                <a:solidFill>
                  <a:schemeClr val="accent1">
                    <a:lumMod val="75000"/>
                  </a:schemeClr>
                </a:solidFill>
                <a:latin typeface="Times New Roman" panose="02020603050405020304" pitchFamily="18" charset="0"/>
                <a:cs typeface="Times New Roman" panose="02020603050405020304" pitchFamily="18" charset="0"/>
              </a:rPr>
              <a:t>.</a:t>
            </a:r>
            <a:r>
              <a:rPr lang="ru-RU" sz="2400" b="1" dirty="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p>
            <a:pPr marL="0" indent="0">
              <a:buNone/>
            </a:pPr>
            <a:endParaRPr lang="ru-RU" sz="1800" dirty="0">
              <a:latin typeface="Bookman Old Style" panose="02050604050505020204" pitchFamily="18" charset="0"/>
            </a:endParaRPr>
          </a:p>
        </p:txBody>
      </p:sp>
    </p:spTree>
    <p:extLst>
      <p:ext uri="{BB962C8B-B14F-4D97-AF65-F5344CB8AC3E}">
        <p14:creationId xmlns:p14="http://schemas.microsoft.com/office/powerpoint/2010/main" val="2424265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073427"/>
          </a:xfrm>
        </p:spPr>
        <p:txBody>
          <a:bodyPr>
            <a:noAutofit/>
          </a:bodyPr>
          <a:lstStyle/>
          <a:p>
            <a:r>
              <a:rPr lang="ru-RU" sz="2400" b="1" dirty="0">
                <a:solidFill>
                  <a:schemeClr val="accent1">
                    <a:lumMod val="75000"/>
                  </a:schemeClr>
                </a:solidFill>
                <a:latin typeface="Times New Roman" panose="02020603050405020304" pitchFamily="18" charset="0"/>
                <a:cs typeface="Times New Roman" panose="02020603050405020304" pitchFamily="18" charset="0"/>
              </a:rPr>
              <a:t>52.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Негізгі</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орта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туралы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үздік</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аттестат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алған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негізгі</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жалпы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орта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беру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бағдарламаларына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немесе</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"Назарбаев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Зияткерлік</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мектептері</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дербес</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беру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ұйымының</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бұдан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әрі</a:t>
            </a:r>
            <a:r>
              <a:rPr lang="ru-RU" sz="2400" b="1" dirty="0">
                <a:solidFill>
                  <a:schemeClr val="accent1">
                    <a:lumMod val="75000"/>
                  </a:schemeClr>
                </a:solidFill>
                <a:latin typeface="Times New Roman" panose="02020603050405020304" pitchFamily="18" charset="0"/>
                <a:cs typeface="Times New Roman" panose="02020603050405020304" pitchFamily="18" charset="0"/>
              </a:rPr>
              <a:t> – "НЗМ" ДББҰ)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беру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бағдарламаларына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сәйкес</a:t>
            </a:r>
            <a:r>
              <a:rPr lang="ru-RU" sz="2400" b="1" dirty="0">
                <a:solidFill>
                  <a:schemeClr val="accent1">
                    <a:lumMod val="75000"/>
                  </a:schemeClr>
                </a:solidFill>
                <a:latin typeface="Times New Roman" panose="02020603050405020304" pitchFamily="18" charset="0"/>
                <a:cs typeface="Times New Roman" panose="02020603050405020304" pitchFamily="18" charset="0"/>
              </a:rPr>
              <a:t> 5 (6) - 11 (12)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сыныптарда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алған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кезеңінде</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барлық</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пәндер</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жылдық</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және</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қорытынды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бағалары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"5", 10 (11)-11 (12)-</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сыныптар</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аралығында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алу</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кезеңінде</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барлық</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пәндер</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тоқсандық</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бағалары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"5"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болған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жалпы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орта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беру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аяқталғаннан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кейін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қорытынды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аттестаттаудан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"5"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бағасына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өткен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11 (12)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сынып</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алушыларына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 39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бұйрықпен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бекітілген</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нысанға</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сәйкес</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жалпы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орта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туралы</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"Алтын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белгі</a:t>
            </a:r>
            <a:r>
              <a:rPr lang="ru-RU" sz="2400" b="1" dirty="0">
                <a:solidFill>
                  <a:schemeClr val="accent1">
                    <a:lumMod val="75000"/>
                  </a:schemeClr>
                </a:solidFill>
                <a:latin typeface="Times New Roman" panose="02020603050405020304" pitchFamily="18" charset="0"/>
                <a:cs typeface="Times New Roman" panose="02020603050405020304" pitchFamily="18" charset="0"/>
              </a:rPr>
              <a:t>" аттестаты </a:t>
            </a:r>
            <a:r>
              <a:rPr lang="ru-RU" sz="2400" b="1" dirty="0" err="1">
                <a:solidFill>
                  <a:schemeClr val="accent1">
                    <a:lumMod val="75000"/>
                  </a:schemeClr>
                </a:solidFill>
                <a:latin typeface="Times New Roman" panose="02020603050405020304" pitchFamily="18" charset="0"/>
                <a:cs typeface="Times New Roman" panose="02020603050405020304" pitchFamily="18" charset="0"/>
              </a:rPr>
              <a:t>беріледі</a:t>
            </a:r>
            <a:r>
              <a:rPr lang="ru-RU" sz="2400" b="1" dirty="0" smtClean="0">
                <a:solidFill>
                  <a:schemeClr val="accent1">
                    <a:lumMod val="75000"/>
                  </a:schemeClr>
                </a:solidFill>
                <a:latin typeface="Times New Roman" panose="02020603050405020304" pitchFamily="18" charset="0"/>
                <a:cs typeface="Times New Roman" panose="02020603050405020304" pitchFamily="18" charset="0"/>
              </a:rPr>
              <a:t>.</a:t>
            </a:r>
            <a:r>
              <a:rPr lang="ru-RU" sz="2400" b="1" dirty="0">
                <a:solidFill>
                  <a:schemeClr val="accent1">
                    <a:lumMod val="75000"/>
                  </a:schemeClr>
                </a:solidFill>
                <a:latin typeface="Times New Roman" panose="02020603050405020304" pitchFamily="18" charset="0"/>
                <a:cs typeface="Times New Roman" panose="02020603050405020304" pitchFamily="18" charset="0"/>
              </a:rPr>
              <a:t> </a:t>
            </a:r>
            <a:endParaRPr lang="ru-RU" sz="2400" b="1" dirty="0" smtClean="0">
              <a:solidFill>
                <a:schemeClr val="accent1">
                  <a:lumMod val="75000"/>
                </a:schemeClr>
              </a:solidFill>
              <a:latin typeface="Times New Roman" panose="02020603050405020304" pitchFamily="18" charset="0"/>
              <a:cs typeface="Times New Roman" panose="02020603050405020304" pitchFamily="18" charset="0"/>
            </a:endParaRPr>
          </a:p>
          <a:p>
            <a:endParaRPr lang="en-US" sz="2400" b="1" dirty="0">
              <a:latin typeface="Times New Roman" panose="02020603050405020304" pitchFamily="18" charset="0"/>
              <a:cs typeface="Times New Roman" panose="02020603050405020304" pitchFamily="18" charset="0"/>
            </a:endParaRPr>
          </a:p>
          <a:p>
            <a:pPr marL="0" indent="0">
              <a:buNone/>
            </a:pPr>
            <a:endParaRPr lang="ru-RU" sz="12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3466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en-US" dirty="0"/>
              <a:t>      </a:t>
            </a:r>
            <a:r>
              <a:rPr lang="ru-RU" b="1" dirty="0">
                <a:solidFill>
                  <a:schemeClr val="accent1">
                    <a:lumMod val="75000"/>
                  </a:schemeClr>
                </a:solidFill>
                <a:latin typeface="Times New Roman" panose="02020603050405020304" pitchFamily="18" charset="0"/>
                <a:cs typeface="Times New Roman" panose="02020603050405020304" pitchFamily="18" charset="0"/>
              </a:rPr>
              <a:t>9 (10) </a:t>
            </a:r>
            <a:r>
              <a:rPr lang="ru-RU" b="1" dirty="0" err="1">
                <a:solidFill>
                  <a:schemeClr val="accent1">
                    <a:lumMod val="75000"/>
                  </a:schemeClr>
                </a:solidFill>
                <a:latin typeface="Times New Roman" panose="02020603050405020304" pitchFamily="18" charset="0"/>
                <a:cs typeface="Times New Roman" panose="02020603050405020304" pitchFamily="18" charset="0"/>
              </a:rPr>
              <a:t>және</a:t>
            </a:r>
            <a:r>
              <a:rPr lang="ru-RU" b="1" dirty="0">
                <a:solidFill>
                  <a:schemeClr val="accent1">
                    <a:lumMod val="75000"/>
                  </a:schemeClr>
                </a:solidFill>
                <a:latin typeface="Times New Roman" panose="02020603050405020304" pitchFamily="18" charset="0"/>
                <a:cs typeface="Times New Roman" panose="02020603050405020304" pitchFamily="18" charset="0"/>
              </a:rPr>
              <a:t> 11 (12) </a:t>
            </a:r>
            <a:r>
              <a:rPr lang="ru-RU" b="1" dirty="0" err="1">
                <a:solidFill>
                  <a:schemeClr val="accent1">
                    <a:lumMod val="75000"/>
                  </a:schemeClr>
                </a:solidFill>
                <a:latin typeface="Times New Roman" panose="02020603050405020304" pitchFamily="18" charset="0"/>
                <a:cs typeface="Times New Roman" panose="02020603050405020304" pitchFamily="18" charset="0"/>
              </a:rPr>
              <a:t>сынып</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алушыларының</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пәндер</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қорытынды</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аттестаттау</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нәтижелері</a:t>
            </a:r>
            <a:r>
              <a:rPr lang="ru-RU" b="1" dirty="0">
                <a:solidFill>
                  <a:schemeClr val="accent1">
                    <a:lumMod val="75000"/>
                  </a:schemeClr>
                </a:solidFill>
                <a:latin typeface="Times New Roman" panose="02020603050405020304" pitchFamily="18" charset="0"/>
                <a:cs typeface="Times New Roman" panose="02020603050405020304" pitchFamily="18" charset="0"/>
              </a:rPr>
              <a:t> балл </a:t>
            </a:r>
            <a:r>
              <a:rPr lang="ru-RU" b="1" dirty="0" err="1">
                <a:solidFill>
                  <a:schemeClr val="accent1">
                    <a:lumMod val="75000"/>
                  </a:schemeClr>
                </a:solidFill>
                <a:latin typeface="Times New Roman" panose="02020603050405020304" pitchFamily="18" charset="0"/>
                <a:cs typeface="Times New Roman" panose="02020603050405020304" pitchFamily="18" charset="0"/>
              </a:rPr>
              <a:t>түрінде</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журналға</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қағаз</a:t>
            </a:r>
            <a:r>
              <a:rPr lang="ru-RU" b="1" dirty="0">
                <a:solidFill>
                  <a:schemeClr val="accent1">
                    <a:lumMod val="75000"/>
                  </a:schemeClr>
                </a:solidFill>
                <a:latin typeface="Times New Roman" panose="02020603050405020304" pitchFamily="18" charset="0"/>
                <a:cs typeface="Times New Roman" panose="02020603050405020304" pitchFamily="18" charset="0"/>
              </a:rPr>
              <a:t>/</a:t>
            </a:r>
            <a:r>
              <a:rPr lang="ru-RU" b="1" dirty="0" err="1">
                <a:solidFill>
                  <a:schemeClr val="accent1">
                    <a:lumMod val="75000"/>
                  </a:schemeClr>
                </a:solidFill>
                <a:latin typeface="Times New Roman" panose="02020603050405020304" pitchFamily="18" charset="0"/>
                <a:cs typeface="Times New Roman" panose="02020603050405020304" pitchFamily="18" charset="0"/>
              </a:rPr>
              <a:t>электрондық</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қойылады</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және</a:t>
            </a:r>
            <a:r>
              <a:rPr lang="ru-RU" b="1" dirty="0">
                <a:solidFill>
                  <a:schemeClr val="accent1">
                    <a:lumMod val="75000"/>
                  </a:schemeClr>
                </a:solidFill>
                <a:latin typeface="Times New Roman" panose="02020603050405020304" pitchFamily="18" charset="0"/>
                <a:cs typeface="Times New Roman" panose="02020603050405020304" pitchFamily="18" charset="0"/>
              </a:rPr>
              <a:t> осы </a:t>
            </a:r>
            <a:r>
              <a:rPr lang="ru-RU" b="1" dirty="0" err="1">
                <a:solidFill>
                  <a:schemeClr val="accent1">
                    <a:lumMod val="75000"/>
                  </a:schemeClr>
                </a:solidFill>
                <a:latin typeface="Times New Roman" panose="02020603050405020304" pitchFamily="18" charset="0"/>
                <a:cs typeface="Times New Roman" panose="02020603050405020304" pitchFamily="18" charset="0"/>
              </a:rPr>
              <a:t>Қағидаларға</a:t>
            </a:r>
            <a:r>
              <a:rPr lang="ru-RU" b="1" dirty="0">
                <a:solidFill>
                  <a:schemeClr val="accent1">
                    <a:lumMod val="75000"/>
                  </a:schemeClr>
                </a:solidFill>
                <a:latin typeface="Times New Roman" panose="02020603050405020304" pitchFamily="18" charset="0"/>
                <a:cs typeface="Times New Roman" panose="02020603050405020304" pitchFamily="18" charset="0"/>
              </a:rPr>
              <a:t> 4-қосымшаға </a:t>
            </a:r>
            <a:r>
              <a:rPr lang="ru-RU" b="1" dirty="0" err="1">
                <a:solidFill>
                  <a:schemeClr val="accent1">
                    <a:lumMod val="75000"/>
                  </a:schemeClr>
                </a:solidFill>
                <a:latin typeface="Times New Roman" panose="02020603050405020304" pitchFamily="18" charset="0"/>
                <a:cs typeface="Times New Roman" panose="02020603050405020304" pitchFamily="18" charset="0"/>
              </a:rPr>
              <a:t>сәйкес</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емтихан</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балдарын</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емтихан</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бағасына</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ауыстыру</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шәкілі</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b="1" dirty="0">
                <a:solidFill>
                  <a:schemeClr val="accent1">
                    <a:lumMod val="75000"/>
                  </a:schemeClr>
                </a:solidFill>
                <a:latin typeface="Times New Roman" panose="02020603050405020304" pitchFamily="18" charset="0"/>
                <a:cs typeface="Times New Roman" panose="02020603050405020304" pitchFamily="18" charset="0"/>
              </a:rPr>
              <a:t> </a:t>
            </a:r>
            <a:r>
              <a:rPr lang="ru-RU" b="1" dirty="0" err="1">
                <a:solidFill>
                  <a:schemeClr val="accent1">
                    <a:lumMod val="75000"/>
                  </a:schemeClr>
                </a:solidFill>
                <a:latin typeface="Times New Roman" panose="02020603050405020304" pitchFamily="18" charset="0"/>
                <a:cs typeface="Times New Roman" panose="02020603050405020304" pitchFamily="18" charset="0"/>
              </a:rPr>
              <a:t>ауыстырылады</a:t>
            </a:r>
            <a:r>
              <a:rPr lang="ru-RU" b="1" dirty="0">
                <a:solidFill>
                  <a:schemeClr val="accent1">
                    <a:lumMod val="75000"/>
                  </a:schemeClr>
                </a:solidFill>
                <a:latin typeface="Times New Roman" panose="02020603050405020304" pitchFamily="18" charset="0"/>
                <a:cs typeface="Times New Roman" panose="02020603050405020304" pitchFamily="18" charset="0"/>
              </a:rPr>
              <a:t>.</a:t>
            </a:r>
            <a:endParaRPr lang="en-US" b="1" dirty="0">
              <a:solidFill>
                <a:schemeClr val="accent1">
                  <a:lumMod val="75000"/>
                </a:schemeClr>
              </a:solidFill>
              <a:latin typeface="Times New Roman" panose="02020603050405020304" pitchFamily="18" charset="0"/>
              <a:cs typeface="Times New Roman" panose="02020603050405020304" pitchFamily="18" charset="0"/>
            </a:endParaRPr>
          </a:p>
          <a:p>
            <a:pPr marL="0" indent="0">
              <a:buNone/>
            </a:pPr>
            <a:r>
              <a:rPr lang="ru-RU" b="1" dirty="0">
                <a:solidFill>
                  <a:srgbClr val="7030A0"/>
                </a:solidFill>
                <a:latin typeface="Times New Roman" panose="02020603050405020304" pitchFamily="18" charset="0"/>
                <a:cs typeface="Times New Roman" panose="02020603050405020304" pitchFamily="18" charset="0"/>
              </a:rPr>
              <a:t> </a:t>
            </a:r>
            <a:endParaRPr lang="en-US" b="1" dirty="0">
              <a:solidFill>
                <a:srgbClr val="7030A0"/>
              </a:solidFill>
              <a:latin typeface="Times New Roman" panose="02020603050405020304" pitchFamily="18" charset="0"/>
              <a:cs typeface="Times New Roman" panose="02020603050405020304" pitchFamily="18" charset="0"/>
            </a:endParaRPr>
          </a:p>
          <a:p>
            <a:pPr marL="0" indent="0">
              <a:buNone/>
            </a:pPr>
            <a:r>
              <a:rPr lang="ru-RU" b="1" dirty="0">
                <a:solidFill>
                  <a:srgbClr val="7030A0"/>
                </a:solidFill>
                <a:latin typeface="Times New Roman" panose="02020603050405020304" pitchFamily="18" charset="0"/>
                <a:cs typeface="Times New Roman" panose="02020603050405020304" pitchFamily="18" charset="0"/>
              </a:rPr>
              <a:t> </a:t>
            </a:r>
            <a:endParaRPr lang="en-US" b="1" dirty="0">
              <a:solidFill>
                <a:srgbClr val="7030A0"/>
              </a:solidFill>
              <a:latin typeface="Times New Roman" panose="02020603050405020304" pitchFamily="18" charset="0"/>
              <a:cs typeface="Times New Roman" panose="02020603050405020304" pitchFamily="18" charset="0"/>
            </a:endParaRPr>
          </a:p>
          <a:p>
            <a:pPr marL="0" indent="0">
              <a:buNone/>
            </a:pPr>
            <a:endParaRPr lang="ru-RU" sz="2400" dirty="0">
              <a:latin typeface="Bookman Old Style" panose="02050604050505020204" pitchFamily="18" charset="0"/>
            </a:endParaRPr>
          </a:p>
        </p:txBody>
      </p:sp>
    </p:spTree>
    <p:extLst>
      <p:ext uri="{BB962C8B-B14F-4D97-AF65-F5344CB8AC3E}">
        <p14:creationId xmlns:p14="http://schemas.microsoft.com/office/powerpoint/2010/main" val="29797873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a:endParaRPr lang="ru-RU" dirty="0">
              <a:solidFill>
                <a:srgbClr val="C00000"/>
              </a:solidFill>
              <a:latin typeface="Bahnschrift SemiBold" panose="020B0502040204020203" pitchFamily="34" charset="0"/>
            </a:endParaRPr>
          </a:p>
        </p:txBody>
      </p:sp>
      <p:sp>
        <p:nvSpPr>
          <p:cNvPr id="3" name="Объект 2"/>
          <p:cNvSpPr>
            <a:spLocks noGrp="1"/>
          </p:cNvSpPr>
          <p:nvPr>
            <p:ph idx="1"/>
          </p:nvPr>
        </p:nvSpPr>
        <p:spPr/>
        <p:txBody>
          <a:bodyPr>
            <a:normAutofit/>
          </a:bodyPr>
          <a:lstStyle/>
          <a:p>
            <a:r>
              <a:rPr lang="ru-RU" dirty="0">
                <a:solidFill>
                  <a:schemeClr val="accent1">
                    <a:lumMod val="75000"/>
                  </a:schemeClr>
                </a:solidFill>
                <a:latin typeface="Times New Roman" panose="02020603050405020304" pitchFamily="18" charset="0"/>
                <a:cs typeface="Times New Roman" panose="02020603050405020304" pitchFamily="18" charset="0"/>
              </a:rPr>
              <a:t>78. 9 (10) </a:t>
            </a:r>
            <a:r>
              <a:rPr lang="ru-RU" dirty="0" err="1">
                <a:solidFill>
                  <a:schemeClr val="accent1">
                    <a:lumMod val="75000"/>
                  </a:schemeClr>
                </a:solidFill>
                <a:latin typeface="Times New Roman" panose="02020603050405020304" pitchFamily="18" charset="0"/>
                <a:cs typeface="Times New Roman" panose="02020603050405020304" pitchFamily="18" charset="0"/>
              </a:rPr>
              <a:t>және</a:t>
            </a:r>
            <a:r>
              <a:rPr lang="ru-RU" dirty="0">
                <a:solidFill>
                  <a:schemeClr val="accent1">
                    <a:lumMod val="75000"/>
                  </a:schemeClr>
                </a:solidFill>
                <a:latin typeface="Times New Roman" panose="02020603050405020304" pitchFamily="18" charset="0"/>
                <a:cs typeface="Times New Roman" panose="02020603050405020304" pitchFamily="18" charset="0"/>
              </a:rPr>
              <a:t> 11 (12) </a:t>
            </a:r>
            <a:r>
              <a:rPr lang="ru-RU" dirty="0" err="1">
                <a:solidFill>
                  <a:schemeClr val="accent1">
                    <a:lumMod val="75000"/>
                  </a:schemeClr>
                </a:solidFill>
                <a:latin typeface="Times New Roman" panose="02020603050405020304" pitchFamily="18" charset="0"/>
                <a:cs typeface="Times New Roman" panose="02020603050405020304" pitchFamily="18" charset="0"/>
              </a:rPr>
              <a:t>сыныпта</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пән</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қорытынды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бағаларды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шығару</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кезінде</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қорытынды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баға</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емтихан</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нәтижелері</a:t>
            </a:r>
            <a:r>
              <a:rPr lang="ru-RU" dirty="0">
                <a:solidFill>
                  <a:schemeClr val="accent1">
                    <a:lumMod val="75000"/>
                  </a:schemeClr>
                </a:solidFill>
                <a:latin typeface="Times New Roman" panose="02020603050405020304" pitchFamily="18" charset="0"/>
                <a:cs typeface="Times New Roman" panose="02020603050405020304" pitchFamily="18" charset="0"/>
              </a:rPr>
              <a:t> (бес </a:t>
            </a:r>
            <a:r>
              <a:rPr lang="ru-RU" dirty="0" err="1">
                <a:solidFill>
                  <a:schemeClr val="accent1">
                    <a:lumMod val="75000"/>
                  </a:schemeClr>
                </a:solidFill>
                <a:latin typeface="Times New Roman" panose="02020603050405020304" pitchFamily="18" charset="0"/>
                <a:cs typeface="Times New Roman" panose="02020603050405020304" pitchFamily="18" charset="0"/>
              </a:rPr>
              <a:t>балдық</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шәкіл</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және</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оқу</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жылындағы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тоқсандық</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бағалар</a:t>
            </a:r>
            <a:r>
              <a:rPr lang="ru-RU" dirty="0">
                <a:solidFill>
                  <a:schemeClr val="accent1">
                    <a:lumMod val="75000"/>
                  </a:schemeClr>
                </a:solidFill>
                <a:latin typeface="Times New Roman" panose="02020603050405020304" pitchFamily="18" charset="0"/>
                <a:cs typeface="Times New Roman" panose="02020603050405020304" pitchFamily="18" charset="0"/>
              </a:rPr>
              <a:t> (бес </a:t>
            </a:r>
            <a:r>
              <a:rPr lang="ru-RU" dirty="0" err="1">
                <a:solidFill>
                  <a:schemeClr val="accent1">
                    <a:lumMod val="75000"/>
                  </a:schemeClr>
                </a:solidFill>
                <a:latin typeface="Times New Roman" panose="02020603050405020304" pitchFamily="18" charset="0"/>
                <a:cs typeface="Times New Roman" panose="02020603050405020304" pitchFamily="18" charset="0"/>
              </a:rPr>
              <a:t>балдық</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шәкіл</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dirty="0">
                <a:solidFill>
                  <a:schemeClr val="accent1">
                    <a:lumMod val="75000"/>
                  </a:schemeClr>
                </a:solidFill>
                <a:latin typeface="Times New Roman" panose="02020603050405020304" pitchFamily="18" charset="0"/>
                <a:cs typeface="Times New Roman" panose="02020603050405020304" pitchFamily="18" charset="0"/>
              </a:rPr>
              <a:t>) 30:70 </a:t>
            </a:r>
            <a:r>
              <a:rPr lang="ru-RU" dirty="0" err="1">
                <a:solidFill>
                  <a:schemeClr val="accent1">
                    <a:lumMod val="75000"/>
                  </a:schemeClr>
                </a:solidFill>
                <a:latin typeface="Times New Roman" panose="02020603050405020304" pitchFamily="18" charset="0"/>
                <a:cs typeface="Times New Roman" panose="02020603050405020304" pitchFamily="18" charset="0"/>
              </a:rPr>
              <a:t>арақатынаста</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қойылады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Қорытынды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бағаны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дөңгелектеу</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жақын</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бүтін</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санға</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жүргізіледі</a:t>
            </a:r>
            <a:r>
              <a:rPr lang="ru-RU" dirty="0">
                <a:solidFill>
                  <a:schemeClr val="accent1">
                    <a:lumMod val="75000"/>
                  </a:schemeClr>
                </a:solidFill>
                <a:latin typeface="Times New Roman" panose="02020603050405020304" pitchFamily="18" charset="0"/>
                <a:cs typeface="Times New Roman" panose="02020603050405020304" pitchFamily="18" charset="0"/>
              </a:rPr>
              <a:t>.</a:t>
            </a:r>
            <a:endParaRPr lang="en-US" dirty="0">
              <a:solidFill>
                <a:schemeClr val="accent1">
                  <a:lumMod val="75000"/>
                </a:schemeClr>
              </a:solidFill>
              <a:latin typeface="Times New Roman" panose="02020603050405020304" pitchFamily="18" charset="0"/>
              <a:cs typeface="Times New Roman" panose="02020603050405020304" pitchFamily="18" charset="0"/>
            </a:endParaRPr>
          </a:p>
          <a:p>
            <a:r>
              <a:rPr lang="en-US" dirty="0">
                <a:solidFill>
                  <a:schemeClr val="accent1">
                    <a:lumMod val="75000"/>
                  </a:schemeClr>
                </a:solidFill>
                <a:latin typeface="Times New Roman" panose="02020603050405020304" pitchFamily="18" charset="0"/>
                <a:cs typeface="Times New Roman" panose="02020603050405020304" pitchFamily="18" charset="0"/>
              </a:rPr>
              <a:t>     </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Егер</a:t>
            </a:r>
            <a:r>
              <a:rPr lang="ru-RU" dirty="0">
                <a:solidFill>
                  <a:schemeClr val="accent1">
                    <a:lumMod val="75000"/>
                  </a:schemeClr>
                </a:solidFill>
                <a:latin typeface="Times New Roman" panose="02020603050405020304" pitchFamily="18" charset="0"/>
                <a:cs typeface="Times New Roman" panose="02020603050405020304" pitchFamily="18" charset="0"/>
              </a:rPr>
              <a:t> 11 (12) </a:t>
            </a:r>
            <a:r>
              <a:rPr lang="ru-RU" dirty="0" err="1">
                <a:solidFill>
                  <a:schemeClr val="accent1">
                    <a:lumMod val="75000"/>
                  </a:schemeClr>
                </a:solidFill>
                <a:latin typeface="Times New Roman" panose="02020603050405020304" pitchFamily="18" charset="0"/>
                <a:cs typeface="Times New Roman" panose="02020603050405020304" pitchFamily="18" charset="0"/>
              </a:rPr>
              <a:t>сыныптарда</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инварианттық</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компоненттің</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тереңдетілген</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және</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стандартты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деңгейлерінің</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пәндері</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таңдалмаған</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жағдайда</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жалпы</a:t>
            </a:r>
            <a:r>
              <a:rPr lang="ru-RU" dirty="0">
                <a:solidFill>
                  <a:schemeClr val="accent1">
                    <a:lumMod val="75000"/>
                  </a:schemeClr>
                </a:solidFill>
                <a:latin typeface="Times New Roman" panose="02020603050405020304" pitchFamily="18" charset="0"/>
                <a:cs typeface="Times New Roman" panose="02020603050405020304" pitchFamily="18" charset="0"/>
              </a:rPr>
              <a:t> орта </a:t>
            </a:r>
            <a:r>
              <a:rPr lang="ru-RU" dirty="0" err="1">
                <a:solidFill>
                  <a:schemeClr val="accent1">
                    <a:lumMod val="75000"/>
                  </a:schemeClr>
                </a:solidFill>
                <a:latin typeface="Times New Roman" panose="02020603050405020304" pitchFamily="18" charset="0"/>
                <a:cs typeface="Times New Roman" panose="02020603050405020304" pitchFamily="18" charset="0"/>
              </a:rPr>
              <a:t>білім</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туралы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аттестатқа</a:t>
            </a:r>
            <a:r>
              <a:rPr lang="ru-RU" dirty="0">
                <a:solidFill>
                  <a:schemeClr val="accent1">
                    <a:lumMod val="75000"/>
                  </a:schemeClr>
                </a:solidFill>
                <a:latin typeface="Times New Roman" panose="02020603050405020304" pitchFamily="18" charset="0"/>
                <a:cs typeface="Times New Roman" panose="02020603050405020304" pitchFamily="18" charset="0"/>
              </a:rPr>
              <a:t> осы </a:t>
            </a:r>
            <a:r>
              <a:rPr lang="ru-RU" dirty="0" err="1">
                <a:solidFill>
                  <a:schemeClr val="accent1">
                    <a:lumMod val="75000"/>
                  </a:schemeClr>
                </a:solidFill>
                <a:latin typeface="Times New Roman" panose="02020603050405020304" pitchFamily="18" charset="0"/>
                <a:cs typeface="Times New Roman" panose="02020603050405020304" pitchFamily="18" charset="0"/>
              </a:rPr>
              <a:t>пәндер</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бойынша</a:t>
            </a:r>
            <a:r>
              <a:rPr lang="ru-RU" dirty="0">
                <a:solidFill>
                  <a:schemeClr val="accent1">
                    <a:lumMod val="75000"/>
                  </a:schemeClr>
                </a:solidFill>
                <a:latin typeface="Times New Roman" panose="02020603050405020304" pitchFamily="18" charset="0"/>
                <a:cs typeface="Times New Roman" panose="02020603050405020304" pitchFamily="18" charset="0"/>
              </a:rPr>
              <a:t> 9-сыныпта </a:t>
            </a:r>
            <a:r>
              <a:rPr lang="ru-RU" dirty="0" err="1">
                <a:solidFill>
                  <a:schemeClr val="accent1">
                    <a:lumMod val="75000"/>
                  </a:schemeClr>
                </a:solidFill>
                <a:latin typeface="Times New Roman" panose="02020603050405020304" pitchFamily="18" charset="0"/>
                <a:cs typeface="Times New Roman" panose="02020603050405020304" pitchFamily="18" charset="0"/>
              </a:rPr>
              <a:t>алған</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қорытынды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бағалары</a:t>
            </a:r>
            <a:r>
              <a:rPr lang="ru-RU" dirty="0">
                <a:solidFill>
                  <a:schemeClr val="accent1">
                    <a:lumMod val="75000"/>
                  </a:schemeClr>
                </a:solidFill>
                <a:latin typeface="Times New Roman" panose="02020603050405020304" pitchFamily="18" charset="0"/>
                <a:cs typeface="Times New Roman" panose="02020603050405020304" pitchFamily="18" charset="0"/>
              </a:rPr>
              <a:t> </a:t>
            </a:r>
            <a:r>
              <a:rPr lang="ru-RU" dirty="0" err="1">
                <a:solidFill>
                  <a:schemeClr val="accent1">
                    <a:lumMod val="75000"/>
                  </a:schemeClr>
                </a:solidFill>
                <a:latin typeface="Times New Roman" panose="02020603050405020304" pitchFamily="18" charset="0"/>
                <a:cs typeface="Times New Roman" panose="02020603050405020304" pitchFamily="18" charset="0"/>
              </a:rPr>
              <a:t>қойылады</a:t>
            </a:r>
            <a:r>
              <a:rPr lang="ru-RU" dirty="0">
                <a:solidFill>
                  <a:schemeClr val="accent1">
                    <a:lumMod val="75000"/>
                  </a:schemeClr>
                </a:solidFill>
                <a:latin typeface="Times New Roman" panose="02020603050405020304" pitchFamily="18" charset="0"/>
                <a:cs typeface="Times New Roman" panose="02020603050405020304" pitchFamily="18" charset="0"/>
              </a:rPr>
              <a:t>.</a:t>
            </a:r>
            <a:endParaRPr lang="en-US" dirty="0">
              <a:solidFill>
                <a:schemeClr val="accent1">
                  <a:lumMod val="75000"/>
                </a:schemeClr>
              </a:solidFill>
              <a:latin typeface="Times New Roman" panose="02020603050405020304" pitchFamily="18" charset="0"/>
              <a:cs typeface="Times New Roman" panose="02020603050405020304" pitchFamily="18" charset="0"/>
            </a:endParaRPr>
          </a:p>
          <a:p>
            <a:pPr marL="0" indent="0">
              <a:buNone/>
            </a:pPr>
            <a:endParaRPr lang="ru-RU" dirty="0"/>
          </a:p>
        </p:txBody>
      </p:sp>
      <p:pic>
        <p:nvPicPr>
          <p:cNvPr id="2050" name="Picture 2" descr="Вопросительный Знак Вопрос Ответ - Бесплатное изображение на Pixaba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9904" y="5517232"/>
            <a:ext cx="864096" cy="8640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426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200</TotalTime>
  <Words>1157</Words>
  <Application>Microsoft Office PowerPoint</Application>
  <PresentationFormat>Экран (4:3)</PresentationFormat>
  <Paragraphs>188</Paragraphs>
  <Slides>18</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18</vt:i4>
      </vt:variant>
    </vt:vector>
  </HeadingPairs>
  <TitlesOfParts>
    <vt:vector size="25" baseType="lpstr">
      <vt:lpstr>Arial</vt:lpstr>
      <vt:lpstr>Bahnschrift SemiBold</vt:lpstr>
      <vt:lpstr>Bookman Old Style</vt:lpstr>
      <vt:lpstr>Calibri</vt:lpstr>
      <vt:lpstr>Calibri Light</vt:lpstr>
      <vt:lpstr>Times New Roman</vt:lpstr>
      <vt:lpstr>Тема Office</vt:lpstr>
      <vt:lpstr>Орта және жалпы орта білім беру ұйымдарында білім алушыларды қорытынды аттестаттаудан өткізу,оқу жылын аяқтау туралы</vt:lpstr>
      <vt:lpstr>11 (12) сынып оқушылары үшін мемлекеттік бітіру емтихандары  2025 жылдың 30 мамыры мен 16 маусымы аралығында өткізіледі.</vt:lpstr>
      <vt:lpstr>9-сыныпта 4 емтихан, барлығы жазбаша түрде өтеді. </vt:lpstr>
      <vt:lpstr>11-сыныпта бес емтихан бар  (оның бірі ауызша) </vt:lpstr>
      <vt:lpstr>               67.9 (10) сыныпта жазбаша жұмыстарды орындауға – 2 астрономиялық сағат, математикаға (алгебраға) (жазбаша) – 3 астрономиялық сағат (физика-математикалық бағыттағы мамандандырылған мектептерде – 4 сағат) бөлінеді.       68. 11 (12) сыныпта қазақ тілі /орыс тілі және ұйғыр/ тәжік/ өзбек тілінде оқытатын мектептер үшін ана тілі бойынша (оқыту тілі) жазбаша емтиханға 3 астрономиялық сағат, алгебра және анализ бастамалары бойынша 5 астрономиялық сағат бөлінеді.       72. Мектептердің барлық сыныптарындағы жазбаша емтихан жұмыстары Астана қаласының уақытымен таңертеңгі сағат 10:00-де басталады.    </vt:lpstr>
      <vt:lpstr>Презентация PowerPoint</vt:lpstr>
      <vt:lpstr>Презентация PowerPoint</vt:lpstr>
      <vt:lpstr>Презентация PowerPoint</vt:lpstr>
      <vt:lpstr>Презентация PowerPoint</vt:lpstr>
      <vt:lpstr>Презентация PowerPoint</vt:lpstr>
      <vt:lpstr>ЕМТИХАННЫҢ МАҚСАТ, МІНДЕТТЕРІ</vt:lpstr>
      <vt:lpstr>ЕМТИХАН ӨТКІЗУ ТАЛАБЫ  </vt:lpstr>
      <vt:lpstr>ЕМТИХАН ТАПСЫРМАЛАРЫНЫҢ МАЗМҰНЫ </vt:lpstr>
      <vt:lpstr>  «ҚАЗАҚ ТІЛІ» ОҚУ ПӘНІ БОЙЫНША РУБРИКА   </vt:lpstr>
      <vt:lpstr>      «ҚАЗАҚ ТІЛІ», «ҚАЗАҚ ТІЛІ МЕН ӘДЕБИЕТІ» ОҚУ ПӘНІ БОЙЫНША ЕМТИХАН   6. Емтихан өткізуді ұйымдастыру мәселелері  «Қазақ тілі», «Қазақ тілі мен әдебиеті» пәндері бойынша білім алушының оқу үлгерімін бақылауға берілген  мәтін саны, эссе тақырыптарының саны – 4 нұсқада                                                                                                 Сөз саны кесте бойынша көрсетілген  </vt:lpstr>
      <vt:lpstr>БАҒАЛАУ КРИТЕРИЙЛЕРІ </vt:lpstr>
      <vt:lpstr>     БІЛІМДІ ТЕКСЕРУ ТАПСЫРМАЛАРЫ БОЙЫНША ОРЫНДАЛҒАН ЖҰМЫСТЫ БАҒАЛАУ    Бес балдықты 30-балдыққа ауыстыру шкаласы                                                                                                                                          (оқыту өзге тілде)  </vt:lpstr>
      <vt:lpstr>ЕМТИХАННЫҢ ӨТКІЗІЛУІ БОЙЫНША ЕСКЕРТУЛЕР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  Майкл Х. Харт.  Альберт Эйнштейн</dc:title>
  <dc:creator>2023</dc:creator>
  <cp:lastModifiedBy>Пользователь СОПШДО-17</cp:lastModifiedBy>
  <cp:revision>19</cp:revision>
  <dcterms:created xsi:type="dcterms:W3CDTF">2025-04-01T02:53:57Z</dcterms:created>
  <dcterms:modified xsi:type="dcterms:W3CDTF">2025-04-29T08:23:36Z</dcterms:modified>
</cp:coreProperties>
</file>