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5" r:id="rId5"/>
    <p:sldId id="267" r:id="rId6"/>
    <p:sldId id="260" r:id="rId7"/>
    <p:sldId id="261" r:id="rId8"/>
    <p:sldId id="266" r:id="rId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>
        <p:scale>
          <a:sx n="122" d="100"/>
          <a:sy n="122" d="100"/>
        </p:scale>
        <p:origin x="-114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2A9085E-90FD-273F-140D-D5346225F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8105D4-6AC5-F851-9E4B-DD98D111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6202" y="1596925"/>
            <a:ext cx="696795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DAA51E-897D-2108-76C5-99850C9A2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6202" y="4076600"/>
            <a:ext cx="696795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2BD3CD-7250-81BB-CEC6-7D69F0262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7B0A59-544C-B57B-DB4B-3C4A1D536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67A1CE-6FED-D69C-4237-74C852848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335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83E9A9-F61C-722C-A865-CBC6D123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E166545-9D84-7D4C-D8FE-C25596523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20392D-BD2A-93BE-4931-82B2FF2F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77D97D-1A89-C9C6-DA10-ACB246EBC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1B79DF-A8FD-615D-45B5-060BEFED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534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7065A66-6D0B-6965-40E4-1E35823E42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020A5E-46FB-476A-8A8A-1755952C5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1CFBF6-7163-F1D4-8B6F-E74B72D6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B0BD53-9D84-733B-AB4C-EC30949B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B4E78C-9BEF-76C5-5247-8FE2447C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11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EA7CD1-B5E6-E012-6F02-4946C92E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2410EE-350E-E7F6-8566-55B32332D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40AE03-4915-DBA2-F8F1-02FF4969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CEB7BA-ACE0-504A-41D0-2DFF9E160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468286-89DA-9BFA-15C8-017BB621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981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804FF7-8478-2FF1-6EFD-6F16A541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64B17B-CC43-BA18-4031-7BD8A7BBA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8C802E-614C-B39F-AD28-6B1C20CB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D53919-DD26-A52D-CA17-6B6CD3383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D78848-2A55-911C-FDD5-783E7F8D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2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A3BC98-2622-C53B-C40F-6DF2FE36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63E2F0-EB0E-D953-0CE7-63CAB030F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265000-D616-4A45-648D-A9417E114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2AC075-AB0C-B089-586F-EF191BED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DA0949-24EF-4BB6-BB70-671E2D47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B8B8E00-2E22-7AA0-05B1-776EE48B5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57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3AF667-99D4-B42F-0CE3-927F05E3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549B6D-AE1C-37D4-B137-F9CAED532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BEEC9C6-6B3D-F73A-C45E-C852211A71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7976EA0-1060-42C3-D8D8-53B1703BF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6B91529-CE4C-73DE-41A7-F591C5EEB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F19DBD6-49F6-F985-D74F-FA4B5E527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805FFB-7252-AE04-93DA-7CBC022B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2D80E99-F531-E022-1BD7-6C89724B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0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A5857-1316-DB5F-892C-0FD177A0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E7EBA39-C1D4-A55F-0465-97EE14AA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395103-187D-518C-5135-10244A99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97852D1-A0DA-1D82-651A-297D5C58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7974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8D0F0FD-FCFF-02B1-0BA9-26484FDC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86C455E-0C2A-0AAF-75F8-64D1E197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F8B8FB0-0EEA-774B-F774-64D6001A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341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804A0C-95A0-5E79-AD3B-C5D875C7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871237-1A7A-D311-E2DF-ECA558616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AC1F9CA-E3F3-C84F-3C3E-F358C13AE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7BCB68-EBFD-6C96-2F0E-6C723A6F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D0B01D-D6CC-6276-CF2E-64210A022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8D25B8-2133-2F96-9BE1-0AB834E8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857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FC1046-AB57-8153-9109-5C210986D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D596342-F38D-BC6A-6B03-72F0F9389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38F1E14-9B4F-12DC-DBCF-ED47E3F68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8EB30E9-8712-B6F9-821C-A0644FFC2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B8908D0-2435-68DC-9B36-26212E22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3C26CC-9A7B-B19B-4253-4F3BC48E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75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E99B202-DE29-1BC5-03B4-298E9733E5D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1E3EFC8-A280-FCA5-23A0-9B097AB8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0793"/>
            <a:ext cx="10515600" cy="641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1D0AB5-8982-D71E-0DFD-F8B23C37A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904BB1-E047-9532-07D7-570DB4934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F0DBD-0257-4643-8C45-CD3A01C1620A}" type="datetimeFigureOut">
              <a:rPr lang="uk-UA" smtClean="0"/>
              <a:pPr/>
              <a:t>17.06.2025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621BD5B-50A7-B16C-6819-5E2B55D28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06CB72-E15A-137C-E756-8E4C156CD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185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hps.hls.k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hps-form.hls.kz/?t=nfhBgdtr883Bgav779354ddfdf5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B8E930-4FBC-B0E1-9F6A-028E8CDDE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323" y="1591733"/>
            <a:ext cx="7794972" cy="38477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latin typeface="Corbel" panose="020B0503020204020204" pitchFamily="34" charset="0"/>
              </a:rPr>
              <a:t/>
            </a:r>
            <a:br>
              <a:rPr lang="en-US" b="1" dirty="0">
                <a:latin typeface="Corbel" panose="020B0503020204020204" pitchFamily="34" charset="0"/>
              </a:rPr>
            </a:br>
            <a:r>
              <a:rPr lang="ru-RU" sz="5300" b="1" i="1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ШКОЛЫ, СПОСОБСТВУЮЩИЕ УКРЕПЛЕНИЮ ЗДОРОВЬЯ </a:t>
            </a:r>
            <a:r>
              <a:rPr lang="en-US" b="1" dirty="0">
                <a:latin typeface="Corbel" panose="020B0503020204020204" pitchFamily="34" charset="0"/>
              </a:rPr>
              <a:t/>
            </a:r>
            <a:br>
              <a:rPr lang="en-US" b="1" dirty="0">
                <a:latin typeface="Corbel" panose="020B0503020204020204" pitchFamily="34" charset="0"/>
              </a:rPr>
            </a:br>
            <a:endParaRPr lang="uk-UA" sz="4400" b="1" i="1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66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279821"/>
            <a:ext cx="7612878" cy="88641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ШСУЗ?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это нужно?</a:t>
            </a:r>
            <a:endParaRPr lang="x-none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C1B06D1-9D27-414C-BECF-B02CC58E3BDC}"/>
              </a:ext>
            </a:extLst>
          </p:cNvPr>
          <p:cNvGrpSpPr/>
          <p:nvPr/>
        </p:nvGrpSpPr>
        <p:grpSpPr>
          <a:xfrm>
            <a:off x="1355717" y="1775861"/>
            <a:ext cx="1049867" cy="1049867"/>
            <a:chOff x="4343400" y="1854885"/>
            <a:chExt cx="457200" cy="4572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019DD0E3-D548-E14F-B423-C017ED6445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07AB0B8D-8596-A546-9F1A-D41182FA0740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21680980-D510-A845-B3FC-D53E82094021}"/>
              </a:ext>
            </a:extLst>
          </p:cNvPr>
          <p:cNvSpPr>
            <a:spLocks/>
          </p:cNvSpPr>
          <p:nvPr/>
        </p:nvSpPr>
        <p:spPr bwMode="auto">
          <a:xfrm>
            <a:off x="1107021" y="2800328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xmlns="" id="{E27608FE-8EC0-D347-97FA-58D507E9F943}"/>
              </a:ext>
            </a:extLst>
          </p:cNvPr>
          <p:cNvGrpSpPr/>
          <p:nvPr/>
        </p:nvGrpSpPr>
        <p:grpSpPr>
          <a:xfrm>
            <a:off x="3463392" y="1775861"/>
            <a:ext cx="1049867" cy="1049867"/>
            <a:chOff x="4343400" y="1854885"/>
            <a:chExt cx="457200" cy="457200"/>
          </a:xfrm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xmlns="" id="{EAA7841C-7AA8-4243-B3BE-55D29526B254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xmlns="" id="{85CD68A4-0C3C-824F-A6FA-AB20F163BD02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8" name="Freeform: Shape 18">
            <a:extLst>
              <a:ext uri="{FF2B5EF4-FFF2-40B4-BE49-F238E27FC236}">
                <a16:creationId xmlns:a16="http://schemas.microsoft.com/office/drawing/2014/main" xmlns="" id="{8A785149-2749-5641-A210-DDE343C720A9}"/>
              </a:ext>
            </a:extLst>
          </p:cNvPr>
          <p:cNvSpPr>
            <a:spLocks/>
          </p:cNvSpPr>
          <p:nvPr/>
        </p:nvSpPr>
        <p:spPr bwMode="auto">
          <a:xfrm>
            <a:off x="3230264" y="2782889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xmlns="" id="{AE067047-17ED-0042-B3CD-4755C1B36047}"/>
              </a:ext>
            </a:extLst>
          </p:cNvPr>
          <p:cNvGrpSpPr/>
          <p:nvPr/>
        </p:nvGrpSpPr>
        <p:grpSpPr>
          <a:xfrm>
            <a:off x="5571067" y="177586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xmlns="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xmlns="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6" name="Freeform: Shape 27">
            <a:extLst>
              <a:ext uri="{FF2B5EF4-FFF2-40B4-BE49-F238E27FC236}">
                <a16:creationId xmlns:a16="http://schemas.microsoft.com/office/drawing/2014/main" xmlns="" id="{F3DF0746-20EF-E149-AC81-64E68D3830A4}"/>
              </a:ext>
            </a:extLst>
          </p:cNvPr>
          <p:cNvSpPr>
            <a:spLocks/>
          </p:cNvSpPr>
          <p:nvPr/>
        </p:nvSpPr>
        <p:spPr bwMode="auto">
          <a:xfrm>
            <a:off x="5322371" y="2800328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45" name="TextBox 49">
            <a:extLst>
              <a:ext uri="{FF2B5EF4-FFF2-40B4-BE49-F238E27FC236}">
                <a16:creationId xmlns:a16="http://schemas.microsoft.com/office/drawing/2014/main" xmlns="" id="{108ECC95-6066-4747-B120-A12EC72C6F10}"/>
              </a:ext>
            </a:extLst>
          </p:cNvPr>
          <p:cNvSpPr txBox="1"/>
          <p:nvPr/>
        </p:nvSpPr>
        <p:spPr>
          <a:xfrm>
            <a:off x="1064335" y="4750295"/>
            <a:ext cx="1632628" cy="86115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b="1" dirty="0">
                <a:solidFill>
                  <a:schemeClr val="accent1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дети учились</a:t>
            </a:r>
          </a:p>
          <a:p>
            <a:pPr algn="ctr"/>
            <a:r>
              <a:rPr lang="ru-RU" altLang="zh-CN" b="1" dirty="0">
                <a:solidFill>
                  <a:schemeClr val="accent1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лучше</a:t>
            </a:r>
            <a:endParaRPr lang="zh-CN" altLang="en-US" b="1" dirty="0">
              <a:solidFill>
                <a:schemeClr val="accent1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6" name="TextBox 50">
            <a:extLst>
              <a:ext uri="{FF2B5EF4-FFF2-40B4-BE49-F238E27FC236}">
                <a16:creationId xmlns:a16="http://schemas.microsoft.com/office/drawing/2014/main" xmlns="" id="{21FF1077-D325-3143-9932-3FC53AE9DC34}"/>
              </a:ext>
            </a:extLst>
          </p:cNvPr>
          <p:cNvSpPr txBox="1">
            <a:spLocks/>
          </p:cNvSpPr>
          <p:nvPr/>
        </p:nvSpPr>
        <p:spPr>
          <a:xfrm>
            <a:off x="106433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8" name="TextBox 52">
            <a:extLst>
              <a:ext uri="{FF2B5EF4-FFF2-40B4-BE49-F238E27FC236}">
                <a16:creationId xmlns:a16="http://schemas.microsoft.com/office/drawing/2014/main" xmlns="" id="{C7F2AE0E-136B-DB49-981C-B5DAA42D8145}"/>
              </a:ext>
            </a:extLst>
          </p:cNvPr>
          <p:cNvSpPr txBox="1"/>
          <p:nvPr/>
        </p:nvSpPr>
        <p:spPr>
          <a:xfrm>
            <a:off x="3172010" y="4750294"/>
            <a:ext cx="1632628" cy="86115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b="1" dirty="0">
                <a:solidFill>
                  <a:schemeClr val="accent2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меньше</a:t>
            </a:r>
          </a:p>
          <a:p>
            <a:pPr algn="ctr"/>
            <a:r>
              <a:rPr lang="ru-RU" altLang="zh-CN" b="1" dirty="0">
                <a:solidFill>
                  <a:schemeClr val="accent2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болели</a:t>
            </a:r>
            <a:endParaRPr lang="zh-CN" altLang="en-US" b="1" dirty="0">
              <a:solidFill>
                <a:schemeClr val="accent2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9" name="TextBox 53">
            <a:extLst>
              <a:ext uri="{FF2B5EF4-FFF2-40B4-BE49-F238E27FC236}">
                <a16:creationId xmlns:a16="http://schemas.microsoft.com/office/drawing/2014/main" xmlns="" id="{6F5DD0EB-05AA-934E-A5D1-7B81C5B3F078}"/>
              </a:ext>
            </a:extLst>
          </p:cNvPr>
          <p:cNvSpPr txBox="1">
            <a:spLocks/>
          </p:cNvSpPr>
          <p:nvPr/>
        </p:nvSpPr>
        <p:spPr>
          <a:xfrm>
            <a:off x="3172010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1" name="TextBox 55">
            <a:extLst>
              <a:ext uri="{FF2B5EF4-FFF2-40B4-BE49-F238E27FC236}">
                <a16:creationId xmlns:a16="http://schemas.microsoft.com/office/drawing/2014/main" xmlns="" id="{08524556-A9A8-D142-A96A-DAFF189696AF}"/>
              </a:ext>
            </a:extLst>
          </p:cNvPr>
          <p:cNvSpPr txBox="1"/>
          <p:nvPr/>
        </p:nvSpPr>
        <p:spPr>
          <a:xfrm>
            <a:off x="5237001" y="4946904"/>
            <a:ext cx="1781213" cy="766142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 fontScale="92500" lnSpcReduction="10000"/>
          </a:bodyPr>
          <a:lstStyle/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прививать</a:t>
            </a:r>
          </a:p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здоровые привычки</a:t>
            </a:r>
          </a:p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с детства</a:t>
            </a:r>
            <a:endParaRPr lang="zh-CN" altLang="en-US" b="1" dirty="0">
              <a:solidFill>
                <a:schemeClr val="accent3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2" name="TextBox 56">
            <a:extLst>
              <a:ext uri="{FF2B5EF4-FFF2-40B4-BE49-F238E27FC236}">
                <a16:creationId xmlns:a16="http://schemas.microsoft.com/office/drawing/2014/main" xmlns="" id="{72C33E5D-0FB5-C34F-8C2B-111D8A825F55}"/>
              </a:ext>
            </a:extLst>
          </p:cNvPr>
          <p:cNvSpPr txBox="1">
            <a:spLocks/>
          </p:cNvSpPr>
          <p:nvPr/>
        </p:nvSpPr>
        <p:spPr>
          <a:xfrm>
            <a:off x="527968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4" name="TextBox 58">
            <a:extLst>
              <a:ext uri="{FF2B5EF4-FFF2-40B4-BE49-F238E27FC236}">
                <a16:creationId xmlns:a16="http://schemas.microsoft.com/office/drawing/2014/main" xmlns="" id="{6A3C9776-F048-A347-8734-ACABE80368DE}"/>
              </a:ext>
            </a:extLst>
          </p:cNvPr>
          <p:cNvSpPr txBox="1"/>
          <p:nvPr/>
        </p:nvSpPr>
        <p:spPr>
          <a:xfrm>
            <a:off x="7276000" y="1775861"/>
            <a:ext cx="4618892" cy="2446215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Школа, способствующая укреплению 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здоровья-это образовательное учреждение,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которое  заботится о здоровье учеников,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учителей и сотрудников, создавая благоприятную, 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безопасную среду для обучения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и жизни.</a:t>
            </a:r>
            <a:endParaRPr lang="zh-CN" alt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5" name="TextBox 59">
            <a:extLst>
              <a:ext uri="{FF2B5EF4-FFF2-40B4-BE49-F238E27FC236}">
                <a16:creationId xmlns:a16="http://schemas.microsoft.com/office/drawing/2014/main" xmlns="" id="{E4BE603C-8EEE-4845-B407-B24440F17CF0}"/>
              </a:ext>
            </a:extLst>
          </p:cNvPr>
          <p:cNvSpPr txBox="1">
            <a:spLocks/>
          </p:cNvSpPr>
          <p:nvPr/>
        </p:nvSpPr>
        <p:spPr>
          <a:xfrm>
            <a:off x="737476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xmlns="" id="{6376FAB9-E5FA-8349-B718-276D0FF70620}"/>
              </a:ext>
            </a:extLst>
          </p:cNvPr>
          <p:cNvSpPr txBox="1"/>
          <p:nvPr/>
        </p:nvSpPr>
        <p:spPr>
          <a:xfrm>
            <a:off x="9495034" y="4750295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5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xmlns="" id="{C2F93BB6-35BE-B24B-BC2B-AD8D7F53E6E7}"/>
              </a:ext>
            </a:extLst>
          </p:cNvPr>
          <p:cNvSpPr txBox="1">
            <a:spLocks/>
          </p:cNvSpPr>
          <p:nvPr/>
        </p:nvSpPr>
        <p:spPr>
          <a:xfrm>
            <a:off x="9495034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44" y="2078544"/>
            <a:ext cx="481013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02" y="2058170"/>
            <a:ext cx="477923" cy="47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688" y="2090451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54" y="3880585"/>
            <a:ext cx="4018783" cy="244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38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33" y="739164"/>
            <a:ext cx="5595499" cy="106774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 этап -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подготовка</a:t>
            </a:r>
            <a:endParaRPr lang="x-none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37F1E8C-CCA6-A04A-BE4C-390CB0637223}"/>
              </a:ext>
            </a:extLst>
          </p:cNvPr>
          <p:cNvGrpSpPr/>
          <p:nvPr/>
        </p:nvGrpSpPr>
        <p:grpSpPr>
          <a:xfrm>
            <a:off x="5916002" y="1934409"/>
            <a:ext cx="6041537" cy="3014063"/>
            <a:chOff x="3527801" y="2484657"/>
            <a:chExt cx="5387600" cy="2777714"/>
          </a:xfrm>
        </p:grpSpPr>
        <p:sp>
          <p:nvSpPr>
            <p:cNvPr id="29" name="Pentagon 28">
              <a:extLst>
                <a:ext uri="{FF2B5EF4-FFF2-40B4-BE49-F238E27FC236}">
                  <a16:creationId xmlns:a16="http://schemas.microsoft.com/office/drawing/2014/main" xmlns="" id="{17F7CA73-B8BA-4347-AB3E-97AD0F58A82D}"/>
                </a:ext>
              </a:extLst>
            </p:cNvPr>
            <p:cNvSpPr/>
            <p:nvPr/>
          </p:nvSpPr>
          <p:spPr>
            <a:xfrm rot="7160031" flipH="1">
              <a:off x="7145427" y="3464265"/>
              <a:ext cx="2749581" cy="790366"/>
            </a:xfrm>
            <a:prstGeom prst="homePlate">
              <a:avLst>
                <a:gd name="adj" fmla="val 64512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0" name="Round Diagonal Corner Rectangle 2">
              <a:extLst>
                <a:ext uri="{FF2B5EF4-FFF2-40B4-BE49-F238E27FC236}">
                  <a16:creationId xmlns:a16="http://schemas.microsoft.com/office/drawing/2014/main" xmlns="" id="{AAD68538-27B5-DE4F-A381-677119F0AEFA}"/>
                </a:ext>
              </a:extLst>
            </p:cNvPr>
            <p:cNvSpPr/>
            <p:nvPr/>
          </p:nvSpPr>
          <p:spPr>
            <a:xfrm rot="5400000">
              <a:off x="2892063" y="3761832"/>
              <a:ext cx="2125467" cy="853991"/>
            </a:xfrm>
            <a:prstGeom prst="round2DiagRect">
              <a:avLst>
                <a:gd name="adj1" fmla="val 33219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xmlns="" id="{5A9DE337-FF03-7A40-A335-4A73F577294E}"/>
                </a:ext>
              </a:extLst>
            </p:cNvPr>
            <p:cNvSpPr/>
            <p:nvPr/>
          </p:nvSpPr>
          <p:spPr>
            <a:xfrm rot="5400000" flipH="1">
              <a:off x="3438139" y="3880910"/>
              <a:ext cx="2314306" cy="426997"/>
            </a:xfrm>
            <a:prstGeom prst="parallelogram">
              <a:avLst>
                <a:gd name="adj" fmla="val 21720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2" name="Round Diagonal Corner Rectangle 5">
              <a:extLst>
                <a:ext uri="{FF2B5EF4-FFF2-40B4-BE49-F238E27FC236}">
                  <a16:creationId xmlns:a16="http://schemas.microsoft.com/office/drawing/2014/main" xmlns="" id="{C931EF24-D658-F84F-BE78-48225041671C}"/>
                </a:ext>
              </a:extLst>
            </p:cNvPr>
            <p:cNvSpPr/>
            <p:nvPr/>
          </p:nvSpPr>
          <p:spPr>
            <a:xfrm rot="5400000">
              <a:off x="5246982" y="3572991"/>
              <a:ext cx="250315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8" name="Round Diagonal Corner Rectangle 6">
              <a:extLst>
                <a:ext uri="{FF2B5EF4-FFF2-40B4-BE49-F238E27FC236}">
                  <a16:creationId xmlns:a16="http://schemas.microsoft.com/office/drawing/2014/main" xmlns="" id="{A02FBC65-27AE-2841-8143-12DE686F67B8}"/>
                </a:ext>
              </a:extLst>
            </p:cNvPr>
            <p:cNvSpPr/>
            <p:nvPr/>
          </p:nvSpPr>
          <p:spPr>
            <a:xfrm rot="5400000">
              <a:off x="6416421" y="3478569"/>
              <a:ext cx="269199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xmlns="" id="{401C0AA7-B114-3B47-A43D-1066958201C0}"/>
                </a:ext>
              </a:extLst>
            </p:cNvPr>
            <p:cNvSpPr/>
            <p:nvPr/>
          </p:nvSpPr>
          <p:spPr>
            <a:xfrm rot="5400000" flipH="1">
              <a:off x="5781179" y="3693378"/>
              <a:ext cx="2694618" cy="426997"/>
            </a:xfrm>
            <a:prstGeom prst="parallelogram">
              <a:avLst>
                <a:gd name="adj" fmla="val 25419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xmlns="" id="{EAFC2D89-D68F-6F4B-8711-D3271EF8728F}"/>
                </a:ext>
              </a:extLst>
            </p:cNvPr>
            <p:cNvSpPr/>
            <p:nvPr/>
          </p:nvSpPr>
          <p:spPr>
            <a:xfrm rot="5400000" flipH="1">
              <a:off x="4606157" y="3791892"/>
              <a:ext cx="2513961" cy="426997"/>
            </a:xfrm>
            <a:prstGeom prst="parallelogram">
              <a:avLst>
                <a:gd name="adj" fmla="val 221414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1" name="Round Diagonal Corner Rectangle 4">
              <a:extLst>
                <a:ext uri="{FF2B5EF4-FFF2-40B4-BE49-F238E27FC236}">
                  <a16:creationId xmlns:a16="http://schemas.microsoft.com/office/drawing/2014/main" xmlns="" id="{EEF71901-723B-2F4A-A537-E8F8B544C460}"/>
                </a:ext>
              </a:extLst>
            </p:cNvPr>
            <p:cNvSpPr/>
            <p:nvPr/>
          </p:nvSpPr>
          <p:spPr>
            <a:xfrm rot="5400000">
              <a:off x="4078633" y="3667411"/>
              <a:ext cx="2314308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37DDF0E-50B8-DD44-BFA9-DAF7BF4CAAB4}"/>
                </a:ext>
              </a:extLst>
            </p:cNvPr>
            <p:cNvSpPr txBox="1"/>
            <p:nvPr/>
          </p:nvSpPr>
          <p:spPr>
            <a:xfrm>
              <a:off x="3550006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46E07405-729C-C547-AF05-9474D98885B3}"/>
                </a:ext>
              </a:extLst>
            </p:cNvPr>
            <p:cNvSpPr txBox="1"/>
            <p:nvPr/>
          </p:nvSpPr>
          <p:spPr>
            <a:xfrm>
              <a:off x="483099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2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9291457F-6252-3B47-BDE1-A87AFF0E8A81}"/>
                </a:ext>
              </a:extLst>
            </p:cNvPr>
            <p:cNvSpPr txBox="1"/>
            <p:nvPr/>
          </p:nvSpPr>
          <p:spPr>
            <a:xfrm>
              <a:off x="6093768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4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5AF12843-227C-474A-9674-799694F4F4C2}"/>
                </a:ext>
              </a:extLst>
            </p:cNvPr>
            <p:cNvSpPr txBox="1"/>
            <p:nvPr/>
          </p:nvSpPr>
          <p:spPr>
            <a:xfrm>
              <a:off x="735762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5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04</a:t>
              </a:r>
            </a:p>
          </p:txBody>
        </p:sp>
        <p:grpSp>
          <p:nvGrpSpPr>
            <p:cNvPr id="68" name="Group 77">
              <a:extLst>
                <a:ext uri="{FF2B5EF4-FFF2-40B4-BE49-F238E27FC236}">
                  <a16:creationId xmlns:a16="http://schemas.microsoft.com/office/drawing/2014/main" xmlns="" id="{FAFD169F-39B4-F64D-B6D8-13C58FDB12D7}"/>
                </a:ext>
              </a:extLst>
            </p:cNvPr>
            <p:cNvGrpSpPr/>
            <p:nvPr/>
          </p:nvGrpSpPr>
          <p:grpSpPr>
            <a:xfrm>
              <a:off x="6264965" y="3141093"/>
              <a:ext cx="467186" cy="357731"/>
              <a:chOff x="5552261" y="1554043"/>
              <a:chExt cx="363359" cy="278229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0" name="Freeform 96">
                <a:extLst>
                  <a:ext uri="{FF2B5EF4-FFF2-40B4-BE49-F238E27FC236}">
                    <a16:creationId xmlns:a16="http://schemas.microsoft.com/office/drawing/2014/main" xmlns="" id="{2AD4508F-9B72-F04D-BD42-87FF78945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2261" y="1715997"/>
                <a:ext cx="363359" cy="116275"/>
              </a:xfrm>
              <a:custGeom>
                <a:avLst/>
                <a:gdLst/>
                <a:ahLst/>
                <a:cxnLst>
                  <a:cxn ang="0">
                    <a:pos x="211" y="31"/>
                  </a:cxn>
                  <a:cxn ang="0">
                    <a:pos x="140" y="31"/>
                  </a:cxn>
                  <a:cxn ang="0">
                    <a:pos x="140" y="0"/>
                  </a:cxn>
                  <a:cxn ang="0">
                    <a:pos x="0" y="0"/>
                  </a:cxn>
                  <a:cxn ang="0">
                    <a:pos x="0" y="96"/>
                  </a:cxn>
                  <a:cxn ang="0">
                    <a:pos x="0" y="96"/>
                  </a:cxn>
                  <a:cxn ang="0">
                    <a:pos x="2" y="102"/>
                  </a:cxn>
                  <a:cxn ang="0">
                    <a:pos x="4" y="107"/>
                  </a:cxn>
                  <a:cxn ang="0">
                    <a:pos x="9" y="111"/>
                  </a:cxn>
                  <a:cxn ang="0">
                    <a:pos x="17" y="112"/>
                  </a:cxn>
                  <a:cxn ang="0">
                    <a:pos x="334" y="112"/>
                  </a:cxn>
                  <a:cxn ang="0">
                    <a:pos x="334" y="112"/>
                  </a:cxn>
                  <a:cxn ang="0">
                    <a:pos x="341" y="111"/>
                  </a:cxn>
                  <a:cxn ang="0">
                    <a:pos x="347" y="107"/>
                  </a:cxn>
                  <a:cxn ang="0">
                    <a:pos x="350" y="102"/>
                  </a:cxn>
                  <a:cxn ang="0">
                    <a:pos x="350" y="96"/>
                  </a:cxn>
                  <a:cxn ang="0">
                    <a:pos x="350" y="0"/>
                  </a:cxn>
                  <a:cxn ang="0">
                    <a:pos x="211" y="0"/>
                  </a:cxn>
                  <a:cxn ang="0">
                    <a:pos x="211" y="31"/>
                  </a:cxn>
                </a:cxnLst>
                <a:rect l="0" t="0" r="r" b="b"/>
                <a:pathLst>
                  <a:path w="350" h="112">
                    <a:moveTo>
                      <a:pt x="211" y="31"/>
                    </a:moveTo>
                    <a:lnTo>
                      <a:pt x="140" y="31"/>
                    </a:lnTo>
                    <a:lnTo>
                      <a:pt x="140" y="0"/>
                    </a:lnTo>
                    <a:lnTo>
                      <a:pt x="0" y="0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102"/>
                    </a:lnTo>
                    <a:lnTo>
                      <a:pt x="4" y="107"/>
                    </a:lnTo>
                    <a:lnTo>
                      <a:pt x="9" y="111"/>
                    </a:lnTo>
                    <a:lnTo>
                      <a:pt x="17" y="112"/>
                    </a:lnTo>
                    <a:lnTo>
                      <a:pt x="334" y="112"/>
                    </a:lnTo>
                    <a:lnTo>
                      <a:pt x="334" y="112"/>
                    </a:lnTo>
                    <a:lnTo>
                      <a:pt x="341" y="111"/>
                    </a:lnTo>
                    <a:lnTo>
                      <a:pt x="347" y="107"/>
                    </a:lnTo>
                    <a:lnTo>
                      <a:pt x="350" y="102"/>
                    </a:lnTo>
                    <a:lnTo>
                      <a:pt x="350" y="96"/>
                    </a:lnTo>
                    <a:lnTo>
                      <a:pt x="350" y="0"/>
                    </a:lnTo>
                    <a:lnTo>
                      <a:pt x="211" y="0"/>
                    </a:lnTo>
                    <a:lnTo>
                      <a:pt x="211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71" name="Freeform 97">
                <a:extLst>
                  <a:ext uri="{FF2B5EF4-FFF2-40B4-BE49-F238E27FC236}">
                    <a16:creationId xmlns:a16="http://schemas.microsoft.com/office/drawing/2014/main" xmlns="" id="{97BFFAC2-6223-2D49-8CDA-1492843D3A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52261" y="1554043"/>
                <a:ext cx="363359" cy="137038"/>
              </a:xfrm>
              <a:custGeom>
                <a:avLst/>
                <a:gdLst/>
                <a:ahLst/>
                <a:cxnLst>
                  <a:cxn ang="0">
                    <a:pos x="334" y="42"/>
                  </a:cxn>
                  <a:cxn ang="0">
                    <a:pos x="225" y="42"/>
                  </a:cxn>
                  <a:cxn ang="0">
                    <a:pos x="225" y="42"/>
                  </a:cxn>
                  <a:cxn ang="0">
                    <a:pos x="225" y="5"/>
                  </a:cxn>
                  <a:cxn ang="0">
                    <a:pos x="225" y="5"/>
                  </a:cxn>
                  <a:cxn ang="0">
                    <a:pos x="225" y="2"/>
                  </a:cxn>
                  <a:cxn ang="0">
                    <a:pos x="223" y="0"/>
                  </a:cxn>
                  <a:cxn ang="0">
                    <a:pos x="222" y="0"/>
                  </a:cxn>
                  <a:cxn ang="0">
                    <a:pos x="120" y="0"/>
                  </a:cxn>
                  <a:cxn ang="0">
                    <a:pos x="120" y="0"/>
                  </a:cxn>
                  <a:cxn ang="0">
                    <a:pos x="118" y="2"/>
                  </a:cxn>
                  <a:cxn ang="0">
                    <a:pos x="116" y="4"/>
                  </a:cxn>
                  <a:cxn ang="0">
                    <a:pos x="115" y="5"/>
                  </a:cxn>
                  <a:cxn ang="0">
                    <a:pos x="115" y="5"/>
                  </a:cxn>
                  <a:cxn ang="0">
                    <a:pos x="115" y="42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4" y="45"/>
                  </a:cxn>
                  <a:cxn ang="0">
                    <a:pos x="2" y="51"/>
                  </a:cxn>
                  <a:cxn ang="0">
                    <a:pos x="0" y="58"/>
                  </a:cxn>
                  <a:cxn ang="0">
                    <a:pos x="0" y="130"/>
                  </a:cxn>
                  <a:cxn ang="0">
                    <a:pos x="350" y="130"/>
                  </a:cxn>
                  <a:cxn ang="0">
                    <a:pos x="350" y="58"/>
                  </a:cxn>
                  <a:cxn ang="0">
                    <a:pos x="350" y="58"/>
                  </a:cxn>
                  <a:cxn ang="0">
                    <a:pos x="350" y="51"/>
                  </a:cxn>
                  <a:cxn ang="0">
                    <a:pos x="347" y="45"/>
                  </a:cxn>
                  <a:cxn ang="0">
                    <a:pos x="341" y="42"/>
                  </a:cxn>
                  <a:cxn ang="0">
                    <a:pos x="334" y="42"/>
                  </a:cxn>
                  <a:cxn ang="0">
                    <a:pos x="334" y="42"/>
                  </a:cxn>
                  <a:cxn ang="0">
                    <a:pos x="133" y="42"/>
                  </a:cxn>
                  <a:cxn ang="0">
                    <a:pos x="133" y="13"/>
                  </a:cxn>
                  <a:cxn ang="0">
                    <a:pos x="209" y="13"/>
                  </a:cxn>
                  <a:cxn ang="0">
                    <a:pos x="209" y="42"/>
                  </a:cxn>
                  <a:cxn ang="0">
                    <a:pos x="133" y="42"/>
                  </a:cxn>
                </a:cxnLst>
                <a:rect l="0" t="0" r="r" b="b"/>
                <a:pathLst>
                  <a:path w="350" h="130">
                    <a:moveTo>
                      <a:pt x="334" y="42"/>
                    </a:moveTo>
                    <a:lnTo>
                      <a:pt x="225" y="42"/>
                    </a:lnTo>
                    <a:lnTo>
                      <a:pt x="225" y="42"/>
                    </a:lnTo>
                    <a:lnTo>
                      <a:pt x="225" y="5"/>
                    </a:lnTo>
                    <a:lnTo>
                      <a:pt x="225" y="5"/>
                    </a:lnTo>
                    <a:lnTo>
                      <a:pt x="225" y="2"/>
                    </a:lnTo>
                    <a:lnTo>
                      <a:pt x="223" y="0"/>
                    </a:lnTo>
                    <a:lnTo>
                      <a:pt x="222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8" y="2"/>
                    </a:lnTo>
                    <a:lnTo>
                      <a:pt x="116" y="4"/>
                    </a:lnTo>
                    <a:lnTo>
                      <a:pt x="115" y="5"/>
                    </a:lnTo>
                    <a:lnTo>
                      <a:pt x="115" y="5"/>
                    </a:lnTo>
                    <a:lnTo>
                      <a:pt x="115" y="42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4" y="45"/>
                    </a:lnTo>
                    <a:lnTo>
                      <a:pt x="2" y="51"/>
                    </a:lnTo>
                    <a:lnTo>
                      <a:pt x="0" y="58"/>
                    </a:lnTo>
                    <a:lnTo>
                      <a:pt x="0" y="130"/>
                    </a:lnTo>
                    <a:lnTo>
                      <a:pt x="350" y="130"/>
                    </a:lnTo>
                    <a:lnTo>
                      <a:pt x="350" y="58"/>
                    </a:lnTo>
                    <a:lnTo>
                      <a:pt x="350" y="58"/>
                    </a:lnTo>
                    <a:lnTo>
                      <a:pt x="350" y="51"/>
                    </a:lnTo>
                    <a:lnTo>
                      <a:pt x="347" y="45"/>
                    </a:lnTo>
                    <a:lnTo>
                      <a:pt x="341" y="42"/>
                    </a:lnTo>
                    <a:lnTo>
                      <a:pt x="334" y="42"/>
                    </a:lnTo>
                    <a:lnTo>
                      <a:pt x="334" y="42"/>
                    </a:lnTo>
                    <a:close/>
                    <a:moveTo>
                      <a:pt x="133" y="42"/>
                    </a:moveTo>
                    <a:lnTo>
                      <a:pt x="133" y="13"/>
                    </a:lnTo>
                    <a:lnTo>
                      <a:pt x="209" y="13"/>
                    </a:lnTo>
                    <a:lnTo>
                      <a:pt x="209" y="42"/>
                    </a:lnTo>
                    <a:lnTo>
                      <a:pt x="133" y="4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72" name="Rectangle 98">
                <a:extLst>
                  <a:ext uri="{FF2B5EF4-FFF2-40B4-BE49-F238E27FC236}">
                    <a16:creationId xmlns:a16="http://schemas.microsoft.com/office/drawing/2014/main" xmlns="" id="{AB047C87-07CC-A54C-8F3A-23778D6C58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10062" y="1715997"/>
                <a:ext cx="45679" cy="186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87A9CB5E-AD64-E941-A4AA-EB311F601E4E}"/>
              </a:ext>
            </a:extLst>
          </p:cNvPr>
          <p:cNvSpPr/>
          <p:nvPr/>
        </p:nvSpPr>
        <p:spPr>
          <a:xfrm>
            <a:off x="796834" y="3607400"/>
            <a:ext cx="2536916" cy="34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endParaRPr lang="id-ID" sz="1400" dirty="0">
              <a:cs typeface="+mn-ea"/>
              <a:sym typeface="+mn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E848FB4-A593-E14D-A2E7-A99D6114FED4}"/>
              </a:ext>
            </a:extLst>
          </p:cNvPr>
          <p:cNvSpPr txBox="1"/>
          <p:nvPr/>
        </p:nvSpPr>
        <p:spPr>
          <a:xfrm>
            <a:off x="4571999" y="3119233"/>
            <a:ext cx="1453663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Принять решение стать ШСУЗ</a:t>
            </a:r>
            <a:endParaRPr lang="en-US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3A7B7B7B-0F8F-B140-B90B-07E9EC94A3C8}"/>
              </a:ext>
            </a:extLst>
          </p:cNvPr>
          <p:cNvSpPr txBox="1"/>
          <p:nvPr/>
        </p:nvSpPr>
        <p:spPr>
          <a:xfrm>
            <a:off x="5966239" y="1204942"/>
            <a:ext cx="2513453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Получить поддержку </a:t>
            </a:r>
          </a:p>
          <a:p>
            <a:pPr algn="r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директора</a:t>
            </a:r>
            <a:endParaRPr lang="en-US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D081CFFF-5D35-EC43-B244-0B16B721254C}"/>
              </a:ext>
            </a:extLst>
          </p:cNvPr>
          <p:cNvSpPr txBox="1"/>
          <p:nvPr/>
        </p:nvSpPr>
        <p:spPr>
          <a:xfrm>
            <a:off x="7831298" y="4918076"/>
            <a:ext cx="2921921" cy="16312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Создать рабочую группу (учителя, родители, медсестра, дети), назначить координатора</a:t>
            </a:r>
            <a:endParaRPr lang="en-US" sz="2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ED0F6768-B879-E348-858A-02AA9FBA3D4A}"/>
              </a:ext>
            </a:extLst>
          </p:cNvPr>
          <p:cNvSpPr/>
          <p:nvPr/>
        </p:nvSpPr>
        <p:spPr>
          <a:xfrm>
            <a:off x="8928828" y="3607400"/>
            <a:ext cx="2466338" cy="34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dirty="0">
                <a:cs typeface="+mn-ea"/>
                <a:sym typeface="+mn-lt"/>
              </a:rPr>
              <a:t> </a:t>
            </a:r>
            <a:endParaRPr lang="id-ID" sz="1400" dirty="0">
              <a:cs typeface="+mn-ea"/>
              <a:sym typeface="+mn-lt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5106520C-4ABE-BF4B-837E-73508711CEDC}"/>
              </a:ext>
            </a:extLst>
          </p:cNvPr>
          <p:cNvSpPr txBox="1"/>
          <p:nvPr/>
        </p:nvSpPr>
        <p:spPr>
          <a:xfrm>
            <a:off x="9288392" y="664226"/>
            <a:ext cx="2387571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Определение ресурсов и заинтересованных сторон</a:t>
            </a:r>
            <a:endParaRPr lang="en-US" sz="20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912" y="3063304"/>
            <a:ext cx="37782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050" y="2801779"/>
            <a:ext cx="444500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214" y="2176713"/>
            <a:ext cx="282006" cy="88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32" y="2085444"/>
            <a:ext cx="4527658" cy="458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3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875271" y="674286"/>
            <a:ext cx="6840427" cy="6336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 этап- анализ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253" y="5776853"/>
            <a:ext cx="44625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анализа существующей ситуации используется онлайн-инструмент самооценки: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2"/>
              </a:rPr>
              <a:t>https://hps.hls.kz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721230" y="2297723"/>
            <a:ext cx="4632569" cy="38792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44" y="1474505"/>
            <a:ext cx="5072312" cy="293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t="4845" r="22583"/>
          <a:stretch/>
        </p:blipFill>
        <p:spPr bwMode="auto">
          <a:xfrm>
            <a:off x="6289131" y="1287118"/>
            <a:ext cx="5496766" cy="512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1" y="4579631"/>
            <a:ext cx="5892800" cy="103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Рейтинг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 – не соответствует, 2 – </a:t>
            </a:r>
            <a:r>
              <a:rPr lang="ru-RU" sz="14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частично соответствует,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 – соответствует полностью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Срочность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 –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низк</a:t>
            </a:r>
            <a:r>
              <a:rPr lang="ru-RU" sz="14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2 – средняя, 3 - высокая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4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200" y="1358900"/>
            <a:ext cx="10147300" cy="1651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Ссылка для регистрации школ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http://hps-form.hls.kz/?t=nfhBgdtr883Bgav779354ddfdf54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25" y="1524000"/>
            <a:ext cx="6030343" cy="441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406" y="1846053"/>
            <a:ext cx="6750594" cy="465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80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18021" y="727072"/>
            <a:ext cx="10715040" cy="10106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3 этап-План действий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x-none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xmlns="" id="{2CF13DF9-9D71-FE42-AF70-897C1C1DDA1C}"/>
              </a:ext>
            </a:extLst>
          </p:cNvPr>
          <p:cNvGrpSpPr/>
          <p:nvPr/>
        </p:nvGrpSpPr>
        <p:grpSpPr>
          <a:xfrm>
            <a:off x="5186310" y="2004089"/>
            <a:ext cx="1819380" cy="3776112"/>
            <a:chOff x="4923304" y="1684213"/>
            <a:chExt cx="2229277" cy="4626854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:a16="http://schemas.microsoft.com/office/drawing/2014/main" xmlns="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C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xmlns="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D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xmlns="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xmlns="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:a16="http://schemas.microsoft.com/office/drawing/2014/main" xmlns="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A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21" name="组合 33">
            <a:extLst>
              <a:ext uri="{FF2B5EF4-FFF2-40B4-BE49-F238E27FC236}">
                <a16:creationId xmlns:a16="http://schemas.microsoft.com/office/drawing/2014/main" xmlns="" id="{AB3F148F-6E87-5B42-BA04-3BC69914313D}"/>
              </a:ext>
            </a:extLst>
          </p:cNvPr>
          <p:cNvGrpSpPr/>
          <p:nvPr/>
        </p:nvGrpSpPr>
        <p:grpSpPr>
          <a:xfrm>
            <a:off x="7150972" y="2054725"/>
            <a:ext cx="4189151" cy="1421928"/>
            <a:chOff x="874714" y="3319460"/>
            <a:chExt cx="4189151" cy="1421928"/>
          </a:xfrm>
        </p:grpSpPr>
        <p:sp>
          <p:nvSpPr>
            <p:cNvPr id="22" name="矩形 34">
              <a:extLst>
                <a:ext uri="{FF2B5EF4-FFF2-40B4-BE49-F238E27FC236}">
                  <a16:creationId xmlns:a16="http://schemas.microsoft.com/office/drawing/2014/main" xmlns="" id="{E89AE25D-A166-8C47-9C23-5F94FB141FA3}"/>
                </a:ext>
              </a:extLst>
            </p:cNvPr>
            <p:cNvSpPr/>
            <p:nvPr/>
          </p:nvSpPr>
          <p:spPr>
            <a:xfrm>
              <a:off x="874714" y="3800644"/>
              <a:ext cx="2717424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3" name="矩形 35">
              <a:extLst>
                <a:ext uri="{FF2B5EF4-FFF2-40B4-BE49-F238E27FC236}">
                  <a16:creationId xmlns:a16="http://schemas.microsoft.com/office/drawing/2014/main" xmlns="" id="{39A755D7-D049-4F44-8DD1-7C70AB604316}"/>
                </a:ext>
              </a:extLst>
            </p:cNvPr>
            <p:cNvSpPr/>
            <p:nvPr/>
          </p:nvSpPr>
          <p:spPr>
            <a:xfrm>
              <a:off x="976312" y="3319460"/>
              <a:ext cx="4087553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Выбрать 1-2 приоритета (например питание, физическая активность, психическое здоровье)</a:t>
              </a:r>
            </a:p>
            <a:p>
              <a:pPr algn="just"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组合 36">
            <a:extLst>
              <a:ext uri="{FF2B5EF4-FFF2-40B4-BE49-F238E27FC236}">
                <a16:creationId xmlns:a16="http://schemas.microsoft.com/office/drawing/2014/main" xmlns="" id="{FCC9E676-400C-884C-BF17-B262D0222AF0}"/>
              </a:ext>
            </a:extLst>
          </p:cNvPr>
          <p:cNvGrpSpPr/>
          <p:nvPr/>
        </p:nvGrpSpPr>
        <p:grpSpPr>
          <a:xfrm>
            <a:off x="7150970" y="3736570"/>
            <a:ext cx="4517399" cy="1089529"/>
            <a:chOff x="874712" y="3303681"/>
            <a:chExt cx="4517399" cy="1089529"/>
          </a:xfrm>
        </p:grpSpPr>
        <p:sp>
          <p:nvSpPr>
            <p:cNvPr id="25" name="矩形 40">
              <a:extLst>
                <a:ext uri="{FF2B5EF4-FFF2-40B4-BE49-F238E27FC236}">
                  <a16:creationId xmlns:a16="http://schemas.microsoft.com/office/drawing/2014/main" xmlns="" id="{417635EC-A970-BA42-9075-98EA3A76F4B2}"/>
                </a:ext>
              </a:extLst>
            </p:cNvPr>
            <p:cNvSpPr/>
            <p:nvPr/>
          </p:nvSpPr>
          <p:spPr>
            <a:xfrm>
              <a:off x="874713" y="3800644"/>
              <a:ext cx="2717425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6" name="矩形 41">
              <a:extLst>
                <a:ext uri="{FF2B5EF4-FFF2-40B4-BE49-F238E27FC236}">
                  <a16:creationId xmlns:a16="http://schemas.microsoft.com/office/drawing/2014/main" xmlns="" id="{45901CF8-3E82-2249-A55F-E65587DB8B94}"/>
                </a:ext>
              </a:extLst>
            </p:cNvPr>
            <p:cNvSpPr/>
            <p:nvPr/>
          </p:nvSpPr>
          <p:spPr>
            <a:xfrm>
              <a:off x="874712" y="3303681"/>
              <a:ext cx="4517399" cy="10895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Внедрять постепенно и с учетом потребностей и приоритетов школьного сообщества 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组合 42">
            <a:extLst>
              <a:ext uri="{FF2B5EF4-FFF2-40B4-BE49-F238E27FC236}">
                <a16:creationId xmlns:a16="http://schemas.microsoft.com/office/drawing/2014/main" xmlns="" id="{A9D422EA-1810-434F-AD1C-C6EFD4D7926B}"/>
              </a:ext>
            </a:extLst>
          </p:cNvPr>
          <p:cNvGrpSpPr/>
          <p:nvPr/>
        </p:nvGrpSpPr>
        <p:grpSpPr>
          <a:xfrm>
            <a:off x="1484922" y="3063631"/>
            <a:ext cx="3701387" cy="757130"/>
            <a:chOff x="888502" y="3569120"/>
            <a:chExt cx="3701387" cy="757130"/>
          </a:xfrm>
        </p:grpSpPr>
        <p:sp>
          <p:nvSpPr>
            <p:cNvPr id="28" name="矩形 43">
              <a:extLst>
                <a:ext uri="{FF2B5EF4-FFF2-40B4-BE49-F238E27FC236}">
                  <a16:creationId xmlns:a16="http://schemas.microsoft.com/office/drawing/2014/main" xmlns="" id="{82704E1F-46D9-6B43-97A4-2F15CECE3B46}"/>
                </a:ext>
              </a:extLst>
            </p:cNvPr>
            <p:cNvSpPr/>
            <p:nvPr/>
          </p:nvSpPr>
          <p:spPr>
            <a:xfrm>
              <a:off x="1493637" y="3800644"/>
              <a:ext cx="2915489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9" name="矩形 44">
              <a:extLst>
                <a:ext uri="{FF2B5EF4-FFF2-40B4-BE49-F238E27FC236}">
                  <a16:creationId xmlns:a16="http://schemas.microsoft.com/office/drawing/2014/main" xmlns="" id="{5F473D60-3840-964A-AE77-4B3A3E9A8C54}"/>
                </a:ext>
              </a:extLst>
            </p:cNvPr>
            <p:cNvSpPr/>
            <p:nvPr/>
          </p:nvSpPr>
          <p:spPr>
            <a:xfrm>
              <a:off x="888502" y="3569120"/>
              <a:ext cx="3701387" cy="7571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Составить план: </a:t>
              </a:r>
            </a:p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кто что делает и когда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30" name="组合 45">
            <a:extLst>
              <a:ext uri="{FF2B5EF4-FFF2-40B4-BE49-F238E27FC236}">
                <a16:creationId xmlns:a16="http://schemas.microsoft.com/office/drawing/2014/main" xmlns="" id="{B319FABD-12D4-9F47-BB31-547FED1FC8BD}"/>
              </a:ext>
            </a:extLst>
          </p:cNvPr>
          <p:cNvGrpSpPr/>
          <p:nvPr/>
        </p:nvGrpSpPr>
        <p:grpSpPr>
          <a:xfrm>
            <a:off x="5775574" y="5727327"/>
            <a:ext cx="5996312" cy="674928"/>
            <a:chOff x="-974174" y="3800644"/>
            <a:chExt cx="6269369" cy="786250"/>
          </a:xfrm>
        </p:grpSpPr>
        <p:sp>
          <p:nvSpPr>
            <p:cNvPr id="31" name="矩形 46">
              <a:extLst>
                <a:ext uri="{FF2B5EF4-FFF2-40B4-BE49-F238E27FC236}">
                  <a16:creationId xmlns:a16="http://schemas.microsoft.com/office/drawing/2014/main" xmlns="" id="{2AF631A7-3775-1E48-B488-C1601D94D94D}"/>
                </a:ext>
              </a:extLst>
            </p:cNvPr>
            <p:cNvSpPr/>
            <p:nvPr/>
          </p:nvSpPr>
          <p:spPr>
            <a:xfrm>
              <a:off x="1493637" y="3800644"/>
              <a:ext cx="2915489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2" name="矩形 47">
              <a:extLst>
                <a:ext uri="{FF2B5EF4-FFF2-40B4-BE49-F238E27FC236}">
                  <a16:creationId xmlns:a16="http://schemas.microsoft.com/office/drawing/2014/main" xmlns="" id="{B87F231D-97BD-884B-99C6-7D2EE964690C}"/>
                </a:ext>
              </a:extLst>
            </p:cNvPr>
            <p:cNvSpPr/>
            <p:nvPr/>
          </p:nvSpPr>
          <p:spPr>
            <a:xfrm>
              <a:off x="-974174" y="4008074"/>
              <a:ext cx="6269369" cy="57882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sz="2400" b="1" dirty="0">
                  <a:solidFill>
                    <a:schemeClr val="accent1"/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Важно: не перегружать педагогов!</a:t>
              </a:r>
              <a:endParaRPr lang="zh-CN" altLang="en-US" sz="2400" b="1" dirty="0">
                <a:solidFill>
                  <a:schemeClr val="accent1"/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33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6480867" y="5952837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301" y="2949248"/>
            <a:ext cx="1374408" cy="137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36" y="1581300"/>
            <a:ext cx="148113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70" y="4263779"/>
            <a:ext cx="148113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5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921" y="265723"/>
            <a:ext cx="10582879" cy="1076943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4 этап-Реализация и поддержка</a:t>
            </a:r>
            <a:r>
              <a:rPr lang="ru-RU" sz="5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xmlns="" id="{34253427-EFD1-6E43-AFAF-052371FB986E}"/>
              </a:ext>
            </a:extLst>
          </p:cNvPr>
          <p:cNvSpPr>
            <a:spLocks/>
          </p:cNvSpPr>
          <p:nvPr/>
        </p:nvSpPr>
        <p:spPr bwMode="auto">
          <a:xfrm>
            <a:off x="4741876" y="1682444"/>
            <a:ext cx="1199467" cy="1042233"/>
          </a:xfrm>
          <a:custGeom>
            <a:avLst/>
            <a:gdLst>
              <a:gd name="T0" fmla="*/ 0 w 267"/>
              <a:gd name="T1" fmla="*/ 232 h 232"/>
              <a:gd name="T2" fmla="*/ 135 w 267"/>
              <a:gd name="T3" fmla="*/ 0 h 232"/>
              <a:gd name="T4" fmla="*/ 267 w 267"/>
              <a:gd name="T5" fmla="*/ 232 h 232"/>
              <a:gd name="T6" fmla="*/ 0 w 267"/>
              <a:gd name="T7" fmla="*/ 2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" h="232">
                <a:moveTo>
                  <a:pt x="0" y="232"/>
                </a:moveTo>
                <a:lnTo>
                  <a:pt x="135" y="0"/>
                </a:lnTo>
                <a:lnTo>
                  <a:pt x="267" y="232"/>
                </a:lnTo>
                <a:lnTo>
                  <a:pt x="0" y="232"/>
                </a:lnTo>
                <a:close/>
              </a:path>
            </a:pathLst>
          </a:custGeom>
          <a:solidFill>
            <a:schemeClr val="accent6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14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xmlns="" id="{F8B45CE9-9445-1140-997E-16D8262D8437}"/>
              </a:ext>
            </a:extLst>
          </p:cNvPr>
          <p:cNvSpPr>
            <a:spLocks/>
          </p:cNvSpPr>
          <p:nvPr/>
        </p:nvSpPr>
        <p:spPr bwMode="auto">
          <a:xfrm>
            <a:off x="4328578" y="2862518"/>
            <a:ext cx="2026066" cy="489671"/>
          </a:xfrm>
          <a:custGeom>
            <a:avLst/>
            <a:gdLst>
              <a:gd name="T0" fmla="*/ 0 w 451"/>
              <a:gd name="T1" fmla="*/ 109 h 109"/>
              <a:gd name="T2" fmla="*/ 64 w 451"/>
              <a:gd name="T3" fmla="*/ 0 h 109"/>
              <a:gd name="T4" fmla="*/ 387 w 451"/>
              <a:gd name="T5" fmla="*/ 0 h 109"/>
              <a:gd name="T6" fmla="*/ 451 w 451"/>
              <a:gd name="T7" fmla="*/ 109 h 109"/>
              <a:gd name="T8" fmla="*/ 0 w 451"/>
              <a:gd name="T9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109">
                <a:moveTo>
                  <a:pt x="0" y="109"/>
                </a:moveTo>
                <a:lnTo>
                  <a:pt x="64" y="0"/>
                </a:lnTo>
                <a:lnTo>
                  <a:pt x="387" y="0"/>
                </a:lnTo>
                <a:lnTo>
                  <a:pt x="451" y="109"/>
                </a:lnTo>
                <a:lnTo>
                  <a:pt x="0" y="10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16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xmlns="" id="{0F9AA6C4-8DF3-3A40-AF39-6C9D57957940}"/>
              </a:ext>
            </a:extLst>
          </p:cNvPr>
          <p:cNvSpPr>
            <a:spLocks/>
          </p:cNvSpPr>
          <p:nvPr/>
        </p:nvSpPr>
        <p:spPr bwMode="auto">
          <a:xfrm>
            <a:off x="3919772" y="3459386"/>
            <a:ext cx="2843679" cy="485178"/>
          </a:xfrm>
          <a:custGeom>
            <a:avLst/>
            <a:gdLst>
              <a:gd name="T0" fmla="*/ 0 w 633"/>
              <a:gd name="T1" fmla="*/ 108 h 108"/>
              <a:gd name="T2" fmla="*/ 62 w 633"/>
              <a:gd name="T3" fmla="*/ 0 h 108"/>
              <a:gd name="T4" fmla="*/ 570 w 633"/>
              <a:gd name="T5" fmla="*/ 0 h 108"/>
              <a:gd name="T6" fmla="*/ 633 w 633"/>
              <a:gd name="T7" fmla="*/ 108 h 108"/>
              <a:gd name="T8" fmla="*/ 0 w 633"/>
              <a:gd name="T9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" h="108">
                <a:moveTo>
                  <a:pt x="0" y="108"/>
                </a:moveTo>
                <a:lnTo>
                  <a:pt x="62" y="0"/>
                </a:lnTo>
                <a:lnTo>
                  <a:pt x="570" y="0"/>
                </a:lnTo>
                <a:lnTo>
                  <a:pt x="633" y="108"/>
                </a:lnTo>
                <a:lnTo>
                  <a:pt x="0" y="108"/>
                </a:lnTo>
                <a:close/>
              </a:path>
            </a:pathLst>
          </a:custGeom>
          <a:solidFill>
            <a:schemeClr val="accent6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xmlns="" id="{779E0FA4-476E-4748-828E-888EEF69081C}"/>
              </a:ext>
            </a:extLst>
          </p:cNvPr>
          <p:cNvSpPr>
            <a:spLocks/>
          </p:cNvSpPr>
          <p:nvPr/>
        </p:nvSpPr>
        <p:spPr bwMode="auto">
          <a:xfrm>
            <a:off x="3293084" y="4076128"/>
            <a:ext cx="4097053" cy="862538"/>
          </a:xfrm>
          <a:custGeom>
            <a:avLst/>
            <a:gdLst>
              <a:gd name="T0" fmla="*/ 0 w 912"/>
              <a:gd name="T1" fmla="*/ 192 h 192"/>
              <a:gd name="T2" fmla="*/ 111 w 912"/>
              <a:gd name="T3" fmla="*/ 0 h 192"/>
              <a:gd name="T4" fmla="*/ 801 w 912"/>
              <a:gd name="T5" fmla="*/ 0 h 192"/>
              <a:gd name="T6" fmla="*/ 912 w 912"/>
              <a:gd name="T7" fmla="*/ 192 h 192"/>
              <a:gd name="T8" fmla="*/ 0 w 912"/>
              <a:gd name="T9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2" h="192">
                <a:moveTo>
                  <a:pt x="0" y="192"/>
                </a:moveTo>
                <a:lnTo>
                  <a:pt x="111" y="0"/>
                </a:lnTo>
                <a:lnTo>
                  <a:pt x="801" y="0"/>
                </a:lnTo>
                <a:lnTo>
                  <a:pt x="912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0" name="Oval 13">
            <a:extLst>
              <a:ext uri="{FF2B5EF4-FFF2-40B4-BE49-F238E27FC236}">
                <a16:creationId xmlns:a16="http://schemas.microsoft.com/office/drawing/2014/main" xmlns="" id="{D63688FA-5873-B447-8D1F-5CDF3B19D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426" y="1927282"/>
            <a:ext cx="707695" cy="69850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2" name="Oval 15">
            <a:extLst>
              <a:ext uri="{FF2B5EF4-FFF2-40B4-BE49-F238E27FC236}">
                <a16:creationId xmlns:a16="http://schemas.microsoft.com/office/drawing/2014/main" xmlns="" id="{A1891355-814D-E149-AF08-64582717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33" y="3457140"/>
            <a:ext cx="489671" cy="489671"/>
          </a:xfrm>
          <a:prstGeom prst="ellipse">
            <a:avLst/>
          </a:prstGeom>
          <a:solidFill>
            <a:schemeClr val="accent3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3" name="Oval 16">
            <a:extLst>
              <a:ext uri="{FF2B5EF4-FFF2-40B4-BE49-F238E27FC236}">
                <a16:creationId xmlns:a16="http://schemas.microsoft.com/office/drawing/2014/main" xmlns="" id="{DFEB96DF-B4E8-0541-ADD6-82025D05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5717" y="2625787"/>
            <a:ext cx="685867" cy="63952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5" name="Oval 18">
            <a:extLst>
              <a:ext uri="{FF2B5EF4-FFF2-40B4-BE49-F238E27FC236}">
                <a16:creationId xmlns:a16="http://schemas.microsoft.com/office/drawing/2014/main" xmlns="" id="{A4FCA197-1756-F049-99EB-53058FA0D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1785" y="4017726"/>
            <a:ext cx="485177" cy="489671"/>
          </a:xfrm>
          <a:prstGeom prst="ellipse">
            <a:avLst/>
          </a:prstGeom>
          <a:solidFill>
            <a:schemeClr val="accent3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xmlns="" id="{0D0F8598-C06C-9446-B69E-720F157E6FB4}"/>
              </a:ext>
            </a:extLst>
          </p:cNvPr>
          <p:cNvSpPr>
            <a:spLocks noEditPoints="1"/>
          </p:cNvSpPr>
          <p:nvPr/>
        </p:nvSpPr>
        <p:spPr bwMode="auto">
          <a:xfrm>
            <a:off x="751828" y="3467772"/>
            <a:ext cx="263682" cy="345038"/>
          </a:xfrm>
          <a:custGeom>
            <a:avLst/>
            <a:gdLst>
              <a:gd name="T0" fmla="*/ 95 w 114"/>
              <a:gd name="T1" fmla="*/ 99 h 149"/>
              <a:gd name="T2" fmla="*/ 93 w 114"/>
              <a:gd name="T3" fmla="*/ 98 h 149"/>
              <a:gd name="T4" fmla="*/ 89 w 114"/>
              <a:gd name="T5" fmla="*/ 96 h 149"/>
              <a:gd name="T6" fmla="*/ 74 w 114"/>
              <a:gd name="T7" fmla="*/ 85 h 149"/>
              <a:gd name="T8" fmla="*/ 90 w 114"/>
              <a:gd name="T9" fmla="*/ 58 h 149"/>
              <a:gd name="T10" fmla="*/ 57 w 114"/>
              <a:gd name="T11" fmla="*/ 1 h 149"/>
              <a:gd name="T12" fmla="*/ 19 w 114"/>
              <a:gd name="T13" fmla="*/ 41 h 149"/>
              <a:gd name="T14" fmla="*/ 42 w 114"/>
              <a:gd name="T15" fmla="*/ 87 h 149"/>
              <a:gd name="T16" fmla="*/ 25 w 114"/>
              <a:gd name="T17" fmla="*/ 96 h 149"/>
              <a:gd name="T18" fmla="*/ 21 w 114"/>
              <a:gd name="T19" fmla="*/ 98 h 149"/>
              <a:gd name="T20" fmla="*/ 19 w 114"/>
              <a:gd name="T21" fmla="*/ 99 h 149"/>
              <a:gd name="T22" fmla="*/ 0 w 114"/>
              <a:gd name="T23" fmla="*/ 123 h 149"/>
              <a:gd name="T24" fmla="*/ 1 w 114"/>
              <a:gd name="T25" fmla="*/ 149 h 149"/>
              <a:gd name="T26" fmla="*/ 113 w 114"/>
              <a:gd name="T27" fmla="*/ 149 h 149"/>
              <a:gd name="T28" fmla="*/ 114 w 114"/>
              <a:gd name="T29" fmla="*/ 147 h 149"/>
              <a:gd name="T30" fmla="*/ 95 w 114"/>
              <a:gd name="T31" fmla="*/ 99 h 149"/>
              <a:gd name="T32" fmla="*/ 82 w 114"/>
              <a:gd name="T33" fmla="*/ 28 h 149"/>
              <a:gd name="T34" fmla="*/ 30 w 114"/>
              <a:gd name="T35" fmla="*/ 26 h 149"/>
              <a:gd name="T36" fmla="*/ 40 w 114"/>
              <a:gd name="T37" fmla="*/ 74 h 149"/>
              <a:gd name="T38" fmla="*/ 33 w 114"/>
              <a:gd name="T39" fmla="*/ 61 h 149"/>
              <a:gd name="T40" fmla="*/ 43 w 114"/>
              <a:gd name="T41" fmla="*/ 25 h 149"/>
              <a:gd name="T42" fmla="*/ 62 w 114"/>
              <a:gd name="T43" fmla="*/ 42 h 149"/>
              <a:gd name="T44" fmla="*/ 50 w 114"/>
              <a:gd name="T45" fmla="*/ 29 h 149"/>
              <a:gd name="T46" fmla="*/ 77 w 114"/>
              <a:gd name="T47" fmla="*/ 43 h 149"/>
              <a:gd name="T48" fmla="*/ 80 w 114"/>
              <a:gd name="T49" fmla="*/ 47 h 149"/>
              <a:gd name="T50" fmla="*/ 67 w 114"/>
              <a:gd name="T51" fmla="*/ 68 h 149"/>
              <a:gd name="T52" fmla="*/ 56 w 114"/>
              <a:gd name="T53" fmla="*/ 70 h 149"/>
              <a:gd name="T54" fmla="*/ 67 w 114"/>
              <a:gd name="T55" fmla="*/ 70 h 149"/>
              <a:gd name="T56" fmla="*/ 81 w 114"/>
              <a:gd name="T57" fmla="*/ 50 h 149"/>
              <a:gd name="T58" fmla="*/ 82 w 114"/>
              <a:gd name="T59" fmla="*/ 57 h 149"/>
              <a:gd name="T60" fmla="*/ 73 w 114"/>
              <a:gd name="T61" fmla="*/ 74 h 149"/>
              <a:gd name="T62" fmla="*/ 73 w 114"/>
              <a:gd name="T63" fmla="*/ 74 h 149"/>
              <a:gd name="T64" fmla="*/ 57 w 114"/>
              <a:gd name="T65" fmla="*/ 85 h 149"/>
              <a:gd name="T66" fmla="*/ 42 w 114"/>
              <a:gd name="T67" fmla="*/ 76 h 149"/>
              <a:gd name="T68" fmla="*/ 79 w 114"/>
              <a:gd name="T69" fmla="*/ 99 h 149"/>
              <a:gd name="T70" fmla="*/ 57 w 114"/>
              <a:gd name="T71" fmla="*/ 113 h 149"/>
              <a:gd name="T72" fmla="*/ 36 w 114"/>
              <a:gd name="T73" fmla="*/ 100 h 149"/>
              <a:gd name="T74" fmla="*/ 41 w 114"/>
              <a:gd name="T75" fmla="*/ 93 h 149"/>
              <a:gd name="T76" fmla="*/ 42 w 114"/>
              <a:gd name="T77" fmla="*/ 92 h 149"/>
              <a:gd name="T78" fmla="*/ 42 w 114"/>
              <a:gd name="T79" fmla="*/ 91 h 149"/>
              <a:gd name="T80" fmla="*/ 43 w 114"/>
              <a:gd name="T81" fmla="*/ 86 h 149"/>
              <a:gd name="T82" fmla="*/ 53 w 114"/>
              <a:gd name="T83" fmla="*/ 86 h 149"/>
              <a:gd name="T84" fmla="*/ 57 w 114"/>
              <a:gd name="T85" fmla="*/ 87 h 149"/>
              <a:gd name="T86" fmla="*/ 73 w 114"/>
              <a:gd name="T87" fmla="*/ 76 h 149"/>
              <a:gd name="T88" fmla="*/ 74 w 114"/>
              <a:gd name="T89" fmla="*/ 92 h 149"/>
              <a:gd name="T90" fmla="*/ 74 w 114"/>
              <a:gd name="T91" fmla="*/ 92 h 149"/>
              <a:gd name="T92" fmla="*/ 75 w 114"/>
              <a:gd name="T93" fmla="*/ 93 h 149"/>
              <a:gd name="T94" fmla="*/ 82 w 114"/>
              <a:gd name="T95" fmla="*/ 9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4" h="149">
                <a:moveTo>
                  <a:pt x="95" y="99"/>
                </a:moveTo>
                <a:cubicBezTo>
                  <a:pt x="95" y="99"/>
                  <a:pt x="95" y="99"/>
                  <a:pt x="95" y="99"/>
                </a:cubicBezTo>
                <a:cubicBezTo>
                  <a:pt x="95" y="99"/>
                  <a:pt x="94" y="98"/>
                  <a:pt x="94" y="98"/>
                </a:cubicBezTo>
                <a:cubicBezTo>
                  <a:pt x="93" y="98"/>
                  <a:pt x="93" y="98"/>
                  <a:pt x="93" y="98"/>
                </a:cubicBezTo>
                <a:cubicBezTo>
                  <a:pt x="92" y="97"/>
                  <a:pt x="90" y="97"/>
                  <a:pt x="89" y="96"/>
                </a:cubicBezTo>
                <a:cubicBezTo>
                  <a:pt x="89" y="96"/>
                  <a:pt x="89" y="96"/>
                  <a:pt x="89" y="96"/>
                </a:cubicBezTo>
                <a:cubicBezTo>
                  <a:pt x="84" y="94"/>
                  <a:pt x="80" y="93"/>
                  <a:pt x="75" y="92"/>
                </a:cubicBezTo>
                <a:cubicBezTo>
                  <a:pt x="75" y="90"/>
                  <a:pt x="74" y="88"/>
                  <a:pt x="74" y="85"/>
                </a:cubicBezTo>
                <a:cubicBezTo>
                  <a:pt x="79" y="85"/>
                  <a:pt x="93" y="81"/>
                  <a:pt x="92" y="79"/>
                </a:cubicBezTo>
                <a:cubicBezTo>
                  <a:pt x="87" y="74"/>
                  <a:pt x="89" y="64"/>
                  <a:pt x="90" y="58"/>
                </a:cubicBezTo>
                <a:cubicBezTo>
                  <a:pt x="92" y="44"/>
                  <a:pt x="94" y="38"/>
                  <a:pt x="89" y="22"/>
                </a:cubicBezTo>
                <a:cubicBezTo>
                  <a:pt x="85" y="11"/>
                  <a:pt x="72" y="0"/>
                  <a:pt x="57" y="1"/>
                </a:cubicBezTo>
                <a:cubicBezTo>
                  <a:pt x="51" y="1"/>
                  <a:pt x="46" y="3"/>
                  <a:pt x="40" y="7"/>
                </a:cubicBezTo>
                <a:cubicBezTo>
                  <a:pt x="27" y="9"/>
                  <a:pt x="18" y="20"/>
                  <a:pt x="19" y="41"/>
                </a:cubicBezTo>
                <a:cubicBezTo>
                  <a:pt x="20" y="52"/>
                  <a:pt x="29" y="65"/>
                  <a:pt x="21" y="79"/>
                </a:cubicBezTo>
                <a:cubicBezTo>
                  <a:pt x="19" y="81"/>
                  <a:pt x="34" y="88"/>
                  <a:pt x="42" y="87"/>
                </a:cubicBezTo>
                <a:cubicBezTo>
                  <a:pt x="42" y="89"/>
                  <a:pt x="41" y="90"/>
                  <a:pt x="41" y="91"/>
                </a:cubicBezTo>
                <a:cubicBezTo>
                  <a:pt x="35" y="92"/>
                  <a:pt x="30" y="94"/>
                  <a:pt x="25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4" y="97"/>
                  <a:pt x="22" y="97"/>
                  <a:pt x="21" y="98"/>
                </a:cubicBezTo>
                <a:cubicBezTo>
                  <a:pt x="21" y="98"/>
                  <a:pt x="21" y="98"/>
                  <a:pt x="20" y="98"/>
                </a:cubicBezTo>
                <a:cubicBezTo>
                  <a:pt x="20" y="98"/>
                  <a:pt x="19" y="99"/>
                  <a:pt x="19" y="99"/>
                </a:cubicBezTo>
                <a:cubicBezTo>
                  <a:pt x="19" y="99"/>
                  <a:pt x="19" y="99"/>
                  <a:pt x="19" y="99"/>
                </a:cubicBezTo>
                <a:cubicBezTo>
                  <a:pt x="7" y="105"/>
                  <a:pt x="0" y="114"/>
                  <a:pt x="0" y="123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49"/>
                  <a:pt x="1" y="149"/>
                  <a:pt x="1" y="149"/>
                </a:cubicBezTo>
                <a:cubicBezTo>
                  <a:pt x="1" y="149"/>
                  <a:pt x="1" y="149"/>
                  <a:pt x="1" y="149"/>
                </a:cubicBezTo>
                <a:cubicBezTo>
                  <a:pt x="113" y="149"/>
                  <a:pt x="113" y="149"/>
                  <a:pt x="113" y="149"/>
                </a:cubicBezTo>
                <a:cubicBezTo>
                  <a:pt x="113" y="149"/>
                  <a:pt x="113" y="148"/>
                  <a:pt x="113" y="148"/>
                </a:cubicBezTo>
                <a:cubicBezTo>
                  <a:pt x="113" y="147"/>
                  <a:pt x="114" y="147"/>
                  <a:pt x="114" y="147"/>
                </a:cubicBezTo>
                <a:cubicBezTo>
                  <a:pt x="114" y="123"/>
                  <a:pt x="114" y="123"/>
                  <a:pt x="114" y="123"/>
                </a:cubicBezTo>
                <a:cubicBezTo>
                  <a:pt x="114" y="114"/>
                  <a:pt x="107" y="105"/>
                  <a:pt x="95" y="99"/>
                </a:cubicBezTo>
                <a:close/>
                <a:moveTo>
                  <a:pt x="59" y="7"/>
                </a:moveTo>
                <a:cubicBezTo>
                  <a:pt x="70" y="8"/>
                  <a:pt x="78" y="17"/>
                  <a:pt x="82" y="28"/>
                </a:cubicBezTo>
                <a:cubicBezTo>
                  <a:pt x="77" y="20"/>
                  <a:pt x="69" y="14"/>
                  <a:pt x="59" y="12"/>
                </a:cubicBezTo>
                <a:cubicBezTo>
                  <a:pt x="47" y="11"/>
                  <a:pt x="36" y="17"/>
                  <a:pt x="30" y="26"/>
                </a:cubicBezTo>
                <a:cubicBezTo>
                  <a:pt x="34" y="13"/>
                  <a:pt x="46" y="5"/>
                  <a:pt x="59" y="7"/>
                </a:cubicBezTo>
                <a:close/>
                <a:moveTo>
                  <a:pt x="40" y="74"/>
                </a:moveTo>
                <a:cubicBezTo>
                  <a:pt x="40" y="73"/>
                  <a:pt x="40" y="73"/>
                  <a:pt x="40" y="73"/>
                </a:cubicBezTo>
                <a:cubicBezTo>
                  <a:pt x="37" y="69"/>
                  <a:pt x="34" y="65"/>
                  <a:pt x="33" y="61"/>
                </a:cubicBezTo>
                <a:cubicBezTo>
                  <a:pt x="32" y="56"/>
                  <a:pt x="32" y="52"/>
                  <a:pt x="33" y="47"/>
                </a:cubicBezTo>
                <a:cubicBezTo>
                  <a:pt x="34" y="39"/>
                  <a:pt x="37" y="32"/>
                  <a:pt x="43" y="25"/>
                </a:cubicBezTo>
                <a:cubicBezTo>
                  <a:pt x="44" y="28"/>
                  <a:pt x="46" y="30"/>
                  <a:pt x="48" y="33"/>
                </a:cubicBezTo>
                <a:cubicBezTo>
                  <a:pt x="51" y="37"/>
                  <a:pt x="56" y="41"/>
                  <a:pt x="62" y="42"/>
                </a:cubicBezTo>
                <a:cubicBezTo>
                  <a:pt x="59" y="40"/>
                  <a:pt x="55" y="37"/>
                  <a:pt x="52" y="32"/>
                </a:cubicBezTo>
                <a:cubicBezTo>
                  <a:pt x="52" y="31"/>
                  <a:pt x="51" y="30"/>
                  <a:pt x="50" y="29"/>
                </a:cubicBezTo>
                <a:cubicBezTo>
                  <a:pt x="51" y="30"/>
                  <a:pt x="52" y="31"/>
                  <a:pt x="53" y="32"/>
                </a:cubicBezTo>
                <a:cubicBezTo>
                  <a:pt x="62" y="39"/>
                  <a:pt x="73" y="42"/>
                  <a:pt x="77" y="43"/>
                </a:cubicBezTo>
                <a:cubicBezTo>
                  <a:pt x="72" y="40"/>
                  <a:pt x="68" y="37"/>
                  <a:pt x="64" y="33"/>
                </a:cubicBezTo>
                <a:cubicBezTo>
                  <a:pt x="70" y="36"/>
                  <a:pt x="75" y="39"/>
                  <a:pt x="80" y="47"/>
                </a:cubicBezTo>
                <a:cubicBezTo>
                  <a:pt x="80" y="47"/>
                  <a:pt x="80" y="47"/>
                  <a:pt x="80" y="47"/>
                </a:cubicBezTo>
                <a:cubicBezTo>
                  <a:pt x="80" y="56"/>
                  <a:pt x="74" y="64"/>
                  <a:pt x="67" y="68"/>
                </a:cubicBezTo>
                <a:cubicBezTo>
                  <a:pt x="66" y="66"/>
                  <a:pt x="64" y="65"/>
                  <a:pt x="62" y="65"/>
                </a:cubicBezTo>
                <a:cubicBezTo>
                  <a:pt x="59" y="65"/>
                  <a:pt x="56" y="67"/>
                  <a:pt x="56" y="70"/>
                </a:cubicBezTo>
                <a:cubicBezTo>
                  <a:pt x="56" y="72"/>
                  <a:pt x="59" y="74"/>
                  <a:pt x="62" y="74"/>
                </a:cubicBezTo>
                <a:cubicBezTo>
                  <a:pt x="65" y="74"/>
                  <a:pt x="67" y="72"/>
                  <a:pt x="67" y="70"/>
                </a:cubicBezTo>
                <a:cubicBezTo>
                  <a:pt x="67" y="69"/>
                  <a:pt x="67" y="69"/>
                  <a:pt x="67" y="69"/>
                </a:cubicBezTo>
                <a:cubicBezTo>
                  <a:pt x="75" y="65"/>
                  <a:pt x="80" y="58"/>
                  <a:pt x="81" y="50"/>
                </a:cubicBezTo>
                <a:cubicBezTo>
                  <a:pt x="81" y="50"/>
                  <a:pt x="81" y="50"/>
                  <a:pt x="81" y="50"/>
                </a:cubicBezTo>
                <a:cubicBezTo>
                  <a:pt x="82" y="52"/>
                  <a:pt x="82" y="54"/>
                  <a:pt x="82" y="57"/>
                </a:cubicBezTo>
                <a:cubicBezTo>
                  <a:pt x="81" y="62"/>
                  <a:pt x="78" y="68"/>
                  <a:pt x="74" y="73"/>
                </a:cubicBezTo>
                <a:cubicBezTo>
                  <a:pt x="74" y="73"/>
                  <a:pt x="74" y="73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68" y="80"/>
                  <a:pt x="63" y="84"/>
                  <a:pt x="59" y="85"/>
                </a:cubicBezTo>
                <a:cubicBezTo>
                  <a:pt x="58" y="85"/>
                  <a:pt x="58" y="86"/>
                  <a:pt x="57" y="85"/>
                </a:cubicBezTo>
                <a:cubicBezTo>
                  <a:pt x="57" y="85"/>
                  <a:pt x="56" y="85"/>
                  <a:pt x="56" y="85"/>
                </a:cubicBezTo>
                <a:cubicBezTo>
                  <a:pt x="52" y="85"/>
                  <a:pt x="47" y="81"/>
                  <a:pt x="42" y="76"/>
                </a:cubicBezTo>
                <a:cubicBezTo>
                  <a:pt x="42" y="75"/>
                  <a:pt x="41" y="74"/>
                  <a:pt x="40" y="74"/>
                </a:cubicBezTo>
                <a:close/>
                <a:moveTo>
                  <a:pt x="79" y="99"/>
                </a:moveTo>
                <a:cubicBezTo>
                  <a:pt x="78" y="99"/>
                  <a:pt x="78" y="99"/>
                  <a:pt x="78" y="100"/>
                </a:cubicBezTo>
                <a:cubicBezTo>
                  <a:pt x="72" y="106"/>
                  <a:pt x="65" y="113"/>
                  <a:pt x="57" y="113"/>
                </a:cubicBezTo>
                <a:cubicBezTo>
                  <a:pt x="50" y="113"/>
                  <a:pt x="43" y="107"/>
                  <a:pt x="37" y="101"/>
                </a:cubicBezTo>
                <a:cubicBezTo>
                  <a:pt x="37" y="100"/>
                  <a:pt x="37" y="100"/>
                  <a:pt x="36" y="100"/>
                </a:cubicBezTo>
                <a:cubicBezTo>
                  <a:pt x="35" y="98"/>
                  <a:pt x="33" y="97"/>
                  <a:pt x="32" y="95"/>
                </a:cubicBezTo>
                <a:cubicBezTo>
                  <a:pt x="35" y="94"/>
                  <a:pt x="38" y="94"/>
                  <a:pt x="41" y="93"/>
                </a:cubicBezTo>
                <a:cubicBezTo>
                  <a:pt x="41" y="93"/>
                  <a:pt x="42" y="93"/>
                  <a:pt x="42" y="93"/>
                </a:cubicBezTo>
                <a:cubicBezTo>
                  <a:pt x="42" y="93"/>
                  <a:pt x="42" y="93"/>
                  <a:pt x="42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2" y="92"/>
                  <a:pt x="42" y="92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3" y="90"/>
                  <a:pt x="43" y="88"/>
                  <a:pt x="43" y="86"/>
                </a:cubicBezTo>
                <a:cubicBezTo>
                  <a:pt x="43" y="83"/>
                  <a:pt x="43" y="80"/>
                  <a:pt x="42" y="78"/>
                </a:cubicBezTo>
                <a:cubicBezTo>
                  <a:pt x="46" y="81"/>
                  <a:pt x="50" y="84"/>
                  <a:pt x="53" y="86"/>
                </a:cubicBezTo>
                <a:cubicBezTo>
                  <a:pt x="55" y="86"/>
                  <a:pt x="56" y="87"/>
                  <a:pt x="57" y="87"/>
                </a:cubicBezTo>
                <a:cubicBezTo>
                  <a:pt x="57" y="87"/>
                  <a:pt x="57" y="87"/>
                  <a:pt x="57" y="87"/>
                </a:cubicBezTo>
                <a:cubicBezTo>
                  <a:pt x="59" y="87"/>
                  <a:pt x="61" y="86"/>
                  <a:pt x="62" y="85"/>
                </a:cubicBezTo>
                <a:cubicBezTo>
                  <a:pt x="66" y="83"/>
                  <a:pt x="69" y="80"/>
                  <a:pt x="73" y="76"/>
                </a:cubicBezTo>
                <a:cubicBezTo>
                  <a:pt x="73" y="79"/>
                  <a:pt x="73" y="85"/>
                  <a:pt x="73" y="85"/>
                </a:cubicBezTo>
                <a:cubicBezTo>
                  <a:pt x="73" y="85"/>
                  <a:pt x="73" y="90"/>
                  <a:pt x="74" y="92"/>
                </a:cubicBezTo>
                <a:cubicBezTo>
                  <a:pt x="74" y="92"/>
                  <a:pt x="74" y="92"/>
                  <a:pt x="74" y="92"/>
                </a:cubicBezTo>
                <a:cubicBezTo>
                  <a:pt x="74" y="92"/>
                  <a:pt x="74" y="92"/>
                  <a:pt x="74" y="92"/>
                </a:cubicBezTo>
                <a:cubicBezTo>
                  <a:pt x="74" y="93"/>
                  <a:pt x="74" y="93"/>
                  <a:pt x="74" y="93"/>
                </a:cubicBezTo>
                <a:cubicBezTo>
                  <a:pt x="74" y="93"/>
                  <a:pt x="75" y="93"/>
                  <a:pt x="75" y="93"/>
                </a:cubicBezTo>
                <a:cubicBezTo>
                  <a:pt x="75" y="93"/>
                  <a:pt x="75" y="94"/>
                  <a:pt x="76" y="94"/>
                </a:cubicBezTo>
                <a:cubicBezTo>
                  <a:pt x="78" y="94"/>
                  <a:pt x="80" y="94"/>
                  <a:pt x="82" y="95"/>
                </a:cubicBezTo>
                <a:cubicBezTo>
                  <a:pt x="81" y="96"/>
                  <a:pt x="80" y="98"/>
                  <a:pt x="79" y="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7110C89B-0E65-4C4F-9E3C-C5DAAC9BFE66}"/>
              </a:ext>
            </a:extLst>
          </p:cNvPr>
          <p:cNvSpPr txBox="1"/>
          <p:nvPr/>
        </p:nvSpPr>
        <p:spPr>
          <a:xfrm>
            <a:off x="2586892" y="1927282"/>
            <a:ext cx="2114936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Поддержка администрации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C039E851-9979-EF49-8E3E-DFC06DC4E898}"/>
              </a:ext>
            </a:extLst>
          </p:cNvPr>
          <p:cNvSpPr txBox="1"/>
          <p:nvPr/>
        </p:nvSpPr>
        <p:spPr>
          <a:xfrm>
            <a:off x="7330831" y="3850096"/>
            <a:ext cx="3386658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Материалы от ДСЭК и ВОЗ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E518837-7C7D-1242-B6B4-2B2E5E7ADBCF}"/>
              </a:ext>
            </a:extLst>
          </p:cNvPr>
          <p:cNvSpPr txBox="1"/>
          <p:nvPr/>
        </p:nvSpPr>
        <p:spPr>
          <a:xfrm>
            <a:off x="770921" y="3357653"/>
            <a:ext cx="3730742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Примеры других школ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B2A9912-1858-9D42-BE00-FEECE9D87FDF}"/>
              </a:ext>
            </a:extLst>
          </p:cNvPr>
          <p:cNvSpPr txBox="1"/>
          <p:nvPr/>
        </p:nvSpPr>
        <p:spPr>
          <a:xfrm>
            <a:off x="6174154" y="2735385"/>
            <a:ext cx="4187867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Вовлечение родителей и учащихся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07249123-3DB8-FA4A-9A0E-391329E8BA7B}"/>
              </a:ext>
            </a:extLst>
          </p:cNvPr>
          <p:cNvSpPr txBox="1"/>
          <p:nvPr/>
        </p:nvSpPr>
        <p:spPr>
          <a:xfrm>
            <a:off x="7651421" y="3461633"/>
            <a:ext cx="2664296" cy="3327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058" y="2096647"/>
            <a:ext cx="310429" cy="31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569" y="4115239"/>
            <a:ext cx="320264" cy="29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528" y="2751049"/>
            <a:ext cx="302082" cy="30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048" y="4742648"/>
            <a:ext cx="7659458" cy="229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50" y="5210839"/>
            <a:ext cx="1444976" cy="14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814" y="5256258"/>
            <a:ext cx="1354137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85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41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40" grpId="0" animBg="1"/>
          <p:bldP spid="42" grpId="0" animBg="1"/>
          <p:bldP spid="43" grpId="0" animBg="1"/>
          <p:bldP spid="45" grpId="0" animBg="1"/>
          <p:bldP spid="49" grpId="0" animBg="1"/>
          <p:bldP spid="52" grpId="0"/>
          <p:bldP spid="53" grpId="0"/>
          <p:bldP spid="54" grpId="0"/>
          <p:bldP spid="55" grpId="0"/>
          <p:bldP spid="5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41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40" grpId="0" animBg="1"/>
          <p:bldP spid="42" grpId="0" animBg="1"/>
          <p:bldP spid="43" grpId="0" animBg="1"/>
          <p:bldP spid="45" grpId="0" animBg="1"/>
          <p:bldP spid="49" grpId="0" animBg="1"/>
          <p:bldP spid="52" grpId="0"/>
          <p:bldP spid="53" grpId="0"/>
          <p:bldP spid="54" grpId="0"/>
          <p:bldP spid="55" grpId="0"/>
          <p:bldP spid="56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53" y="984494"/>
            <a:ext cx="975360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258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196</Words>
  <Application>Microsoft Office PowerPoint</Application>
  <PresentationFormat>Произвольный</PresentationFormat>
  <Paragraphs>57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 ШКОЛЫ, СПОСОБСТВУЮЩИЕ УКРЕПЛЕНИЮ ЗДОРОВЬЯ  </vt:lpstr>
      <vt:lpstr>Что такое ШСУЗ? Зачем это нужно?</vt:lpstr>
      <vt:lpstr>1 этап -подготовка</vt:lpstr>
      <vt:lpstr>2 этап- анализ</vt:lpstr>
      <vt:lpstr>Ссылка для регистрации школ  http://hps-form.hls.kz/?t=nfhBgdtr883Bgav779354ddfdf54   </vt:lpstr>
      <vt:lpstr>3 этап-План действий  </vt:lpstr>
      <vt:lpstr>    4 этап-Реализация и поддержка 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DSEK_3_01</cp:lastModifiedBy>
  <cp:revision>39</cp:revision>
  <dcterms:created xsi:type="dcterms:W3CDTF">2024-09-19T07:10:17Z</dcterms:created>
  <dcterms:modified xsi:type="dcterms:W3CDTF">2025-06-17T10:52:32Z</dcterms:modified>
</cp:coreProperties>
</file>