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2"/>
  </p:notesMasterIdLst>
  <p:sldIdLst>
    <p:sldId id="256" r:id="rId3"/>
    <p:sldId id="402" r:id="rId4"/>
    <p:sldId id="335" r:id="rId5"/>
    <p:sldId id="262" r:id="rId6"/>
    <p:sldId id="397" r:id="rId7"/>
    <p:sldId id="276" r:id="rId8"/>
    <p:sldId id="288" r:id="rId9"/>
    <p:sldId id="392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15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72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2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86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43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58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6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6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6196" autoAdjust="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2352"/>
        <p:guide pos="3840"/>
        <p:guide orient="horz" pos="17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DB4A-D8B6-444A-97FC-B379347A49B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00DC-7169-4755-83CA-EBF300EC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BFB55-A802-447E-A910-BBD71F40588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0">
                <a:schemeClr val="accent1">
                  <a:tint val="23500"/>
                  <a:satMod val="160000"/>
                </a:schemeClr>
              </a:gs>
              <a:gs pos="0">
                <a:schemeClr val="accent1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457B7BB-CD07-47C5-9965-2FA032CA8D5B}"/>
              </a:ext>
            </a:extLst>
          </p:cNvPr>
          <p:cNvSpPr/>
          <p:nvPr userDrawn="1"/>
        </p:nvSpPr>
        <p:spPr>
          <a:xfrm flipH="1">
            <a:off x="6039134" y="0"/>
            <a:ext cx="3104864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81EF693-46E2-4180-A982-14109E40CB06}"/>
              </a:ext>
            </a:extLst>
          </p:cNvPr>
          <p:cNvSpPr/>
          <p:nvPr userDrawn="1"/>
        </p:nvSpPr>
        <p:spPr>
          <a:xfrm rot="10800000" flipH="1">
            <a:off x="3" y="0"/>
            <a:ext cx="3104864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41" y="4379255"/>
            <a:ext cx="9159041" cy="596230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5" y="4424466"/>
            <a:ext cx="4179095" cy="646716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5" y="4424466"/>
            <a:ext cx="4179095" cy="646716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2" y="303498"/>
            <a:ext cx="5364088" cy="10261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392" y="549977"/>
            <a:ext cx="4475003" cy="533158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51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8" y="4424466"/>
            <a:ext cx="4627502" cy="646716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6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1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7" y="401266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405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270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270000" rIns="68580" bIns="3429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3" r:id="rId3"/>
    <p:sldLayoutId id="2147483742" r:id="rId4"/>
    <p:sldLayoutId id="2147483731" r:id="rId5"/>
    <p:sldLayoutId id="2147483746" r:id="rId6"/>
    <p:sldLayoutId id="2147483749" r:id="rId7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ps.hls.kz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>
            <a:off x="-317709" y="402267"/>
            <a:ext cx="7700391" cy="1582484"/>
            <a:chOff x="-491345" y="1077822"/>
            <a:chExt cx="10267188" cy="210997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7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8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9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0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2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3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4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5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26B5D56-D751-4A5B-92B6-A51AB002259A}"/>
              </a:ext>
            </a:extLst>
          </p:cNvPr>
          <p:cNvSpPr txBox="1"/>
          <p:nvPr/>
        </p:nvSpPr>
        <p:spPr>
          <a:xfrm>
            <a:off x="160177" y="199899"/>
            <a:ext cx="3887436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sz="1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Департамент санитарно-эпидемиологического контроля Павлодарской области</a:t>
            </a:r>
            <a:endParaRPr lang="ko-KR" altLang="en-US" sz="1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BC02D63-3C68-42FA-A25E-65461AE7E8DC}"/>
              </a:ext>
            </a:extLst>
          </p:cNvPr>
          <p:cNvSpPr txBox="1"/>
          <p:nvPr/>
        </p:nvSpPr>
        <p:spPr>
          <a:xfrm>
            <a:off x="198247" y="1850505"/>
            <a:ext cx="455879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неинфекционных заболеваний (НИЗ)</a:t>
            </a:r>
          </a:p>
          <a:p>
            <a:endParaRPr lang="kk-K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проекта 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Школы, способствующие укреплению здоровья</a:t>
            </a:r>
            <a:r>
              <a:rPr lang="kk-K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0BE7B-9FBF-4FFC-957D-53B37FC79066}"/>
              </a:ext>
            </a:extLst>
          </p:cNvPr>
          <p:cNvSpPr/>
          <p:nvPr/>
        </p:nvSpPr>
        <p:spPr>
          <a:xfrm>
            <a:off x="61563" y="4568726"/>
            <a:ext cx="4099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отдела  </a:t>
            </a:r>
            <a:r>
              <a:rPr lang="ru-RU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МАиОР</a:t>
            </a:r>
            <a:r>
              <a:rPr lang="ru-RU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Жунусова О.А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30" name="Picture 6" descr="Рисунок на тему медицина (40 фото)">
            <a:extLst>
              <a:ext uri="{FF2B5EF4-FFF2-40B4-BE49-F238E27FC236}">
                <a16:creationId xmlns:a16="http://schemas.microsoft.com/office/drawing/2014/main" id="{C9FBBB1A-F3CD-443A-87D2-3F8689EE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1" y="1636624"/>
            <a:ext cx="3031934" cy="31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50987" y="393583"/>
            <a:ext cx="4774543" cy="282385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ru-RU" altLang="ko-KR" sz="1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ru-RU" altLang="ko-KR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Концепция развития здравоохранения Республики Казахстан до 2026 года, утвержденная Постановлением Правительства Республики Казахстан от 24 ноября 2022 года № </a:t>
            </a:r>
            <a:r>
              <a:rPr lang="ru-RU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945 -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это стратегический документ, который ставит перед собой цель построить современную, доступную и эффективную систему медицинской помощи, ориентированную на нужды и комфорт каждого человека.</a:t>
            </a:r>
          </a:p>
          <a:p>
            <a:pPr algn="just"/>
            <a:endParaRPr lang="ko-KR" altLang="en-US" sz="1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40740" y="3007697"/>
            <a:ext cx="4774544" cy="130035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ru-RU" altLang="ko-KR" sz="1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	Государство обеспечивает медицинскую помощь и защиту здоровья, но и каждый из нас должен заботиться о себе: следить за здоровьем, проходить обследования, вести здоровый образ жизни.</a:t>
            </a:r>
            <a:endParaRPr lang="ko-KR" altLang="en-US" sz="1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3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3632" y="1428641"/>
            <a:ext cx="4313459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11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CACB16-12D7-4070-9291-23088ACD5690}"/>
              </a:ext>
            </a:extLst>
          </p:cNvPr>
          <p:cNvSpPr/>
          <p:nvPr/>
        </p:nvSpPr>
        <p:spPr>
          <a:xfrm>
            <a:off x="97214" y="339737"/>
            <a:ext cx="3915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Всемирная организация здравоохранения определила </a:t>
            </a:r>
          </a:p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9 глобальных целей по НИЗ: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B82E813-EDFB-49A0-89BB-78281275CD9E}"/>
              </a:ext>
            </a:extLst>
          </p:cNvPr>
          <p:cNvSpPr/>
          <p:nvPr/>
        </p:nvSpPr>
        <p:spPr>
          <a:xfrm>
            <a:off x="421765" y="1137362"/>
            <a:ext cx="32084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25%  преждевременной смертности от НИЗ (болезни сердца, рак, диабет и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10% уровня вредного потребления алкоголя</a:t>
            </a:r>
          </a:p>
          <a:p>
            <a:pPr algn="just"/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10% распространенности недостаточной физической активности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потребления соли/натрия на 30%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30% табакокурения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на 25% повышенного артериального давления (или удержание его на текущем уровне)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Остановить рост распространенности диабета и ожирения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Обеспечить 80% доступ к лекарственным средствам и технологиям для лечения НИЗ</a:t>
            </a:r>
          </a:p>
          <a:p>
            <a:pPr algn="just">
              <a:spcAft>
                <a:spcPts val="0"/>
              </a:spcAft>
            </a:pPr>
            <a:endParaRPr lang="ru-RU" sz="10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Обеспечить 50% охват людей проф. консультациями, лечением и мерами вторичной профилактики НИЗ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7547132A-594A-4A67-93DA-A976C6F04FF4}"/>
              </a:ext>
            </a:extLst>
          </p:cNvPr>
          <p:cNvSpPr/>
          <p:nvPr/>
        </p:nvSpPr>
        <p:spPr>
          <a:xfrm flipH="1">
            <a:off x="97214" y="1154310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FABF64E3-4E12-4B1F-8C66-F626CBE19638}"/>
              </a:ext>
            </a:extLst>
          </p:cNvPr>
          <p:cNvSpPr/>
          <p:nvPr/>
        </p:nvSpPr>
        <p:spPr>
          <a:xfrm flipH="1">
            <a:off x="88913" y="1608552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51D6EECC-29C1-4ABC-B6C5-21289DFE75F2}"/>
              </a:ext>
            </a:extLst>
          </p:cNvPr>
          <p:cNvSpPr/>
          <p:nvPr/>
        </p:nvSpPr>
        <p:spPr>
          <a:xfrm flipH="1">
            <a:off x="88913" y="2059261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7EB50234-04E1-4A82-BAA3-82AF4400D14D}"/>
              </a:ext>
            </a:extLst>
          </p:cNvPr>
          <p:cNvSpPr/>
          <p:nvPr/>
        </p:nvSpPr>
        <p:spPr>
          <a:xfrm flipH="1">
            <a:off x="88913" y="2475972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E5381E5A-4436-45C9-85F6-5CE05C76BD53}"/>
              </a:ext>
            </a:extLst>
          </p:cNvPr>
          <p:cNvSpPr/>
          <p:nvPr/>
        </p:nvSpPr>
        <p:spPr>
          <a:xfrm flipH="1">
            <a:off x="88913" y="2874632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0A4E9B90-C743-4A38-98B8-8D99DEA6CEDC}"/>
              </a:ext>
            </a:extLst>
          </p:cNvPr>
          <p:cNvSpPr/>
          <p:nvPr/>
        </p:nvSpPr>
        <p:spPr>
          <a:xfrm flipH="1">
            <a:off x="82563" y="3260895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8819F26F-0551-4CE6-B383-F2CF418E267F}"/>
              </a:ext>
            </a:extLst>
          </p:cNvPr>
          <p:cNvSpPr/>
          <p:nvPr/>
        </p:nvSpPr>
        <p:spPr>
          <a:xfrm flipH="1">
            <a:off x="97214" y="3647158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7A6B1668-75E4-4E8E-8ED2-BBC8C8A145AC}"/>
              </a:ext>
            </a:extLst>
          </p:cNvPr>
          <p:cNvSpPr/>
          <p:nvPr/>
        </p:nvSpPr>
        <p:spPr>
          <a:xfrm flipH="1">
            <a:off x="97214" y="4076266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B8C3D84E-9662-4D2F-8DC1-0090D9B213F3}"/>
              </a:ext>
            </a:extLst>
          </p:cNvPr>
          <p:cNvSpPr/>
          <p:nvPr/>
        </p:nvSpPr>
        <p:spPr>
          <a:xfrm flipH="1">
            <a:off x="97214" y="4494319"/>
            <a:ext cx="339202" cy="309444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altLang="ko-K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CE13AA4-10FC-4B2B-A4CD-6E0CB4BB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2" y="1260634"/>
            <a:ext cx="4756459" cy="1776002"/>
          </a:xfrm>
        </p:spPr>
        <p:txBody>
          <a:bodyPr/>
          <a:lstStyle/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«К 2030 году сократить на одну треть преждевременную смертность от НИЗ за счёт профилактики и лечения, а также содействия психическому здоровью и благополучию»</a:t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ko-KR" altLang="en-US" sz="1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1AA9CF-9491-4ED6-B9D7-2EEE343878B3}"/>
              </a:ext>
            </a:extLst>
          </p:cNvPr>
          <p:cNvSpPr/>
          <p:nvPr/>
        </p:nvSpPr>
        <p:spPr>
          <a:xfrm>
            <a:off x="3982151" y="4920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Целей устойчивого развития (ЦУР) до 2030 года, цель 3.4 чётко указывает: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06E19-8C24-4AE5-B441-E0C94AE50B07}"/>
              </a:ext>
            </a:extLst>
          </p:cNvPr>
          <p:cNvSpPr/>
          <p:nvPr/>
        </p:nvSpPr>
        <p:spPr>
          <a:xfrm>
            <a:off x="4150235" y="302935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Цели устойчивого развития и глобальные цели ВОЗ по НИЗ формируют чёткий ориентир: снизить преждевременную смертность, сократить поведенческие факторы риска и обеспечить доступ к профилактике и лечению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B02D49-8C0B-40D9-818D-EACE6BC422B7}"/>
              </a:ext>
            </a:extLst>
          </p:cNvPr>
          <p:cNvSpPr/>
          <p:nvPr/>
        </p:nvSpPr>
        <p:spPr>
          <a:xfrm>
            <a:off x="8828169" y="0"/>
            <a:ext cx="315831" cy="51435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1056" y="401080"/>
            <a:ext cx="4389882" cy="7155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причиной смертности в Казахстане, как и во многих странах, остаются неинфекционные заболевания:</a:t>
            </a:r>
            <a:endParaRPr lang="ko-KR" altLang="en-US" sz="41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E2ECC-1D52-421D-9F23-B73B230847E7}"/>
              </a:ext>
            </a:extLst>
          </p:cNvPr>
          <p:cNvGrpSpPr/>
          <p:nvPr/>
        </p:nvGrpSpPr>
        <p:grpSpPr>
          <a:xfrm>
            <a:off x="4139465" y="1276597"/>
            <a:ext cx="4057042" cy="632394"/>
            <a:chOff x="5559013" y="2519946"/>
            <a:chExt cx="5409389" cy="8431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32272"/>
              <a:chOff x="6751979" y="1666120"/>
              <a:chExt cx="4526164" cy="73227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6"/>
                <a:ext cx="450769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559013" y="2519946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F719-BE80-4294-AE80-D8BDD4A6F51E}"/>
              </a:ext>
            </a:extLst>
          </p:cNvPr>
          <p:cNvGrpSpPr/>
          <p:nvPr/>
        </p:nvGrpSpPr>
        <p:grpSpPr>
          <a:xfrm>
            <a:off x="4131056" y="2077120"/>
            <a:ext cx="4074051" cy="633452"/>
            <a:chOff x="5616952" y="2519949"/>
            <a:chExt cx="5432067" cy="8446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0793B-F456-4372-9968-14B1B4CC92FE}"/>
                </a:ext>
              </a:extLst>
            </p:cNvPr>
            <p:cNvGrpSpPr/>
            <p:nvPr/>
          </p:nvGrpSpPr>
          <p:grpSpPr>
            <a:xfrm>
              <a:off x="6442238" y="2630866"/>
              <a:ext cx="4606781" cy="733686"/>
              <a:chOff x="6751979" y="1666120"/>
              <a:chExt cx="4606781" cy="73368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13A8D8-E9F3-4462-B979-57705D4707CC}"/>
                  </a:ext>
                </a:extLst>
              </p:cNvPr>
              <p:cNvSpPr txBox="1"/>
              <p:nvPr/>
            </p:nvSpPr>
            <p:spPr>
              <a:xfrm>
                <a:off x="6851068" y="2092030"/>
                <a:ext cx="450769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C4717-4026-4D05-A2CF-7DD355C793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D30CB-5C36-4D09-BC90-0B224EA2A980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30DD4A-E38C-4DEB-842A-F3D9EB8A1A1F}"/>
              </a:ext>
            </a:extLst>
          </p:cNvPr>
          <p:cNvGrpSpPr/>
          <p:nvPr/>
        </p:nvGrpSpPr>
        <p:grpSpPr>
          <a:xfrm>
            <a:off x="4209471" y="2946744"/>
            <a:ext cx="4013588" cy="632393"/>
            <a:chOff x="5616952" y="2519949"/>
            <a:chExt cx="5351450" cy="8431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58F12E-BB30-4556-9775-4246738D6B65}"/>
                </a:ext>
              </a:extLst>
            </p:cNvPr>
            <p:cNvGrpSpPr/>
            <p:nvPr/>
          </p:nvGrpSpPr>
          <p:grpSpPr>
            <a:xfrm>
              <a:off x="6442480" y="2546244"/>
              <a:ext cx="4525922" cy="816896"/>
              <a:chOff x="6752221" y="1581498"/>
              <a:chExt cx="4525922" cy="81689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6DEDCC-7252-48C1-87A1-C3FBABB80FB9}"/>
                  </a:ext>
                </a:extLst>
              </p:cNvPr>
              <p:cNvSpPr txBox="1"/>
              <p:nvPr/>
            </p:nvSpPr>
            <p:spPr>
              <a:xfrm>
                <a:off x="6770452" y="2090618"/>
                <a:ext cx="450769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9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BCC90C-5ED3-4576-A6C7-91E71BFA86A8}"/>
                  </a:ext>
                </a:extLst>
              </p:cNvPr>
              <p:cNvSpPr txBox="1"/>
              <p:nvPr/>
            </p:nvSpPr>
            <p:spPr>
              <a:xfrm>
                <a:off x="6752221" y="1581498"/>
                <a:ext cx="4507692" cy="53348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9F70C-1B48-4DCA-932F-E9F78CD2448A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771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F0E76-DED9-47A2-9146-B3DD1A3BBB79}"/>
              </a:ext>
            </a:extLst>
          </p:cNvPr>
          <p:cNvSpPr/>
          <p:nvPr/>
        </p:nvSpPr>
        <p:spPr>
          <a:xfrm>
            <a:off x="8512338" y="0"/>
            <a:ext cx="315831" cy="51435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B36F22-B059-4069-8149-9536AF2B7910}"/>
              </a:ext>
            </a:extLst>
          </p:cNvPr>
          <p:cNvSpPr/>
          <p:nvPr/>
        </p:nvSpPr>
        <p:spPr>
          <a:xfrm>
            <a:off x="4740730" y="1330080"/>
            <a:ext cx="3157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системы кровообращения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604E7-896B-490B-BD21-91934E02EF65}"/>
              </a:ext>
            </a:extLst>
          </p:cNvPr>
          <p:cNvSpPr/>
          <p:nvPr/>
        </p:nvSpPr>
        <p:spPr>
          <a:xfrm>
            <a:off x="4733937" y="1567668"/>
            <a:ext cx="3778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ea typeface="Calibri" panose="020F0502020204030204" pitchFamily="34" charset="0"/>
              </a:rPr>
              <a:t>до 2019 года отмечалось снижение смертности, но из-за пандемии и сбоев в оказании медпомощи в 2020–2021 годах показатели резко выросли — на 18,8% и 17,1% </a:t>
            </a:r>
            <a:endParaRPr lang="ru-RU" sz="1000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650112-CFC6-4212-B7A4-BDD0C4A8CB79}"/>
              </a:ext>
            </a:extLst>
          </p:cNvPr>
          <p:cNvSpPr/>
          <p:nvPr/>
        </p:nvSpPr>
        <p:spPr>
          <a:xfrm>
            <a:off x="4814582" y="2195046"/>
            <a:ext cx="2403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органов дыхания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4B3D79-568E-41B1-A889-9649E760F3DC}"/>
              </a:ext>
            </a:extLst>
          </p:cNvPr>
          <p:cNvSpPr/>
          <p:nvPr/>
        </p:nvSpPr>
        <p:spPr>
          <a:xfrm>
            <a:off x="4733936" y="2450399"/>
            <a:ext cx="3656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bg1"/>
                </a:solidFill>
              </a:rPr>
              <a:t>до 2019 года отмечалось снижение 87,9 на 100 тыс. населения, но в 2020 году выросла на 39,8% — до 122,9. В 2021 году показатель снизился до 108,8, но выше уровня 2019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3F6BD9-89DE-4A4A-9B48-90234B91AE6F}"/>
              </a:ext>
            </a:extLst>
          </p:cNvPr>
          <p:cNvSpPr/>
          <p:nvPr/>
        </p:nvSpPr>
        <p:spPr>
          <a:xfrm>
            <a:off x="4802584" y="3012633"/>
            <a:ext cx="3224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Злокачественные новообразования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F88FE1-DB5D-439E-B309-3E33DD07283F}"/>
              </a:ext>
            </a:extLst>
          </p:cNvPr>
          <p:cNvSpPr/>
          <p:nvPr/>
        </p:nvSpPr>
        <p:spPr>
          <a:xfrm>
            <a:off x="4851794" y="3339699"/>
            <a:ext cx="2892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</a:rPr>
              <a:t>с 83,9 в 2017 до 73,7 на 100 тыс. в 2021 году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6949190-69ED-4DF7-AEED-CC2BC32E4A2E}"/>
              </a:ext>
            </a:extLst>
          </p:cNvPr>
          <p:cNvSpPr/>
          <p:nvPr/>
        </p:nvSpPr>
        <p:spPr>
          <a:xfrm>
            <a:off x="3136900" y="3836415"/>
            <a:ext cx="5184664" cy="86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Казахстане более 90% смертей связаны </a:t>
            </a:r>
            <a:r>
              <a:rPr lang="ru-RU" sz="1200" u="sng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неинфекционными заболеваниями</a:t>
            </a:r>
            <a:r>
              <a:rPr lang="ru-RU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главные риски — высокое давление, курение, алкоголь, высокий холестерин, лишний вес, плохое питание и малоподвижный образ жизни.</a:t>
            </a:r>
            <a:endParaRPr lang="ru-RU" sz="1200" dirty="0">
              <a:solidFill>
                <a:schemeClr val="accent2">
                  <a:lumMod val="20000"/>
                  <a:lumOff val="8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2991" y="2571750"/>
            <a:ext cx="3717701" cy="4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Цель проекта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1F7D41-3C42-4B85-9CCF-92E470111DE0}"/>
              </a:ext>
            </a:extLst>
          </p:cNvPr>
          <p:cNvSpPr/>
          <p:nvPr/>
        </p:nvSpPr>
        <p:spPr>
          <a:xfrm>
            <a:off x="5390733" y="2587280"/>
            <a:ext cx="3718859" cy="4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Основные</a:t>
            </a:r>
            <a:r>
              <a:rPr lang="ru-RU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3276313" y="1326947"/>
            <a:ext cx="2591378" cy="2925667"/>
            <a:chOff x="4613536" y="2164199"/>
            <a:chExt cx="2956435" cy="3337816"/>
          </a:xfrm>
        </p:grpSpPr>
        <p:sp>
          <p:nvSpPr>
            <p:cNvPr id="48" name="Pie 14">
              <a:extLst>
                <a:ext uri="{FF2B5EF4-FFF2-40B4-BE49-F238E27FC236}">
                  <a16:creationId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4094525" y="2232226"/>
            <a:ext cx="943679" cy="943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73B898-ED1B-448B-BAC1-D920D4B08635}"/>
              </a:ext>
            </a:extLst>
          </p:cNvPr>
          <p:cNvSpPr txBox="1"/>
          <p:nvPr/>
        </p:nvSpPr>
        <p:spPr>
          <a:xfrm>
            <a:off x="224877" y="2976750"/>
            <a:ext cx="3067146" cy="15052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  Формирование у молодежи устойчивых навыков здорового образа жизни (ЗОЖ), укрепление поведенческих установок, способствующих сохранению и укреплению здоровья, в соответствии с принципами предупредительной медицины и Концепцией развития здравоохранения РК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D70F3F-040E-4E83-AB97-21216E471D23}"/>
              </a:ext>
            </a:extLst>
          </p:cNvPr>
          <p:cNvSpPr/>
          <p:nvPr/>
        </p:nvSpPr>
        <p:spPr>
          <a:xfrm>
            <a:off x="5408068" y="430689"/>
            <a:ext cx="3252008" cy="152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информированности молодежи о здоровье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Воспитание личной ответственности за собственное здоровье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Формирование устойчивой мотивации к здоровому образу жизни.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Снижение поведенческих и социальных факторов риска</a:t>
            </a:r>
            <a:endParaRPr lang="ru-RU" sz="1100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3F1CE7-8B6E-45F6-998A-E3E3392BA59F}"/>
              </a:ext>
            </a:extLst>
          </p:cNvPr>
          <p:cNvSpPr txBox="1"/>
          <p:nvPr/>
        </p:nvSpPr>
        <p:spPr>
          <a:xfrm>
            <a:off x="281370" y="430689"/>
            <a:ext cx="3818792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«Школы, способствующие укреплению здоровья» </a:t>
            </a:r>
            <a:endParaRPr lang="ko-KR" altLang="en-US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8B2438-1C5A-4EA6-8FF7-DFFBEA0A99C9}"/>
              </a:ext>
            </a:extLst>
          </p:cNvPr>
          <p:cNvSpPr/>
          <p:nvPr/>
        </p:nvSpPr>
        <p:spPr>
          <a:xfrm>
            <a:off x="5209574" y="3737415"/>
            <a:ext cx="4011798" cy="99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от лечения — к профилактике, </a:t>
            </a:r>
          </a:p>
          <a:p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от реагирования — к предупреждению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/>
              <a:t> 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1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50">
            <a:extLst>
              <a:ext uri="{FF2B5EF4-FFF2-40B4-BE49-F238E27FC236}">
                <a16:creationId xmlns:a16="http://schemas.microsoft.com/office/drawing/2014/main" id="{E053259F-CE27-45E4-9753-B62FA544B436}"/>
              </a:ext>
            </a:extLst>
          </p:cNvPr>
          <p:cNvSpPr>
            <a:spLocks noChangeAspect="1"/>
          </p:cNvSpPr>
          <p:nvPr/>
        </p:nvSpPr>
        <p:spPr>
          <a:xfrm>
            <a:off x="4186873" y="2273340"/>
            <a:ext cx="769846" cy="86949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Heart 17">
            <a:extLst>
              <a:ext uri="{FF2B5EF4-FFF2-40B4-BE49-F238E27FC236}">
                <a16:creationId xmlns:a16="http://schemas.microsoft.com/office/drawing/2014/main" id="{202CE46E-DCF1-41D1-A749-5483BEE8BBFF}"/>
              </a:ext>
            </a:extLst>
          </p:cNvPr>
          <p:cNvSpPr/>
          <p:nvPr/>
        </p:nvSpPr>
        <p:spPr>
          <a:xfrm>
            <a:off x="1221801" y="1300556"/>
            <a:ext cx="746606" cy="631008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68521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C0A7B791-D56B-4AC2-A60F-53EEC5785E22}"/>
              </a:ext>
            </a:extLst>
          </p:cNvPr>
          <p:cNvSpPr>
            <a:spLocks noChangeAspect="1"/>
          </p:cNvSpPr>
          <p:nvPr/>
        </p:nvSpPr>
        <p:spPr>
          <a:xfrm>
            <a:off x="5471157" y="1322065"/>
            <a:ext cx="2743200" cy="27432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существующей ситуации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F83675-EF31-483A-8929-4FE1A77682E2}"/>
              </a:ext>
            </a:extLst>
          </p:cNvPr>
          <p:cNvSpPr>
            <a:spLocks noChangeAspect="1"/>
          </p:cNvSpPr>
          <p:nvPr/>
        </p:nvSpPr>
        <p:spPr>
          <a:xfrm>
            <a:off x="4956807" y="807715"/>
            <a:ext cx="3771900" cy="3771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D0DA70-EE0C-47BC-942A-2D81B4C77C57}"/>
              </a:ext>
            </a:extLst>
          </p:cNvPr>
          <p:cNvSpPr>
            <a:spLocks noChangeAspect="1"/>
          </p:cNvSpPr>
          <p:nvPr/>
        </p:nvSpPr>
        <p:spPr>
          <a:xfrm>
            <a:off x="4560096" y="430974"/>
            <a:ext cx="4579978" cy="45799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03D509-8874-4515-A3F2-2429F7506825}"/>
              </a:ext>
            </a:extLst>
          </p:cNvPr>
          <p:cNvSpPr/>
          <p:nvPr/>
        </p:nvSpPr>
        <p:spPr>
          <a:xfrm>
            <a:off x="6790704" y="1952171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A0A653-9A57-4D23-8885-9BAEE4D74DFC}"/>
              </a:ext>
            </a:extLst>
          </p:cNvPr>
          <p:cNvSpPr/>
          <p:nvPr/>
        </p:nvSpPr>
        <p:spPr>
          <a:xfrm>
            <a:off x="7367919" y="2972766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845643-1BF4-4244-AA81-0C3C8571C7E2}"/>
              </a:ext>
            </a:extLst>
          </p:cNvPr>
          <p:cNvSpPr/>
          <p:nvPr/>
        </p:nvSpPr>
        <p:spPr>
          <a:xfrm>
            <a:off x="6178173" y="2972766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F52E91-EE0C-47C8-90FB-84FEE44B16AC}"/>
              </a:ext>
            </a:extLst>
          </p:cNvPr>
          <p:cNvSpPr/>
          <p:nvPr/>
        </p:nvSpPr>
        <p:spPr>
          <a:xfrm>
            <a:off x="7367919" y="2318759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906-DA27-4809-9120-BB3AEB0EF488}"/>
              </a:ext>
            </a:extLst>
          </p:cNvPr>
          <p:cNvSpPr/>
          <p:nvPr/>
        </p:nvSpPr>
        <p:spPr>
          <a:xfrm>
            <a:off x="6178173" y="2318759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94685-298B-451E-8EF2-3A0346C23535}"/>
              </a:ext>
            </a:extLst>
          </p:cNvPr>
          <p:cNvSpPr/>
          <p:nvPr/>
        </p:nvSpPr>
        <p:spPr>
          <a:xfrm>
            <a:off x="6790704" y="3308655"/>
            <a:ext cx="98860" cy="98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846DA1-DB3F-46B1-84F7-B11CE38B6682}"/>
              </a:ext>
            </a:extLst>
          </p:cNvPr>
          <p:cNvSpPr/>
          <p:nvPr/>
        </p:nvSpPr>
        <p:spPr>
          <a:xfrm>
            <a:off x="6199988" y="3625086"/>
            <a:ext cx="1132000" cy="108164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F65BB-5E30-41CA-98A7-A12F7CF251B7}"/>
              </a:ext>
            </a:extLst>
          </p:cNvPr>
          <p:cNvSpPr/>
          <p:nvPr/>
        </p:nvSpPr>
        <p:spPr>
          <a:xfrm>
            <a:off x="5250777" y="863629"/>
            <a:ext cx="1196321" cy="105923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ABE7F6-D697-4D57-B0AD-EA9B051D0F0B}"/>
              </a:ext>
            </a:extLst>
          </p:cNvPr>
          <p:cNvSpPr/>
          <p:nvPr/>
        </p:nvSpPr>
        <p:spPr>
          <a:xfrm>
            <a:off x="7792396" y="2673873"/>
            <a:ext cx="1186508" cy="11266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F1464E-2FEB-4BDA-A3B4-3CCE090B66F0}"/>
              </a:ext>
            </a:extLst>
          </p:cNvPr>
          <p:cNvSpPr/>
          <p:nvPr/>
        </p:nvSpPr>
        <p:spPr>
          <a:xfrm>
            <a:off x="4686470" y="2551799"/>
            <a:ext cx="1101819" cy="1093048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D4B18B-4D2A-4E1F-ABF8-42A04156ABBD}"/>
              </a:ext>
            </a:extLst>
          </p:cNvPr>
          <p:cNvSpPr/>
          <p:nvPr/>
        </p:nvSpPr>
        <p:spPr>
          <a:xfrm>
            <a:off x="7327883" y="999590"/>
            <a:ext cx="1156798" cy="110555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56300BE4-09EE-4440-A68E-B8AA85394FD6}"/>
              </a:ext>
            </a:extLst>
          </p:cNvPr>
          <p:cNvSpPr>
            <a:spLocks noEditPoints="1"/>
          </p:cNvSpPr>
          <p:nvPr/>
        </p:nvSpPr>
        <p:spPr bwMode="auto">
          <a:xfrm>
            <a:off x="6674757" y="116016"/>
            <a:ext cx="299716" cy="221555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DB950486-CD52-4D14-8751-72748C980AA5}"/>
              </a:ext>
            </a:extLst>
          </p:cNvPr>
          <p:cNvSpPr>
            <a:spLocks/>
          </p:cNvSpPr>
          <p:nvPr/>
        </p:nvSpPr>
        <p:spPr bwMode="auto">
          <a:xfrm>
            <a:off x="4602723" y="2663309"/>
            <a:ext cx="240405" cy="27408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3CEA73ED-6DD9-436E-8331-62298AA92750}"/>
              </a:ext>
            </a:extLst>
          </p:cNvPr>
          <p:cNvSpPr>
            <a:spLocks noEditPoints="1"/>
          </p:cNvSpPr>
          <p:nvPr/>
        </p:nvSpPr>
        <p:spPr bwMode="auto">
          <a:xfrm>
            <a:off x="5684028" y="752454"/>
            <a:ext cx="184739" cy="259897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23ACBE7A-7EAD-448B-811F-F3E2BF6AD7B5}"/>
              </a:ext>
            </a:extLst>
          </p:cNvPr>
          <p:cNvSpPr>
            <a:spLocks noEditPoints="1"/>
          </p:cNvSpPr>
          <p:nvPr/>
        </p:nvSpPr>
        <p:spPr bwMode="auto">
          <a:xfrm>
            <a:off x="5040743" y="2568706"/>
            <a:ext cx="335733" cy="235452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421E62C5-536C-4EC0-8F39-777195575A29}"/>
              </a:ext>
            </a:extLst>
          </p:cNvPr>
          <p:cNvSpPr>
            <a:spLocks noEditPoints="1"/>
          </p:cNvSpPr>
          <p:nvPr/>
        </p:nvSpPr>
        <p:spPr bwMode="auto">
          <a:xfrm>
            <a:off x="7155469" y="518279"/>
            <a:ext cx="236966" cy="288133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562770C3-443E-4F7B-A834-45279E957752}"/>
              </a:ext>
            </a:extLst>
          </p:cNvPr>
          <p:cNvSpPr>
            <a:spLocks noEditPoints="1"/>
          </p:cNvSpPr>
          <p:nvPr/>
        </p:nvSpPr>
        <p:spPr bwMode="auto">
          <a:xfrm>
            <a:off x="8387271" y="2876661"/>
            <a:ext cx="242476" cy="270920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31A8B2D0-E705-465C-A6BE-A44DF6C3A862}"/>
              </a:ext>
            </a:extLst>
          </p:cNvPr>
          <p:cNvSpPr/>
          <p:nvPr/>
        </p:nvSpPr>
        <p:spPr>
          <a:xfrm>
            <a:off x="7824897" y="3845730"/>
            <a:ext cx="246198" cy="264746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id="{CF6C31BF-3A90-438E-ADF0-EF4E524C02F2}"/>
              </a:ext>
            </a:extLst>
          </p:cNvPr>
          <p:cNvSpPr/>
          <p:nvPr/>
        </p:nvSpPr>
        <p:spPr>
          <a:xfrm>
            <a:off x="5625396" y="4367653"/>
            <a:ext cx="229886" cy="253129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652D8BFE-7D4A-4FD0-A58D-FF98015BC71A}"/>
              </a:ext>
            </a:extLst>
          </p:cNvPr>
          <p:cNvSpPr>
            <a:spLocks/>
          </p:cNvSpPr>
          <p:nvPr/>
        </p:nvSpPr>
        <p:spPr bwMode="auto">
          <a:xfrm>
            <a:off x="4178731" y="1801563"/>
            <a:ext cx="187956" cy="243944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A36FC5C7-E572-4138-B474-CB973039F937}"/>
              </a:ext>
            </a:extLst>
          </p:cNvPr>
          <p:cNvSpPr>
            <a:spLocks/>
          </p:cNvSpPr>
          <p:nvPr/>
        </p:nvSpPr>
        <p:spPr bwMode="auto">
          <a:xfrm>
            <a:off x="6387845" y="4594177"/>
            <a:ext cx="267340" cy="27376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435F224E-80DE-45DD-B7EB-EF15FA7DA40A}"/>
              </a:ext>
            </a:extLst>
          </p:cNvPr>
          <p:cNvSpPr/>
          <p:nvPr/>
        </p:nvSpPr>
        <p:spPr>
          <a:xfrm>
            <a:off x="8837672" y="2398721"/>
            <a:ext cx="241247" cy="239776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8" name="Round Same Side Corner Rectangle 41">
            <a:extLst>
              <a:ext uri="{FF2B5EF4-FFF2-40B4-BE49-F238E27FC236}">
                <a16:creationId xmlns:a16="http://schemas.microsoft.com/office/drawing/2014/main" id="{8D7E3A14-59AF-4A79-BFC3-CEBB2E4FB143}"/>
              </a:ext>
            </a:extLst>
          </p:cNvPr>
          <p:cNvSpPr/>
          <p:nvPr/>
        </p:nvSpPr>
        <p:spPr>
          <a:xfrm rot="18900000">
            <a:off x="7730382" y="763354"/>
            <a:ext cx="282680" cy="281232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49" name="Donut 1">
            <a:extLst>
              <a:ext uri="{FF2B5EF4-FFF2-40B4-BE49-F238E27FC236}">
                <a16:creationId xmlns:a16="http://schemas.microsoft.com/office/drawing/2014/main" id="{29F83BF0-C0EC-4E8C-B207-F8FB97ECE9B1}"/>
              </a:ext>
            </a:extLst>
          </p:cNvPr>
          <p:cNvSpPr/>
          <p:nvPr/>
        </p:nvSpPr>
        <p:spPr>
          <a:xfrm>
            <a:off x="4843128" y="3423677"/>
            <a:ext cx="227358" cy="221630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53F22241-2F3A-401E-AFB9-B5AC4516EF75}"/>
              </a:ext>
            </a:extLst>
          </p:cNvPr>
          <p:cNvSpPr/>
          <p:nvPr/>
        </p:nvSpPr>
        <p:spPr>
          <a:xfrm>
            <a:off x="5286462" y="1081922"/>
            <a:ext cx="152504" cy="240143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1" name="Oval 3">
            <a:extLst>
              <a:ext uri="{FF2B5EF4-FFF2-40B4-BE49-F238E27FC236}">
                <a16:creationId xmlns:a16="http://schemas.microsoft.com/office/drawing/2014/main" id="{81394171-77CF-4D38-A27F-4540428E6D4C}"/>
              </a:ext>
            </a:extLst>
          </p:cNvPr>
          <p:cNvSpPr/>
          <p:nvPr/>
        </p:nvSpPr>
        <p:spPr>
          <a:xfrm>
            <a:off x="8004361" y="1528752"/>
            <a:ext cx="264206" cy="264206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F5A6CF-F10B-43E4-9D52-5C70DD71CBEF}"/>
              </a:ext>
            </a:extLst>
          </p:cNvPr>
          <p:cNvGrpSpPr/>
          <p:nvPr/>
        </p:nvGrpSpPr>
        <p:grpSpPr>
          <a:xfrm>
            <a:off x="4237919" y="3900020"/>
            <a:ext cx="301072" cy="17418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53" name="Donut 81">
              <a:extLst>
                <a:ext uri="{FF2B5EF4-FFF2-40B4-BE49-F238E27FC236}">
                  <a16:creationId xmlns:a16="http://schemas.microsoft.com/office/drawing/2014/main" id="{9F8792C0-185A-4D5F-992C-304209372EE7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4" name="Donut 82">
              <a:extLst>
                <a:ext uri="{FF2B5EF4-FFF2-40B4-BE49-F238E27FC236}">
                  <a16:creationId xmlns:a16="http://schemas.microsoft.com/office/drawing/2014/main" id="{D516DA40-9D93-4CEF-9484-254850E95F0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83">
              <a:extLst>
                <a:ext uri="{FF2B5EF4-FFF2-40B4-BE49-F238E27FC236}">
                  <a16:creationId xmlns:a16="http://schemas.microsoft.com/office/drawing/2014/main" id="{0F4A1D2D-1ED2-4CC8-913D-144681B6C754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6" name="Rounded Rectangle 84">
              <a:extLst>
                <a:ext uri="{FF2B5EF4-FFF2-40B4-BE49-F238E27FC236}">
                  <a16:creationId xmlns:a16="http://schemas.microsoft.com/office/drawing/2014/main" id="{0AD843CE-872F-4D2F-B076-3CBCD5CD6674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7" name="Rounded Rectangle 85">
              <a:extLst>
                <a:ext uri="{FF2B5EF4-FFF2-40B4-BE49-F238E27FC236}">
                  <a16:creationId xmlns:a16="http://schemas.microsoft.com/office/drawing/2014/main" id="{62DA36F1-6124-41F9-B2E7-C5639A0E7E23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8" name="Rounded Rectangle 86">
              <a:extLst>
                <a:ext uri="{FF2B5EF4-FFF2-40B4-BE49-F238E27FC236}">
                  <a16:creationId xmlns:a16="http://schemas.microsoft.com/office/drawing/2014/main" id="{F189C91C-4584-4260-A3CA-5DAAB3D093B8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Rounded Rectangle 87">
              <a:extLst>
                <a:ext uri="{FF2B5EF4-FFF2-40B4-BE49-F238E27FC236}">
                  <a16:creationId xmlns:a16="http://schemas.microsoft.com/office/drawing/2014/main" id="{9567E93A-E476-4455-A763-1F0CF760E616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:a16="http://schemas.microsoft.com/office/drawing/2014/main" id="{D5C7B1EC-4FFE-403A-94BB-8BF6C5622ED0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06E0CA-EEC6-4F1E-BDEE-291A44D0913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Rounded Rectangle 19">
              <a:extLst>
                <a:ext uri="{FF2B5EF4-FFF2-40B4-BE49-F238E27FC236}">
                  <a16:creationId xmlns:a16="http://schemas.microsoft.com/office/drawing/2014/main" id="{0111B74F-7208-4594-B693-4D88AF96BD55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63" name="Freeform 9">
            <a:extLst>
              <a:ext uri="{FF2B5EF4-FFF2-40B4-BE49-F238E27FC236}">
                <a16:creationId xmlns:a16="http://schemas.microsoft.com/office/drawing/2014/main" id="{D1D7D3FA-B87E-448D-99A7-CE70E6E3530D}"/>
              </a:ext>
            </a:extLst>
          </p:cNvPr>
          <p:cNvSpPr>
            <a:spLocks noEditPoints="1"/>
          </p:cNvSpPr>
          <p:nvPr/>
        </p:nvSpPr>
        <p:spPr bwMode="auto">
          <a:xfrm>
            <a:off x="7346201" y="1144255"/>
            <a:ext cx="193542" cy="264615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64" name="Oval 1">
            <a:extLst>
              <a:ext uri="{FF2B5EF4-FFF2-40B4-BE49-F238E27FC236}">
                <a16:creationId xmlns:a16="http://schemas.microsoft.com/office/drawing/2014/main" id="{4B138912-A59A-4C31-A487-24FE333E19F1}"/>
              </a:ext>
            </a:extLst>
          </p:cNvPr>
          <p:cNvSpPr/>
          <p:nvPr/>
        </p:nvSpPr>
        <p:spPr>
          <a:xfrm>
            <a:off x="6311180" y="495733"/>
            <a:ext cx="256722" cy="256721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Donut 3">
            <a:extLst>
              <a:ext uri="{FF2B5EF4-FFF2-40B4-BE49-F238E27FC236}">
                <a16:creationId xmlns:a16="http://schemas.microsoft.com/office/drawing/2014/main" id="{A81EB1AF-83C2-42B5-B6BB-451D69684992}"/>
              </a:ext>
            </a:extLst>
          </p:cNvPr>
          <p:cNvSpPr/>
          <p:nvPr/>
        </p:nvSpPr>
        <p:spPr>
          <a:xfrm rot="2542585">
            <a:off x="7830595" y="4385531"/>
            <a:ext cx="161167" cy="306992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9AC3A9A8-93BF-4A70-BCB3-89A34C8C3A14}"/>
              </a:ext>
            </a:extLst>
          </p:cNvPr>
          <p:cNvSpPr/>
          <p:nvPr/>
        </p:nvSpPr>
        <p:spPr>
          <a:xfrm>
            <a:off x="4063769" y="2876661"/>
            <a:ext cx="226735" cy="171081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Heart 3">
            <a:extLst>
              <a:ext uri="{FF2B5EF4-FFF2-40B4-BE49-F238E27FC236}">
                <a16:creationId xmlns:a16="http://schemas.microsoft.com/office/drawing/2014/main" id="{32987128-419D-442D-8650-0B73A016B046}"/>
              </a:ext>
            </a:extLst>
          </p:cNvPr>
          <p:cNvSpPr>
            <a:spLocks noChangeAspect="1"/>
          </p:cNvSpPr>
          <p:nvPr/>
        </p:nvSpPr>
        <p:spPr>
          <a:xfrm>
            <a:off x="8629747" y="702729"/>
            <a:ext cx="226709" cy="205168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 Same Side Corner Rectangle 5">
            <a:extLst>
              <a:ext uri="{FF2B5EF4-FFF2-40B4-BE49-F238E27FC236}">
                <a16:creationId xmlns:a16="http://schemas.microsoft.com/office/drawing/2014/main" id="{CD6ECC31-4A48-4D35-93E8-7FC0AF12E0AC}"/>
              </a:ext>
            </a:extLst>
          </p:cNvPr>
          <p:cNvSpPr/>
          <p:nvPr/>
        </p:nvSpPr>
        <p:spPr>
          <a:xfrm>
            <a:off x="8047988" y="271942"/>
            <a:ext cx="264288" cy="185540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9" name="Parallelogram 8">
            <a:extLst>
              <a:ext uri="{FF2B5EF4-FFF2-40B4-BE49-F238E27FC236}">
                <a16:creationId xmlns:a16="http://schemas.microsoft.com/office/drawing/2014/main" id="{BB6A5491-F2E6-464E-B45C-AE2256767382}"/>
              </a:ext>
            </a:extLst>
          </p:cNvPr>
          <p:cNvSpPr/>
          <p:nvPr/>
        </p:nvSpPr>
        <p:spPr>
          <a:xfrm>
            <a:off x="4813812" y="1707613"/>
            <a:ext cx="285989" cy="174446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12287">
            <a:extLst>
              <a:ext uri="{FF2B5EF4-FFF2-40B4-BE49-F238E27FC236}">
                <a16:creationId xmlns:a16="http://schemas.microsoft.com/office/drawing/2014/main" id="{0001BD52-63D9-4E6B-8F2C-DD5966B4247C}"/>
              </a:ext>
            </a:extLst>
          </p:cNvPr>
          <p:cNvSpPr/>
          <p:nvPr/>
        </p:nvSpPr>
        <p:spPr>
          <a:xfrm>
            <a:off x="8606694" y="1657786"/>
            <a:ext cx="244026" cy="24313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2" name="Freeform 18">
            <a:extLst>
              <a:ext uri="{FF2B5EF4-FFF2-40B4-BE49-F238E27FC236}">
                <a16:creationId xmlns:a16="http://schemas.microsoft.com/office/drawing/2014/main" id="{A2330421-9967-4C7B-835D-48908DAD7444}"/>
              </a:ext>
            </a:extLst>
          </p:cNvPr>
          <p:cNvSpPr>
            <a:spLocks/>
          </p:cNvSpPr>
          <p:nvPr/>
        </p:nvSpPr>
        <p:spPr bwMode="auto">
          <a:xfrm>
            <a:off x="6062302" y="1117747"/>
            <a:ext cx="240405" cy="27408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3" name="Freeform 18">
            <a:extLst>
              <a:ext uri="{FF2B5EF4-FFF2-40B4-BE49-F238E27FC236}">
                <a16:creationId xmlns:a16="http://schemas.microsoft.com/office/drawing/2014/main" id="{428A8046-A062-4007-9F02-27709BFEE375}"/>
              </a:ext>
            </a:extLst>
          </p:cNvPr>
          <p:cNvSpPr>
            <a:spLocks noEditPoints="1"/>
          </p:cNvSpPr>
          <p:nvPr/>
        </p:nvSpPr>
        <p:spPr bwMode="auto">
          <a:xfrm>
            <a:off x="4922260" y="4477705"/>
            <a:ext cx="236966" cy="288133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4" name="Freeform 9">
            <a:extLst>
              <a:ext uri="{FF2B5EF4-FFF2-40B4-BE49-F238E27FC236}">
                <a16:creationId xmlns:a16="http://schemas.microsoft.com/office/drawing/2014/main" id="{4137E82B-F402-4161-981D-CD291800AA86}"/>
              </a:ext>
            </a:extLst>
          </p:cNvPr>
          <p:cNvSpPr>
            <a:spLocks/>
          </p:cNvSpPr>
          <p:nvPr/>
        </p:nvSpPr>
        <p:spPr bwMode="auto">
          <a:xfrm>
            <a:off x="4693612" y="761836"/>
            <a:ext cx="247840" cy="252587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75" name="Freeform 19">
            <a:extLst>
              <a:ext uri="{FF2B5EF4-FFF2-40B4-BE49-F238E27FC236}">
                <a16:creationId xmlns:a16="http://schemas.microsoft.com/office/drawing/2014/main" id="{F7838442-DC64-42F7-BC22-1509959128B2}"/>
              </a:ext>
            </a:extLst>
          </p:cNvPr>
          <p:cNvSpPr>
            <a:spLocks noEditPoints="1"/>
          </p:cNvSpPr>
          <p:nvPr/>
        </p:nvSpPr>
        <p:spPr bwMode="auto">
          <a:xfrm>
            <a:off x="6761733" y="945690"/>
            <a:ext cx="255660" cy="129535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90B380-A9DF-4206-B472-E8A9E96288EB}"/>
              </a:ext>
            </a:extLst>
          </p:cNvPr>
          <p:cNvGrpSpPr/>
          <p:nvPr/>
        </p:nvGrpSpPr>
        <p:grpSpPr>
          <a:xfrm>
            <a:off x="5440150" y="1539479"/>
            <a:ext cx="280202" cy="286086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A4E3BEC0-E91C-451E-9DF9-A21C96994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50D1CE43-E5BA-4C84-8CEB-CC19509F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C4529203-054F-4401-AC90-401DAF91E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A6860916-421B-4AE9-ACED-BEBBA7F59E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B0A29F04-856E-47DA-BE97-36BB5021C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82" name="Freeform 36">
            <a:extLst>
              <a:ext uri="{FF2B5EF4-FFF2-40B4-BE49-F238E27FC236}">
                <a16:creationId xmlns:a16="http://schemas.microsoft.com/office/drawing/2014/main" id="{53AEA272-E1AB-4A1F-8B1D-81183DA05032}"/>
              </a:ext>
            </a:extLst>
          </p:cNvPr>
          <p:cNvSpPr>
            <a:spLocks noEditPoints="1"/>
          </p:cNvSpPr>
          <p:nvPr/>
        </p:nvSpPr>
        <p:spPr bwMode="auto">
          <a:xfrm>
            <a:off x="7191012" y="4138170"/>
            <a:ext cx="234577" cy="252922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/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E9CFB870-AA76-4AE8-9464-C4E5358CCF13}"/>
              </a:ext>
            </a:extLst>
          </p:cNvPr>
          <p:cNvSpPr/>
          <p:nvPr/>
        </p:nvSpPr>
        <p:spPr>
          <a:xfrm rot="7840081">
            <a:off x="5541442" y="267835"/>
            <a:ext cx="227137" cy="19375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12287">
            <a:extLst>
              <a:ext uri="{FF2B5EF4-FFF2-40B4-BE49-F238E27FC236}">
                <a16:creationId xmlns:a16="http://schemas.microsoft.com/office/drawing/2014/main" id="{8EFC90EE-3658-4F22-A7BE-48F713FF92C1}"/>
              </a:ext>
            </a:extLst>
          </p:cNvPr>
          <p:cNvSpPr/>
          <p:nvPr/>
        </p:nvSpPr>
        <p:spPr>
          <a:xfrm>
            <a:off x="5597668" y="3831070"/>
            <a:ext cx="244026" cy="24313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5" name="Parallelogram 8">
            <a:extLst>
              <a:ext uri="{FF2B5EF4-FFF2-40B4-BE49-F238E27FC236}">
                <a16:creationId xmlns:a16="http://schemas.microsoft.com/office/drawing/2014/main" id="{BAC9D37A-D27E-48E7-B544-EDF7E1F1AFFA}"/>
              </a:ext>
            </a:extLst>
          </p:cNvPr>
          <p:cNvSpPr/>
          <p:nvPr/>
        </p:nvSpPr>
        <p:spPr>
          <a:xfrm>
            <a:off x="8520904" y="4692574"/>
            <a:ext cx="236429" cy="14421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19011A-2ACF-41C8-AB4A-2A7E5CEFD727}"/>
              </a:ext>
            </a:extLst>
          </p:cNvPr>
          <p:cNvSpPr txBox="1"/>
          <p:nvPr/>
        </p:nvSpPr>
        <p:spPr>
          <a:xfrm>
            <a:off x="292319" y="1422048"/>
            <a:ext cx="4196725" cy="272234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Путь к  ШСУЗ:</a:t>
            </a:r>
          </a:p>
          <a:p>
            <a:endParaRPr lang="ru-RU" altLang="ko-KR" u="sng" dirty="0">
              <a:solidFill>
                <a:srgbClr val="002060"/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Принять обязательство, обеспечить поддержку руководства школы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Создать рабочую группу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Назначить координатора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Определить заинтересованных лиц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Определить существующие ресурсы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altLang="ko-KR" dirty="0">
                <a:solidFill>
                  <a:srgbClr val="002060"/>
                </a:solidFill>
                <a:cs typeface="Arial" pitchFamily="34" charset="0"/>
              </a:rPr>
              <a:t>Начать планирование –информирование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26D667-DEBF-4462-8849-C494DF82EA5D}"/>
              </a:ext>
            </a:extLst>
          </p:cNvPr>
          <p:cNvSpPr/>
          <p:nvPr/>
        </p:nvSpPr>
        <p:spPr>
          <a:xfrm>
            <a:off x="7603095" y="2881547"/>
            <a:ext cx="1611134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Этапы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</a:t>
            </a:r>
            <a:endParaRPr lang="ru-RU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3C4970-08BD-409D-9085-BAC6A8B0FDE1}"/>
              </a:ext>
            </a:extLst>
          </p:cNvPr>
          <p:cNvSpPr/>
          <p:nvPr/>
        </p:nvSpPr>
        <p:spPr>
          <a:xfrm>
            <a:off x="7350452" y="1320762"/>
            <a:ext cx="108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начальный этап 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8C1A8053-FC5A-414E-A60A-F9C44C5F0F5E}"/>
              </a:ext>
            </a:extLst>
          </p:cNvPr>
          <p:cNvSpPr/>
          <p:nvPr/>
        </p:nvSpPr>
        <p:spPr>
          <a:xfrm>
            <a:off x="6137150" y="3807686"/>
            <a:ext cx="1275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Разработка плана действий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86C0A21-725F-4394-A689-867334FD8940}"/>
              </a:ext>
            </a:extLst>
          </p:cNvPr>
          <p:cNvSpPr/>
          <p:nvPr/>
        </p:nvSpPr>
        <p:spPr>
          <a:xfrm>
            <a:off x="4670389" y="2877563"/>
            <a:ext cx="11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Реализация плана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AD5E434A-8492-4AC2-A8E0-6F535EFFC707}"/>
              </a:ext>
            </a:extLst>
          </p:cNvPr>
          <p:cNvSpPr/>
          <p:nvPr/>
        </p:nvSpPr>
        <p:spPr>
          <a:xfrm>
            <a:off x="5099801" y="1152504"/>
            <a:ext cx="1449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Мониторинг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и оценка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254B205-4642-43BC-8676-47DA030C7D88}"/>
              </a:ext>
            </a:extLst>
          </p:cNvPr>
          <p:cNvSpPr/>
          <p:nvPr/>
        </p:nvSpPr>
        <p:spPr>
          <a:xfrm>
            <a:off x="7727280" y="1110116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420F3CA-BB1A-4826-8B31-07717E6917F2}"/>
              </a:ext>
            </a:extLst>
          </p:cNvPr>
          <p:cNvSpPr/>
          <p:nvPr/>
        </p:nvSpPr>
        <p:spPr>
          <a:xfrm>
            <a:off x="8269857" y="269576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2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229B838-3F9E-4CE7-ADF1-1F615F074A65}"/>
              </a:ext>
            </a:extLst>
          </p:cNvPr>
          <p:cNvSpPr/>
          <p:nvPr/>
        </p:nvSpPr>
        <p:spPr>
          <a:xfrm>
            <a:off x="6644338" y="3638174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1E3C588-13AC-47DC-A9CA-0569D81E207B}"/>
              </a:ext>
            </a:extLst>
          </p:cNvPr>
          <p:cNvSpPr/>
          <p:nvPr/>
        </p:nvSpPr>
        <p:spPr>
          <a:xfrm>
            <a:off x="5083488" y="2651254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73A3F0C-E1A6-4E97-8397-4C10E917A52F}"/>
              </a:ext>
            </a:extLst>
          </p:cNvPr>
          <p:cNvSpPr/>
          <p:nvPr/>
        </p:nvSpPr>
        <p:spPr>
          <a:xfrm>
            <a:off x="5698871" y="932107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83BDE-3B79-48DB-8B7E-71B1FF046D89}"/>
              </a:ext>
            </a:extLst>
          </p:cNvPr>
          <p:cNvSpPr/>
          <p:nvPr/>
        </p:nvSpPr>
        <p:spPr>
          <a:xfrm>
            <a:off x="420201" y="2263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Концепция</a:t>
            </a:r>
            <a:r>
              <a:rPr lang="kk-K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реализации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проекта ВОЗ «Школ, способствующих укреплению здоровья»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9ED70FE-14A7-4C4F-95EB-86C3D1A52374}"/>
              </a:ext>
            </a:extLst>
          </p:cNvPr>
          <p:cNvSpPr/>
          <p:nvPr/>
        </p:nvSpPr>
        <p:spPr>
          <a:xfrm>
            <a:off x="571502" y="4620782"/>
            <a:ext cx="315243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Для получения информации о проекте «</a:t>
            </a:r>
            <a:r>
              <a: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Саламатты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мектеп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» функционирует сайт: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https://hps.hls.kz/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5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03417" y="74072"/>
            <a:ext cx="7367529" cy="5351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ВАЖНО УЧИТЫВАТЬ СЛЕДУЮЩЕЕ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2877" y="974640"/>
            <a:ext cx="2276441" cy="483918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1573449" y="1840480"/>
            <a:ext cx="1215000" cy="1215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3535401" y="1968617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298981A5-2A34-45C5-8E09-D6121F1FD878}"/>
              </a:ext>
            </a:extLst>
          </p:cNvPr>
          <p:cNvSpPr/>
          <p:nvPr/>
        </p:nvSpPr>
        <p:spPr>
          <a:xfrm rot="18900000">
            <a:off x="5455864" y="2166399"/>
            <a:ext cx="945000" cy="945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CF02181-71B5-40F6-9531-8DCE216202CF}"/>
              </a:ext>
            </a:extLst>
          </p:cNvPr>
          <p:cNvSpPr/>
          <p:nvPr/>
        </p:nvSpPr>
        <p:spPr>
          <a:xfrm rot="18900000">
            <a:off x="7402481" y="2329358"/>
            <a:ext cx="810000" cy="81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9D359-F107-4556-865D-00898264498A}"/>
              </a:ext>
            </a:extLst>
          </p:cNvPr>
          <p:cNvSpPr/>
          <p:nvPr/>
        </p:nvSpPr>
        <p:spPr>
          <a:xfrm>
            <a:off x="-13696" y="3299645"/>
            <a:ext cx="9153000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122BD-FE19-4AE8-A796-FB6779983762}"/>
              </a:ext>
            </a:extLst>
          </p:cNvPr>
          <p:cNvSpPr txBox="1"/>
          <p:nvPr/>
        </p:nvSpPr>
        <p:spPr>
          <a:xfrm>
            <a:off x="4984992" y="3422689"/>
            <a:ext cx="187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План действий / мероприятий должен быть обоснованным по срокам и учитывать доступные кадровые и другие ресурсы</a:t>
            </a:r>
            <a:endParaRPr lang="en-US" altLang="ko-K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2070082" y="3219378"/>
            <a:ext cx="200099" cy="200099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3949198" y="3219378"/>
            <a:ext cx="200099" cy="200099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7C0E4E-1C30-4696-BAE9-124DC5AAF374}"/>
              </a:ext>
            </a:extLst>
          </p:cNvPr>
          <p:cNvSpPr/>
          <p:nvPr/>
        </p:nvSpPr>
        <p:spPr>
          <a:xfrm>
            <a:off x="5828315" y="3219378"/>
            <a:ext cx="200099" cy="200099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04033C-DF07-441D-9556-317EC4DA1883}"/>
              </a:ext>
            </a:extLst>
          </p:cNvPr>
          <p:cNvSpPr/>
          <p:nvPr/>
        </p:nvSpPr>
        <p:spPr>
          <a:xfrm>
            <a:off x="7707431" y="3219379"/>
            <a:ext cx="200099" cy="200099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FBF826-EC72-454C-AEA2-E26E404C8664}"/>
              </a:ext>
            </a:extLst>
          </p:cNvPr>
          <p:cNvSpPr/>
          <p:nvPr/>
        </p:nvSpPr>
        <p:spPr>
          <a:xfrm>
            <a:off x="1113146" y="3499743"/>
            <a:ext cx="18290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buClr>
                <a:srgbClr val="000000"/>
              </a:buClr>
            </a:pPr>
            <a:r>
              <a:rPr lang="ru-RU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Задачи, функции и сроки деятельности должны быть четко изложены и задокументированы</a:t>
            </a:r>
            <a:endParaRPr lang="ru-RU" sz="105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2A2BA4D-674D-43B2-895F-6CE10DDC097E}"/>
              </a:ext>
            </a:extLst>
          </p:cNvPr>
          <p:cNvSpPr/>
          <p:nvPr/>
        </p:nvSpPr>
        <p:spPr>
          <a:xfrm>
            <a:off x="3495214" y="707039"/>
            <a:ext cx="18075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buClr>
                <a:srgbClr val="000000"/>
              </a:buClr>
            </a:pPr>
            <a:r>
              <a:rPr lang="ru-RU" sz="1200" kern="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Характеристика, потребности и приоритеты школьного сообщества </a:t>
            </a:r>
            <a:endParaRPr lang="ru-RU" sz="1050" kern="0" dirty="0">
              <a:solidFill>
                <a:schemeClr val="bg2">
                  <a:lumMod val="5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8DB6241-A970-419C-A794-2FEE24334E49}"/>
              </a:ext>
            </a:extLst>
          </p:cNvPr>
          <p:cNvSpPr/>
          <p:nvPr/>
        </p:nvSpPr>
        <p:spPr>
          <a:xfrm>
            <a:off x="7064732" y="1137941"/>
            <a:ext cx="1752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ts val="1600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Единовременно следует проводить небольшое количество мероприятий и приоритетных областей </a:t>
            </a:r>
          </a:p>
        </p:txBody>
      </p:sp>
      <p:sp>
        <p:nvSpPr>
          <p:cNvPr id="32" name="Oval 44">
            <a:extLst>
              <a:ext uri="{FF2B5EF4-FFF2-40B4-BE49-F238E27FC236}">
                <a16:creationId xmlns:a16="http://schemas.microsoft.com/office/drawing/2014/main" id="{E98C1256-E51C-43EA-A0B8-E421E767BB13}"/>
              </a:ext>
            </a:extLst>
          </p:cNvPr>
          <p:cNvSpPr>
            <a:spLocks noChangeAspect="1"/>
          </p:cNvSpPr>
          <p:nvPr/>
        </p:nvSpPr>
        <p:spPr>
          <a:xfrm>
            <a:off x="2070082" y="2224774"/>
            <a:ext cx="358611" cy="40527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08F93615-9734-4FC4-BC69-4EFBC4533867}"/>
              </a:ext>
            </a:extLst>
          </p:cNvPr>
          <p:cNvSpPr/>
          <p:nvPr/>
        </p:nvSpPr>
        <p:spPr>
          <a:xfrm>
            <a:off x="3901216" y="229154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Frame 17">
            <a:extLst>
              <a:ext uri="{FF2B5EF4-FFF2-40B4-BE49-F238E27FC236}">
                <a16:creationId xmlns:a16="http://schemas.microsoft.com/office/drawing/2014/main" id="{3325B135-F182-47C7-B4A0-1964D39F02C8}"/>
              </a:ext>
            </a:extLst>
          </p:cNvPr>
          <p:cNvSpPr/>
          <p:nvPr/>
        </p:nvSpPr>
        <p:spPr>
          <a:xfrm>
            <a:off x="5733994" y="2402858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A2813BA2-C952-4246-9AAC-37EC8265CE3F}"/>
              </a:ext>
            </a:extLst>
          </p:cNvPr>
          <p:cNvSpPr/>
          <p:nvPr/>
        </p:nvSpPr>
        <p:spPr>
          <a:xfrm rot="10800000" flipV="1">
            <a:off x="7590474" y="2527214"/>
            <a:ext cx="353840" cy="3265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99948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Рисунок 13">
            <a:extLst>
              <a:ext uri="{FF2B5EF4-FFF2-40B4-BE49-F238E27FC236}">
                <a16:creationId xmlns:a16="http://schemas.microsoft.com/office/drawing/2014/main" id="{13D306AF-3E41-4830-A149-39E25D02EADB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985865340"/>
              </p:ext>
            </p:extLst>
          </p:nvPr>
        </p:nvGraphicFramePr>
        <p:xfrm>
          <a:off x="2612431" y="533197"/>
          <a:ext cx="2902482" cy="171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2482">
                  <a:extLst>
                    <a:ext uri="{9D8B030D-6E8A-4147-A177-3AD203B41FA5}">
                      <a16:colId xmlns:a16="http://schemas.microsoft.com/office/drawing/2014/main" val="1615064043"/>
                    </a:ext>
                  </a:extLst>
                </a:gridCol>
              </a:tblGrid>
              <a:tr h="409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Адаптация национальной стратегии к региональным условиям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001489902"/>
                  </a:ext>
                </a:extLst>
              </a:tr>
              <a:tr h="29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Координация работы районных и локальных координаторов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032289630"/>
                  </a:ext>
                </a:extLst>
              </a:tr>
              <a:tr h="31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Поддержка школ в разработке и внедрении индивидуальных программ ШСУЗ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296785199"/>
                  </a:ext>
                </a:extLst>
              </a:tr>
              <a:tr h="240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региональных обучающих мероприятий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226231541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Сбор и анализ данных с районного и локального уровней для национальных координаторов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419375832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3C39C5-1B21-4B4B-98CB-82AB7826685F}"/>
              </a:ext>
            </a:extLst>
          </p:cNvPr>
          <p:cNvSpPr/>
          <p:nvPr/>
        </p:nvSpPr>
        <p:spPr>
          <a:xfrm>
            <a:off x="3113553" y="232263"/>
            <a:ext cx="2508221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Региональные координаторы ШСУЗ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5441936-7ECB-415E-95FF-7A01F98A3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83543"/>
              </p:ext>
            </p:extLst>
          </p:nvPr>
        </p:nvGraphicFramePr>
        <p:xfrm>
          <a:off x="5998238" y="826976"/>
          <a:ext cx="2714437" cy="1506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437">
                  <a:extLst>
                    <a:ext uri="{9D8B030D-6E8A-4147-A177-3AD203B41FA5}">
                      <a16:colId xmlns:a16="http://schemas.microsoft.com/office/drawing/2014/main" val="1548762717"/>
                    </a:ext>
                  </a:extLst>
                </a:gridCol>
              </a:tblGrid>
              <a:tr h="326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Поддержка школ в планировании и внедрении программ ШСУЗ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3819253359"/>
                  </a:ext>
                </a:extLst>
              </a:tr>
              <a:tr h="377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районных мероприятий и тренингов для учителей и школьного персонала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4151625443"/>
                  </a:ext>
                </a:extLst>
              </a:tr>
              <a:tr h="35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Взаимодействие с локальными координаторами, поддержка и продвижение их инициатив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917190206"/>
                  </a:ext>
                </a:extLst>
              </a:tr>
              <a:tr h="44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Сбор отчетов от школ и передача информации региональным координаторам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53600708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9CE0BD-3025-41ED-B675-AD262E64A8CB}"/>
              </a:ext>
            </a:extLst>
          </p:cNvPr>
          <p:cNvSpPr/>
          <p:nvPr/>
        </p:nvSpPr>
        <p:spPr>
          <a:xfrm>
            <a:off x="6253796" y="549977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Районные координаторы ШСУЗ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A3F17CD-65B3-4C18-9F2C-734900A75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34726"/>
              </p:ext>
            </p:extLst>
          </p:nvPr>
        </p:nvGraphicFramePr>
        <p:xfrm>
          <a:off x="2628795" y="2970159"/>
          <a:ext cx="5307110" cy="183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7110">
                  <a:extLst>
                    <a:ext uri="{9D8B030D-6E8A-4147-A177-3AD203B41FA5}">
                      <a16:colId xmlns:a16="http://schemas.microsoft.com/office/drawing/2014/main" val="1467488726"/>
                    </a:ext>
                  </a:extLst>
                </a:gridCol>
              </a:tblGrid>
              <a:tr h="33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Внедрение и координация программ ШСУЗ в соответствии с национальной и региональной стратегиями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1995412121"/>
                  </a:ext>
                </a:extLst>
              </a:tr>
              <a:tr h="205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обучающих сессий для школьного персонала, родителей и учащихся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3201245862"/>
                  </a:ext>
                </a:extLst>
              </a:tr>
              <a:tr h="211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Поддержка школ в разработке индивидуальных планов действий по укреплению здоровья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3715994869"/>
                  </a:ext>
                </a:extLst>
              </a:tr>
              <a:tr h="343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Систематический мониторинг и оценка эффективности местных инициатив и программ ШСУЗ, оценка динамики и прогресса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1640257546"/>
                  </a:ext>
                </a:extLst>
              </a:tr>
              <a:tr h="31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Поддержание связей с районными и региональными координаторами, передача отчетов и обратной связи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877887274"/>
                  </a:ext>
                </a:extLst>
              </a:tr>
              <a:tr h="416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Расширение и поддержание коммуникаций с местными сообществами в интересах здоровья и благополучия школы</a:t>
                      </a:r>
                    </a:p>
                  </a:txBody>
                  <a:tcPr marL="5326" marR="5326" marT="5326" marB="0"/>
                </a:tc>
                <a:extLst>
                  <a:ext uri="{0D108BD9-81ED-4DB2-BD59-A6C34878D82A}">
                    <a16:rowId xmlns:a16="http://schemas.microsoft.com/office/drawing/2014/main" val="114753250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C06AE-B94B-4F0A-9B9E-EA406E90A292}"/>
              </a:ext>
            </a:extLst>
          </p:cNvPr>
          <p:cNvSpPr/>
          <p:nvPr/>
        </p:nvSpPr>
        <p:spPr>
          <a:xfrm>
            <a:off x="3113553" y="2693160"/>
            <a:ext cx="2667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Локальные координаторы ШСУЗ</a:t>
            </a:r>
            <a:r>
              <a:rPr lang="ru-RU" sz="1200" b="1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ШСУЗ</a:t>
            </a:r>
            <a:endParaRPr lang="ru-RU" sz="1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Google Shape;573;p16">
            <a:extLst>
              <a:ext uri="{FF2B5EF4-FFF2-40B4-BE49-F238E27FC236}">
                <a16:creationId xmlns:a16="http://schemas.microsoft.com/office/drawing/2014/main" id="{22F997AE-9413-410C-8617-7035B7E81781}"/>
              </a:ext>
            </a:extLst>
          </p:cNvPr>
          <p:cNvGrpSpPr/>
          <p:nvPr/>
        </p:nvGrpSpPr>
        <p:grpSpPr>
          <a:xfrm>
            <a:off x="158751" y="1047750"/>
            <a:ext cx="2311744" cy="3580722"/>
            <a:chOff x="8963713" y="809733"/>
            <a:chExt cx="3544865" cy="5030562"/>
          </a:xfrm>
        </p:grpSpPr>
        <p:grpSp>
          <p:nvGrpSpPr>
            <p:cNvPr id="26" name="Google Shape;574;p16">
              <a:extLst>
                <a:ext uri="{FF2B5EF4-FFF2-40B4-BE49-F238E27FC236}">
                  <a16:creationId xmlns:a16="http://schemas.microsoft.com/office/drawing/2014/main" id="{39D1D114-1097-4578-9CCD-4592226EFD6D}"/>
                </a:ext>
              </a:extLst>
            </p:cNvPr>
            <p:cNvGrpSpPr/>
            <p:nvPr/>
          </p:nvGrpSpPr>
          <p:grpSpPr>
            <a:xfrm>
              <a:off x="8963713" y="809733"/>
              <a:ext cx="2965798" cy="5030562"/>
              <a:chOff x="9069741" y="984482"/>
              <a:chExt cx="2619686" cy="4550472"/>
            </a:xfrm>
          </p:grpSpPr>
          <p:pic>
            <p:nvPicPr>
              <p:cNvPr id="28" name="Google Shape;575;p16" descr="Шестеренки контур">
                <a:extLst>
                  <a:ext uri="{FF2B5EF4-FFF2-40B4-BE49-F238E27FC236}">
                    <a16:creationId xmlns:a16="http://schemas.microsoft.com/office/drawing/2014/main" id="{9890F06B-7B83-4554-A255-AE24A9B1DDC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5619208">
                <a:off x="9127274" y="3612164"/>
                <a:ext cx="1865256" cy="186525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0" name="Google Shape;576;p16">
                <a:extLst>
                  <a:ext uri="{FF2B5EF4-FFF2-40B4-BE49-F238E27FC236}">
                    <a16:creationId xmlns:a16="http://schemas.microsoft.com/office/drawing/2014/main" id="{AC7A8859-08BB-47BA-A894-F919224204A8}"/>
                  </a:ext>
                </a:extLst>
              </p:cNvPr>
              <p:cNvGrpSpPr/>
              <p:nvPr/>
            </p:nvGrpSpPr>
            <p:grpSpPr>
              <a:xfrm>
                <a:off x="9470401" y="984482"/>
                <a:ext cx="2219026" cy="4023940"/>
                <a:chOff x="9720260" y="2029841"/>
                <a:chExt cx="2219026" cy="4023940"/>
              </a:xfrm>
            </p:grpSpPr>
            <p:pic>
              <p:nvPicPr>
                <p:cNvPr id="31" name="Google Shape;577;p16" descr="Шестеренки со сплошной заливкой">
                  <a:extLst>
                    <a:ext uri="{FF2B5EF4-FFF2-40B4-BE49-F238E27FC236}">
                      <a16:creationId xmlns:a16="http://schemas.microsoft.com/office/drawing/2014/main" id="{5EFC2FA6-B61D-43F0-AD85-CF0D9421B0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10800000">
                  <a:off x="10575789" y="4248007"/>
                  <a:ext cx="960890" cy="9608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578;p16" descr="Шестеренки контур">
                  <a:extLst>
                    <a:ext uri="{FF2B5EF4-FFF2-40B4-BE49-F238E27FC236}">
                      <a16:creationId xmlns:a16="http://schemas.microsoft.com/office/drawing/2014/main" id="{CE25D5D2-AEC5-47D1-9952-76D595A4FBB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0736816" y="2788434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579;p16" descr="Хорошая идея со сплошной заливкой">
                  <a:extLst>
                    <a:ext uri="{FF2B5EF4-FFF2-40B4-BE49-F238E27FC236}">
                      <a16:creationId xmlns:a16="http://schemas.microsoft.com/office/drawing/2014/main" id="{39E859FA-6506-4107-A8E9-DEB26F5B288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9971283" y="3043555"/>
                  <a:ext cx="1098435" cy="10984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580;p16" descr="Круги Харви 25% контур">
                  <a:extLst>
                    <a:ext uri="{FF2B5EF4-FFF2-40B4-BE49-F238E27FC236}">
                      <a16:creationId xmlns:a16="http://schemas.microsoft.com/office/drawing/2014/main" id="{BEE46CE2-7CC4-4403-872A-C31568C4768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 rot="-5400000">
                  <a:off x="11091567" y="5611050"/>
                  <a:ext cx="442731" cy="4427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581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D0B2123E-7521-4EC8-BDA3-0891FE6C550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0505649" y="2578337"/>
                  <a:ext cx="647044" cy="6470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582;p16" descr="Диаграмма кривой в виде хоккейной клюшки со сплошной заливкой">
                  <a:extLst>
                    <a:ext uri="{FF2B5EF4-FFF2-40B4-BE49-F238E27FC236}">
                      <a16:creationId xmlns:a16="http://schemas.microsoft.com/office/drawing/2014/main" id="{381D902E-8EAC-4411-9684-B21D3002BA3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9720260" y="2270211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583;p16" descr="Левое полушарие мозга контур">
                  <a:extLst>
                    <a:ext uri="{FF2B5EF4-FFF2-40B4-BE49-F238E27FC236}">
                      <a16:creationId xmlns:a16="http://schemas.microsoft.com/office/drawing/2014/main" id="{806EFB25-058E-4D13-8BD6-5A0C9CBFC41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1024886" y="4810668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584;p16" descr="Логарифмический график со сплошной заливкой">
                  <a:extLst>
                    <a:ext uri="{FF2B5EF4-FFF2-40B4-BE49-F238E27FC236}">
                      <a16:creationId xmlns:a16="http://schemas.microsoft.com/office/drawing/2014/main" id="{AC98FE17-AB3B-4997-A325-1265AAF1CCC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10820399" y="347028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585;p16" descr="Шестеренки со сплошной заливкой">
                  <a:extLst>
                    <a:ext uri="{FF2B5EF4-FFF2-40B4-BE49-F238E27FC236}">
                      <a16:creationId xmlns:a16="http://schemas.microsoft.com/office/drawing/2014/main" id="{91B2EFBB-B783-4333-A975-B9553F47982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 rot="5240532">
                  <a:off x="10156493" y="4456342"/>
                  <a:ext cx="565149" cy="5651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586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744BF8AC-71F0-40E7-8D3C-F496CB6E750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 rot="5400000">
                  <a:off x="9781837" y="3633920"/>
                  <a:ext cx="483404" cy="4834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587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92651228-B898-44C2-B49D-8D3944E832E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 rot="-5400000">
                  <a:off x="10111643" y="4030069"/>
                  <a:ext cx="324092" cy="324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588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39A242B4-2C71-457F-954D-B4FAB4C7DB6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 rot="8962289">
                  <a:off x="10254186" y="4887394"/>
                  <a:ext cx="414778" cy="4147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589;p16" descr="Круги Харви 25% контур">
                  <a:extLst>
                    <a:ext uri="{FF2B5EF4-FFF2-40B4-BE49-F238E27FC236}">
                      <a16:creationId xmlns:a16="http://schemas.microsoft.com/office/drawing/2014/main" id="{7AB046B8-1820-40AF-936F-53CC1FAC495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0291213" y="4015277"/>
                  <a:ext cx="733673" cy="7336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590;p16" descr="Круги Харви 25% контур">
                  <a:extLst>
                    <a:ext uri="{FF2B5EF4-FFF2-40B4-BE49-F238E27FC236}">
                      <a16:creationId xmlns:a16="http://schemas.microsoft.com/office/drawing/2014/main" id="{01F89957-5765-45CA-A88B-8081772A98CA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 rot="-5400000">
                  <a:off x="10944807" y="2160421"/>
                  <a:ext cx="733673" cy="7336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591;p16" descr="Круги Харви 25% контур">
                  <a:extLst>
                    <a:ext uri="{FF2B5EF4-FFF2-40B4-BE49-F238E27FC236}">
                      <a16:creationId xmlns:a16="http://schemas.microsoft.com/office/drawing/2014/main" id="{E5D22D30-0EEA-43D5-B43F-1F03EC12A9F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 rot="-5582659">
                  <a:off x="11346774" y="3300030"/>
                  <a:ext cx="323347" cy="323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592;p16" descr="Круги Харви 25% контур">
                  <a:extLst>
                    <a:ext uri="{FF2B5EF4-FFF2-40B4-BE49-F238E27FC236}">
                      <a16:creationId xmlns:a16="http://schemas.microsoft.com/office/drawing/2014/main" id="{06DF68A9-2ACD-43E0-8A91-9198017DE08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/>
                <a:stretch/>
              </p:blipFill>
              <p:spPr>
                <a:xfrm rot="-5582659">
                  <a:off x="9896964" y="4354577"/>
                  <a:ext cx="323347" cy="323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593;p16" descr="Круги Харви 25% контур">
                  <a:extLst>
                    <a:ext uri="{FF2B5EF4-FFF2-40B4-BE49-F238E27FC236}">
                      <a16:creationId xmlns:a16="http://schemas.microsoft.com/office/drawing/2014/main" id="{95DDA57A-CAC8-45D0-8D62-F36B04A35EA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9809609" y="3313539"/>
                  <a:ext cx="323347" cy="323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594;p16" descr="Шестеренки контур">
                  <a:extLst>
                    <a:ext uri="{FF2B5EF4-FFF2-40B4-BE49-F238E27FC236}">
                      <a16:creationId xmlns:a16="http://schemas.microsoft.com/office/drawing/2014/main" id="{9C93DE3A-C61E-415D-8D5B-6AE23C491FF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 rot="-4711944">
                  <a:off x="10377856" y="2082757"/>
                  <a:ext cx="591737" cy="5917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595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F3772C1E-8835-41D2-81ED-6721EA7E10A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 rot="-5400000">
                  <a:off x="11305849" y="4605195"/>
                  <a:ext cx="324092" cy="324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Google Shape;596;p16" descr="Круги Харви 55% со сплошной заливкой">
                  <a:extLst>
                    <a:ext uri="{FF2B5EF4-FFF2-40B4-BE49-F238E27FC236}">
                      <a16:creationId xmlns:a16="http://schemas.microsoft.com/office/drawing/2014/main" id="{C207FC1B-4200-48F2-9508-0A52F0202EC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 rot="-5400000">
                  <a:off x="9912710" y="4654784"/>
                  <a:ext cx="324092" cy="3240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7" name="Google Shape;597;p16" descr="Круги Харви 25% контур">
              <a:extLst>
                <a:ext uri="{FF2B5EF4-FFF2-40B4-BE49-F238E27FC236}">
                  <a16:creationId xmlns:a16="http://schemas.microsoft.com/office/drawing/2014/main" id="{9B6F2B19-DDED-47EA-9425-EEAEF7ACB7B8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2631154">
              <a:off x="10992316" y="2574112"/>
              <a:ext cx="1247640" cy="1277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76AA95-47FC-4F39-AD8D-F2CFCB6D6DAE}"/>
              </a:ext>
            </a:extLst>
          </p:cNvPr>
          <p:cNvSpPr/>
          <p:nvPr/>
        </p:nvSpPr>
        <p:spPr>
          <a:xfrm>
            <a:off x="214093" y="157399"/>
            <a:ext cx="1659455" cy="75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rPr>
              <a:t>МОДЕЛЬ НАЦИОНАЛЬНОЙ РЕАЛИЗАЦИИ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489389" y="2822128"/>
            <a:ext cx="9726899" cy="1998945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59" name="Heart 17">
              <a:extLst>
                <a:ext uri="{FF2B5EF4-FFF2-40B4-BE49-F238E27FC236}">
                  <a16:creationId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1" name="Chord 32">
              <a:extLst>
                <a:ext uri="{FF2B5EF4-FFF2-40B4-BE49-F238E27FC236}">
                  <a16:creationId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0305" y="0"/>
            <a:ext cx="4890704" cy="514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1096212" y="791786"/>
            <a:ext cx="7199083" cy="180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2031524" y="1311944"/>
            <a:ext cx="5796816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altLang="ko-KR" sz="3600" dirty="0">
                <a:solidFill>
                  <a:schemeClr val="bg1"/>
                </a:solidFill>
                <a:cs typeface="Arial" pitchFamily="34" charset="0"/>
              </a:rPr>
              <a:t>Благодарю за внимание!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689</Words>
  <Application>Microsoft Office PowerPoint</Application>
  <PresentationFormat>Экран (16:9)</PresentationFormat>
  <Paragraphs>112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맑은 고딕</vt:lpstr>
      <vt:lpstr>Aharoni</vt:lpstr>
      <vt:lpstr>Arial</vt:lpstr>
      <vt:lpstr>Arial Unicode MS</vt:lpstr>
      <vt:lpstr>Calibri</vt:lpstr>
      <vt:lpstr>Calibri Light</vt:lpstr>
      <vt:lpstr>FZShuTi</vt:lpstr>
      <vt:lpstr>Open Sans</vt:lpstr>
      <vt:lpstr>Times New Roman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«К 2030 году сократить на одну треть преждевременную смертность от НИЗ за счёт профилактики и лечения, а также содействия психическому здоровью и благополучию»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31школа</cp:lastModifiedBy>
  <cp:revision>121</cp:revision>
  <dcterms:created xsi:type="dcterms:W3CDTF">2018-04-24T17:14:44Z</dcterms:created>
  <dcterms:modified xsi:type="dcterms:W3CDTF">2025-06-20T08:28:22Z</dcterms:modified>
</cp:coreProperties>
</file>