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65" r:id="rId5"/>
    <p:sldId id="267" r:id="rId6"/>
    <p:sldId id="260" r:id="rId7"/>
    <p:sldId id="261" r:id="rId8"/>
    <p:sldId id="266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65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A9085E-90FD-273F-140D-D5346225F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8105D4-6AC5-F851-9E4B-DD98D1117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6202" y="1596925"/>
            <a:ext cx="696795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AA51E-897D-2108-76C5-99850C9A2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6202" y="4076600"/>
            <a:ext cx="696795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BD3CD-7250-81BB-CEC6-7D69F026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20.06.2025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B0A59-544C-B57B-DB4B-3C4A1D53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7A1CE-6FED-D69C-4237-74C85284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335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E9A9-F61C-722C-A865-CBC6D123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66545-9D84-7D4C-D8FE-C25596523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0392D-BD2A-93BE-4931-82B2FF2F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20.06.2025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7D97D-1A89-C9C6-DA10-ACB246EB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B79DF-A8FD-615D-45B5-060BEFED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534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065A66-6D0B-6965-40E4-1E35823E4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20A5E-46FB-476A-8A8A-1755952C5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CFBF6-7163-F1D4-8B6F-E74B72D6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20.06.2025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0BD53-9D84-733B-AB4C-EC30949B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4E78C-9BEF-76C5-5247-8FE2447C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11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7CD1-B5E6-E012-6F02-4946C92E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410EE-350E-E7F6-8566-55B32332D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0AE03-4915-DBA2-F8F1-02FF4969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20.06.2025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EB7BA-ACE0-504A-41D0-2DFF9E16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68286-89DA-9BFA-15C8-017BB621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981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4FF7-8478-2FF1-6EFD-6F16A541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4B17B-CC43-BA18-4031-7BD8A7BBA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C802E-614C-B39F-AD28-6B1C20CB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20.06.2025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53919-DD26-A52D-CA17-6B6CD338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78848-2A55-911C-FDD5-783E7F8D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22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BC98-2622-C53B-C40F-6DF2FE36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3E2F0-EB0E-D953-0CE7-63CAB030F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65000-D616-4A45-648D-A9417E114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AC075-AB0C-B089-586F-EF191BED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20.06.2025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A0949-24EF-4BB6-BB70-671E2D47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B8E00-2E22-7AA0-05B1-776EE48B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457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AF667-99D4-B42F-0CE3-927F05E3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49B6D-AE1C-37D4-B137-F9CAED532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EC9C6-6B3D-F73A-C45E-C852211A7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76EA0-1060-42C3-D8D8-53B1703BF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91529-CE4C-73DE-41A7-F591C5EEB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19DBD6-49F6-F985-D74F-FA4B5E52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20.06.2025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805FFB-7252-AE04-93DA-7CBC022B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D80E99-F531-E022-1BD7-6C89724B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40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5857-1316-DB5F-892C-0FD177A0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EBA39-C1D4-A55F-0465-97EE14AA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20.06.2025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95103-187D-518C-5135-10244A99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852D1-A0DA-1D82-651A-297D5C58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797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0F0FD-FCFF-02B1-0BA9-26484FDC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20.06.2025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C455E-0C2A-0AAF-75F8-64D1E197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B8FB0-0EEA-774B-F774-64D6001A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41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4A0C-95A0-5E79-AD3B-C5D875C7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71237-1A7A-D311-E2DF-ECA55861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1F9CA-E3F3-C84F-3C3E-F358C13AE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BCB68-EBFD-6C96-2F0E-6C723A6F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20.06.2025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0B01D-D6CC-6276-CF2E-64210A02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D25B8-2133-2F96-9BE1-0AB834E8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857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1046-AB57-8153-9109-5C210986D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596342-F38D-BC6A-6B03-72F0F9389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F1E14-9B4F-12DC-DBCF-ED47E3F6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B30E9-8712-B6F9-821C-A0644FFC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20.06.2025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908D0-2435-68DC-9B36-26212E22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C26CC-9A7B-B19B-4253-4F3BC48E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975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99B202-DE29-1BC5-03B4-298E9733E5D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3EFC8-A280-FCA5-23A0-9B097AB8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0793"/>
            <a:ext cx="10515600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D0AB5-8982-D71E-0DFD-F8B23C37A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04BB1-E047-9532-07D7-570DB4934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0DBD-0257-4643-8C45-CD3A01C1620A}" type="datetimeFigureOut">
              <a:rPr lang="uk-UA" smtClean="0"/>
              <a:pPr/>
              <a:t>20.06.2025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1BD5B-50A7-B16C-6819-5E2B55D28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6CB72-E15A-137C-E756-8E4C156CD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85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hps.hls.kz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hps-form.hls.kz/?t=nfhBgdtr883Bgav779354ddfdf5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E930-4FBC-B0E1-9F6A-028E8CDDE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323" y="1591733"/>
            <a:ext cx="7794972" cy="38477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Corbel" panose="020B0503020204020204" pitchFamily="34" charset="0"/>
              </a:rPr>
              <a:t/>
            </a:r>
            <a:br>
              <a:rPr lang="en-US" b="1" dirty="0">
                <a:latin typeface="Corbel" panose="020B0503020204020204" pitchFamily="34" charset="0"/>
              </a:rPr>
            </a:br>
            <a:r>
              <a:rPr lang="ru-RU" sz="53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ШКОЛЫ, СПОСОБСТВУЮЩИЕ УКРЕПЛЕНИЮ ЗДОРОВЬЯ </a:t>
            </a:r>
            <a:r>
              <a:rPr lang="en-US" b="1" dirty="0">
                <a:latin typeface="Corbel" panose="020B0503020204020204" pitchFamily="34" charset="0"/>
              </a:rPr>
              <a:t/>
            </a:r>
            <a:br>
              <a:rPr lang="en-US" b="1" dirty="0">
                <a:latin typeface="Corbel" panose="020B0503020204020204" pitchFamily="34" charset="0"/>
              </a:rPr>
            </a:br>
            <a:endParaRPr lang="uk-UA" sz="4400" b="1" i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6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279821"/>
            <a:ext cx="7612878" cy="88641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ШСУЗ?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 это нужно?</a:t>
            </a:r>
            <a:endParaRPr lang="x-none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1B06D1-9D27-414C-BECF-B02CC58E3BDC}"/>
              </a:ext>
            </a:extLst>
          </p:cNvPr>
          <p:cNvGrpSpPr/>
          <p:nvPr/>
        </p:nvGrpSpPr>
        <p:grpSpPr>
          <a:xfrm>
            <a:off x="1355717" y="1775861"/>
            <a:ext cx="1049867" cy="1049867"/>
            <a:chOff x="4343400" y="1854885"/>
            <a:chExt cx="457200" cy="4572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19DD0E3-D548-E14F-B423-C017ED6445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AB0B8D-8596-A546-9F1A-D41182FA0740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1680980-D510-A845-B3FC-D53E82094021}"/>
              </a:ext>
            </a:extLst>
          </p:cNvPr>
          <p:cNvSpPr>
            <a:spLocks/>
          </p:cNvSpPr>
          <p:nvPr/>
        </p:nvSpPr>
        <p:spPr bwMode="auto">
          <a:xfrm>
            <a:off x="1107021" y="2800328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27608FE-8EC0-D347-97FA-58D507E9F943}"/>
              </a:ext>
            </a:extLst>
          </p:cNvPr>
          <p:cNvGrpSpPr/>
          <p:nvPr/>
        </p:nvGrpSpPr>
        <p:grpSpPr>
          <a:xfrm>
            <a:off x="3463392" y="1775861"/>
            <a:ext cx="1049867" cy="1049867"/>
            <a:chOff x="4343400" y="1854885"/>
            <a:chExt cx="457200" cy="457200"/>
          </a:xfrm>
        </p:grpSpPr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EAA7841C-7AA8-4243-B3BE-55D29526B254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85CD68A4-0C3C-824F-A6FA-AB20F163BD02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8" name="Freeform: Shape 18">
            <a:extLst>
              <a:ext uri="{FF2B5EF4-FFF2-40B4-BE49-F238E27FC236}">
                <a16:creationId xmlns:a16="http://schemas.microsoft.com/office/drawing/2014/main" id="{8A785149-2749-5641-A210-DDE343C720A9}"/>
              </a:ext>
            </a:extLst>
          </p:cNvPr>
          <p:cNvSpPr>
            <a:spLocks/>
          </p:cNvSpPr>
          <p:nvPr/>
        </p:nvSpPr>
        <p:spPr bwMode="auto">
          <a:xfrm>
            <a:off x="3230264" y="2782889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5571067" y="1775861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6" name="Freeform: Shape 27">
            <a:extLst>
              <a:ext uri="{FF2B5EF4-FFF2-40B4-BE49-F238E27FC236}">
                <a16:creationId xmlns:a16="http://schemas.microsoft.com/office/drawing/2014/main" id="{F3DF0746-20EF-E149-AC81-64E68D3830A4}"/>
              </a:ext>
            </a:extLst>
          </p:cNvPr>
          <p:cNvSpPr>
            <a:spLocks/>
          </p:cNvSpPr>
          <p:nvPr/>
        </p:nvSpPr>
        <p:spPr bwMode="auto">
          <a:xfrm>
            <a:off x="5322371" y="2800328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TextBox 49">
            <a:extLst>
              <a:ext uri="{FF2B5EF4-FFF2-40B4-BE49-F238E27FC236}">
                <a16:creationId xmlns:a16="http://schemas.microsoft.com/office/drawing/2014/main" id="{108ECC95-6066-4747-B120-A12EC72C6F10}"/>
              </a:ext>
            </a:extLst>
          </p:cNvPr>
          <p:cNvSpPr txBox="1"/>
          <p:nvPr/>
        </p:nvSpPr>
        <p:spPr>
          <a:xfrm>
            <a:off x="1064335" y="4750295"/>
            <a:ext cx="1632628" cy="86115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>
                <a:solidFill>
                  <a:schemeClr val="accent1">
                    <a:lumMod val="10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Чтобы дети учились</a:t>
            </a:r>
          </a:p>
          <a:p>
            <a:pPr algn="ctr"/>
            <a:r>
              <a:rPr lang="ru-RU" altLang="zh-CN" b="1" dirty="0">
                <a:solidFill>
                  <a:schemeClr val="accent1">
                    <a:lumMod val="10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лучше</a:t>
            </a:r>
            <a:endParaRPr lang="zh-CN" altLang="en-US" b="1" dirty="0">
              <a:solidFill>
                <a:schemeClr val="accent1">
                  <a:lumMod val="100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46" name="TextBox 50">
            <a:extLst>
              <a:ext uri="{FF2B5EF4-FFF2-40B4-BE49-F238E27FC236}">
                <a16:creationId xmlns:a16="http://schemas.microsoft.com/office/drawing/2014/main" id="{21FF1077-D325-3143-9932-3FC53AE9DC34}"/>
              </a:ext>
            </a:extLst>
          </p:cNvPr>
          <p:cNvSpPr txBox="1">
            <a:spLocks/>
          </p:cNvSpPr>
          <p:nvPr/>
        </p:nvSpPr>
        <p:spPr>
          <a:xfrm>
            <a:off x="1064335" y="5218225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52">
            <a:extLst>
              <a:ext uri="{FF2B5EF4-FFF2-40B4-BE49-F238E27FC236}">
                <a16:creationId xmlns:a16="http://schemas.microsoft.com/office/drawing/2014/main" id="{C7F2AE0E-136B-DB49-981C-B5DAA42D8145}"/>
              </a:ext>
            </a:extLst>
          </p:cNvPr>
          <p:cNvSpPr txBox="1"/>
          <p:nvPr/>
        </p:nvSpPr>
        <p:spPr>
          <a:xfrm>
            <a:off x="3172010" y="4750294"/>
            <a:ext cx="1632628" cy="86115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>
                <a:solidFill>
                  <a:schemeClr val="accent2">
                    <a:lumMod val="10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Чтобы меньше</a:t>
            </a:r>
          </a:p>
          <a:p>
            <a:pPr algn="ctr"/>
            <a:r>
              <a:rPr lang="ru-RU" altLang="zh-CN" b="1" dirty="0">
                <a:solidFill>
                  <a:schemeClr val="accent2">
                    <a:lumMod val="10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болели</a:t>
            </a:r>
            <a:endParaRPr lang="zh-CN" altLang="en-US" b="1" dirty="0">
              <a:solidFill>
                <a:schemeClr val="accent2">
                  <a:lumMod val="100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49" name="TextBox 53">
            <a:extLst>
              <a:ext uri="{FF2B5EF4-FFF2-40B4-BE49-F238E27FC236}">
                <a16:creationId xmlns:a16="http://schemas.microsoft.com/office/drawing/2014/main" id="{6F5DD0EB-05AA-934E-A5D1-7B81C5B3F078}"/>
              </a:ext>
            </a:extLst>
          </p:cNvPr>
          <p:cNvSpPr txBox="1">
            <a:spLocks/>
          </p:cNvSpPr>
          <p:nvPr/>
        </p:nvSpPr>
        <p:spPr>
          <a:xfrm>
            <a:off x="3172010" y="5218225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5">
            <a:extLst>
              <a:ext uri="{FF2B5EF4-FFF2-40B4-BE49-F238E27FC236}">
                <a16:creationId xmlns:a16="http://schemas.microsoft.com/office/drawing/2014/main" id="{08524556-A9A8-D142-A96A-DAFF189696AF}"/>
              </a:ext>
            </a:extLst>
          </p:cNvPr>
          <p:cNvSpPr txBox="1"/>
          <p:nvPr/>
        </p:nvSpPr>
        <p:spPr>
          <a:xfrm>
            <a:off x="5237001" y="4946904"/>
            <a:ext cx="1781213" cy="766142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algn="ctr"/>
            <a:r>
              <a:rPr lang="ru-RU" altLang="zh-CN" b="1" dirty="0">
                <a:solidFill>
                  <a:schemeClr val="accent3">
                    <a:lumMod val="10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Чтобы прививать</a:t>
            </a:r>
          </a:p>
          <a:p>
            <a:pPr algn="ctr"/>
            <a:r>
              <a:rPr lang="ru-RU" altLang="zh-CN" b="1" dirty="0">
                <a:solidFill>
                  <a:schemeClr val="accent3">
                    <a:lumMod val="10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здоровые привычки</a:t>
            </a:r>
          </a:p>
          <a:p>
            <a:pPr algn="ctr"/>
            <a:r>
              <a:rPr lang="ru-RU" altLang="zh-CN" b="1" dirty="0">
                <a:solidFill>
                  <a:schemeClr val="accent3">
                    <a:lumMod val="10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с детства</a:t>
            </a:r>
            <a:endParaRPr lang="zh-CN" altLang="en-US" b="1" dirty="0">
              <a:solidFill>
                <a:schemeClr val="accent3">
                  <a:lumMod val="100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52" name="TextBox 56">
            <a:extLst>
              <a:ext uri="{FF2B5EF4-FFF2-40B4-BE49-F238E27FC236}">
                <a16:creationId xmlns:a16="http://schemas.microsoft.com/office/drawing/2014/main" id="{72C33E5D-0FB5-C34F-8C2B-111D8A825F55}"/>
              </a:ext>
            </a:extLst>
          </p:cNvPr>
          <p:cNvSpPr txBox="1">
            <a:spLocks/>
          </p:cNvSpPr>
          <p:nvPr/>
        </p:nvSpPr>
        <p:spPr>
          <a:xfrm>
            <a:off x="5279685" y="5218225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8">
            <a:extLst>
              <a:ext uri="{FF2B5EF4-FFF2-40B4-BE49-F238E27FC236}">
                <a16:creationId xmlns:a16="http://schemas.microsoft.com/office/drawing/2014/main" id="{6A3C9776-F048-A347-8734-ACABE80368DE}"/>
              </a:ext>
            </a:extLst>
          </p:cNvPr>
          <p:cNvSpPr txBox="1"/>
          <p:nvPr/>
        </p:nvSpPr>
        <p:spPr>
          <a:xfrm>
            <a:off x="7276000" y="1775861"/>
            <a:ext cx="4618892" cy="2446215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r>
              <a:rPr lang="ru-RU" altLang="zh-C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sym typeface="+mn-lt"/>
              </a:rPr>
              <a:t>Школа, способствующая укреплению </a:t>
            </a:r>
          </a:p>
          <a:p>
            <a:r>
              <a:rPr lang="ru-RU" altLang="zh-C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sym typeface="+mn-lt"/>
              </a:rPr>
              <a:t>здоровья-это образовательное учреждение,</a:t>
            </a:r>
          </a:p>
          <a:p>
            <a:r>
              <a:rPr lang="ru-RU" altLang="zh-C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sym typeface="+mn-lt"/>
              </a:rPr>
              <a:t>которое  заботится о здоровье учеников,</a:t>
            </a:r>
          </a:p>
          <a:p>
            <a:r>
              <a:rPr lang="ru-RU" altLang="zh-C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sym typeface="+mn-lt"/>
              </a:rPr>
              <a:t>учителей и сотрудников, создавая благоприятную, </a:t>
            </a:r>
          </a:p>
          <a:p>
            <a:r>
              <a:rPr lang="ru-RU" altLang="zh-C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sym typeface="+mn-lt"/>
              </a:rPr>
              <a:t>безопасную среду для обучения</a:t>
            </a:r>
          </a:p>
          <a:p>
            <a:r>
              <a:rPr lang="ru-RU" altLang="zh-C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sym typeface="+mn-lt"/>
              </a:rPr>
              <a:t>и жизни.</a:t>
            </a:r>
            <a:endParaRPr lang="zh-CN" alt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55" name="TextBox 59">
            <a:extLst>
              <a:ext uri="{FF2B5EF4-FFF2-40B4-BE49-F238E27FC236}">
                <a16:creationId xmlns:a16="http://schemas.microsoft.com/office/drawing/2014/main" id="{E4BE603C-8EEE-4845-B407-B24440F17CF0}"/>
              </a:ext>
            </a:extLst>
          </p:cNvPr>
          <p:cNvSpPr txBox="1">
            <a:spLocks/>
          </p:cNvSpPr>
          <p:nvPr/>
        </p:nvSpPr>
        <p:spPr>
          <a:xfrm>
            <a:off x="7374765" y="5218225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6376FAB9-E5FA-8349-B718-276D0FF70620}"/>
              </a:ext>
            </a:extLst>
          </p:cNvPr>
          <p:cNvSpPr txBox="1"/>
          <p:nvPr/>
        </p:nvSpPr>
        <p:spPr>
          <a:xfrm>
            <a:off x="9495034" y="4750295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C2F93BB6-35BE-B24B-BC2B-AD8D7F53E6E7}"/>
              </a:ext>
            </a:extLst>
          </p:cNvPr>
          <p:cNvSpPr txBox="1">
            <a:spLocks/>
          </p:cNvSpPr>
          <p:nvPr/>
        </p:nvSpPr>
        <p:spPr>
          <a:xfrm>
            <a:off x="9495034" y="5218225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44" y="2078544"/>
            <a:ext cx="4810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802" y="2058170"/>
            <a:ext cx="477923" cy="47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88" y="2090451"/>
            <a:ext cx="42068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54" y="3880585"/>
            <a:ext cx="4018783" cy="24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38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33" y="739164"/>
            <a:ext cx="5595499" cy="106774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этап -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x-none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7F1E8C-CCA6-A04A-BE4C-390CB0637223}"/>
              </a:ext>
            </a:extLst>
          </p:cNvPr>
          <p:cNvGrpSpPr/>
          <p:nvPr/>
        </p:nvGrpSpPr>
        <p:grpSpPr>
          <a:xfrm>
            <a:off x="5916002" y="1934409"/>
            <a:ext cx="6041537" cy="3014063"/>
            <a:chOff x="3527801" y="2484657"/>
            <a:chExt cx="5387600" cy="2777714"/>
          </a:xfrm>
        </p:grpSpPr>
        <p:sp>
          <p:nvSpPr>
            <p:cNvPr id="29" name="Pentagon 28">
              <a:extLst>
                <a:ext uri="{FF2B5EF4-FFF2-40B4-BE49-F238E27FC236}">
                  <a16:creationId xmlns:a16="http://schemas.microsoft.com/office/drawing/2014/main" id="{17F7CA73-B8BA-4347-AB3E-97AD0F58A82D}"/>
                </a:ext>
              </a:extLst>
            </p:cNvPr>
            <p:cNvSpPr/>
            <p:nvPr/>
          </p:nvSpPr>
          <p:spPr>
            <a:xfrm rot="7160031" flipH="1">
              <a:off x="7145427" y="3464265"/>
              <a:ext cx="2749581" cy="790366"/>
            </a:xfrm>
            <a:prstGeom prst="homePlate">
              <a:avLst>
                <a:gd name="adj" fmla="val 6451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Round Diagonal Corner Rectangle 2">
              <a:extLst>
                <a:ext uri="{FF2B5EF4-FFF2-40B4-BE49-F238E27FC236}">
                  <a16:creationId xmlns:a16="http://schemas.microsoft.com/office/drawing/2014/main" id="{AAD68538-27B5-DE4F-A381-677119F0AEFA}"/>
                </a:ext>
              </a:extLst>
            </p:cNvPr>
            <p:cNvSpPr/>
            <p:nvPr/>
          </p:nvSpPr>
          <p:spPr>
            <a:xfrm rot="5400000">
              <a:off x="2892063" y="3761832"/>
              <a:ext cx="2125467" cy="853991"/>
            </a:xfrm>
            <a:prstGeom prst="round2DiagRect">
              <a:avLst>
                <a:gd name="adj1" fmla="val 33219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5A9DE337-FF03-7A40-A335-4A73F577294E}"/>
                </a:ext>
              </a:extLst>
            </p:cNvPr>
            <p:cNvSpPr/>
            <p:nvPr/>
          </p:nvSpPr>
          <p:spPr>
            <a:xfrm rot="5400000" flipH="1">
              <a:off x="3438139" y="3880910"/>
              <a:ext cx="2314306" cy="426997"/>
            </a:xfrm>
            <a:prstGeom prst="parallelogram">
              <a:avLst>
                <a:gd name="adj" fmla="val 21720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Round Diagonal Corner Rectangle 5">
              <a:extLst>
                <a:ext uri="{FF2B5EF4-FFF2-40B4-BE49-F238E27FC236}">
                  <a16:creationId xmlns:a16="http://schemas.microsoft.com/office/drawing/2014/main" id="{C931EF24-D658-F84F-BE78-48225041671C}"/>
                </a:ext>
              </a:extLst>
            </p:cNvPr>
            <p:cNvSpPr/>
            <p:nvPr/>
          </p:nvSpPr>
          <p:spPr>
            <a:xfrm rot="5400000">
              <a:off x="5246982" y="3572991"/>
              <a:ext cx="250315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8" name="Round Diagonal Corner Rectangle 6">
              <a:extLst>
                <a:ext uri="{FF2B5EF4-FFF2-40B4-BE49-F238E27FC236}">
                  <a16:creationId xmlns:a16="http://schemas.microsoft.com/office/drawing/2014/main" id="{A02FBC65-27AE-2841-8143-12DE686F67B8}"/>
                </a:ext>
              </a:extLst>
            </p:cNvPr>
            <p:cNvSpPr/>
            <p:nvPr/>
          </p:nvSpPr>
          <p:spPr>
            <a:xfrm rot="5400000">
              <a:off x="6416421" y="3478569"/>
              <a:ext cx="269199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401C0AA7-B114-3B47-A43D-1066958201C0}"/>
                </a:ext>
              </a:extLst>
            </p:cNvPr>
            <p:cNvSpPr/>
            <p:nvPr/>
          </p:nvSpPr>
          <p:spPr>
            <a:xfrm rot="5400000" flipH="1">
              <a:off x="5781179" y="3693378"/>
              <a:ext cx="2694618" cy="426997"/>
            </a:xfrm>
            <a:prstGeom prst="parallelogram">
              <a:avLst>
                <a:gd name="adj" fmla="val 25419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EAFC2D89-D68F-6F4B-8711-D3271EF8728F}"/>
                </a:ext>
              </a:extLst>
            </p:cNvPr>
            <p:cNvSpPr/>
            <p:nvPr/>
          </p:nvSpPr>
          <p:spPr>
            <a:xfrm rot="5400000" flipH="1">
              <a:off x="4606157" y="3791892"/>
              <a:ext cx="2513961" cy="426997"/>
            </a:xfrm>
            <a:prstGeom prst="parallelogram">
              <a:avLst>
                <a:gd name="adj" fmla="val 22141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Round Diagonal Corner Rectangle 4">
              <a:extLst>
                <a:ext uri="{FF2B5EF4-FFF2-40B4-BE49-F238E27FC236}">
                  <a16:creationId xmlns:a16="http://schemas.microsoft.com/office/drawing/2014/main" id="{EEF71901-723B-2F4A-A537-E8F8B544C460}"/>
                </a:ext>
              </a:extLst>
            </p:cNvPr>
            <p:cNvSpPr/>
            <p:nvPr/>
          </p:nvSpPr>
          <p:spPr>
            <a:xfrm rot="5400000">
              <a:off x="4078633" y="3667411"/>
              <a:ext cx="2314308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7DDF0E-50B8-DD44-BFA9-DAF7BF4CAAB4}"/>
                </a:ext>
              </a:extLst>
            </p:cNvPr>
            <p:cNvSpPr txBox="1"/>
            <p:nvPr/>
          </p:nvSpPr>
          <p:spPr>
            <a:xfrm>
              <a:off x="3550006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6E07405-729C-C547-AF05-9474D98885B3}"/>
                </a:ext>
              </a:extLst>
            </p:cNvPr>
            <p:cNvSpPr txBox="1"/>
            <p:nvPr/>
          </p:nvSpPr>
          <p:spPr>
            <a:xfrm>
              <a:off x="483099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291457F-6252-3B47-BDE1-A87AFF0E8A81}"/>
                </a:ext>
              </a:extLst>
            </p:cNvPr>
            <p:cNvSpPr txBox="1"/>
            <p:nvPr/>
          </p:nvSpPr>
          <p:spPr>
            <a:xfrm>
              <a:off x="6093768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AF12843-227C-474A-9674-799694F4F4C2}"/>
                </a:ext>
              </a:extLst>
            </p:cNvPr>
            <p:cNvSpPr txBox="1"/>
            <p:nvPr/>
          </p:nvSpPr>
          <p:spPr>
            <a:xfrm>
              <a:off x="735762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5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68" name="Group 77">
              <a:extLst>
                <a:ext uri="{FF2B5EF4-FFF2-40B4-BE49-F238E27FC236}">
                  <a16:creationId xmlns:a16="http://schemas.microsoft.com/office/drawing/2014/main" id="{FAFD169F-39B4-F64D-B6D8-13C58FDB12D7}"/>
                </a:ext>
              </a:extLst>
            </p:cNvPr>
            <p:cNvGrpSpPr/>
            <p:nvPr/>
          </p:nvGrpSpPr>
          <p:grpSpPr>
            <a:xfrm>
              <a:off x="6264965" y="3141093"/>
              <a:ext cx="467186" cy="357731"/>
              <a:chOff x="5552261" y="1554043"/>
              <a:chExt cx="363359" cy="278229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70" name="Freeform 96">
                <a:extLst>
                  <a:ext uri="{FF2B5EF4-FFF2-40B4-BE49-F238E27FC236}">
                    <a16:creationId xmlns:a16="http://schemas.microsoft.com/office/drawing/2014/main" id="{2AD4508F-9B72-F04D-BD42-87FF78945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2261" y="1715997"/>
                <a:ext cx="363359" cy="116275"/>
              </a:xfrm>
              <a:custGeom>
                <a:avLst/>
                <a:gdLst/>
                <a:ahLst/>
                <a:cxnLst>
                  <a:cxn ang="0">
                    <a:pos x="211" y="31"/>
                  </a:cxn>
                  <a:cxn ang="0">
                    <a:pos x="140" y="31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2" y="102"/>
                  </a:cxn>
                  <a:cxn ang="0">
                    <a:pos x="4" y="107"/>
                  </a:cxn>
                  <a:cxn ang="0">
                    <a:pos x="9" y="111"/>
                  </a:cxn>
                  <a:cxn ang="0">
                    <a:pos x="17" y="112"/>
                  </a:cxn>
                  <a:cxn ang="0">
                    <a:pos x="334" y="112"/>
                  </a:cxn>
                  <a:cxn ang="0">
                    <a:pos x="334" y="112"/>
                  </a:cxn>
                  <a:cxn ang="0">
                    <a:pos x="341" y="111"/>
                  </a:cxn>
                  <a:cxn ang="0">
                    <a:pos x="347" y="107"/>
                  </a:cxn>
                  <a:cxn ang="0">
                    <a:pos x="350" y="102"/>
                  </a:cxn>
                  <a:cxn ang="0">
                    <a:pos x="350" y="96"/>
                  </a:cxn>
                  <a:cxn ang="0">
                    <a:pos x="350" y="0"/>
                  </a:cxn>
                  <a:cxn ang="0">
                    <a:pos x="211" y="0"/>
                  </a:cxn>
                  <a:cxn ang="0">
                    <a:pos x="211" y="31"/>
                  </a:cxn>
                </a:cxnLst>
                <a:rect l="0" t="0" r="r" b="b"/>
                <a:pathLst>
                  <a:path w="350" h="112">
                    <a:moveTo>
                      <a:pt x="211" y="31"/>
                    </a:moveTo>
                    <a:lnTo>
                      <a:pt x="140" y="31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4" y="107"/>
                    </a:lnTo>
                    <a:lnTo>
                      <a:pt x="9" y="111"/>
                    </a:lnTo>
                    <a:lnTo>
                      <a:pt x="17" y="112"/>
                    </a:lnTo>
                    <a:lnTo>
                      <a:pt x="334" y="112"/>
                    </a:lnTo>
                    <a:lnTo>
                      <a:pt x="334" y="112"/>
                    </a:lnTo>
                    <a:lnTo>
                      <a:pt x="341" y="111"/>
                    </a:lnTo>
                    <a:lnTo>
                      <a:pt x="347" y="107"/>
                    </a:lnTo>
                    <a:lnTo>
                      <a:pt x="350" y="102"/>
                    </a:lnTo>
                    <a:lnTo>
                      <a:pt x="350" y="96"/>
                    </a:lnTo>
                    <a:lnTo>
                      <a:pt x="350" y="0"/>
                    </a:lnTo>
                    <a:lnTo>
                      <a:pt x="211" y="0"/>
                    </a:lnTo>
                    <a:lnTo>
                      <a:pt x="21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1" name="Freeform 97">
                <a:extLst>
                  <a:ext uri="{FF2B5EF4-FFF2-40B4-BE49-F238E27FC236}">
                    <a16:creationId xmlns:a16="http://schemas.microsoft.com/office/drawing/2014/main" id="{97BFFAC2-6223-2D49-8CDA-1492843D3A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2261" y="1554043"/>
                <a:ext cx="363359" cy="137038"/>
              </a:xfrm>
              <a:custGeom>
                <a:avLst/>
                <a:gdLst/>
                <a:ahLst/>
                <a:cxnLst>
                  <a:cxn ang="0">
                    <a:pos x="334" y="42"/>
                  </a:cxn>
                  <a:cxn ang="0">
                    <a:pos x="225" y="42"/>
                  </a:cxn>
                  <a:cxn ang="0">
                    <a:pos x="225" y="42"/>
                  </a:cxn>
                  <a:cxn ang="0">
                    <a:pos x="225" y="5"/>
                  </a:cxn>
                  <a:cxn ang="0">
                    <a:pos x="225" y="5"/>
                  </a:cxn>
                  <a:cxn ang="0">
                    <a:pos x="225" y="2"/>
                  </a:cxn>
                  <a:cxn ang="0">
                    <a:pos x="223" y="0"/>
                  </a:cxn>
                  <a:cxn ang="0">
                    <a:pos x="222" y="0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18" y="2"/>
                  </a:cxn>
                  <a:cxn ang="0">
                    <a:pos x="116" y="4"/>
                  </a:cxn>
                  <a:cxn ang="0">
                    <a:pos x="115" y="5"/>
                  </a:cxn>
                  <a:cxn ang="0">
                    <a:pos x="115" y="5"/>
                  </a:cxn>
                  <a:cxn ang="0">
                    <a:pos x="115" y="42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9" y="42"/>
                  </a:cxn>
                  <a:cxn ang="0">
                    <a:pos x="4" y="45"/>
                  </a:cxn>
                  <a:cxn ang="0">
                    <a:pos x="2" y="51"/>
                  </a:cxn>
                  <a:cxn ang="0">
                    <a:pos x="0" y="58"/>
                  </a:cxn>
                  <a:cxn ang="0">
                    <a:pos x="0" y="130"/>
                  </a:cxn>
                  <a:cxn ang="0">
                    <a:pos x="350" y="130"/>
                  </a:cxn>
                  <a:cxn ang="0">
                    <a:pos x="350" y="58"/>
                  </a:cxn>
                  <a:cxn ang="0">
                    <a:pos x="350" y="58"/>
                  </a:cxn>
                  <a:cxn ang="0">
                    <a:pos x="350" y="51"/>
                  </a:cxn>
                  <a:cxn ang="0">
                    <a:pos x="347" y="45"/>
                  </a:cxn>
                  <a:cxn ang="0">
                    <a:pos x="341" y="42"/>
                  </a:cxn>
                  <a:cxn ang="0">
                    <a:pos x="334" y="42"/>
                  </a:cxn>
                  <a:cxn ang="0">
                    <a:pos x="334" y="42"/>
                  </a:cxn>
                  <a:cxn ang="0">
                    <a:pos x="133" y="42"/>
                  </a:cxn>
                  <a:cxn ang="0">
                    <a:pos x="133" y="13"/>
                  </a:cxn>
                  <a:cxn ang="0">
                    <a:pos x="209" y="13"/>
                  </a:cxn>
                  <a:cxn ang="0">
                    <a:pos x="209" y="42"/>
                  </a:cxn>
                  <a:cxn ang="0">
                    <a:pos x="133" y="42"/>
                  </a:cxn>
                </a:cxnLst>
                <a:rect l="0" t="0" r="r" b="b"/>
                <a:pathLst>
                  <a:path w="350" h="130">
                    <a:moveTo>
                      <a:pt x="334" y="42"/>
                    </a:move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5"/>
                    </a:lnTo>
                    <a:lnTo>
                      <a:pt x="225" y="5"/>
                    </a:lnTo>
                    <a:lnTo>
                      <a:pt x="225" y="2"/>
                    </a:lnTo>
                    <a:lnTo>
                      <a:pt x="223" y="0"/>
                    </a:lnTo>
                    <a:lnTo>
                      <a:pt x="222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6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9" y="42"/>
                    </a:lnTo>
                    <a:lnTo>
                      <a:pt x="4" y="45"/>
                    </a:lnTo>
                    <a:lnTo>
                      <a:pt x="2" y="51"/>
                    </a:lnTo>
                    <a:lnTo>
                      <a:pt x="0" y="58"/>
                    </a:lnTo>
                    <a:lnTo>
                      <a:pt x="0" y="130"/>
                    </a:lnTo>
                    <a:lnTo>
                      <a:pt x="350" y="130"/>
                    </a:lnTo>
                    <a:lnTo>
                      <a:pt x="350" y="58"/>
                    </a:lnTo>
                    <a:lnTo>
                      <a:pt x="350" y="58"/>
                    </a:lnTo>
                    <a:lnTo>
                      <a:pt x="350" y="51"/>
                    </a:lnTo>
                    <a:lnTo>
                      <a:pt x="347" y="45"/>
                    </a:lnTo>
                    <a:lnTo>
                      <a:pt x="341" y="42"/>
                    </a:lnTo>
                    <a:lnTo>
                      <a:pt x="334" y="42"/>
                    </a:lnTo>
                    <a:lnTo>
                      <a:pt x="334" y="42"/>
                    </a:lnTo>
                    <a:close/>
                    <a:moveTo>
                      <a:pt x="133" y="42"/>
                    </a:moveTo>
                    <a:lnTo>
                      <a:pt x="133" y="13"/>
                    </a:lnTo>
                    <a:lnTo>
                      <a:pt x="209" y="13"/>
                    </a:lnTo>
                    <a:lnTo>
                      <a:pt x="209" y="42"/>
                    </a:lnTo>
                    <a:lnTo>
                      <a:pt x="133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2" name="Rectangle 98">
                <a:extLst>
                  <a:ext uri="{FF2B5EF4-FFF2-40B4-BE49-F238E27FC236}">
                    <a16:creationId xmlns:a16="http://schemas.microsoft.com/office/drawing/2014/main" id="{AB047C87-07CC-A54C-8F3A-23778D6C5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062" y="1715997"/>
                <a:ext cx="45679" cy="186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87A9CB5E-AD64-E941-A4AA-EB311F601E4E}"/>
              </a:ext>
            </a:extLst>
          </p:cNvPr>
          <p:cNvSpPr/>
          <p:nvPr/>
        </p:nvSpPr>
        <p:spPr>
          <a:xfrm>
            <a:off x="796834" y="3607400"/>
            <a:ext cx="2536916" cy="349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endParaRPr lang="id-ID" sz="1400" dirty="0">
              <a:cs typeface="+mn-ea"/>
              <a:sym typeface="+mn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E848FB4-A593-E14D-A2E7-A99D6114FED4}"/>
              </a:ext>
            </a:extLst>
          </p:cNvPr>
          <p:cNvSpPr txBox="1"/>
          <p:nvPr/>
        </p:nvSpPr>
        <p:spPr>
          <a:xfrm>
            <a:off x="4571999" y="3119233"/>
            <a:ext cx="1453663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Принять решение стать ШСУЗ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A7B7B7B-0F8F-B140-B90B-07E9EC94A3C8}"/>
              </a:ext>
            </a:extLst>
          </p:cNvPr>
          <p:cNvSpPr txBox="1"/>
          <p:nvPr/>
        </p:nvSpPr>
        <p:spPr>
          <a:xfrm>
            <a:off x="5966239" y="1204942"/>
            <a:ext cx="2513453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Получить поддержку </a:t>
            </a:r>
          </a:p>
          <a:p>
            <a:pPr algn="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директора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081CFFF-5D35-EC43-B244-0B16B721254C}"/>
              </a:ext>
            </a:extLst>
          </p:cNvPr>
          <p:cNvSpPr txBox="1"/>
          <p:nvPr/>
        </p:nvSpPr>
        <p:spPr>
          <a:xfrm>
            <a:off x="7831298" y="4918076"/>
            <a:ext cx="2921921" cy="16312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Создать рабочую группу (учителя, родители, медсестра, дети), назначить координатора</a:t>
            </a:r>
            <a:endParaRPr lang="en-US" sz="2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D0F6768-B879-E348-858A-02AA9FBA3D4A}"/>
              </a:ext>
            </a:extLst>
          </p:cNvPr>
          <p:cNvSpPr/>
          <p:nvPr/>
        </p:nvSpPr>
        <p:spPr>
          <a:xfrm>
            <a:off x="8928828" y="3607400"/>
            <a:ext cx="2466338" cy="349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cs typeface="+mn-ea"/>
                <a:sym typeface="+mn-lt"/>
              </a:rPr>
              <a:t> </a:t>
            </a:r>
            <a:endParaRPr lang="id-ID" sz="1400" dirty="0">
              <a:cs typeface="+mn-ea"/>
              <a:sym typeface="+mn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106520C-4ABE-BF4B-837E-73508711CEDC}"/>
              </a:ext>
            </a:extLst>
          </p:cNvPr>
          <p:cNvSpPr txBox="1"/>
          <p:nvPr/>
        </p:nvSpPr>
        <p:spPr>
          <a:xfrm>
            <a:off x="9288392" y="664226"/>
            <a:ext cx="2387571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2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Определение ресурсов и заинтересованных сторон</a:t>
            </a:r>
            <a:endParaRPr lang="en-US" sz="2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12" y="3063304"/>
            <a:ext cx="3778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050" y="2801779"/>
            <a:ext cx="4445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214" y="2176713"/>
            <a:ext cx="282006" cy="88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2" y="2085444"/>
            <a:ext cx="4527658" cy="458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875271" y="674286"/>
            <a:ext cx="6840427" cy="63362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 этап- анализ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7253" y="5776853"/>
            <a:ext cx="44625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анализа существующей ситуации используется онлайн-инструмент самооценки: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https://hps.hls.kz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721230" y="2297723"/>
            <a:ext cx="4632569" cy="3879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44" y="1474505"/>
            <a:ext cx="5072312" cy="29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9" t="4845" r="22583"/>
          <a:stretch/>
        </p:blipFill>
        <p:spPr bwMode="auto">
          <a:xfrm>
            <a:off x="6289131" y="1287118"/>
            <a:ext cx="5496766" cy="512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1" y="4579631"/>
            <a:ext cx="5892800" cy="1037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Рейтинг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1 – не соответствует, 2 – </a:t>
            </a:r>
            <a:r>
              <a:rPr lang="ru-RU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частично соответствует,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– соответствует полностью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Срочность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1 –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низк</a:t>
            </a:r>
            <a:r>
              <a:rPr lang="ru-RU" sz="1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 – средняя, 3 - высокая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4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200" y="1358900"/>
            <a:ext cx="10147300" cy="1651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Ссылка для регистрации школ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http://hps-form.hls.kz/?t=nfhBgdtr883Bgav779354ddfdf54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5" y="1524000"/>
            <a:ext cx="6030343" cy="441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06" y="1846053"/>
            <a:ext cx="6750594" cy="46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80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8021" y="727072"/>
            <a:ext cx="10715040" cy="1010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3 этап-План действий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5186310" y="2004089"/>
            <a:ext cx="1819380" cy="3776112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6143A44-E28B-A447-93A8-496C9D0434C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1" name="组合 33">
            <a:extLst>
              <a:ext uri="{FF2B5EF4-FFF2-40B4-BE49-F238E27FC236}">
                <a16:creationId xmlns:a16="http://schemas.microsoft.com/office/drawing/2014/main" id="{AB3F148F-6E87-5B42-BA04-3BC69914313D}"/>
              </a:ext>
            </a:extLst>
          </p:cNvPr>
          <p:cNvGrpSpPr/>
          <p:nvPr/>
        </p:nvGrpSpPr>
        <p:grpSpPr>
          <a:xfrm>
            <a:off x="7150972" y="2054725"/>
            <a:ext cx="4189151" cy="1421928"/>
            <a:chOff x="874714" y="3319460"/>
            <a:chExt cx="4189151" cy="1421928"/>
          </a:xfrm>
        </p:grpSpPr>
        <p:sp>
          <p:nvSpPr>
            <p:cNvPr id="22" name="矩形 34">
              <a:extLst>
                <a:ext uri="{FF2B5EF4-FFF2-40B4-BE49-F238E27FC236}">
                  <a16:creationId xmlns:a16="http://schemas.microsoft.com/office/drawing/2014/main" id="{E89AE25D-A166-8C47-9C23-5F94FB141FA3}"/>
                </a:ext>
              </a:extLst>
            </p:cNvPr>
            <p:cNvSpPr/>
            <p:nvPr/>
          </p:nvSpPr>
          <p:spPr>
            <a:xfrm>
              <a:off x="874714" y="3800644"/>
              <a:ext cx="2717424" cy="2845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id="{39A755D7-D049-4F44-8DD1-7C70AB604316}"/>
                </a:ext>
              </a:extLst>
            </p:cNvPr>
            <p:cNvSpPr/>
            <p:nvPr/>
          </p:nvSpPr>
          <p:spPr>
            <a:xfrm>
              <a:off x="976312" y="3319460"/>
              <a:ext cx="4087553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inpin heiti" panose="00000500000000000000" pitchFamily="2" charset="-122"/>
                  <a:cs typeface="Times New Roman" pitchFamily="18" charset="0"/>
                  <a:sym typeface="inpin heiti" panose="00000500000000000000" pitchFamily="2" charset="-122"/>
                </a:rPr>
                <a:t>Выбрать 1-2 приоритета (например питание, физическая активность, психическое здоровье)</a:t>
              </a:r>
            </a:p>
            <a:p>
              <a:pPr algn="just">
                <a:lnSpc>
                  <a:spcPct val="120000"/>
                </a:lnSpc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4" name="组合 36">
            <a:extLst>
              <a:ext uri="{FF2B5EF4-FFF2-40B4-BE49-F238E27FC236}">
                <a16:creationId xmlns:a16="http://schemas.microsoft.com/office/drawing/2014/main" id="{FCC9E676-400C-884C-BF17-B262D0222AF0}"/>
              </a:ext>
            </a:extLst>
          </p:cNvPr>
          <p:cNvGrpSpPr/>
          <p:nvPr/>
        </p:nvGrpSpPr>
        <p:grpSpPr>
          <a:xfrm>
            <a:off x="7150970" y="3736570"/>
            <a:ext cx="4517399" cy="1089529"/>
            <a:chOff x="874712" y="3303681"/>
            <a:chExt cx="4517399" cy="1089529"/>
          </a:xfrm>
        </p:grpSpPr>
        <p:sp>
          <p:nvSpPr>
            <p:cNvPr id="25" name="矩形 40">
              <a:extLst>
                <a:ext uri="{FF2B5EF4-FFF2-40B4-BE49-F238E27FC236}">
                  <a16:creationId xmlns:a16="http://schemas.microsoft.com/office/drawing/2014/main" id="{417635EC-A970-BA42-9075-98EA3A76F4B2}"/>
                </a:ext>
              </a:extLst>
            </p:cNvPr>
            <p:cNvSpPr/>
            <p:nvPr/>
          </p:nvSpPr>
          <p:spPr>
            <a:xfrm>
              <a:off x="874713" y="3800644"/>
              <a:ext cx="2717425" cy="2845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矩形 41">
              <a:extLst>
                <a:ext uri="{FF2B5EF4-FFF2-40B4-BE49-F238E27FC236}">
                  <a16:creationId xmlns:a16="http://schemas.microsoft.com/office/drawing/2014/main" id="{45901CF8-3E82-2249-A55F-E65587DB8B94}"/>
                </a:ext>
              </a:extLst>
            </p:cNvPr>
            <p:cNvSpPr/>
            <p:nvPr/>
          </p:nvSpPr>
          <p:spPr>
            <a:xfrm>
              <a:off x="874712" y="3303681"/>
              <a:ext cx="4517399" cy="10895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inpin heiti" panose="00000500000000000000" pitchFamily="2" charset="-122"/>
                  <a:cs typeface="Times New Roman" pitchFamily="18" charset="0"/>
                  <a:sym typeface="inpin heiti" panose="00000500000000000000" pitchFamily="2" charset="-122"/>
                </a:rPr>
                <a:t>Внедрять постепенно и с учетом потребностей и приоритетов школьного сообщества 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1484922" y="3063631"/>
            <a:ext cx="3701387" cy="757130"/>
            <a:chOff x="888502" y="3569120"/>
            <a:chExt cx="3701387" cy="757130"/>
          </a:xfrm>
        </p:grpSpPr>
        <p:sp>
          <p:nvSpPr>
            <p:cNvPr id="28" name="矩形 43">
              <a:extLst>
                <a:ext uri="{FF2B5EF4-FFF2-40B4-BE49-F238E27FC236}">
                  <a16:creationId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1493637" y="3800644"/>
              <a:ext cx="2915489" cy="2845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矩形 44">
              <a:extLst>
                <a:ext uri="{FF2B5EF4-FFF2-40B4-BE49-F238E27FC236}">
                  <a16:creationId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888502" y="3569120"/>
              <a:ext cx="3701387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inpin heiti" panose="00000500000000000000" pitchFamily="2" charset="-122"/>
                  <a:cs typeface="Times New Roman" pitchFamily="18" charset="0"/>
                  <a:sym typeface="inpin heiti" panose="00000500000000000000" pitchFamily="2" charset="-122"/>
                </a:rPr>
                <a:t>Составить план: </a:t>
              </a:r>
            </a:p>
            <a:p>
              <a:pPr algn="r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inpin heiti" panose="00000500000000000000" pitchFamily="2" charset="-122"/>
                  <a:cs typeface="Times New Roman" pitchFamily="18" charset="0"/>
                  <a:sym typeface="inpin heiti" panose="00000500000000000000" pitchFamily="2" charset="-122"/>
                </a:rPr>
                <a:t>кто что делает и когда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组合 45">
            <a:extLst>
              <a:ext uri="{FF2B5EF4-FFF2-40B4-BE49-F238E27FC236}">
                <a16:creationId xmlns:a16="http://schemas.microsoft.com/office/drawing/2014/main" id="{B319FABD-12D4-9F47-BB31-547FED1FC8BD}"/>
              </a:ext>
            </a:extLst>
          </p:cNvPr>
          <p:cNvGrpSpPr/>
          <p:nvPr/>
        </p:nvGrpSpPr>
        <p:grpSpPr>
          <a:xfrm>
            <a:off x="5775574" y="5727327"/>
            <a:ext cx="5996312" cy="674928"/>
            <a:chOff x="-974174" y="3800644"/>
            <a:chExt cx="6269369" cy="786250"/>
          </a:xfrm>
        </p:grpSpPr>
        <p:sp>
          <p:nvSpPr>
            <p:cNvPr id="31" name="矩形 46">
              <a:extLst>
                <a:ext uri="{FF2B5EF4-FFF2-40B4-BE49-F238E27FC236}">
                  <a16:creationId xmlns:a16="http://schemas.microsoft.com/office/drawing/2014/main" id="{2AF631A7-3775-1E48-B488-C1601D94D94D}"/>
                </a:ext>
              </a:extLst>
            </p:cNvPr>
            <p:cNvSpPr/>
            <p:nvPr/>
          </p:nvSpPr>
          <p:spPr>
            <a:xfrm>
              <a:off x="1493637" y="3800644"/>
              <a:ext cx="2915489" cy="2845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矩形 47">
              <a:extLst>
                <a:ext uri="{FF2B5EF4-FFF2-40B4-BE49-F238E27FC236}">
                  <a16:creationId xmlns:a16="http://schemas.microsoft.com/office/drawing/2014/main" id="{B87F231D-97BD-884B-99C6-7D2EE964690C}"/>
                </a:ext>
              </a:extLst>
            </p:cNvPr>
            <p:cNvSpPr/>
            <p:nvPr/>
          </p:nvSpPr>
          <p:spPr>
            <a:xfrm>
              <a:off x="-974174" y="4008074"/>
              <a:ext cx="6269369" cy="5788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sz="2400" b="1" dirty="0">
                  <a:solidFill>
                    <a:schemeClr val="accent1"/>
                  </a:solidFill>
                  <a:latin typeface="Times New Roman" pitchFamily="18" charset="0"/>
                  <a:ea typeface="inpin heiti" panose="00000500000000000000" pitchFamily="2" charset="-122"/>
                  <a:cs typeface="Times New Roman" pitchFamily="18" charset="0"/>
                  <a:sym typeface="inpin heiti" panose="00000500000000000000" pitchFamily="2" charset="-122"/>
                </a:rPr>
                <a:t>Важно: не перегружать педагогов!</a:t>
              </a:r>
              <a:endParaRPr lang="zh-CN" altLang="en-US" sz="2400" b="1" dirty="0">
                <a:solidFill>
                  <a:schemeClr val="accent1"/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33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6480867" y="5952837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01" y="2949248"/>
            <a:ext cx="1374408" cy="137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36" y="1581300"/>
            <a:ext cx="1481137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70" y="4263779"/>
            <a:ext cx="1481137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5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21" y="265723"/>
            <a:ext cx="10582879" cy="1076943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4 этап-Реализация и поддержка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34253427-EFD1-6E43-AFAF-052371FB986E}"/>
              </a:ext>
            </a:extLst>
          </p:cNvPr>
          <p:cNvSpPr>
            <a:spLocks/>
          </p:cNvSpPr>
          <p:nvPr/>
        </p:nvSpPr>
        <p:spPr bwMode="auto">
          <a:xfrm>
            <a:off x="4741876" y="1682444"/>
            <a:ext cx="1199467" cy="1042233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chemeClr val="accent6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4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F8B45CE9-9445-1140-997E-16D8262D8437}"/>
              </a:ext>
            </a:extLst>
          </p:cNvPr>
          <p:cNvSpPr>
            <a:spLocks/>
          </p:cNvSpPr>
          <p:nvPr/>
        </p:nvSpPr>
        <p:spPr bwMode="auto">
          <a:xfrm>
            <a:off x="4328578" y="2862518"/>
            <a:ext cx="2026066" cy="489671"/>
          </a:xfrm>
          <a:custGeom>
            <a:avLst/>
            <a:gdLst>
              <a:gd name="T0" fmla="*/ 0 w 451"/>
              <a:gd name="T1" fmla="*/ 109 h 109"/>
              <a:gd name="T2" fmla="*/ 64 w 451"/>
              <a:gd name="T3" fmla="*/ 0 h 109"/>
              <a:gd name="T4" fmla="*/ 387 w 451"/>
              <a:gd name="T5" fmla="*/ 0 h 109"/>
              <a:gd name="T6" fmla="*/ 451 w 451"/>
              <a:gd name="T7" fmla="*/ 109 h 109"/>
              <a:gd name="T8" fmla="*/ 0 w 45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0F9AA6C4-8DF3-3A40-AF39-6C9D57957940}"/>
              </a:ext>
            </a:extLst>
          </p:cNvPr>
          <p:cNvSpPr>
            <a:spLocks/>
          </p:cNvSpPr>
          <p:nvPr/>
        </p:nvSpPr>
        <p:spPr bwMode="auto">
          <a:xfrm>
            <a:off x="3919772" y="3459386"/>
            <a:ext cx="2843679" cy="485178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chemeClr val="accent6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779E0FA4-476E-4748-828E-888EEF69081C}"/>
              </a:ext>
            </a:extLst>
          </p:cNvPr>
          <p:cNvSpPr>
            <a:spLocks/>
          </p:cNvSpPr>
          <p:nvPr/>
        </p:nvSpPr>
        <p:spPr bwMode="auto">
          <a:xfrm>
            <a:off x="3293084" y="4076128"/>
            <a:ext cx="4097053" cy="862538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D63688FA-5873-B447-8D1F-5CDF3B1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426" y="1927282"/>
            <a:ext cx="707695" cy="6985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2" name="Oval 15">
            <a:extLst>
              <a:ext uri="{FF2B5EF4-FFF2-40B4-BE49-F238E27FC236}">
                <a16:creationId xmlns:a16="http://schemas.microsoft.com/office/drawing/2014/main" id="{A1891355-814D-E149-AF08-64582717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33" y="3457140"/>
            <a:ext cx="489671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id="{DFEB96DF-B4E8-0541-ADD6-82025D057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5717" y="2625787"/>
            <a:ext cx="685867" cy="63952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5" name="Oval 18">
            <a:extLst>
              <a:ext uri="{FF2B5EF4-FFF2-40B4-BE49-F238E27FC236}">
                <a16:creationId xmlns:a16="http://schemas.microsoft.com/office/drawing/2014/main" id="{A4FCA197-1756-F049-99EB-53058FA0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1785" y="4017726"/>
            <a:ext cx="485177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0D0F8598-C06C-9446-B69E-720F157E6FB4}"/>
              </a:ext>
            </a:extLst>
          </p:cNvPr>
          <p:cNvSpPr>
            <a:spLocks noEditPoints="1"/>
          </p:cNvSpPr>
          <p:nvPr/>
        </p:nvSpPr>
        <p:spPr bwMode="auto">
          <a:xfrm>
            <a:off x="751828" y="3467772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10C89B-0E65-4C4F-9E3C-C5DAAC9BFE66}"/>
              </a:ext>
            </a:extLst>
          </p:cNvPr>
          <p:cNvSpPr txBox="1"/>
          <p:nvPr/>
        </p:nvSpPr>
        <p:spPr>
          <a:xfrm>
            <a:off x="2586892" y="1927282"/>
            <a:ext cx="2114936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Поддержка администрации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inpin heiti" panose="00000500000000000000" pitchFamily="2" charset="-122"/>
              <a:cs typeface="Times New Roman" pitchFamily="18" charset="0"/>
              <a:sym typeface="inpin heiti" panose="00000500000000000000" pitchFamily="2" charset="-12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039E851-9979-EF49-8E3E-DFC06DC4E898}"/>
              </a:ext>
            </a:extLst>
          </p:cNvPr>
          <p:cNvSpPr txBox="1"/>
          <p:nvPr/>
        </p:nvSpPr>
        <p:spPr>
          <a:xfrm>
            <a:off x="7330831" y="3850096"/>
            <a:ext cx="3386658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Материалы от ДСЭК и ВОЗ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518837-7C7D-1242-B6B4-2B2E5E7ADBCF}"/>
              </a:ext>
            </a:extLst>
          </p:cNvPr>
          <p:cNvSpPr txBox="1"/>
          <p:nvPr/>
        </p:nvSpPr>
        <p:spPr>
          <a:xfrm>
            <a:off x="770921" y="3357653"/>
            <a:ext cx="3730742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Примеры других школ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inpin heiti" panose="00000500000000000000" pitchFamily="2" charset="-122"/>
              <a:cs typeface="Times New Roman" pitchFamily="18" charset="0"/>
              <a:sym typeface="inpin heiti" panose="00000500000000000000" pitchFamily="2" charset="-12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2A9912-1858-9D42-BE00-FEECE9D87FDF}"/>
              </a:ext>
            </a:extLst>
          </p:cNvPr>
          <p:cNvSpPr txBox="1"/>
          <p:nvPr/>
        </p:nvSpPr>
        <p:spPr>
          <a:xfrm>
            <a:off x="6174154" y="2735385"/>
            <a:ext cx="4187867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Вовлечение родителей и учащихся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inpin heiti" panose="00000500000000000000" pitchFamily="2" charset="-122"/>
              <a:cs typeface="Times New Roman" pitchFamily="18" charset="0"/>
              <a:sym typeface="inpin heiti" panose="00000500000000000000" pitchFamily="2" charset="-12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249123-3DB8-FA4A-9A0E-391329E8BA7B}"/>
              </a:ext>
            </a:extLst>
          </p:cNvPr>
          <p:cNvSpPr txBox="1"/>
          <p:nvPr/>
        </p:nvSpPr>
        <p:spPr>
          <a:xfrm>
            <a:off x="7651421" y="3461633"/>
            <a:ext cx="2664296" cy="332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058" y="2096647"/>
            <a:ext cx="310429" cy="31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569" y="4115239"/>
            <a:ext cx="320264" cy="29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528" y="2751049"/>
            <a:ext cx="302082" cy="30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8" y="4742648"/>
            <a:ext cx="7659458" cy="229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50" y="5210839"/>
            <a:ext cx="1444976" cy="14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814" y="5256258"/>
            <a:ext cx="1354137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85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35" grpId="0" animBg="1"/>
          <p:bldP spid="36" grpId="0" animBg="1"/>
          <p:bldP spid="40" grpId="0" animBg="1"/>
          <p:bldP spid="42" grpId="0" animBg="1"/>
          <p:bldP spid="43" grpId="0" animBg="1"/>
          <p:bldP spid="45" grpId="0" animBg="1"/>
          <p:bldP spid="49" grpId="0" animBg="1"/>
          <p:bldP spid="52" grpId="0"/>
          <p:bldP spid="53" grpId="0"/>
          <p:bldP spid="54" grpId="0"/>
          <p:bldP spid="55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35" grpId="0" animBg="1"/>
          <p:bldP spid="36" grpId="0" animBg="1"/>
          <p:bldP spid="40" grpId="0" animBg="1"/>
          <p:bldP spid="42" grpId="0" animBg="1"/>
          <p:bldP spid="43" grpId="0" animBg="1"/>
          <p:bldP spid="45" grpId="0" animBg="1"/>
          <p:bldP spid="49" grpId="0" animBg="1"/>
          <p:bldP spid="52" grpId="0"/>
          <p:bldP spid="53" grpId="0"/>
          <p:bldP spid="54" grpId="0"/>
          <p:bldP spid="55" grpId="0"/>
          <p:bldP spid="5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53" y="984494"/>
            <a:ext cx="97536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258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196</Words>
  <Application>Microsoft Office PowerPoint</Application>
  <PresentationFormat>Широкоэкранный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맑은 고딕</vt:lpstr>
      <vt:lpstr>Arial</vt:lpstr>
      <vt:lpstr>Arial Unicode MS</vt:lpstr>
      <vt:lpstr>Calibri</vt:lpstr>
      <vt:lpstr>Calibri Light</vt:lpstr>
      <vt:lpstr>Corbel</vt:lpstr>
      <vt:lpstr>等线</vt:lpstr>
      <vt:lpstr>inpin heiti</vt:lpstr>
      <vt:lpstr>Times New Roman</vt:lpstr>
      <vt:lpstr>Office Theme</vt:lpstr>
      <vt:lpstr> ШКОЛЫ, СПОСОБСТВУЮЩИЕ УКРЕПЛЕНИЮ ЗДОРОВЬЯ  </vt:lpstr>
      <vt:lpstr>Что такое ШСУЗ? Зачем это нужно?</vt:lpstr>
      <vt:lpstr>1 этап -подготовка</vt:lpstr>
      <vt:lpstr>2 этап- анализ</vt:lpstr>
      <vt:lpstr>Ссылка для регистрации школ  http://hps-form.hls.kz/?t=nfhBgdtr883Bgav779354ddfdf54   </vt:lpstr>
      <vt:lpstr>3 этап-План действий  </vt:lpstr>
      <vt:lpstr>    4 этап-Реализация и поддержка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31школа</cp:lastModifiedBy>
  <cp:revision>39</cp:revision>
  <dcterms:created xsi:type="dcterms:W3CDTF">2024-09-19T07:10:17Z</dcterms:created>
  <dcterms:modified xsi:type="dcterms:W3CDTF">2025-06-20T08:29:13Z</dcterms:modified>
</cp:coreProperties>
</file>