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7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>
        <p:scale>
          <a:sx n="122" d="100"/>
          <a:sy n="122" d="100"/>
        </p:scale>
        <p:origin x="-11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A9085E-90FD-273F-140D-D5346225F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105D4-6AC5-F851-9E4B-DD98D11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202" y="1596925"/>
            <a:ext cx="696795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DAA51E-897D-2108-76C5-99850C9A2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202" y="4076600"/>
            <a:ext cx="69679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BD3CD-7250-81BB-CEC6-7D69F026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7B0A59-544C-B57B-DB4B-3C4A1D53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7A1CE-6FED-D69C-4237-74C85284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35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3E9A9-F61C-722C-A865-CBC6D123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166545-9D84-7D4C-D8FE-C25596523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20392D-BD2A-93BE-4931-82B2FF2F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7D97D-1A89-C9C6-DA10-ACB246EB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B79DF-A8FD-615D-45B5-060BEFED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3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065A66-6D0B-6965-40E4-1E35823E4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020A5E-46FB-476A-8A8A-1755952C5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CFBF6-7163-F1D4-8B6F-E74B72D6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B0BD53-9D84-733B-AB4C-EC30949B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B4E78C-9BEF-76C5-5247-8FE2447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1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A7CD1-B5E6-E012-6F02-4946C92E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410EE-350E-E7F6-8566-55B32332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0AE03-4915-DBA2-F8F1-02FF4969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CEB7BA-ACE0-504A-41D0-2DFF9E16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68286-89DA-9BFA-15C8-017BB621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981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04FF7-8478-2FF1-6EFD-6F16A541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4B17B-CC43-BA18-4031-7BD8A7BB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8C802E-614C-B39F-AD28-6B1C20CB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53919-DD26-A52D-CA17-6B6CD33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78848-2A55-911C-FDD5-783E7F8D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3BC98-2622-C53B-C40F-6DF2FE36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63E2F0-EB0E-D953-0CE7-63CAB030F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265000-D616-4A45-648D-A9417E11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2AC075-AB0C-B089-586F-EF191BED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DA0949-24EF-4BB6-BB70-671E2D47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8B8E00-2E22-7AA0-05B1-776EE48B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57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AF667-99D4-B42F-0CE3-927F05E3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549B6D-AE1C-37D4-B137-F9CAED53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EEC9C6-6B3D-F73A-C45E-C852211A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976EA0-1060-42C3-D8D8-53B1703BF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1529-CE4C-73DE-41A7-F591C5E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19DBD6-49F6-F985-D74F-FA4B5E52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805FFB-7252-AE04-93DA-7CBC022B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D80E99-F531-E022-1BD7-6C89724B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A5857-1316-DB5F-892C-0FD177A0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7EBA39-C1D4-A55F-0465-97EE14AA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395103-187D-518C-5135-10244A99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7852D1-A0DA-1D82-651A-297D5C58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97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D0F0FD-FCFF-02B1-0BA9-26484FDC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6C455E-0C2A-0AAF-75F8-64D1E197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8B8FB0-0EEA-774B-F774-64D6001A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4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04A0C-95A0-5E79-AD3B-C5D875C7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71237-1A7A-D311-E2DF-ECA55861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C1F9CA-E3F3-C84F-3C3E-F358C13AE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7BCB68-EBFD-6C96-2F0E-6C723A6F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D0B01D-D6CC-6276-CF2E-64210A02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D25B8-2133-2F96-9BE1-0AB834E8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5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C1046-AB57-8153-9109-5C210986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596342-F38D-BC6A-6B03-72F0F9389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8F1E14-9B4F-12DC-DBCF-ED47E3F6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B30E9-8712-B6F9-821C-A0644FFC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8908D0-2435-68DC-9B36-26212E2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3C26CC-9A7B-B19B-4253-4F3BC48E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5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9B202-DE29-1BC5-03B4-298E9733E5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E3EFC8-A280-FCA5-23A0-9B097AB8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793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1D0AB5-8982-D71E-0DFD-F8B23C37A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904BB1-E047-9532-07D7-570DB4934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0DBD-0257-4643-8C45-CD3A01C1620A}" type="datetimeFigureOut">
              <a:rPr lang="uk-UA" smtClean="0"/>
              <a:pPr/>
              <a:t>17.06.2025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1BD5B-50A7-B16C-6819-5E2B55D2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06CB72-E15A-137C-E756-8E4C156CD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9265-5138-6544-A827-171C3DA51D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8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ps.hls.k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ps-form.hls.kz/?t=nfhBgdtr883Bgav779354ddfdf5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8E930-4FBC-B0E1-9F6A-028E8CDDE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323" y="1591733"/>
            <a:ext cx="7794972" cy="38477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ru-RU" sz="53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ШКОЛЫ, СПОСОБСТВУЮЩИЕ УКРЕПЛЕНИЮ ЗДОРОВЬЯ </a:t>
            </a:r>
            <a:r>
              <a:rPr lang="en-US" b="1" dirty="0">
                <a:latin typeface="Corbel" panose="020B0503020204020204" pitchFamily="34" charset="0"/>
              </a:rPr>
              <a:t/>
            </a:r>
            <a:br>
              <a:rPr lang="en-US" b="1" dirty="0">
                <a:latin typeface="Corbel" panose="020B0503020204020204" pitchFamily="34" charset="0"/>
              </a:rPr>
            </a:br>
            <a:endParaRPr lang="uk-UA" sz="4400" b="1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6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279821"/>
            <a:ext cx="7612878" cy="88641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ШСУЗ?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это нужно?</a:t>
            </a:r>
            <a:endParaRPr lang="x-none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1B06D1-9D27-414C-BECF-B02CC58E3BDC}"/>
              </a:ext>
            </a:extLst>
          </p:cNvPr>
          <p:cNvGrpSpPr/>
          <p:nvPr/>
        </p:nvGrpSpPr>
        <p:grpSpPr>
          <a:xfrm>
            <a:off x="1355717" y="1775861"/>
            <a:ext cx="1049867" cy="1049867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7AB0B8D-8596-A546-9F1A-D41182FA0740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00328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E27608FE-8EC0-D347-97FA-58D507E9F943}"/>
              </a:ext>
            </a:extLst>
          </p:cNvPr>
          <p:cNvGrpSpPr/>
          <p:nvPr/>
        </p:nvGrpSpPr>
        <p:grpSpPr>
          <a:xfrm>
            <a:off x="3463392" y="1775861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xmlns="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xmlns="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xmlns="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230264" y="2782889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AE067047-17ED-0042-B3CD-4755C1B36047}"/>
              </a:ext>
            </a:extLst>
          </p:cNvPr>
          <p:cNvGrpSpPr/>
          <p:nvPr/>
        </p:nvGrpSpPr>
        <p:grpSpPr>
          <a:xfrm>
            <a:off x="5571067" y="177586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xmlns="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xmlns="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Freeform: Shape 27">
            <a:extLst>
              <a:ext uri="{FF2B5EF4-FFF2-40B4-BE49-F238E27FC236}">
                <a16:creationId xmlns:a16="http://schemas.microsoft.com/office/drawing/2014/main" xmlns="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322371" y="2800328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xmlns="" id="{108ECC95-6066-4747-B120-A12EC72C6F10}"/>
              </a:ext>
            </a:extLst>
          </p:cNvPr>
          <p:cNvSpPr txBox="1"/>
          <p:nvPr/>
        </p:nvSpPr>
        <p:spPr>
          <a:xfrm>
            <a:off x="1064335" y="4750295"/>
            <a:ext cx="1632628" cy="86115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дети учились</a:t>
            </a:r>
          </a:p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лучше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xmlns="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xmlns="" id="{C7F2AE0E-136B-DB49-981C-B5DAA42D8145}"/>
              </a:ext>
            </a:extLst>
          </p:cNvPr>
          <p:cNvSpPr txBox="1"/>
          <p:nvPr/>
        </p:nvSpPr>
        <p:spPr>
          <a:xfrm>
            <a:off x="3172010" y="4750294"/>
            <a:ext cx="1632628" cy="86115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2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меньше</a:t>
            </a:r>
          </a:p>
          <a:p>
            <a:pPr algn="ctr"/>
            <a:r>
              <a:rPr lang="ru-RU" altLang="zh-CN" b="1" dirty="0">
                <a:solidFill>
                  <a:schemeClr val="accent2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болели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xmlns="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172010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xmlns="" id="{08524556-A9A8-D142-A96A-DAFF189696AF}"/>
              </a:ext>
            </a:extLst>
          </p:cNvPr>
          <p:cNvSpPr txBox="1"/>
          <p:nvPr/>
        </p:nvSpPr>
        <p:spPr>
          <a:xfrm>
            <a:off x="5237001" y="4946904"/>
            <a:ext cx="1781213" cy="766142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Чтобы прививать</a:t>
            </a:r>
          </a:p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здоровые привычки</a:t>
            </a:r>
          </a:p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с детства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xmlns="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27968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xmlns="" id="{6A3C9776-F048-A347-8734-ACABE80368DE}"/>
              </a:ext>
            </a:extLst>
          </p:cNvPr>
          <p:cNvSpPr txBox="1"/>
          <p:nvPr/>
        </p:nvSpPr>
        <p:spPr>
          <a:xfrm>
            <a:off x="7276000" y="1775861"/>
            <a:ext cx="4618892" cy="2446215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Школа, способствующая укреплению 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здоровья-это образовательное учреждение,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которое  заботится о здоровье учеников,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учителей и сотрудников, создавая благоприятную, 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безопасную среду для обучения</a:t>
            </a:r>
          </a:p>
          <a:p>
            <a:r>
              <a:rPr lang="ru-RU" altLang="zh-C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sym typeface="+mn-lt"/>
              </a:rPr>
              <a:t>и жизни.</a:t>
            </a:r>
            <a:endParaRPr lang="zh-CN" alt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xmlns="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374765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xmlns="" id="{6376FAB9-E5FA-8349-B718-276D0FF70620}"/>
              </a:ext>
            </a:extLst>
          </p:cNvPr>
          <p:cNvSpPr txBox="1"/>
          <p:nvPr/>
        </p:nvSpPr>
        <p:spPr>
          <a:xfrm>
            <a:off x="9495034" y="4750295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xmlns="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495034" y="5218225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44" y="2078544"/>
            <a:ext cx="4810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802" y="2058170"/>
            <a:ext cx="477923" cy="4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88" y="2090451"/>
            <a:ext cx="4206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54" y="3880585"/>
            <a:ext cx="4018783" cy="24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3" y="739164"/>
            <a:ext cx="5595499" cy="10677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этап -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x-none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37F1E8C-CCA6-A04A-BE4C-390CB0637223}"/>
              </a:ext>
            </a:extLst>
          </p:cNvPr>
          <p:cNvGrpSpPr/>
          <p:nvPr/>
        </p:nvGrpSpPr>
        <p:grpSpPr>
          <a:xfrm>
            <a:off x="5916002" y="1934409"/>
            <a:ext cx="6041537" cy="3014063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xmlns="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xmlns="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xmlns="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xmlns="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xmlns="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xmlns="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xmlns="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xmlns="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xmlns="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xmlns="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xmlns="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87A9CB5E-AD64-E941-A4AA-EB311F601E4E}"/>
              </a:ext>
            </a:extLst>
          </p:cNvPr>
          <p:cNvSpPr/>
          <p:nvPr/>
        </p:nvSpPr>
        <p:spPr>
          <a:xfrm>
            <a:off x="796834" y="3607400"/>
            <a:ext cx="253691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endParaRPr lang="id-ID" sz="1400" dirty="0"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E848FB4-A593-E14D-A2E7-A99D6114FED4}"/>
              </a:ext>
            </a:extLst>
          </p:cNvPr>
          <p:cNvSpPr txBox="1"/>
          <p:nvPr/>
        </p:nvSpPr>
        <p:spPr>
          <a:xfrm>
            <a:off x="4571999" y="3119233"/>
            <a:ext cx="145366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Принять решение стать ШСУЗ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A7B7B7B-0F8F-B140-B90B-07E9EC94A3C8}"/>
              </a:ext>
            </a:extLst>
          </p:cNvPr>
          <p:cNvSpPr txBox="1"/>
          <p:nvPr/>
        </p:nvSpPr>
        <p:spPr>
          <a:xfrm>
            <a:off x="5966239" y="1204942"/>
            <a:ext cx="2513453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Получить поддержку </a:t>
            </a:r>
          </a:p>
          <a:p>
            <a:pPr algn="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директора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081CFFF-5D35-EC43-B244-0B16B721254C}"/>
              </a:ext>
            </a:extLst>
          </p:cNvPr>
          <p:cNvSpPr txBox="1"/>
          <p:nvPr/>
        </p:nvSpPr>
        <p:spPr>
          <a:xfrm>
            <a:off x="7831298" y="4918076"/>
            <a:ext cx="2921921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Создать рабочую группу (учителя, родители, медсестра, дети), назначить координатора</a:t>
            </a:r>
            <a:endParaRPr lang="en-US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ED0F6768-B879-E348-858A-02AA9FBA3D4A}"/>
              </a:ext>
            </a:extLst>
          </p:cNvPr>
          <p:cNvSpPr/>
          <p:nvPr/>
        </p:nvSpPr>
        <p:spPr>
          <a:xfrm>
            <a:off x="8928828" y="3607400"/>
            <a:ext cx="2466338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cs typeface="+mn-ea"/>
                <a:sym typeface="+mn-lt"/>
              </a:rPr>
              <a:t> </a:t>
            </a:r>
            <a:endParaRPr lang="id-ID" sz="1400" dirty="0">
              <a:cs typeface="+mn-ea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106520C-4ABE-BF4B-837E-73508711CEDC}"/>
              </a:ext>
            </a:extLst>
          </p:cNvPr>
          <p:cNvSpPr txBox="1"/>
          <p:nvPr/>
        </p:nvSpPr>
        <p:spPr>
          <a:xfrm>
            <a:off x="9288392" y="664226"/>
            <a:ext cx="2387571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Определение ресурсов и заинтересованных сторон</a:t>
            </a:r>
            <a:endParaRPr lang="en-US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12" y="3063304"/>
            <a:ext cx="3778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50" y="2801779"/>
            <a:ext cx="4445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14" y="2176713"/>
            <a:ext cx="282006" cy="8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2" y="2085444"/>
            <a:ext cx="4527658" cy="458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875271" y="674286"/>
            <a:ext cx="6840427" cy="6336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 этап- анализ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253" y="5776853"/>
            <a:ext cx="4462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анализа существующей ситуации используется онлайн-инструмент самооценки: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https://hps.hls.kz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721230" y="2297723"/>
            <a:ext cx="4632569" cy="3879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4" y="1474505"/>
            <a:ext cx="5072312" cy="2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4845" r="22583"/>
          <a:stretch/>
        </p:blipFill>
        <p:spPr bwMode="auto">
          <a:xfrm>
            <a:off x="6289131" y="1287118"/>
            <a:ext cx="5496766" cy="51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4579631"/>
            <a:ext cx="5892800" cy="103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Рейтинг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– не соответствует, 2 – </a:t>
            </a:r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частично соответствует,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– соответствует полностью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Срочность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 –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низк</a:t>
            </a:r>
            <a:r>
              <a:rPr lang="ru-RU" sz="1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 – средняя, 3 - высокая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4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1358900"/>
            <a:ext cx="10147300" cy="1651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Ссылка для регистрации школ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http://hps-form.hls.kz/?t=nfhBgdtr883Bgav779354ddfdf54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1524000"/>
            <a:ext cx="6030343" cy="441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06" y="1846053"/>
            <a:ext cx="6750594" cy="46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0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8021" y="727072"/>
            <a:ext cx="10715040" cy="1010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 этап-План действий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2CF13DF9-9D71-FE42-AF70-897C1C1DDA1C}"/>
              </a:ext>
            </a:extLst>
          </p:cNvPr>
          <p:cNvGrpSpPr/>
          <p:nvPr/>
        </p:nvGrpSpPr>
        <p:grpSpPr>
          <a:xfrm>
            <a:off x="5186310" y="2004089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xmlns="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xmlns="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xmlns="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xmlns="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xmlns="" id="{AB3F148F-6E87-5B42-BA04-3BC69914313D}"/>
              </a:ext>
            </a:extLst>
          </p:cNvPr>
          <p:cNvGrpSpPr/>
          <p:nvPr/>
        </p:nvGrpSpPr>
        <p:grpSpPr>
          <a:xfrm>
            <a:off x="7150972" y="2054725"/>
            <a:ext cx="4189151" cy="1421928"/>
            <a:chOff x="874714" y="3319460"/>
            <a:chExt cx="4189151" cy="1421928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xmlns="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xmlns="" id="{39A755D7-D049-4F44-8DD1-7C70AB604316}"/>
                </a:ext>
              </a:extLst>
            </p:cNvPr>
            <p:cNvSpPr/>
            <p:nvPr/>
          </p:nvSpPr>
          <p:spPr>
            <a:xfrm>
              <a:off x="976312" y="3319460"/>
              <a:ext cx="4087553" cy="14219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Выбрать 1-2 приоритета (например питание, физическая активность, психическое здоровье)</a:t>
              </a:r>
            </a:p>
            <a:p>
              <a:pPr algn="just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xmlns="" id="{FCC9E676-400C-884C-BF17-B262D0222AF0}"/>
              </a:ext>
            </a:extLst>
          </p:cNvPr>
          <p:cNvGrpSpPr/>
          <p:nvPr/>
        </p:nvGrpSpPr>
        <p:grpSpPr>
          <a:xfrm>
            <a:off x="7150970" y="3736570"/>
            <a:ext cx="4517399" cy="1089529"/>
            <a:chOff x="874712" y="3303681"/>
            <a:chExt cx="4517399" cy="1089529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xmlns="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xmlns="" id="{45901CF8-3E82-2249-A55F-E65587DB8B94}"/>
                </a:ext>
              </a:extLst>
            </p:cNvPr>
            <p:cNvSpPr/>
            <p:nvPr/>
          </p:nvSpPr>
          <p:spPr>
            <a:xfrm>
              <a:off x="874712" y="3303681"/>
              <a:ext cx="4517399" cy="10895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Внедрять постепенно и с учетом потребностей и приоритетов школьного сообщества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xmlns="" id="{A9D422EA-1810-434F-AD1C-C6EFD4D7926B}"/>
              </a:ext>
            </a:extLst>
          </p:cNvPr>
          <p:cNvGrpSpPr/>
          <p:nvPr/>
        </p:nvGrpSpPr>
        <p:grpSpPr>
          <a:xfrm>
            <a:off x="1484922" y="3063631"/>
            <a:ext cx="3701387" cy="757130"/>
            <a:chOff x="888502" y="3569120"/>
            <a:chExt cx="3701387" cy="757130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xmlns="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xmlns="" id="{5F473D60-3840-964A-AE77-4B3A3E9A8C54}"/>
                </a:ext>
              </a:extLst>
            </p:cNvPr>
            <p:cNvSpPr/>
            <p:nvPr/>
          </p:nvSpPr>
          <p:spPr>
            <a:xfrm>
              <a:off x="888502" y="3569120"/>
              <a:ext cx="3701387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Составить план: </a:t>
              </a:r>
            </a:p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кто что делает и когда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xmlns="" id="{B319FABD-12D4-9F47-BB31-547FED1FC8BD}"/>
              </a:ext>
            </a:extLst>
          </p:cNvPr>
          <p:cNvGrpSpPr/>
          <p:nvPr/>
        </p:nvGrpSpPr>
        <p:grpSpPr>
          <a:xfrm>
            <a:off x="5775574" y="5727327"/>
            <a:ext cx="5996312" cy="674928"/>
            <a:chOff x="-974174" y="3800644"/>
            <a:chExt cx="6269369" cy="786250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xmlns="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xmlns="" id="{B87F231D-97BD-884B-99C6-7D2EE964690C}"/>
                </a:ext>
              </a:extLst>
            </p:cNvPr>
            <p:cNvSpPr/>
            <p:nvPr/>
          </p:nvSpPr>
          <p:spPr>
            <a:xfrm>
              <a:off x="-974174" y="4008074"/>
              <a:ext cx="6269369" cy="5788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400" b="1" dirty="0">
                  <a:solidFill>
                    <a:schemeClr val="accent1"/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Важно: не перегружать педагогов!</a:t>
              </a:r>
              <a:endParaRPr lang="zh-CN" altLang="en-US" sz="2400" b="1" dirty="0">
                <a:solidFill>
                  <a:schemeClr val="accent1"/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480867" y="595283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1" y="2949248"/>
            <a:ext cx="1374408" cy="137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36" y="1581300"/>
            <a:ext cx="14811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0" y="4263779"/>
            <a:ext cx="14811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5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21" y="265723"/>
            <a:ext cx="10582879" cy="107694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4 этап-Реализация и поддержка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xmlns="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4741876" y="1682444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6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xmlns="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4328578" y="2862518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xmlns="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3919772" y="3459386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6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xmlns="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3293084" y="4076128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426" y="1927282"/>
            <a:ext cx="707695" cy="6985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xmlns="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3" y="3457140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xmlns="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717" y="2625787"/>
            <a:ext cx="685867" cy="6395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xmlns="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1785" y="4017726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xmlns="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751828" y="3467772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110C89B-0E65-4C4F-9E3C-C5DAAC9BFE66}"/>
              </a:ext>
            </a:extLst>
          </p:cNvPr>
          <p:cNvSpPr txBox="1"/>
          <p:nvPr/>
        </p:nvSpPr>
        <p:spPr>
          <a:xfrm>
            <a:off x="2586892" y="1927282"/>
            <a:ext cx="211493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Поддержка администрации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039E851-9979-EF49-8E3E-DFC06DC4E898}"/>
              </a:ext>
            </a:extLst>
          </p:cNvPr>
          <p:cNvSpPr txBox="1"/>
          <p:nvPr/>
        </p:nvSpPr>
        <p:spPr>
          <a:xfrm>
            <a:off x="7330831" y="3850096"/>
            <a:ext cx="3386658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Материалы от ДСЭК и ВОЗ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E518837-7C7D-1242-B6B4-2B2E5E7ADBCF}"/>
              </a:ext>
            </a:extLst>
          </p:cNvPr>
          <p:cNvSpPr txBox="1"/>
          <p:nvPr/>
        </p:nvSpPr>
        <p:spPr>
          <a:xfrm>
            <a:off x="770921" y="3357653"/>
            <a:ext cx="3730742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Примеры других школ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B2A9912-1858-9D42-BE00-FEECE9D87FDF}"/>
              </a:ext>
            </a:extLst>
          </p:cNvPr>
          <p:cNvSpPr txBox="1"/>
          <p:nvPr/>
        </p:nvSpPr>
        <p:spPr>
          <a:xfrm>
            <a:off x="6174154" y="2735385"/>
            <a:ext cx="4187867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Вовлечение родителей и учащихся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7249123-3DB8-FA4A-9A0E-391329E8BA7B}"/>
              </a:ext>
            </a:extLst>
          </p:cNvPr>
          <p:cNvSpPr txBox="1"/>
          <p:nvPr/>
        </p:nvSpPr>
        <p:spPr>
          <a:xfrm>
            <a:off x="7651421" y="3461633"/>
            <a:ext cx="2664296" cy="3327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58" y="2096647"/>
            <a:ext cx="310429" cy="3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569" y="4115239"/>
            <a:ext cx="320264" cy="2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28" y="2751049"/>
            <a:ext cx="302082" cy="3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8" y="4742648"/>
            <a:ext cx="7659458" cy="22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0" y="5210839"/>
            <a:ext cx="1444976" cy="14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14" y="5256258"/>
            <a:ext cx="135413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2" grpId="0"/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40" grpId="0" animBg="1"/>
          <p:bldP spid="42" grpId="0" animBg="1"/>
          <p:bldP spid="43" grpId="0" animBg="1"/>
          <p:bldP spid="45" grpId="0" animBg="1"/>
          <p:bldP spid="49" grpId="0" animBg="1"/>
          <p:bldP spid="52" grpId="0"/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53" y="984494"/>
            <a:ext cx="9753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5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196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ШКОЛЫ, СПОСОБСТВУЮЩИЕ УКРЕПЛЕНИЮ ЗДОРОВЬЯ  </vt:lpstr>
      <vt:lpstr>Что такое ШСУЗ? Зачем это нужно?</vt:lpstr>
      <vt:lpstr>1 этап -подготовка</vt:lpstr>
      <vt:lpstr>2 этап- анализ</vt:lpstr>
      <vt:lpstr>Ссылка для регистрации школ  http://hps-form.hls.kz/?t=nfhBgdtr883Bgav779354ddfdf54   </vt:lpstr>
      <vt:lpstr>3 этап-План действий  </vt:lpstr>
      <vt:lpstr>    4 этап-Реализация и поддержка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DSEK_3_01</cp:lastModifiedBy>
  <cp:revision>39</cp:revision>
  <dcterms:created xsi:type="dcterms:W3CDTF">2024-09-19T07:10:17Z</dcterms:created>
  <dcterms:modified xsi:type="dcterms:W3CDTF">2025-06-17T10:52:32Z</dcterms:modified>
</cp:coreProperties>
</file>