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115">
  <p:sldMasterIdLst>
    <p:sldMasterId id="2147483648" r:id="rId1"/>
  </p:sldMasterIdLst>
  <p:notesMasterIdLst>
    <p:notesMasterId r:id="rId20"/>
  </p:notesMasterIdLst>
  <p:sldIdLst>
    <p:sldId id="264" r:id="rId2"/>
    <p:sldId id="359" r:id="rId3"/>
    <p:sldId id="361" r:id="rId4"/>
    <p:sldId id="332" r:id="rId5"/>
    <p:sldId id="390" r:id="rId6"/>
    <p:sldId id="375" r:id="rId7"/>
    <p:sldId id="402" r:id="rId8"/>
    <p:sldId id="384" r:id="rId9"/>
    <p:sldId id="377" r:id="rId10"/>
    <p:sldId id="403" r:id="rId11"/>
    <p:sldId id="379" r:id="rId12"/>
    <p:sldId id="380" r:id="rId13"/>
    <p:sldId id="381" r:id="rId14"/>
    <p:sldId id="404" r:id="rId15"/>
    <p:sldId id="382" r:id="rId16"/>
    <p:sldId id="349" r:id="rId17"/>
    <p:sldId id="383" r:id="rId18"/>
    <p:sldId id="399" r:id="rId19"/>
  </p:sldIdLst>
  <p:sldSz cx="9144000" cy="6858000" type="screen4x3"/>
  <p:notesSz cx="6797675" cy="9926638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9708" autoAdjust="0"/>
  </p:normalViewPr>
  <p:slideViewPr>
    <p:cSldViewPr snapToGrid="0">
      <p:cViewPr varScale="1">
        <p:scale>
          <a:sx n="104" d="100"/>
          <a:sy n="104" d="100"/>
        </p:scale>
        <p:origin x="1872" y="150"/>
      </p:cViewPr>
      <p:guideLst>
        <p:guide orient="horz" pos="23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27273-639B-4BDA-ABDD-E8B200E66682}" type="doc">
      <dgm:prSet loTypeId="urn:microsoft.com/office/officeart/2005/8/layout/default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CFB0738-BC61-4A97-B9E1-F7A33DBB98B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Разработка программы производственного контроля</a:t>
          </a:r>
          <a:endParaRPr lang="ru-RU" sz="1400" dirty="0"/>
        </a:p>
      </dgm:t>
    </dgm:pt>
    <dgm:pt modelId="{840AC04E-9E34-4E0C-A5E9-740CBF417172}" type="parTrans" cxnId="{FCECF05A-F317-45BC-86FB-AD0150C2CA98}">
      <dgm:prSet/>
      <dgm:spPr/>
      <dgm:t>
        <a:bodyPr/>
        <a:lstStyle/>
        <a:p>
          <a:endParaRPr lang="ru-RU"/>
        </a:p>
      </dgm:t>
    </dgm:pt>
    <dgm:pt modelId="{2A761FB7-8560-4D23-94E9-AA6E87A41DD7}" type="sibTrans" cxnId="{FCECF05A-F317-45BC-86FB-AD0150C2CA98}">
      <dgm:prSet/>
      <dgm:spPr/>
      <dgm:t>
        <a:bodyPr/>
        <a:lstStyle/>
        <a:p>
          <a:endParaRPr lang="ru-RU"/>
        </a:p>
      </dgm:t>
    </dgm:pt>
    <dgm:pt modelId="{66F495CC-FE59-4938-9A9C-2309B59198C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Осуществление (организацию) лабораторных исследований и замеров в соответствии с требованиями нормативных правовых актов в сфере санитарно-эпидемиологического благополучия населения</a:t>
          </a:r>
          <a:endParaRPr lang="ru-RU" sz="1400" dirty="0"/>
        </a:p>
      </dgm:t>
    </dgm:pt>
    <dgm:pt modelId="{A56CFE25-ED1D-4A2D-956D-3FBB29A0248B}" type="parTrans" cxnId="{482705CD-0985-4BF5-B713-0B01519282B8}">
      <dgm:prSet/>
      <dgm:spPr/>
      <dgm:t>
        <a:bodyPr/>
        <a:lstStyle/>
        <a:p>
          <a:endParaRPr lang="ru-RU"/>
        </a:p>
      </dgm:t>
    </dgm:pt>
    <dgm:pt modelId="{589FC8FB-7224-4D87-8679-F1FF55DF417A}" type="sibTrans" cxnId="{482705CD-0985-4BF5-B713-0B01519282B8}">
      <dgm:prSet/>
      <dgm:spPr/>
      <dgm:t>
        <a:bodyPr/>
        <a:lstStyle/>
        <a:p>
          <a:endParaRPr lang="ru-RU"/>
        </a:p>
      </dgm:t>
    </dgm:pt>
    <dgm:pt modelId="{5E3E0C40-9FA5-4CCC-AB8C-63663AA1CED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Контроль за своевременностью и полнотой прохождения медицинских осмотров</a:t>
          </a:r>
          <a:endParaRPr lang="ru-RU" sz="1400" dirty="0"/>
        </a:p>
      </dgm:t>
    </dgm:pt>
    <dgm:pt modelId="{96EF2606-75E0-4895-BEC2-9CF309587213}" type="parTrans" cxnId="{2A609A6B-696E-4B98-B193-E65E51EA49AF}">
      <dgm:prSet/>
      <dgm:spPr/>
      <dgm:t>
        <a:bodyPr/>
        <a:lstStyle/>
        <a:p>
          <a:endParaRPr lang="ru-RU"/>
        </a:p>
      </dgm:t>
    </dgm:pt>
    <dgm:pt modelId="{80AF3DE8-F898-4619-9A29-7666D38851D2}" type="sibTrans" cxnId="{2A609A6B-696E-4B98-B193-E65E51EA49AF}">
      <dgm:prSet/>
      <dgm:spPr/>
      <dgm:t>
        <a:bodyPr/>
        <a:lstStyle/>
        <a:p>
          <a:endParaRPr lang="ru-RU"/>
        </a:p>
      </dgm:t>
    </dgm:pt>
    <dgm:pt modelId="{C2C0A2E9-2BA5-49D9-843A-4C0C9E1F0BB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Контроль за наличием документов, подтверждающих безопасность и соответствие продукции</a:t>
          </a:r>
          <a:endParaRPr lang="ru-RU" sz="1400" dirty="0"/>
        </a:p>
      </dgm:t>
    </dgm:pt>
    <dgm:pt modelId="{B962B025-C82A-4A58-A427-1E286DF04AA3}" type="parTrans" cxnId="{CECBC0A3-7542-4AA0-8CC7-7B1B81C587B3}">
      <dgm:prSet/>
      <dgm:spPr/>
      <dgm:t>
        <a:bodyPr/>
        <a:lstStyle/>
        <a:p>
          <a:endParaRPr lang="ru-RU"/>
        </a:p>
      </dgm:t>
    </dgm:pt>
    <dgm:pt modelId="{2C541E9D-4A96-404E-9DF5-CDBC607725B9}" type="sibTrans" cxnId="{CECBC0A3-7542-4AA0-8CC7-7B1B81C587B3}">
      <dgm:prSet/>
      <dgm:spPr/>
      <dgm:t>
        <a:bodyPr/>
        <a:lstStyle/>
        <a:p>
          <a:endParaRPr lang="ru-RU"/>
        </a:p>
      </dgm:t>
    </dgm:pt>
    <dgm:pt modelId="{4C62A7EC-E74D-4687-BBAA-941A3D0F999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Оценка факторов риска, анализ выявленных опасностей, критериев безопасности и (или) безвредности факторов производственной и окружающей среды и определение методов контроля безопасности процессов</a:t>
          </a:r>
          <a:endParaRPr lang="ru-RU" sz="1200" dirty="0"/>
        </a:p>
      </dgm:t>
    </dgm:pt>
    <dgm:pt modelId="{51B899F0-4D15-43B6-897F-3ED1BFA0406F}" type="parTrans" cxnId="{3631C21E-4E9E-4D25-AE61-D4BC7CE8B5F0}">
      <dgm:prSet/>
      <dgm:spPr/>
      <dgm:t>
        <a:bodyPr/>
        <a:lstStyle/>
        <a:p>
          <a:endParaRPr lang="ru-RU"/>
        </a:p>
      </dgm:t>
    </dgm:pt>
    <dgm:pt modelId="{77BB446E-A41F-4A3A-B74E-F6B0569EF9EB}" type="sibTrans" cxnId="{3631C21E-4E9E-4D25-AE61-D4BC7CE8B5F0}">
      <dgm:prSet/>
      <dgm:spPr/>
      <dgm:t>
        <a:bodyPr/>
        <a:lstStyle/>
        <a:p>
          <a:endParaRPr lang="ru-RU"/>
        </a:p>
      </dgm:t>
    </dgm:pt>
    <dgm:pt modelId="{B1F5F7FC-4DBC-413E-8595-188A20609E0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Ведение учета и отчетности документации, связанной с осуществлением производственного контроля</a:t>
          </a:r>
          <a:endParaRPr lang="ru-RU" sz="1400" dirty="0"/>
        </a:p>
      </dgm:t>
    </dgm:pt>
    <dgm:pt modelId="{7F256EED-2F38-4756-BA77-BCCAC356ACC3}" type="parTrans" cxnId="{BC078BD1-03D7-4F63-90C4-2388B9192832}">
      <dgm:prSet/>
      <dgm:spPr/>
      <dgm:t>
        <a:bodyPr/>
        <a:lstStyle/>
        <a:p>
          <a:endParaRPr lang="ru-RU"/>
        </a:p>
      </dgm:t>
    </dgm:pt>
    <dgm:pt modelId="{A267E560-204E-45FD-B3C1-3763DBDF9937}" type="sibTrans" cxnId="{BC078BD1-03D7-4F63-90C4-2388B9192832}">
      <dgm:prSet/>
      <dgm:spPr/>
      <dgm:t>
        <a:bodyPr/>
        <a:lstStyle/>
        <a:p>
          <a:endParaRPr lang="ru-RU"/>
        </a:p>
      </dgm:t>
    </dgm:pt>
    <dgm:pt modelId="{1D68C951-D665-4CF9-AD66-39944EC0498B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Разработка схемы информирования населения, местных исполнительных органов, государственного органа в сфере санитарно-эпидемиологического благополучия населения об аварийных ситуациях, остановках производства, нарушениях технологических процессов, о связанных с деятельностью объекта массовых (три и более случаев) инфекционных и паразитарных, профессиональных заболеваниях и отравлениях, создающих угрозу санитарно-эпидемиологическому благополучию населения</a:t>
          </a:r>
          <a:endParaRPr lang="ru-RU" dirty="0"/>
        </a:p>
      </dgm:t>
    </dgm:pt>
    <dgm:pt modelId="{FA06F94F-4CA3-44B8-90C3-5EF94D70091D}" type="parTrans" cxnId="{CA01BDD4-80A2-4750-B614-9D5E5050BD2C}">
      <dgm:prSet/>
      <dgm:spPr/>
      <dgm:t>
        <a:bodyPr/>
        <a:lstStyle/>
        <a:p>
          <a:endParaRPr lang="ru-RU"/>
        </a:p>
      </dgm:t>
    </dgm:pt>
    <dgm:pt modelId="{A5EC13C3-6E13-49FE-84D7-993A99A4B44B}" type="sibTrans" cxnId="{CA01BDD4-80A2-4750-B614-9D5E5050BD2C}">
      <dgm:prSet/>
      <dgm:spPr/>
      <dgm:t>
        <a:bodyPr/>
        <a:lstStyle/>
        <a:p>
          <a:endParaRPr lang="ru-RU"/>
        </a:p>
      </dgm:t>
    </dgm:pt>
    <dgm:pt modelId="{8CA95FE4-B15C-45AE-9EBA-3427C361226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Контроль за выполнением мероприятий, предусмотренных программой производственного контроля</a:t>
          </a:r>
          <a:endParaRPr lang="ru-RU" sz="1600" dirty="0"/>
        </a:p>
      </dgm:t>
    </dgm:pt>
    <dgm:pt modelId="{19EFA518-104F-4464-822E-E744A1AB91DB}" type="parTrans" cxnId="{DABAC4C9-01BF-40C2-A01E-B0951707BBB0}">
      <dgm:prSet/>
      <dgm:spPr/>
      <dgm:t>
        <a:bodyPr/>
        <a:lstStyle/>
        <a:p>
          <a:endParaRPr lang="ru-RU"/>
        </a:p>
      </dgm:t>
    </dgm:pt>
    <dgm:pt modelId="{A0212C2D-A496-4A4B-A355-22C41270ACDD}" type="sibTrans" cxnId="{DABAC4C9-01BF-40C2-A01E-B0951707BBB0}">
      <dgm:prSet/>
      <dgm:spPr/>
      <dgm:t>
        <a:bodyPr/>
        <a:lstStyle/>
        <a:p>
          <a:endParaRPr lang="ru-RU"/>
        </a:p>
      </dgm:t>
    </dgm:pt>
    <dgm:pt modelId="{976AA9D0-7F59-4249-A111-7A124261E1A2}" type="pres">
      <dgm:prSet presAssocID="{78827273-639B-4BDA-ABDD-E8B200E666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6ECBA3-1138-4AB0-838C-4981E681AC78}" type="pres">
      <dgm:prSet presAssocID="{BCFB0738-BC61-4A97-B9E1-F7A33DBB98B3}" presName="node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AF1FEB5-1E26-415C-A275-425EB733EA63}" type="pres">
      <dgm:prSet presAssocID="{2A761FB7-8560-4D23-94E9-AA6E87A41DD7}" presName="sibTrans" presStyleCnt="0"/>
      <dgm:spPr/>
    </dgm:pt>
    <dgm:pt modelId="{6130B92C-20C3-445B-90A6-AC97F3DAD1E4}" type="pres">
      <dgm:prSet presAssocID="{66F495CC-FE59-4938-9A9C-2309B59198CD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A3DAE53-B059-4437-8579-EC4FB077F312}" type="pres">
      <dgm:prSet presAssocID="{589FC8FB-7224-4D87-8679-F1FF55DF417A}" presName="sibTrans" presStyleCnt="0"/>
      <dgm:spPr/>
    </dgm:pt>
    <dgm:pt modelId="{67C0C6DC-1A2C-45C7-91A0-EAB1F453696C}" type="pres">
      <dgm:prSet presAssocID="{5E3E0C40-9FA5-4CCC-AB8C-63663AA1CED5}" presName="node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79D893E-68F9-415A-9201-EAF63CD7A003}" type="pres">
      <dgm:prSet presAssocID="{80AF3DE8-F898-4619-9A29-7666D38851D2}" presName="sibTrans" presStyleCnt="0"/>
      <dgm:spPr/>
    </dgm:pt>
    <dgm:pt modelId="{0DCB0825-0578-4EEF-B747-AC7180DB3566}" type="pres">
      <dgm:prSet presAssocID="{C2C0A2E9-2BA5-49D9-843A-4C0C9E1F0BB4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08157A6-96D8-4917-8442-AEF9D8FF42C0}" type="pres">
      <dgm:prSet presAssocID="{2C541E9D-4A96-404E-9DF5-CDBC607725B9}" presName="sibTrans" presStyleCnt="0"/>
      <dgm:spPr/>
    </dgm:pt>
    <dgm:pt modelId="{F51E9E1E-23F7-4709-B42C-1A79EABF2885}" type="pres">
      <dgm:prSet presAssocID="{4C62A7EC-E74D-4687-BBAA-941A3D0F999E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66BD01B-D952-4A9F-8491-CE3E43C8FA03}" type="pres">
      <dgm:prSet presAssocID="{77BB446E-A41F-4A3A-B74E-F6B0569EF9EB}" presName="sibTrans" presStyleCnt="0"/>
      <dgm:spPr/>
    </dgm:pt>
    <dgm:pt modelId="{FEE6FBFC-ADA0-453B-8886-C44C0A879525}" type="pres">
      <dgm:prSet presAssocID="{B1F5F7FC-4DBC-413E-8595-188A20609E05}" presName="node" presStyleLbl="node1" presStyleIdx="5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A452CDD-99C0-4B18-8E39-9A220A910A66}" type="pres">
      <dgm:prSet presAssocID="{A267E560-204E-45FD-B3C1-3763DBDF9937}" presName="sibTrans" presStyleCnt="0"/>
      <dgm:spPr/>
    </dgm:pt>
    <dgm:pt modelId="{7F3550F0-49F6-4547-A98A-D5B7FE12670C}" type="pres">
      <dgm:prSet presAssocID="{1D68C951-D665-4CF9-AD66-39944EC0498B}" presName="node" presStyleLbl="node1" presStyleIdx="6" presStyleCnt="8" custScaleX="167009" custScaleY="1131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A3AD038-7E04-415F-99D5-D5CEE08CF4C6}" type="pres">
      <dgm:prSet presAssocID="{A5EC13C3-6E13-49FE-84D7-993A99A4B44B}" presName="sibTrans" presStyleCnt="0"/>
      <dgm:spPr/>
    </dgm:pt>
    <dgm:pt modelId="{15FAA219-BFE3-454C-8F50-E972824E27B0}" type="pres">
      <dgm:prSet presAssocID="{8CA95FE4-B15C-45AE-9EBA-3427C3612261}" presName="node" presStyleLbl="node1" presStyleIdx="7" presStyleCnt="8" custScaleX="139613" custScaleY="1092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CECF05A-F317-45BC-86FB-AD0150C2CA98}" srcId="{78827273-639B-4BDA-ABDD-E8B200E66682}" destId="{BCFB0738-BC61-4A97-B9E1-F7A33DBB98B3}" srcOrd="0" destOrd="0" parTransId="{840AC04E-9E34-4E0C-A5E9-740CBF417172}" sibTransId="{2A761FB7-8560-4D23-94E9-AA6E87A41DD7}"/>
    <dgm:cxn modelId="{AB1ED907-6FC0-45AD-BBFF-3646B30C1368}" type="presOf" srcId="{BCFB0738-BC61-4A97-B9E1-F7A33DBB98B3}" destId="{E96ECBA3-1138-4AB0-838C-4981E681AC78}" srcOrd="0" destOrd="0" presId="urn:microsoft.com/office/officeart/2005/8/layout/default"/>
    <dgm:cxn modelId="{BC078BD1-03D7-4F63-90C4-2388B9192832}" srcId="{78827273-639B-4BDA-ABDD-E8B200E66682}" destId="{B1F5F7FC-4DBC-413E-8595-188A20609E05}" srcOrd="5" destOrd="0" parTransId="{7F256EED-2F38-4756-BA77-BCCAC356ACC3}" sibTransId="{A267E560-204E-45FD-B3C1-3763DBDF9937}"/>
    <dgm:cxn modelId="{19C887C0-E357-4F84-8FA0-FE4A57194998}" type="presOf" srcId="{66F495CC-FE59-4938-9A9C-2309B59198CD}" destId="{6130B92C-20C3-445B-90A6-AC97F3DAD1E4}" srcOrd="0" destOrd="0" presId="urn:microsoft.com/office/officeart/2005/8/layout/default"/>
    <dgm:cxn modelId="{3631C21E-4E9E-4D25-AE61-D4BC7CE8B5F0}" srcId="{78827273-639B-4BDA-ABDD-E8B200E66682}" destId="{4C62A7EC-E74D-4687-BBAA-941A3D0F999E}" srcOrd="4" destOrd="0" parTransId="{51B899F0-4D15-43B6-897F-3ED1BFA0406F}" sibTransId="{77BB446E-A41F-4A3A-B74E-F6B0569EF9EB}"/>
    <dgm:cxn modelId="{D480B60B-E00E-4A3E-AB5B-B3EA54A955EF}" type="presOf" srcId="{78827273-639B-4BDA-ABDD-E8B200E66682}" destId="{976AA9D0-7F59-4249-A111-7A124261E1A2}" srcOrd="0" destOrd="0" presId="urn:microsoft.com/office/officeart/2005/8/layout/default"/>
    <dgm:cxn modelId="{DABAC4C9-01BF-40C2-A01E-B0951707BBB0}" srcId="{78827273-639B-4BDA-ABDD-E8B200E66682}" destId="{8CA95FE4-B15C-45AE-9EBA-3427C3612261}" srcOrd="7" destOrd="0" parTransId="{19EFA518-104F-4464-822E-E744A1AB91DB}" sibTransId="{A0212C2D-A496-4A4B-A355-22C41270ACDD}"/>
    <dgm:cxn modelId="{08CAA118-8A3D-4B2C-9026-A3FDB1E3FFD6}" type="presOf" srcId="{C2C0A2E9-2BA5-49D9-843A-4C0C9E1F0BB4}" destId="{0DCB0825-0578-4EEF-B747-AC7180DB3566}" srcOrd="0" destOrd="0" presId="urn:microsoft.com/office/officeart/2005/8/layout/default"/>
    <dgm:cxn modelId="{CECBC0A3-7542-4AA0-8CC7-7B1B81C587B3}" srcId="{78827273-639B-4BDA-ABDD-E8B200E66682}" destId="{C2C0A2E9-2BA5-49D9-843A-4C0C9E1F0BB4}" srcOrd="3" destOrd="0" parTransId="{B962B025-C82A-4A58-A427-1E286DF04AA3}" sibTransId="{2C541E9D-4A96-404E-9DF5-CDBC607725B9}"/>
    <dgm:cxn modelId="{2A609A6B-696E-4B98-B193-E65E51EA49AF}" srcId="{78827273-639B-4BDA-ABDD-E8B200E66682}" destId="{5E3E0C40-9FA5-4CCC-AB8C-63663AA1CED5}" srcOrd="2" destOrd="0" parTransId="{96EF2606-75E0-4895-BEC2-9CF309587213}" sibTransId="{80AF3DE8-F898-4619-9A29-7666D38851D2}"/>
    <dgm:cxn modelId="{E39FF15C-10C5-4B4B-868B-9580BB89E9BA}" type="presOf" srcId="{4C62A7EC-E74D-4687-BBAA-941A3D0F999E}" destId="{F51E9E1E-23F7-4709-B42C-1A79EABF2885}" srcOrd="0" destOrd="0" presId="urn:microsoft.com/office/officeart/2005/8/layout/default"/>
    <dgm:cxn modelId="{BF6C5252-9916-4952-94EA-6AFB1743BD83}" type="presOf" srcId="{B1F5F7FC-4DBC-413E-8595-188A20609E05}" destId="{FEE6FBFC-ADA0-453B-8886-C44C0A879525}" srcOrd="0" destOrd="0" presId="urn:microsoft.com/office/officeart/2005/8/layout/default"/>
    <dgm:cxn modelId="{7480B850-2E71-425F-B38A-8ECAB4815C32}" type="presOf" srcId="{8CA95FE4-B15C-45AE-9EBA-3427C3612261}" destId="{15FAA219-BFE3-454C-8F50-E972824E27B0}" srcOrd="0" destOrd="0" presId="urn:microsoft.com/office/officeart/2005/8/layout/default"/>
    <dgm:cxn modelId="{CA01BDD4-80A2-4750-B614-9D5E5050BD2C}" srcId="{78827273-639B-4BDA-ABDD-E8B200E66682}" destId="{1D68C951-D665-4CF9-AD66-39944EC0498B}" srcOrd="6" destOrd="0" parTransId="{FA06F94F-4CA3-44B8-90C3-5EF94D70091D}" sibTransId="{A5EC13C3-6E13-49FE-84D7-993A99A4B44B}"/>
    <dgm:cxn modelId="{2F4A4650-9A7D-4531-A35D-1ED01D7F574C}" type="presOf" srcId="{5E3E0C40-9FA5-4CCC-AB8C-63663AA1CED5}" destId="{67C0C6DC-1A2C-45C7-91A0-EAB1F453696C}" srcOrd="0" destOrd="0" presId="urn:microsoft.com/office/officeart/2005/8/layout/default"/>
    <dgm:cxn modelId="{482705CD-0985-4BF5-B713-0B01519282B8}" srcId="{78827273-639B-4BDA-ABDD-E8B200E66682}" destId="{66F495CC-FE59-4938-9A9C-2309B59198CD}" srcOrd="1" destOrd="0" parTransId="{A56CFE25-ED1D-4A2D-956D-3FBB29A0248B}" sibTransId="{589FC8FB-7224-4D87-8679-F1FF55DF417A}"/>
    <dgm:cxn modelId="{DF10B2B4-8272-433D-BA08-22F43EB91575}" type="presOf" srcId="{1D68C951-D665-4CF9-AD66-39944EC0498B}" destId="{7F3550F0-49F6-4547-A98A-D5B7FE12670C}" srcOrd="0" destOrd="0" presId="urn:microsoft.com/office/officeart/2005/8/layout/default"/>
    <dgm:cxn modelId="{3D05C340-81D2-45DF-9961-BC0FD4819FA9}" type="presParOf" srcId="{976AA9D0-7F59-4249-A111-7A124261E1A2}" destId="{E96ECBA3-1138-4AB0-838C-4981E681AC78}" srcOrd="0" destOrd="0" presId="urn:microsoft.com/office/officeart/2005/8/layout/default"/>
    <dgm:cxn modelId="{6B6ACA76-F6A5-4507-A5A4-DA67FA71CE37}" type="presParOf" srcId="{976AA9D0-7F59-4249-A111-7A124261E1A2}" destId="{FAF1FEB5-1E26-415C-A275-425EB733EA63}" srcOrd="1" destOrd="0" presId="urn:microsoft.com/office/officeart/2005/8/layout/default"/>
    <dgm:cxn modelId="{7075D88C-DE76-4B0E-9898-87DB9652B83E}" type="presParOf" srcId="{976AA9D0-7F59-4249-A111-7A124261E1A2}" destId="{6130B92C-20C3-445B-90A6-AC97F3DAD1E4}" srcOrd="2" destOrd="0" presId="urn:microsoft.com/office/officeart/2005/8/layout/default"/>
    <dgm:cxn modelId="{305A5994-82B6-483C-90EE-23B7D3DADDC8}" type="presParOf" srcId="{976AA9D0-7F59-4249-A111-7A124261E1A2}" destId="{CA3DAE53-B059-4437-8579-EC4FB077F312}" srcOrd="3" destOrd="0" presId="urn:microsoft.com/office/officeart/2005/8/layout/default"/>
    <dgm:cxn modelId="{47809049-20D9-4D07-AE53-5AE929C9D3B4}" type="presParOf" srcId="{976AA9D0-7F59-4249-A111-7A124261E1A2}" destId="{67C0C6DC-1A2C-45C7-91A0-EAB1F453696C}" srcOrd="4" destOrd="0" presId="urn:microsoft.com/office/officeart/2005/8/layout/default"/>
    <dgm:cxn modelId="{B5765B08-B81C-49DC-8B69-98F1941D2CD1}" type="presParOf" srcId="{976AA9D0-7F59-4249-A111-7A124261E1A2}" destId="{679D893E-68F9-415A-9201-EAF63CD7A003}" srcOrd="5" destOrd="0" presId="urn:microsoft.com/office/officeart/2005/8/layout/default"/>
    <dgm:cxn modelId="{226A1AD5-A8DD-4357-86DF-7B1698813856}" type="presParOf" srcId="{976AA9D0-7F59-4249-A111-7A124261E1A2}" destId="{0DCB0825-0578-4EEF-B747-AC7180DB3566}" srcOrd="6" destOrd="0" presId="urn:microsoft.com/office/officeart/2005/8/layout/default"/>
    <dgm:cxn modelId="{9D55EDED-8B14-400A-A69F-FA4AB516DDD5}" type="presParOf" srcId="{976AA9D0-7F59-4249-A111-7A124261E1A2}" destId="{608157A6-96D8-4917-8442-AEF9D8FF42C0}" srcOrd="7" destOrd="0" presId="urn:microsoft.com/office/officeart/2005/8/layout/default"/>
    <dgm:cxn modelId="{6978D31F-593A-4FF4-984F-72B22AE7CE06}" type="presParOf" srcId="{976AA9D0-7F59-4249-A111-7A124261E1A2}" destId="{F51E9E1E-23F7-4709-B42C-1A79EABF2885}" srcOrd="8" destOrd="0" presId="urn:microsoft.com/office/officeart/2005/8/layout/default"/>
    <dgm:cxn modelId="{3EAC6589-712C-410C-A1C6-11DBD680C574}" type="presParOf" srcId="{976AA9D0-7F59-4249-A111-7A124261E1A2}" destId="{B66BD01B-D952-4A9F-8491-CE3E43C8FA03}" srcOrd="9" destOrd="0" presId="urn:microsoft.com/office/officeart/2005/8/layout/default"/>
    <dgm:cxn modelId="{D3207C96-261C-448D-992B-D3F5EEE2D404}" type="presParOf" srcId="{976AA9D0-7F59-4249-A111-7A124261E1A2}" destId="{FEE6FBFC-ADA0-453B-8886-C44C0A879525}" srcOrd="10" destOrd="0" presId="urn:microsoft.com/office/officeart/2005/8/layout/default"/>
    <dgm:cxn modelId="{20F95EC6-9044-4FE6-9073-69037A48E15B}" type="presParOf" srcId="{976AA9D0-7F59-4249-A111-7A124261E1A2}" destId="{BA452CDD-99C0-4B18-8E39-9A220A910A66}" srcOrd="11" destOrd="0" presId="urn:microsoft.com/office/officeart/2005/8/layout/default"/>
    <dgm:cxn modelId="{F154E75C-8E64-4A64-B547-3E4D724F2CE8}" type="presParOf" srcId="{976AA9D0-7F59-4249-A111-7A124261E1A2}" destId="{7F3550F0-49F6-4547-A98A-D5B7FE12670C}" srcOrd="12" destOrd="0" presId="urn:microsoft.com/office/officeart/2005/8/layout/default"/>
    <dgm:cxn modelId="{75EAFCA0-F078-4B48-96B4-6D0E3B34EBB2}" type="presParOf" srcId="{976AA9D0-7F59-4249-A111-7A124261E1A2}" destId="{FA3AD038-7E04-415F-99D5-D5CEE08CF4C6}" srcOrd="13" destOrd="0" presId="urn:microsoft.com/office/officeart/2005/8/layout/default"/>
    <dgm:cxn modelId="{DC7CFE4C-E525-4DE3-84BA-CFF931CC1DB0}" type="presParOf" srcId="{976AA9D0-7F59-4249-A111-7A124261E1A2}" destId="{15FAA219-BFE3-454C-8F50-E972824E27B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ECBA3-1138-4AB0-838C-4981E681AC78}">
      <dsp:nvSpPr>
        <dsp:cNvPr id="0" name=""/>
        <dsp:cNvSpPr/>
      </dsp:nvSpPr>
      <dsp:spPr>
        <a:xfrm>
          <a:off x="82510" y="1383"/>
          <a:ext cx="2698774" cy="161926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Разработка программы производственного контроля</a:t>
          </a:r>
          <a:endParaRPr lang="ru-RU" sz="1400" kern="1200" dirty="0"/>
        </a:p>
      </dsp:txBody>
      <dsp:txXfrm>
        <a:off x="161556" y="80429"/>
        <a:ext cx="2540682" cy="1461172"/>
      </dsp:txXfrm>
    </dsp:sp>
    <dsp:sp modelId="{6130B92C-20C3-445B-90A6-AC97F3DAD1E4}">
      <dsp:nvSpPr>
        <dsp:cNvPr id="0" name=""/>
        <dsp:cNvSpPr/>
      </dsp:nvSpPr>
      <dsp:spPr>
        <a:xfrm>
          <a:off x="3051162" y="1383"/>
          <a:ext cx="2698774" cy="161926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Осуществление (организацию) лабораторных исследований и замеров в соответствии с требованиями нормативных правовых актов в сфере санитарно-эпидемиологического благополучия населения</a:t>
          </a:r>
          <a:endParaRPr lang="ru-RU" sz="1400" kern="1200" dirty="0"/>
        </a:p>
      </dsp:txBody>
      <dsp:txXfrm>
        <a:off x="3130208" y="80429"/>
        <a:ext cx="2540682" cy="1461172"/>
      </dsp:txXfrm>
    </dsp:sp>
    <dsp:sp modelId="{67C0C6DC-1A2C-45C7-91A0-EAB1F453696C}">
      <dsp:nvSpPr>
        <dsp:cNvPr id="0" name=""/>
        <dsp:cNvSpPr/>
      </dsp:nvSpPr>
      <dsp:spPr>
        <a:xfrm>
          <a:off x="6019814" y="1383"/>
          <a:ext cx="2698774" cy="161926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Контроль за своевременностью и полнотой прохождения медицинских осмотров</a:t>
          </a:r>
          <a:endParaRPr lang="ru-RU" sz="1400" kern="1200" dirty="0"/>
        </a:p>
      </dsp:txBody>
      <dsp:txXfrm>
        <a:off x="6098860" y="80429"/>
        <a:ext cx="2540682" cy="1461172"/>
      </dsp:txXfrm>
    </dsp:sp>
    <dsp:sp modelId="{0DCB0825-0578-4EEF-B747-AC7180DB3566}">
      <dsp:nvSpPr>
        <dsp:cNvPr id="0" name=""/>
        <dsp:cNvSpPr/>
      </dsp:nvSpPr>
      <dsp:spPr>
        <a:xfrm>
          <a:off x="82510" y="1890525"/>
          <a:ext cx="2698774" cy="161926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Контроль за наличием документов, подтверждающих безопасность и соответствие продукции</a:t>
          </a:r>
          <a:endParaRPr lang="ru-RU" sz="1400" kern="1200" dirty="0"/>
        </a:p>
      </dsp:txBody>
      <dsp:txXfrm>
        <a:off x="161556" y="1969571"/>
        <a:ext cx="2540682" cy="1461172"/>
      </dsp:txXfrm>
    </dsp:sp>
    <dsp:sp modelId="{F51E9E1E-23F7-4709-B42C-1A79EABF2885}">
      <dsp:nvSpPr>
        <dsp:cNvPr id="0" name=""/>
        <dsp:cNvSpPr/>
      </dsp:nvSpPr>
      <dsp:spPr>
        <a:xfrm>
          <a:off x="3051162" y="1890525"/>
          <a:ext cx="2698774" cy="161926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Оценка факторов риска, анализ выявленных опасностей, критериев безопасности и (или) безвредности факторов производственной и окружающей среды и определение методов контроля безопасности процессов</a:t>
          </a:r>
          <a:endParaRPr lang="ru-RU" sz="1200" kern="1200" dirty="0"/>
        </a:p>
      </dsp:txBody>
      <dsp:txXfrm>
        <a:off x="3130208" y="1969571"/>
        <a:ext cx="2540682" cy="1461172"/>
      </dsp:txXfrm>
    </dsp:sp>
    <dsp:sp modelId="{FEE6FBFC-ADA0-453B-8886-C44C0A879525}">
      <dsp:nvSpPr>
        <dsp:cNvPr id="0" name=""/>
        <dsp:cNvSpPr/>
      </dsp:nvSpPr>
      <dsp:spPr>
        <a:xfrm>
          <a:off x="6019814" y="1890525"/>
          <a:ext cx="2698774" cy="161926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Ведение учета и отчетности документации, связанной с осуществлением производственного контроля</a:t>
          </a:r>
          <a:endParaRPr lang="ru-RU" sz="1400" kern="1200" dirty="0"/>
        </a:p>
      </dsp:txBody>
      <dsp:txXfrm>
        <a:off x="6098860" y="1969571"/>
        <a:ext cx="2540682" cy="1461172"/>
      </dsp:txXfrm>
    </dsp:sp>
    <dsp:sp modelId="{7F3550F0-49F6-4547-A98A-D5B7FE12670C}">
      <dsp:nvSpPr>
        <dsp:cNvPr id="0" name=""/>
        <dsp:cNvSpPr/>
      </dsp:nvSpPr>
      <dsp:spPr>
        <a:xfrm>
          <a:off x="128092" y="3779667"/>
          <a:ext cx="4507196" cy="183210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Разработка схемы информирования населения, местных исполнительных органов, государственного органа в сфере санитарно-эпидемиологического благополучия населения об аварийных ситуациях, остановках производства, нарушениях технологических процессов, о связанных с деятельностью объекта массовых (три и более случаев) инфекционных и паразитарных, профессиональных заболеваниях и отравлениях, создающих угрозу санитарно-эпидемиологическому благополучию населения</a:t>
          </a:r>
          <a:endParaRPr lang="ru-RU" sz="1300" kern="1200" dirty="0"/>
        </a:p>
      </dsp:txBody>
      <dsp:txXfrm>
        <a:off x="217528" y="3869103"/>
        <a:ext cx="4328324" cy="1653229"/>
      </dsp:txXfrm>
    </dsp:sp>
    <dsp:sp modelId="{15FAA219-BFE3-454C-8F50-E972824E27B0}">
      <dsp:nvSpPr>
        <dsp:cNvPr id="0" name=""/>
        <dsp:cNvSpPr/>
      </dsp:nvSpPr>
      <dsp:spPr>
        <a:xfrm>
          <a:off x="4905166" y="3811421"/>
          <a:ext cx="3767840" cy="176859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Контроль за выполнением мероприятий, предусмотренных программой производственного контроля</a:t>
          </a:r>
          <a:endParaRPr lang="ru-RU" sz="1600" kern="1200" dirty="0"/>
        </a:p>
      </dsp:txBody>
      <dsp:txXfrm>
        <a:off x="4991502" y="3897757"/>
        <a:ext cx="3595168" cy="1595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2BA52-2FD0-44D1-83C7-0246F6BA52CB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62D69-B117-442F-ABE8-C00B899AA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8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2D69-B117-442F-ABE8-C00B899AA3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3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62D69-B117-442F-ABE8-C00B899AA3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3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4E8EE-0D8C-4347-9E44-FBC8A6A413C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982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D69-B117-442F-ABE8-C00B899AA3F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4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2D69-B117-442F-ABE8-C00B899AA3F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4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DC3-4A1D-4DFF-AD8B-45964DAE528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8057-1067-41BB-9CD9-5C21F8EA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DC3-4A1D-4DFF-AD8B-45964DAE528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8057-1067-41BB-9CD9-5C21F8EA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DC3-4A1D-4DFF-AD8B-45964DAE528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8057-1067-41BB-9CD9-5C21F8EA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3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DC3-4A1D-4DFF-AD8B-45964DAE528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8057-1067-41BB-9CD9-5C21F8EA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9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DC3-4A1D-4DFF-AD8B-45964DAE528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8057-1067-41BB-9CD9-5C21F8EA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6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DC3-4A1D-4DFF-AD8B-45964DAE528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8057-1067-41BB-9CD9-5C21F8EA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1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DC3-4A1D-4DFF-AD8B-45964DAE528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8057-1067-41BB-9CD9-5C21F8EA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2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DC3-4A1D-4DFF-AD8B-45964DAE528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8057-1067-41BB-9CD9-5C21F8EA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8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DC3-4A1D-4DFF-AD8B-45964DAE528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8057-1067-41BB-9CD9-5C21F8EA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2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DC3-4A1D-4DFF-AD8B-45964DAE528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8057-1067-41BB-9CD9-5C21F8EA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5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DDC3-4A1D-4DFF-AD8B-45964DAE528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8057-1067-41BB-9CD9-5C21F8EA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1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DDC3-4A1D-4DFF-AD8B-45964DAE528F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88057-1067-41BB-9CD9-5C21F8EAC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1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ov.kz/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55693"/>
            <a:ext cx="9144000" cy="13474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1278350" y="767763"/>
            <a:ext cx="743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Павлодарское городское управление санитарно-эпидемиологического контроля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12143" y="4383148"/>
            <a:ext cx="6433457" cy="0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886450"/>
            <a:ext cx="9144000" cy="1164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81809" y="5072932"/>
            <a:ext cx="5580381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185" algn="ctr">
              <a:lnSpc>
                <a:spcPct val="107000"/>
              </a:lnSpc>
              <a:spcAft>
                <a:spcPts val="600"/>
              </a:spcAft>
            </a:pPr>
            <a:r>
              <a:rPr lang="kk-KZ" sz="1600" b="1" dirty="0">
                <a:solidFill>
                  <a:srgbClr val="192C4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г. Павлодар</a:t>
            </a:r>
          </a:p>
          <a:p>
            <a:pPr indent="337185" algn="ctr">
              <a:lnSpc>
                <a:spcPct val="107000"/>
              </a:lnSpc>
              <a:spcAft>
                <a:spcPts val="600"/>
              </a:spcAft>
            </a:pPr>
            <a:r>
              <a:rPr lang="kk-KZ" sz="1600" b="1" dirty="0" smtClean="0">
                <a:solidFill>
                  <a:srgbClr val="192C4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2025 </a:t>
            </a:r>
            <a:r>
              <a:rPr lang="kk-KZ" sz="1600" b="1" dirty="0">
                <a:solidFill>
                  <a:srgbClr val="192C4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г.</a:t>
            </a:r>
            <a:endParaRPr lang="ru-RU" sz="1050" b="1" dirty="0">
              <a:solidFill>
                <a:srgbClr val="192C4F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0426" y="2964620"/>
            <a:ext cx="6365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Профилактика пищевых отравлений на объектах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3" y="767763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9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00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бракеражных комиссий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Государственный Герб 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5" y="0"/>
            <a:ext cx="545810" cy="4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80787" y="628151"/>
            <a:ext cx="6078774" cy="8761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Бракераж </a:t>
            </a:r>
            <a:r>
              <a:rPr lang="ru-RU" sz="1100" dirty="0">
                <a:solidFill>
                  <a:schemeClr val="tx1"/>
                </a:solidFill>
              </a:rPr>
              <a:t>– оценка количества и качества пищевых продуктов и готовых блюд, в том числе по вкусу (готовых блюд), запаху, внешнему виду, цвету, консистенции, условиям хранения, срокам годности и наличию </a:t>
            </a:r>
            <a:r>
              <a:rPr lang="ru-RU" sz="1200" dirty="0">
                <a:solidFill>
                  <a:schemeClr val="tx1"/>
                </a:solidFill>
              </a:rPr>
              <a:t>сопроводительных документов, подтверждающих их происхождение, безопасность и качество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250" y="1617028"/>
            <a:ext cx="8342672" cy="20036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положение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бракеражной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комиссии определяется приказом руководителя организации образования с обязательным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включением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-медицинского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-заведующего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-представителя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родительского комитета. 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5" y="3919482"/>
            <a:ext cx="7590503" cy="2342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Бракеражная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комиссия выборочно проводит оценку качества питания, правильности закладки продуктов и выхода готовых блюд, их температуру, соответствие рецептуре (наличие составных частей блюда), срок годности, который указывается датой "употребить до", обеспечивает контроль за отбором и хранением суточных проб, изучает записи в журнале пожеланий и отзывов, не реже одного раза в месяц проводит анализ индекса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несъедаемости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AutoShape 3" descr="Быстрая оценка журнала | Open Science in Ukra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5" descr="Быстрая оценка журнала | Open Science in Ukra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7" descr="Быстрая оценка журнала | Open Science in Ukrai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34" y="7937"/>
            <a:ext cx="1543665" cy="149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9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00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Профилактика пищевых отравлений</a:t>
            </a:r>
          </a:p>
        </p:txBody>
      </p:sp>
      <p:pic>
        <p:nvPicPr>
          <p:cNvPr id="6" name="Picture 4" descr="Государственный Герб 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5" y="0"/>
            <a:ext cx="545810" cy="4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3250" y="826212"/>
            <a:ext cx="8160200" cy="18558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Напоминаем, что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 сентября 2025 года при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питания на объектах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внесены изменения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приказ Министра здравоохранения Республики Казахстан от 21 декабря 2020 года № ҚР ДСМ-302/2020 "Об утверждении стандартов питания в организациях здравоохранения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образования«,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утв.приказом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Министра здравоохранения Республики Казахстан от 4 марта 2025 года № 16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97EA7C3-C54E-4E84-8DBB-427FC5277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50" y="3007986"/>
            <a:ext cx="3416868" cy="33599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6F59C71-7D61-4819-A28C-3B1BA7848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581" y="3007986"/>
            <a:ext cx="3416867" cy="341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допускаются изготовление и реализация: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Государственный Герб 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5" y="0"/>
            <a:ext cx="460680" cy="40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1005" y="552450"/>
            <a:ext cx="8872995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975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простокваши, творога, кефира;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фаршированных блинчиков;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макарон по-флотски;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зельцев, форшмаков, студней, паштетов;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кондитерских изделий с кремом;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кондитерских изделий и сладостей (шоколад, конфеты, печенье)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потребительских упаковках;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морсов, квасов;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жареных во фритюре изделий;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яиц всмятку, яичницы – глазуньи;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сложных (более четырех компонентов) салатов; салатов, заправленных сметаной и майонезом;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окрошки;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975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грибов;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продукции непромышленного (домашнего) приготовления; </a:t>
            </a: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первых и вторых блюд на основе сухих пищевых концентратов быстрого приготовления;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газированных, лечебных и лечебно-столовых минеральных вод; 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сладких безалкогольных напитков, безалкогольных энергетических (тонизирующих) напитков, соков концентрированных диффузионных (за исключением упакованных минеральных и питьевых вод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C0134B-8E62-4BDF-9EFA-916B2C5B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16" y="631459"/>
            <a:ext cx="2073240" cy="20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допускаются изготовление и реализация: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Государственный Герб 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5" y="0"/>
            <a:ext cx="460680" cy="40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0345" y="706832"/>
            <a:ext cx="8880780" cy="5069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215">
              <a:lnSpc>
                <a:spcPct val="106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фаст-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фудов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гамбургеров, хот–догов, чипсов, сухариков;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>
              <a:lnSpc>
                <a:spcPct val="106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острых соусов, кетчупов, жгучих специй (перец, хрен, горчица);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>
              <a:lnSpc>
                <a:spcPct val="106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непастеризованного молока, творога и сметаны без термической обработки;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>
              <a:lnSpc>
                <a:spcPct val="106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яиц и мяса водоплавающих птиц;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>
              <a:lnSpc>
                <a:spcPct val="106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молока и молочных продуктов из хозяйств, неблагополучных по заболеваемости сельскохозяйственных животных;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>
              <a:lnSpc>
                <a:spcPct val="106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субпродуктов продуктивных животных и птицы, за исключением языка, сердца;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>
              <a:lnSpc>
                <a:spcPct val="106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мяса продуктивных животных и мяса птицы механической обвалки;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>
              <a:lnSpc>
                <a:spcPct val="106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коллагенсодержащего сырья из мяса птицы;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>
              <a:lnSpc>
                <a:spcPct val="106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продуктов убоя продуктивных животных и птицы, подвергнутых повторному замораживанию;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166688">
              <a:lnSpc>
                <a:spcPct val="106000"/>
              </a:lnSpc>
              <a:buFontTx/>
              <a:buChar char="-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генетически модифицированного сырья и (или) сырья, содержащего генетически модифицированные источники;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166688">
              <a:lnSpc>
                <a:spcPct val="106000"/>
              </a:lnSpc>
              <a:buFontTx/>
              <a:buChar char="-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нейодированной соли и необогащенной (нефортифицированной)</a:t>
            </a:r>
          </a:p>
          <a:p>
            <a:pPr marL="285750" lvl="0" defTabSz="452438">
              <a:lnSpc>
                <a:spcPct val="106000"/>
              </a:lnSpc>
              <a:tabLst>
                <a:tab pos="0" algn="l"/>
              </a:tabLs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железосодержащими</a:t>
            </a:r>
          </a:p>
          <a:p>
            <a:pPr lvl="0">
              <a:lnSpc>
                <a:spcPct val="106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витаминами, минералами пшеничной муки </a:t>
            </a:r>
          </a:p>
          <a:p>
            <a:pPr lvl="0">
              <a:lnSpc>
                <a:spcPct val="106000"/>
              </a:lnSpc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высшего и первого сортов.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549E10A-8639-4DA9-8F1D-D6F012AE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10" y="4818096"/>
            <a:ext cx="2048745" cy="19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допускаются изготовление и реализация: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345" y="706832"/>
            <a:ext cx="8880780" cy="58022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215">
              <a:lnSpc>
                <a:spcPct val="106000"/>
              </a:lnSpc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Перечень пищевой продукции, которая не допускается к реализации в организациях образования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1) фаршированные блинчики;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2) зельцы, форшмаки, студни, паштеты;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3) кондитерские изделия с кремом;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4) сахаристые 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некремовые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кондитерские изделия;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5) мороженое;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6) пищевые концентраты;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7) жевательная резинка;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8) сладкие безалкогольные и энергетические (тонизирующие) напитки, газированные, лечебные и лечебно-столовые минеральные воды, соки концентрированные диффузионные (за исключением упакованных минеральных и питьевых вод), соки фруктовые, овощные, фруктово-ягодные, фруктово-овощные пастеризованные, вода питьевая со вкусовыми добавками;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9) жареные во фритюре изделия;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10) пищевая продукция непромышленного (домашнего) изготовления;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11) фаст-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фуды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гамбургеры, хот-доги, пицца, 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наггетсы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чипсы (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чипсоны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соленые сухарики с вкусовыми добавками;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12) острые соусы, кетчупы, жгучие специи (перец, хрен, горчица);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13) 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непастеризованное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молоко, творог и сметана без термической обработки;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14) технологически обработанные мясные и рыбные продукты (колбасные изделия,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копчености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15) кофе и кофейные напитки;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16) продукты, содержащие заменители молочного жира: спреды, 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молокосодержащие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продукты;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17) печенье для детского питания промышленного изготовления, содержащее более 25 % добавленного сахара от веса готового продукта;</a:t>
            </a:r>
          </a:p>
          <a:p>
            <a:pPr lvl="0" indent="450215">
              <a:lnSpc>
                <a:spcPct val="106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18) хлебобулочные изделия для детского питания, содержащие соли более 0,5 % от веса готового продукта.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1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49C4DE-C624-46A9-9D38-47B49AE5C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6" y="5024931"/>
            <a:ext cx="1833069" cy="18330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"/>
            <a:ext cx="9144000" cy="4762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Производственный контроль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Государственный Герб Р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87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1610" y="684255"/>
            <a:ext cx="8880780" cy="4325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Кодексом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РК «О здоровье народа и системе здравоохранения» в рамках Производственного контроля: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Индивидуальные предприниматели и юридические лица, осуществляющие деятельность на объектах, подлежащих контролю и надзору в сфере санитарно-эпидемиологического благополучия населения, разрабатывают, документально оформляют, внедряют и поддерживают в рабочем состоянии эффективную систему производственного контроля.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Обеспечение производственного контроля возлагается на индивидуального предпринимателя или руководителя юридического лица.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Обеспечение своевременности, полноты и достоверности осуществляемого производственного контроля возлагается на лиц, назначаемых индивидуальным предпринимателем или юридическим лицом.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Целью производственного контроля является обеспечение безопасности и (или) безвредности для человека продукции, работ и услуг путем организации и проведения на объекте самоконтроля за соблюдением требований нормативных правовых актов в сфере санитарно-эпидемиологического благополучия населения.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</a:pP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F7F8D60-C8FC-4B72-A6E4-66E65A546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296" y="4582781"/>
            <a:ext cx="207282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2" descr="blob:https://web.whatsapp.com/86cc6213-535d-44b7-b5db-167b47a1d1d5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25" name="AutoShape 4" descr="blob:https://web.whatsapp.com/86cc6213-535d-44b7-b5db-167b47a1d1d5"/>
          <p:cNvSpPr>
            <a:spLocks noChangeAspect="1" noChangeArrowheads="1"/>
          </p:cNvSpPr>
          <p:nvPr/>
        </p:nvSpPr>
        <p:spPr bwMode="auto">
          <a:xfrm>
            <a:off x="230981" y="86320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AutoShape 2" descr="blob:https://web.whatsapp.com/86cc6213-535d-44b7-b5db-167b47a1d1d5"/>
          <p:cNvSpPr>
            <a:spLocks noChangeAspect="1" noChangeArrowheads="1"/>
          </p:cNvSpPr>
          <p:nvPr/>
        </p:nvSpPr>
        <p:spPr bwMode="auto">
          <a:xfrm>
            <a:off x="116681" y="676895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AutoShape 4" descr="blob:https://web.whatsapp.com/86cc6213-535d-44b7-b5db-167b47a1d1d5"/>
          <p:cNvSpPr>
            <a:spLocks noChangeAspect="1" noChangeArrowheads="1"/>
          </p:cNvSpPr>
          <p:nvPr/>
        </p:nvSpPr>
        <p:spPr bwMode="auto">
          <a:xfrm>
            <a:off x="230981" y="79119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33527" y="105801"/>
            <a:ext cx="513890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Факты выявленных несоответствий 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 rot="5400000">
            <a:off x="8530274" y="166000"/>
            <a:ext cx="516138" cy="417401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0" name="AutoShape 2" descr="Оборудование для общепита | ПромХолод | HoRe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78713325"/>
              </p:ext>
            </p:extLst>
          </p:nvPr>
        </p:nvGraphicFramePr>
        <p:xfrm>
          <a:off x="226219" y="792321"/>
          <a:ext cx="8801100" cy="561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45281" y="121207"/>
            <a:ext cx="8801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Производственный контроль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A8FDD426-42CB-42CE-88E7-93F3571EC6D8}"/>
              </a:ext>
            </a:extLst>
          </p:cNvPr>
          <p:cNvSpPr/>
          <p:nvPr/>
        </p:nvSpPr>
        <p:spPr>
          <a:xfrm>
            <a:off x="2933700" y="1394298"/>
            <a:ext cx="36195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A18602-F2C7-459A-9D2D-43F3E93AC1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3700" y="3293268"/>
            <a:ext cx="390178" cy="347502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452DF7C-CC74-4E86-8404-0F0EF7842D5D}"/>
              </a:ext>
            </a:extLst>
          </p:cNvPr>
          <p:cNvSpPr/>
          <p:nvPr/>
        </p:nvSpPr>
        <p:spPr>
          <a:xfrm>
            <a:off x="5932909" y="1423274"/>
            <a:ext cx="36195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76FFAF5D-2BD5-4756-B9F3-8E68527261A3}"/>
              </a:ext>
            </a:extLst>
          </p:cNvPr>
          <p:cNvSpPr/>
          <p:nvPr/>
        </p:nvSpPr>
        <p:spPr>
          <a:xfrm>
            <a:off x="7620854" y="2371725"/>
            <a:ext cx="36195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236933F3-C8EE-4356-9A33-E9A4160D8CD8}"/>
              </a:ext>
            </a:extLst>
          </p:cNvPr>
          <p:cNvSpPr/>
          <p:nvPr/>
        </p:nvSpPr>
        <p:spPr>
          <a:xfrm>
            <a:off x="1466850" y="2371725"/>
            <a:ext cx="36195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C93ED5B5-45B9-459F-9B25-AEEB9F694AB3}"/>
              </a:ext>
            </a:extLst>
          </p:cNvPr>
          <p:cNvSpPr/>
          <p:nvPr/>
        </p:nvSpPr>
        <p:spPr>
          <a:xfrm>
            <a:off x="1466850" y="4274979"/>
            <a:ext cx="36195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9B3C3F05-5B6C-4627-9705-FDB32EFD76AE}"/>
              </a:ext>
            </a:extLst>
          </p:cNvPr>
          <p:cNvSpPr/>
          <p:nvPr/>
        </p:nvSpPr>
        <p:spPr>
          <a:xfrm>
            <a:off x="4781799" y="5409581"/>
            <a:ext cx="36195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7CDAFB69-9765-464F-98B4-16DE8C6C5F9F}"/>
              </a:ext>
            </a:extLst>
          </p:cNvPr>
          <p:cNvSpPr/>
          <p:nvPr/>
        </p:nvSpPr>
        <p:spPr>
          <a:xfrm>
            <a:off x="5932909" y="3293268"/>
            <a:ext cx="36195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9CAFAC-AAAF-4088-ACEC-9387BE8A75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7150" y="4274979"/>
            <a:ext cx="390178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4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"/>
            <a:ext cx="9144000" cy="4762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Производственный контроль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Государственный Герб Р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87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1610" y="681498"/>
            <a:ext cx="8880780" cy="33377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программы производственного контроля осуществляется индивидуальным предпринимателем, юридическим лицом самостоятельно или с привлечением лиц, осуществляющих санитарно-эпидемиологический аудит.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производственного контроля подлежит пересмотру при внедрении новой технологии, внесении изменений в технологический процесс, рецептуру пищевого продукта, других изменениях, влияющих на стабильность санитарно-эпидемиологической ситуации и (или) создающих угрозу санитарно-эпидемиологическому благополучию населения.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осуществлению производственного контроля устанавливаются в санитарных правилах, утверждаемых государственным органом в сфере санитарно-эпидемиологического благополучия населения.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E79B02-8EEB-4DEC-B08D-CA0BC1280A96}"/>
              </a:ext>
            </a:extLst>
          </p:cNvPr>
          <p:cNvSpPr/>
          <p:nvPr/>
        </p:nvSpPr>
        <p:spPr>
          <a:xfrm>
            <a:off x="489393" y="4549520"/>
            <a:ext cx="8165212" cy="981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Санитарные правила «Санитарно-эпидемиологические требования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осуществлению производственного контроля»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7 апреля 2023 года № 62. 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xmlns="" id="{7DE9C9ED-485E-40E6-BE80-71947896F913}"/>
              </a:ext>
            </a:extLst>
          </p:cNvPr>
          <p:cNvSpPr/>
          <p:nvPr/>
        </p:nvSpPr>
        <p:spPr>
          <a:xfrm>
            <a:off x="4368665" y="4019207"/>
            <a:ext cx="406667" cy="525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214k_Smagulova\Desktop\1240x12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45" y="5029512"/>
            <a:ext cx="3828155" cy="18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"/>
            <a:ext cx="9144000" cy="4762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Объемы, критерии и периодичность лабораторно-инструментальных замеров </a:t>
            </a:r>
            <a:endParaRPr lang="ru-RU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Государственный Герб Р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87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4688"/>
              </p:ext>
            </p:extLst>
          </p:nvPr>
        </p:nvGraphicFramePr>
        <p:xfrm>
          <a:off x="167149" y="786580"/>
          <a:ext cx="8809702" cy="5600828"/>
        </p:xfrm>
        <a:graphic>
          <a:graphicData uri="http://schemas.openxmlformats.org/drawingml/2006/table">
            <a:tbl>
              <a:tblPr firstRow="1" firstCol="1" bandRow="1"/>
              <a:tblGrid>
                <a:gridCol w="343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7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345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6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71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2244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Объекты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Лабораторные исследования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Кратность проведения производственного контроля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проб или замеров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30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25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Объекты образования (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интернаты, ВУЗы,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ССУЗы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другие)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3012">
                <a:tc rowSpan="9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kk-KZ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ищеблоки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пробы пищевых продуктов (сырье) </a:t>
                      </a: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 микробиологические показатели, единиц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раз в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полугодие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пробы в сельской местности,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проб в городской местности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-762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пробы готовых блюд на микробиологические   исследования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раз в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полугодие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согласно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меню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раскладки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пробы воды на микробиологические </a:t>
                      </a: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санитарно-химические показатели, единиц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один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раз в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проба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блюда на калорийность,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раз в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полугодие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согласно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меню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раскладки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исследовано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смывов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раз в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полугодие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20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смывов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8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обязательные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медицинские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осмотры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раз в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полнота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обследований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своевременность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2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определение остаточного хлора </a:t>
                      </a: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дезинфицирующих средствах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раз в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полугодие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одной пробе с каждого вида (при наличии)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43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-762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вода питьевая из местных источников  водоснабжения (централизованное, колодцы,   скважины, каптажи) на бактериологические, санитарно-химические, исследования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один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раз в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проба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исследование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эффективности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вентиляции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раз в 3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замеров</a:t>
                      </a:r>
                      <a:endParaRPr lang="kk-K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84" marR="2784" marT="2784" marB="2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Государственный Герб 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5" y="0"/>
            <a:ext cx="545810" cy="4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D5B42F2-5BBF-4DF1-B456-A45394763F7A}"/>
              </a:ext>
            </a:extLst>
          </p:cNvPr>
          <p:cNvSpPr/>
          <p:nvPr/>
        </p:nvSpPr>
        <p:spPr>
          <a:xfrm>
            <a:off x="228600" y="835771"/>
            <a:ext cx="8686800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Пищевые отравления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острые инфекционные заболевания, возникающие в результате употребления пищи, массивно обсемененной определенными микроорганизмами или содержащей токсичные для организма вещества микробной или немикробной природы. Наиболее опасны пищевые токсикоинфекции и интоксикации микробной природы.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754562-4FBF-4340-A4E8-658B7DB74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3429000"/>
            <a:ext cx="5887617" cy="309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Павлодарское городское управление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санитарно-эпидемиологического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контроля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Государственный Герб 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5" y="0"/>
            <a:ext cx="545810" cy="4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C:\Users\K-204-2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A375B75-F2C3-45CA-A071-C5051576A829}"/>
              </a:ext>
            </a:extLst>
          </p:cNvPr>
          <p:cNvSpPr/>
          <p:nvPr/>
        </p:nvSpPr>
        <p:spPr>
          <a:xfrm>
            <a:off x="307975" y="1069657"/>
            <a:ext cx="8387585" cy="172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причинами пищевых отравлений и ОКИ в организациях образования являются несоблюдение работниками пищеблоков санитарно-эпидемиологических требований к объектам общественного питания, а именно: нарушения правил личной гигиены, технологии приготовления пищи, условий и сроков хранения пищевых продуктов.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5D6A9CE-CC33-4595-A33F-8818DAAAE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41" y="3198512"/>
            <a:ext cx="3654098" cy="24838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4F781BE-6392-41D5-85DA-32FAF141D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063" y="3198512"/>
            <a:ext cx="3654098" cy="248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391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Кодекс РК «О здоровье народа и системе здравоохранения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</p:txBody>
      </p:sp>
      <p:pic>
        <p:nvPicPr>
          <p:cNvPr id="5" name="Picture 4" descr="Государственный Герб Р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54"/>
            <a:ext cx="545810" cy="5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2729" y="975974"/>
            <a:ext cx="8654014" cy="5357450"/>
          </a:xfrm>
        </p:spPr>
        <p:txBody>
          <a:bodyPr anchor="ctr">
            <a:noAutofit/>
          </a:bodyPr>
          <a:lstStyle/>
          <a:p>
            <a:pPr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Статья 82. Обязанности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индивидуальных предпринимателей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юридических лиц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охране здоровья работников</a:t>
            </a:r>
          </a:p>
          <a:p>
            <a:pPr indent="465138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проводить санитарно-противоэпидемические и санитарно-профилактические мероприятия;</a:t>
            </a:r>
          </a:p>
          <a:p>
            <a:pPr indent="465138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выполнять нормативные правовые акты в сфере санитарно-эпидемиологического благополучия населения, а также акты должностных лиц, осуществляющих государственный контроль и надзор в сфере санитарно-эпидемиологического благополучия населения;</a:t>
            </a:r>
          </a:p>
          <a:p>
            <a:pPr indent="465138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3) обеспечивать безопасность и качество выполняемых работ, оказываемых услуг и продукции при ее производстве, транспортировке, хранении и реализации населению, утилизации и уничтожении;</a:t>
            </a:r>
          </a:p>
          <a:p>
            <a:pPr indent="465138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4) осуществлять производственный контроль;</a:t>
            </a:r>
          </a:p>
          <a:p>
            <a:pPr indent="465138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5) своевременно информировать государственный орган в сфере санитарно-эпидемиологического благополучия населения об аварийных ситуациях, остановках производства, о нарушениях технологических процессов, создающих угрозу санитарно-эпидемиологическому благополучию населения, в случаях возникновения массовых и групповых инфекционных и паразитарных, профессиональных заболеваний и отравлений;</a:t>
            </a:r>
          </a:p>
          <a:p>
            <a:pPr indent="465138" algn="just"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своевременно информировать государственный орган в сфере обращения лекарственных средств и медицинских изделий в случае выявления побочных действий лекарственных средств и медицинских изделий;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5138" algn="just"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обеспечивать гигиеническое обучение работников, относящихся к декретированной группе населения;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5138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391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Кодекс РК «О здоровье народа и системе здравоохранения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</p:txBody>
      </p:sp>
      <p:pic>
        <p:nvPicPr>
          <p:cNvPr id="5" name="Picture 4" descr="Государственный Герб Р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54"/>
            <a:ext cx="545810" cy="5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96645" y="796413"/>
            <a:ext cx="8620098" cy="5751871"/>
          </a:xfrm>
        </p:spPr>
        <p:txBody>
          <a:bodyPr anchor="ctr">
            <a:noAutofit/>
          </a:bodyPr>
          <a:lstStyle/>
          <a:p>
            <a:pPr algn="ctr">
              <a:buNone/>
            </a:pPr>
            <a:endParaRPr lang="ru-RU" sz="145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452438" algn="just">
              <a:buNone/>
              <a:tabLst>
                <a:tab pos="0" algn="l"/>
              </a:tabLst>
            </a:pP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8) предоставлять должностным лицам государственного органа в сфере санитарно-эпидемиологического благополучия населения возможность проводить отбор проб продукции, сырья, товаров, производственной среды для проведения лабораторных исследований в соответствии с их компетенцией;</a:t>
            </a:r>
          </a:p>
          <a:p>
            <a:pPr marL="0" lvl="0" indent="452438" algn="just">
              <a:buNone/>
            </a:pP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9) не допускать к работе лиц, не имеющих документ, удостоверяющий прохождение медицинского осмотра, гигиенического обучения, а также отстранять от работы больных инфекционными, паразитарными заболеваниями и носителей возбудителей инфекционных, паразитарных болезней, лиц, имеющих противопоказания к работе во вредных и (или) опасных условиях труда, выявленных субъектами здравоохранения, за исключением зараженных ВИЧ-инфекцией;</a:t>
            </a:r>
          </a:p>
          <a:p>
            <a:pPr marL="0" lvl="0" indent="452438" algn="just">
              <a:buNone/>
            </a:pP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10) не допускать к реализации товары, продукты, сырье при установлении их несоответствия нормативным правовым актам в сфере санитарно-эпидемиологического благополучия населения, а также принимать решение о возможности их использования или утилизации;</a:t>
            </a:r>
          </a:p>
          <a:p>
            <a:pPr marL="0" lvl="0" indent="452438" algn="just">
              <a:buNone/>
            </a:pP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11) представлять на проверку в государственный орган в сфере санитарно-эпидемиологического благополучия населения учетную и отчетную документацию, касающуюся вопросов санитарно-эпидемиологического благополучия населения;</a:t>
            </a:r>
          </a:p>
          <a:p>
            <a:pPr marL="0" lvl="0" indent="452438" algn="just">
              <a:buNone/>
            </a:pP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12) приостанавливать предпринимательскую и (или) иную деятельность в случае создания ими угрозы жизни или здоровью населения;</a:t>
            </a:r>
          </a:p>
          <a:p>
            <a:pPr marL="0" lvl="0" indent="452438" algn="just">
              <a:buNone/>
              <a:tabLst>
                <a:tab pos="722313" algn="l"/>
              </a:tabLst>
            </a:pP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13) обеспечивать беспрепятственный доступ должностных лиц, осуществляющих государственный контроль и надзор в сфере санитарно-эпидемиологического благополучия населения, к объектам в целях их проверки на предмет соблюдения нормативных правовых актов в сфере санитарно-эпидемиологического благополучия населения;</a:t>
            </a:r>
          </a:p>
          <a:p>
            <a:pPr marL="0" lvl="0" indent="452438" algn="just">
              <a:buNone/>
            </a:pPr>
            <a:r>
              <a:rPr lang="ru-RU" sz="1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14) за счет собственных средств проводить по эпидемиологическим показаниям и предписаниям, постановлениям должностных лиц государственного органа в сфере санитарно-эпидемиологического благополучия населения дезинфекцию, дезинсекцию и дератизацию;</a:t>
            </a:r>
          </a:p>
          <a:p>
            <a:pPr indent="465138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00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Профилактика пищевых отравлений</a:t>
            </a:r>
          </a:p>
        </p:txBody>
      </p:sp>
      <p:pic>
        <p:nvPicPr>
          <p:cNvPr id="6" name="Picture 4" descr="Государственный Герб 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5" y="0"/>
            <a:ext cx="545810" cy="4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8280" y="572426"/>
            <a:ext cx="863386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49580" algn="l"/>
              </a:tabLst>
            </a:pPr>
            <a:r>
              <a:rPr lang="ru-RU" sz="1600" b="1" kern="10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	В целях профилактики пищевых отравлений, связанных с питанием в организациях образования и воспитания, необходимо:</a:t>
            </a:r>
          </a:p>
          <a:p>
            <a:pPr algn="just">
              <a:spcAft>
                <a:spcPts val="0"/>
              </a:spcAft>
              <a:tabLst>
                <a:tab pos="449263" algn="l"/>
                <a:tab pos="714375" algn="l"/>
              </a:tabLst>
            </a:pPr>
            <a:r>
              <a:rPr lang="ru-RU" sz="1600" kern="10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 обеспечить деятельность столовых объектов образования и воспитания только при наличии санитарно-эпидемиологического заключения о соответствии</a:t>
            </a:r>
            <a:endParaRPr lang="ru-RU" sz="1600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BC1D3951-9769-40C3-9550-919606A86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72" y="1457311"/>
            <a:ext cx="702671" cy="60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A603CB30-B5F7-4EE3-BA84-36429E85337F}"/>
              </a:ext>
            </a:extLst>
          </p:cNvPr>
          <p:cNvSpPr/>
          <p:nvPr/>
        </p:nvSpPr>
        <p:spPr>
          <a:xfrm>
            <a:off x="596766" y="3924246"/>
            <a:ext cx="2623860" cy="1381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tx2">
                    <a:lumMod val="50000"/>
                  </a:schemeClr>
                </a:solidFill>
              </a:rPr>
              <a:t>Столовые объектов образования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6B77E9A-7165-4630-A155-D28C3FEF54C0}"/>
              </a:ext>
            </a:extLst>
          </p:cNvPr>
          <p:cNvSpPr/>
          <p:nvPr/>
        </p:nvSpPr>
        <p:spPr>
          <a:xfrm>
            <a:off x="5286392" y="3913015"/>
            <a:ext cx="2819794" cy="12809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  <a:p>
            <a:pPr algn="ctr"/>
            <a:r>
              <a:rPr lang="kk-KZ" b="1" dirty="0">
                <a:solidFill>
                  <a:schemeClr val="accent3">
                    <a:lumMod val="50000"/>
                  </a:schemeClr>
                </a:solidFill>
              </a:rPr>
              <a:t>Объекты высокой эпидемической значимости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ABA0F5-954E-435D-BE41-DF866A6E1ACA}"/>
              </a:ext>
            </a:extLst>
          </p:cNvPr>
          <p:cNvSpPr txBox="1"/>
          <p:nvPr/>
        </p:nvSpPr>
        <p:spPr>
          <a:xfrm>
            <a:off x="986590" y="5858032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САНИТАРНО-ЭПИДЕМИОЛОГИЧЕСКОЕ ЗАКЛЮЧЕНИЕ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73080277-DD3B-4C12-85F8-7C08201A164C}"/>
              </a:ext>
            </a:extLst>
          </p:cNvPr>
          <p:cNvSpPr/>
          <p:nvPr/>
        </p:nvSpPr>
        <p:spPr>
          <a:xfrm>
            <a:off x="3599848" y="4264373"/>
            <a:ext cx="1307322" cy="602863"/>
          </a:xfrm>
          <a:prstGeom prst="right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3322990B-05ED-4AB7-BE12-5CF3D317DA9D}"/>
              </a:ext>
            </a:extLst>
          </p:cNvPr>
          <p:cNvSpPr/>
          <p:nvPr/>
        </p:nvSpPr>
        <p:spPr>
          <a:xfrm>
            <a:off x="6525928" y="5281145"/>
            <a:ext cx="507245" cy="601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xmlns="" id="{1FAEB800-1C9E-4FCD-8B57-CB3173C80F3C}"/>
              </a:ext>
            </a:extLst>
          </p:cNvPr>
          <p:cNvSpPr/>
          <p:nvPr/>
        </p:nvSpPr>
        <p:spPr>
          <a:xfrm>
            <a:off x="364555" y="1956619"/>
            <a:ext cx="8015217" cy="1390906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перечня продукции и эпидемически значимых объектов, подлежащих государственному контролю и надзору в сфере санитарно-эпидемиологического благополучия населения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Министра здравоохранения Республики Казахстан от 30 ноября 2020 года                   № ҚР ДСМ-220/2020. </a:t>
            </a:r>
            <a:endParaRPr lang="ru-RU" sz="1600" kern="100" dirty="0">
              <a:solidFill>
                <a:schemeClr val="tx1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00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Выдача санитарно-эпидемиологического заключения</a:t>
            </a:r>
          </a:p>
        </p:txBody>
      </p:sp>
      <p:pic>
        <p:nvPicPr>
          <p:cNvPr id="6" name="Picture 4" descr="Государственный Герб 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5" y="0"/>
            <a:ext cx="545810" cy="4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xmlns="" id="{1FAEB800-1C9E-4FCD-8B57-CB3173C80F3C}"/>
              </a:ext>
            </a:extLst>
          </p:cNvPr>
          <p:cNvSpPr/>
          <p:nvPr/>
        </p:nvSpPr>
        <p:spPr>
          <a:xfrm>
            <a:off x="251460" y="658368"/>
            <a:ext cx="8563356" cy="1033272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О внесении изменений в приказ Министра здравоохранения Республики Казахстан от 30 декабря 2020 года № ҚР ДСМ-336/2020 «О некоторых вопросах оказания государственных услуг в сфере санитарно-эпидемиологического благополучия населения»</a:t>
            </a:r>
          </a:p>
          <a:p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Приказ Министра здравоохранения Республики Казахстан от 23 февраля 2023 года № 30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31260"/>
              </p:ext>
            </p:extLst>
          </p:nvPr>
        </p:nvGraphicFramePr>
        <p:xfrm>
          <a:off x="761238" y="1975941"/>
          <a:ext cx="7543799" cy="2019442"/>
        </p:xfrm>
        <a:graphic>
          <a:graphicData uri="http://schemas.openxmlformats.org/drawingml/2006/table">
            <a:tbl>
              <a:tblPr firstRow="1" firstCol="1" bandRow="1"/>
              <a:tblGrid>
                <a:gridCol w="2333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0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6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Объект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7" marR="31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исследований (испытаний)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7" marR="31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936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Объекты общественного питания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7" marR="31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Исследование микроклимата: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температура, относительная влажность, скорость движения воздуха (в холодный период года)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7" marR="31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3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Исследование воды на бактериологические и санитарно-химические показатели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7" marR="31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952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Шум от вентиляционного оборудования, при работе холодильного и технологического оборудования (во встроенно-пристроенных помещениях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57" marR="31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14" name="Picture 11" descr="C:\Users\K-204-2\Desktop\l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914" y="3466111"/>
            <a:ext cx="93890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214k_Smagulova\Desktop\2020_01_15_foto-e-g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16" y="5323203"/>
            <a:ext cx="1732400" cy="126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8905" y="6257572"/>
            <a:ext cx="7452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подается в электронном формате посредством веб-портала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www.egov.kz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154" y="4089611"/>
            <a:ext cx="5285173" cy="203132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Заявление в форме электронного документа, удостоверенного ЭЦП услугополучателя, по форме согласно приложению 5 настоящих Правил;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Электронная копия протоколов исследований (испытаний), проведенные аккредитованными лабораториями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-срок действия протоколов исследований, проведенных аккредитованными лабораториями, составляет 1 год.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-срок действия протоколов измерений, проведенных аккредитованными лабораториями, составляет 3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00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Профилактика пищевых отравлений</a:t>
            </a:r>
          </a:p>
        </p:txBody>
      </p:sp>
      <p:pic>
        <p:nvPicPr>
          <p:cNvPr id="6" name="Picture 4" descr="Государственный Герб 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5" y="0"/>
            <a:ext cx="545810" cy="4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3250" y="717755"/>
            <a:ext cx="8251418" cy="50965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49580" algn="l"/>
              </a:tabLst>
            </a:pPr>
            <a:r>
              <a:rPr lang="ru-RU" sz="1600" b="1" kern="10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	В целях профилактики пищевых отравлений, связанных с питанием в организациях образования и воспитания, необходимо:</a:t>
            </a:r>
          </a:p>
          <a:p>
            <a:pPr algn="just">
              <a:spcAft>
                <a:spcPts val="0"/>
              </a:spcAft>
              <a:tabLst>
                <a:tab pos="449580" algn="l"/>
              </a:tabLst>
            </a:pPr>
            <a:endParaRPr lang="ru-RU" sz="1600" b="1" kern="100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indent="3619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49263" algn="l"/>
                <a:tab pos="714375" algn="l"/>
              </a:tabLst>
            </a:pPr>
            <a:r>
              <a:rPr lang="ru-RU" sz="1600" kern="10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осуществлять п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рием пищевой продукции и продовольственного сырья при наличии документов, удостоверяющих их качество и безопасность, с внесением данных в бракеражный журнал скоропортящейся пищевой продукции и полуфабрикатов;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3619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49263" algn="l"/>
                <a:tab pos="714375" algn="l"/>
              </a:tabLst>
            </a:pPr>
            <a:r>
              <a:rPr lang="ru-RU" sz="1600" kern="5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не допускать присутствие обучающихся и воспитанников в производственных помещениях пищеблока и привлечение их к работам, связанным с приготовлением пищи, чистке овощей, раздаче готовой пищи, резке хлеба, мытью посуды, уборке производственных помещений;</a:t>
            </a:r>
            <a:endParaRPr lang="ru-RU" sz="1600" kern="50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indent="3619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49263" algn="l"/>
                <a:tab pos="71437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контроль за сроками годности и условиями хранения пищевой продукции, в соответствии со сроками годности, установленными производителем (изготовителем);</a:t>
            </a:r>
          </a:p>
          <a:p>
            <a:pPr indent="3619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49263" algn="l"/>
                <a:tab pos="71437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раздельные условия хранения сырых продуктов и продуктов, которые используются для питания детей без термической обработки. Особого внимания требует правильное хранение и своевременное использование скоропортящихся продуктов (мясо, рыба, молоко, кисломолочные продукты и др.);</a:t>
            </a:r>
          </a:p>
          <a:p>
            <a:pPr indent="36195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49263" algn="l"/>
                <a:tab pos="71437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осуществлять хранение скоропортящейся пищевой продукции в низкотемпературных холодильных оборудованиях, и (или) в холодильных </a:t>
            </a:r>
          </a:p>
          <a:p>
            <a:pPr algn="just">
              <a:spcAft>
                <a:spcPts val="0"/>
              </a:spcAft>
              <a:tabLst>
                <a:tab pos="449263" algn="l"/>
                <a:tab pos="71437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камерах, и (или) холодильниках. Для контроля температуры установить </a:t>
            </a:r>
          </a:p>
          <a:p>
            <a:pPr algn="just">
              <a:spcAft>
                <a:spcPts val="0"/>
              </a:spcAft>
              <a:tabLst>
                <a:tab pos="449263" algn="l"/>
                <a:tab pos="71437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термометры. Использование ртутных термометров не допускается;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514108F-4F41-4EB2-8B40-A1EBD4A97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213" y="5162895"/>
            <a:ext cx="1695105" cy="16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00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Профилактика пищевых отравлений</a:t>
            </a:r>
          </a:p>
        </p:txBody>
      </p:sp>
      <p:pic>
        <p:nvPicPr>
          <p:cNvPr id="6" name="Picture 4" descr="Государственный Герб 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5" y="0"/>
            <a:ext cx="545810" cy="4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6122" y="698518"/>
            <a:ext cx="8531755" cy="57086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76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медицинским работником или ответственным лицом ежедневно проводить органолептическую оценку качества готовых блюд с внесением записей в журнал органолептической оценки качества блюд и кулинарных изделий;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проводить периодически оценку качества питания бракеражной комиссией;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обеспечить отбор в стерильные емкости суточных проб приготовленных и реализованных продуктов питания и кулинарных блюд</a:t>
            </a: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в соответствии с фактическим меню не менее 48 часов в специальном холодильном оборудовании или в специально отведенном месте холодильного оборудования для хранения готовой пищевой продукции при температуре +2 °C – +6 °C;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обеспечить работников пищеблока, технический персонал специальной одеждой (халат или куртка с брюками, головной убор, обувь);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обеспечить условия для соблюдения работниками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личной и производственной гигиены;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95350" algn="l"/>
              </a:tabLst>
            </a:pP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сотрудникам объектов образования и персоналу пищеблока иметь личные медицинские книжки с отметкой о допуске к работе.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Работники объекта общественного питания обязаны проходить периодические медицинские осмотры, гигиеническое обучение в установленном порядке, соблюдать правила личной гигиены. Сотрудники с признаками кишечной дисфункции, а также с ранами на руках к работе не допускаются.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4648</TotalTime>
  <Words>2220</Words>
  <Application>Microsoft Office PowerPoint</Application>
  <PresentationFormat>Экран (4:3)</PresentationFormat>
  <Paragraphs>204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Lucida Sans Unicode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Айгуль Турлыбекова</dc:creator>
  <cp:lastModifiedBy>COMP</cp:lastModifiedBy>
  <cp:revision>586</cp:revision>
  <cp:lastPrinted>2021-12-09T03:40:21Z</cp:lastPrinted>
  <dcterms:modified xsi:type="dcterms:W3CDTF">2025-09-10T08:52:18Z</dcterms:modified>
</cp:coreProperties>
</file>