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8.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79" r:id="rId3"/>
    <p:sldId id="271" r:id="rId4"/>
    <p:sldId id="278" r:id="rId5"/>
    <p:sldId id="277" r:id="rId6"/>
    <p:sldId id="276" r:id="rId7"/>
    <p:sldId id="273" r:id="rId8"/>
    <p:sldId id="274" r:id="rId9"/>
    <p:sldId id="280" r:id="rId10"/>
    <p:sldId id="281" r:id="rId11"/>
    <p:sldId id="282" r:id="rId12"/>
    <p:sldId id="285" r:id="rId13"/>
    <p:sldId id="284" r:id="rId14"/>
    <p:sldId id="283"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78" autoAdjust="0"/>
    <p:restoredTop sz="94660"/>
  </p:normalViewPr>
  <p:slideViewPr>
    <p:cSldViewPr snapToGrid="0" showGuides="1">
      <p:cViewPr varScale="1">
        <p:scale>
          <a:sx n="117" d="100"/>
          <a:sy n="117" d="100"/>
        </p:scale>
        <p:origin x="510" y="102"/>
      </p:cViewPr>
      <p:guideLst>
        <p:guide orient="horz" pos="2143"/>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Slide Number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en-US" smtClean="0"/>
            </a:fld>
            <a:endParaRPr lang="en-US"/>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
        <p:nvSpPr>
          <p:cNvPr id="7" name="Content Placeholder 6"/>
          <p:cNvSpPr>
            <a:spLocks noGrp="1"/>
          </p:cNvSpPr>
          <p:nvPr>
            <p:ph sz="quarter" idx="13"/>
          </p:nvPr>
        </p:nvSpPr>
        <p:spPr>
          <a:xfrm>
            <a:off x="838200" y="551543"/>
            <a:ext cx="10515600" cy="5558971"/>
          </a:xfrm>
        </p:spPr>
        <p:txBody>
          <a:bodyPr/>
          <a:lstStyle/>
          <a:p>
            <a:pPr lvl="0"/>
            <a:r>
              <a:rPr lang="en-US" dirty="0">
                <a:sym typeface="+mn-ea"/>
              </a:rPr>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chor="ctr" anchorCtr="0">
            <a:normAutofit/>
          </a:bodyPr>
          <a:lstStyle>
            <a:lvl1pPr>
              <a:defRPr sz="4400" b="1">
                <a:effectLst/>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Click to edit Master text styles</a:t>
            </a:r>
            <a:endParaRPr lang="en-US" dirty="0" smtClean="0"/>
          </a:p>
          <a:p>
            <a:pPr lvl="1"/>
            <a:r>
              <a:rPr lang="en-US" dirty="0"/>
              <a:t>Second level </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en-US" dirty="0" smtClean="0">
                <a:sym typeface="+mn-ea"/>
              </a:rPr>
              <a:t>Click to edit Master title style</a:t>
            </a:r>
            <a:endParaRPr lang="en-US" dirty="0" smtClean="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Slide Number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en-US" dirty="0" smtClean="0">
                <a:sym typeface="+mn-ea"/>
              </a:rPr>
              <a:t>Click to edit Master title style</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en-US" dirty="0"/>
              <a:t>Click to edit Master text styles</a:t>
            </a:r>
            <a:endParaRPr lang="en-US" dirty="0"/>
          </a:p>
          <a:p>
            <a:pPr lvl="1"/>
            <a:r>
              <a:rPr lang="en-US" dirty="0">
                <a:sym typeface="+mn-ea"/>
              </a:rPr>
              <a:t>Second level</a:t>
            </a:r>
            <a:endParaRPr lang="en-US" dirty="0"/>
          </a:p>
          <a:p>
            <a:pPr lvl="2"/>
            <a:r>
              <a:rPr lang="en-US" dirty="0">
                <a:sym typeface="+mn-ea"/>
              </a:rPr>
              <a:t>Third level</a:t>
            </a:r>
            <a:endParaRPr lang="en-US" dirty="0"/>
          </a:p>
          <a:p>
            <a:pPr lvl="3"/>
            <a:r>
              <a:rPr lang="en-US" dirty="0">
                <a:sym typeface="+mn-ea"/>
              </a:rPr>
              <a:t>Fourth level</a:t>
            </a:r>
            <a:endParaRPr lang="en-US" dirty="0"/>
          </a:p>
          <a:p>
            <a:pPr lvl="4"/>
            <a:r>
              <a:rPr lang="en-US" dirty="0">
                <a:sym typeface="+mn-ea"/>
              </a:rPr>
              <a:t>Fifth level</a:t>
            </a:r>
            <a:endParaRPr lang="en-US" dirty="0"/>
          </a:p>
        </p:txBody>
      </p:sp>
      <p:sp>
        <p:nvSpPr>
          <p:cNvPr id="5" name="Date Placeholder 4"/>
          <p:cNvSpPr>
            <a:spLocks noGrp="1"/>
          </p:cNvSpPr>
          <p:nvPr>
            <p:ph type="dt" sz="half" idx="10"/>
          </p:nvPr>
        </p:nvSpPr>
        <p:spPr/>
        <p:txBody>
          <a:bodyPr/>
          <a:lstStyle/>
          <a:p>
            <a:fld id="{760FBDFE-C587-4B4C-A407-44438C67B59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en-US" dirty="0" smtClean="0">
                <a:sym typeface="+mn-ea"/>
              </a:rPr>
              <a:t>Click to edit Master title style</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615609"/>
            <a:ext cx="5157787" cy="357405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内容占位符 5"/>
          <p:cNvSpPr>
            <a:spLocks noGrp="1"/>
          </p:cNvSpPr>
          <p:nvPr>
            <p:ph sz="quarter" idx="4"/>
          </p:nvPr>
        </p:nvSpPr>
        <p:spPr>
          <a:xfrm>
            <a:off x="6172200" y="2615609"/>
            <a:ext cx="5183188" cy="3574054"/>
          </a:xfrm>
        </p:spPr>
        <p:txBody>
          <a:bodyPr/>
          <a:lstStyle/>
          <a:p>
            <a:pPr lvl="0"/>
            <a:r>
              <a:rPr lang="en-US" dirty="0">
                <a:sym typeface="+mn-ea"/>
              </a:rPr>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760FBDFE-C587-4B4C-A407-44438C67B59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chor="ctr" anchorCtr="0">
            <a:normAutofit/>
          </a:bodyPr>
          <a:lstStyle>
            <a:lvl1pPr>
              <a:defRPr sz="3200" b="0">
                <a:effectLst/>
                <a:latin typeface="Calibri Light" panose="020F0302020204030204" pitchFamily="34" charset="0"/>
                <a:cs typeface="Calibri Light" panose="020F0302020204030204" pitchFamily="34" charset="0"/>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9EFD9D74-47D9-4702-A33C-335B63B48DB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47A4-756D-490B-A52F-7D9E2C9FC05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60FBDFE-C587-4B4C-A407-44438C67B59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70B2-8BF9-45C0-BB95-33D1B9D3A85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a:p>
          <a:p>
            <a:pPr lvl="3"/>
            <a:r>
              <a:rPr lang="en-US" dirty="0" smtClean="0"/>
              <a:t>Fourth level</a:t>
            </a:r>
            <a:endParaRPr lang="en-US" dirty="0"/>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baseline="0">
                <a:solidFill>
                  <a:schemeClr val="tx1">
                    <a:tint val="75000"/>
                  </a:schemeClr>
                </a:solidFill>
              </a:defRPr>
            </a:lvl1pPr>
          </a:lstStyle>
          <a:p>
            <a:fld id="{760FBDFE-C587-4B4C-A407-44438C67B59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49AE70B2-8BF9-45C0-BB95-33D1B9D3A85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Calibri Light" panose="020F0302020204030204" pitchFamily="34" charset="0"/>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effectLst/>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effectLst/>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web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3" name="Текстовое поле 2"/>
          <p:cNvSpPr txBox="1"/>
          <p:nvPr/>
        </p:nvSpPr>
        <p:spPr>
          <a:xfrm>
            <a:off x="1271905" y="3793490"/>
            <a:ext cx="4395470" cy="178879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en-US"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шығармашылық қабілеттерін ашып, сахналық мәдениетін дамытатын қызықты орта. Үйірмеде балалар актерлік шеберлікті үйреніп, түрлі рөлдерді сомдайды, сахнада еркін сөйлеу, көрермен алдында өзін-өзі сенімді ұстау дағдыларын меңгереді. Театр студиясы – қиялды ұштап, достық пен ынтымақтастықты арттыратын өнер ордасы.</a:t>
            </a:r>
            <a:endParaRPr lang="en-US" altLang="zh-CN" sz="1600">
              <a:latin typeface="Times New Roman" panose="02020603050405020304"/>
              <a:ea typeface="Calibri" panose="020F0502020204030204"/>
            </a:endParaRPr>
          </a:p>
          <a:p>
            <a:pP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Бұзаубаева А.А., 87778890929</a:t>
            </a:r>
            <a:endParaRPr lang="en-US" altLang="zh-CN" sz="1600">
              <a:latin typeface="Times New Roman" panose="02020603050405020304"/>
              <a:ea typeface="Calibri" panose="020F0502020204030204"/>
            </a:endParaRPr>
          </a:p>
        </p:txBody>
      </p:sp>
      <p:pic>
        <p:nvPicPr>
          <p:cNvPr id="5" name="Изображение 4"/>
          <p:cNvPicPr/>
          <p:nvPr/>
        </p:nvPicPr>
        <p:blipFill>
          <a:blip r:embed="rId2"/>
          <a:stretch>
            <a:fillRect/>
          </a:stretch>
        </p:blipFill>
        <p:spPr>
          <a:xfrm>
            <a:off x="1422400" y="967740"/>
            <a:ext cx="3903980" cy="2602230"/>
          </a:xfrm>
          <a:prstGeom prst="roundRect">
            <a:avLst/>
          </a:prstGeom>
        </p:spPr>
      </p:pic>
      <p:sp>
        <p:nvSpPr>
          <p:cNvPr id="6" name="Текстовое поле 5"/>
          <p:cNvSpPr txBox="1"/>
          <p:nvPr/>
        </p:nvSpPr>
        <p:spPr>
          <a:xfrm>
            <a:off x="1640205" y="343535"/>
            <a:ext cx="3686810" cy="400685"/>
          </a:xfrm>
          <a:prstGeom prst="rect">
            <a:avLst/>
          </a:prstGeom>
          <a:noFill/>
        </p:spPr>
        <p:txBody>
          <a:bodyPr wrap="square" rtlCol="0" anchor="t">
            <a:noAutofit/>
          </a:bodyPr>
          <a:p>
            <a:r>
              <a:rPr lang="en-US" altLang="zh-CN" sz="1600" b="1">
                <a:latin typeface="Times New Roman" panose="02020603050405020304"/>
                <a:ea typeface="Calibri" panose="020F0502020204030204"/>
                <a:sym typeface="+mn-ea"/>
              </a:rPr>
              <a:t>«Қызық» оқушылар театр студиясы</a:t>
            </a:r>
            <a:endParaRPr lang="en-US" altLang="zh-CN" sz="1600" b="1">
              <a:latin typeface="Times New Roman" panose="02020603050405020304"/>
              <a:ea typeface="Calibri" panose="020F0502020204030204"/>
              <a:sym typeface="+mn-ea"/>
            </a:endParaRPr>
          </a:p>
        </p:txBody>
      </p:sp>
      <p:sp>
        <p:nvSpPr>
          <p:cNvPr id="7" name="Текстовое поле 6"/>
          <p:cNvSpPr txBox="1"/>
          <p:nvPr/>
        </p:nvSpPr>
        <p:spPr>
          <a:xfrm>
            <a:off x="7000875" y="3793490"/>
            <a:ext cx="4114165" cy="188976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en-US" altLang="en-US" sz="1600">
                <a:latin typeface="Times New Roman" panose="02020603050405020304"/>
                <a:ea typeface="Calibri" panose="020F0502020204030204"/>
              </a:rPr>
              <a:t>Ұ</a:t>
            </a:r>
            <a:r>
              <a:rPr lang="en-US" altLang="zh-CN" sz="1600">
                <a:latin typeface="Times New Roman" panose="02020603050405020304"/>
                <a:ea typeface="Calibri" panose="020F0502020204030204"/>
              </a:rPr>
              <a:t>қыптылық пен әдемілікті қатар үйрететін шығармашылық орталық. Үйірмеде оқушылар бисерден әшекей бұйымдар, кәдесыйлар мен сәндік композициялар жасауды меңгереді. Бұл үйірме қиялды дамытып, шыдамдылық пен қолдың икемділігін арттырады, сондай-ақ әсемдікке, өнерге деген сүйіспеншілікті қалыптастырады.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Айдаубай Ж., 87779336499</a:t>
            </a:r>
            <a:endParaRPr lang="en-US" altLang="zh-CN" sz="1600">
              <a:latin typeface="Times New Roman" panose="02020603050405020304"/>
              <a:ea typeface="Calibri" panose="020F0502020204030204"/>
            </a:endParaRPr>
          </a:p>
        </p:txBody>
      </p:sp>
      <p:sp>
        <p:nvSpPr>
          <p:cNvPr id="10" name="Текстовое поле 9"/>
          <p:cNvSpPr txBox="1"/>
          <p:nvPr/>
        </p:nvSpPr>
        <p:spPr>
          <a:xfrm>
            <a:off x="7754620" y="343535"/>
            <a:ext cx="255968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«Бисер әлемі» үйірмесі</a:t>
            </a:r>
            <a:endParaRPr lang="en-US" altLang="zh-CN" sz="1600" b="1">
              <a:latin typeface="Times New Roman" panose="02020603050405020304"/>
              <a:ea typeface="Calibri" panose="020F0502020204030204"/>
              <a:sym typeface="+mn-ea"/>
            </a:endParaRPr>
          </a:p>
        </p:txBody>
      </p:sp>
      <p:pic>
        <p:nvPicPr>
          <p:cNvPr id="11" name="Изображение 10"/>
          <p:cNvPicPr/>
          <p:nvPr/>
        </p:nvPicPr>
        <p:blipFill>
          <a:blip r:embed="rId3"/>
          <a:stretch>
            <a:fillRect/>
          </a:stretch>
        </p:blipFill>
        <p:spPr>
          <a:xfrm>
            <a:off x="7317105" y="884555"/>
            <a:ext cx="3528060" cy="2705735"/>
          </a:xfrm>
          <a:prstGeom prst="round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272540" y="3722370"/>
            <a:ext cx="4203700" cy="1899920"/>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ән айту қабілетін дамытып, музыкалық есту қабілетін, дауыс диапазонын жетілдіретін шығармашылық орта. Үйірмеде түрлі жанрдағы әндер үйретіліп, сахналық мәдениет пен өнерге деген қызығушылық қалыптасады.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Ибраева Г.И., 87713580860</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503170" y="429895"/>
            <a:ext cx="193294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Вокал үйірмесі</a:t>
            </a:r>
            <a:r>
              <a:rPr lang="en-US" altLang="zh-CN" sz="1600">
                <a:latin typeface="Times New Roman" panose="02020603050405020304"/>
                <a:ea typeface="Calibri" panose="020F0502020204030204"/>
                <a:sym typeface="+mn-ea"/>
              </a:rPr>
              <a:t> </a:t>
            </a:r>
            <a:endParaRPr lang="en-US" altLang="zh-CN" sz="1600">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673860" y="1176655"/>
            <a:ext cx="3401060" cy="2136140"/>
          </a:xfrm>
          <a:prstGeom prst="roundRect">
            <a:avLst/>
          </a:prstGeom>
        </p:spPr>
      </p:pic>
      <p:sp>
        <p:nvSpPr>
          <p:cNvPr id="6" name="Текстовое поле 5"/>
          <p:cNvSpPr txBox="1"/>
          <p:nvPr/>
        </p:nvSpPr>
        <p:spPr>
          <a:xfrm>
            <a:off x="6951345" y="3722370"/>
            <a:ext cx="4086860" cy="1397000"/>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би өнеріне қызығушылығын арттырып, ұлттық және заманауи билерді үйрететін шығармашылық орталық. Үйірмеде балалардың қимыл-қозғалыс үйлесімділігі, әсемдік пен талғамы дамып, сахналық мәдениеті қалыптасады.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Кадырбеков К.Т., 87750906211</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905750" y="429895"/>
            <a:ext cx="242824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Хореография үйірмесі</a:t>
            </a:r>
            <a:r>
              <a:rPr lang="en-US" altLang="zh-CN" sz="1600">
                <a:latin typeface="Times New Roman" panose="02020603050405020304"/>
                <a:ea typeface="Calibri" panose="020F0502020204030204"/>
                <a:sym typeface="+mn-ea"/>
              </a:rPr>
              <a:t> </a:t>
            </a:r>
            <a:endParaRPr lang="en-US" altLang="zh-CN" sz="1600">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196455" y="1176655"/>
            <a:ext cx="3574415" cy="2155825"/>
          </a:xfrm>
          <a:prstGeom prst="round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246505" y="3946525"/>
            <a:ext cx="4255770" cy="220408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спортқа деген қызығушылығын арттырып, салауатты өмір салтын ұстануға тәрбиелейтін спорттық бағыттағы үйірме. Сабақтарда командалық ойын дағдылары, жылдамдық, икемділік, шыдамдылық пен жауапкершілік қалыптасады.</a:t>
            </a:r>
            <a:endParaRPr lang="en-US" altLang="zh-CN" sz="1600">
              <a:latin typeface="Times New Roman" panose="02020603050405020304"/>
              <a:ea typeface="Calibri" panose="020F0502020204030204"/>
            </a:endParaRPr>
          </a:p>
          <a:p>
            <a:pPr algn="ct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Мухаметкалин Қ.М., 87773326404</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6849110" y="3946525"/>
            <a:ext cx="4290695" cy="132016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денсаулығын нығайтып, спорттық қабілеттерін дамытуға бағытталған үйірме. Жаттығулар барысында ойыншылардың шапшаңдығы, төзімділігі, икемділігі артып, командалық рух пен бір-біріне қолдау көрсету дағдылары қалыптасады.</a:t>
            </a:r>
            <a:endParaRPr lang="en-US" altLang="zh-CN" sz="1600">
              <a:latin typeface="Times New Roman" panose="02020603050405020304"/>
              <a:ea typeface="Calibri" panose="020F0502020204030204"/>
            </a:endParaRPr>
          </a:p>
          <a:p>
            <a:pPr algn="ct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Абенов А.Ж., 87471401798</a:t>
            </a:r>
            <a:endParaRPr lang="en-US" altLang="zh-CN" sz="1600">
              <a:latin typeface="Times New Roman" panose="02020603050405020304"/>
              <a:ea typeface="Calibri" panose="020F0502020204030204"/>
            </a:endParaRPr>
          </a:p>
        </p:txBody>
      </p:sp>
      <p:pic>
        <p:nvPicPr>
          <p:cNvPr id="5" name="Изображение 4"/>
          <p:cNvPicPr/>
          <p:nvPr/>
        </p:nvPicPr>
        <p:blipFill>
          <a:blip r:embed="rId2"/>
          <a:stretch>
            <a:fillRect/>
          </a:stretch>
        </p:blipFill>
        <p:spPr>
          <a:xfrm>
            <a:off x="1501775" y="1244600"/>
            <a:ext cx="3547110" cy="2102485"/>
          </a:xfrm>
          <a:prstGeom prst="rect">
            <a:avLst/>
          </a:prstGeom>
        </p:spPr>
      </p:pic>
      <p:sp>
        <p:nvSpPr>
          <p:cNvPr id="6" name="Текстовое поле 5"/>
          <p:cNvSpPr txBox="1"/>
          <p:nvPr/>
        </p:nvSpPr>
        <p:spPr>
          <a:xfrm>
            <a:off x="1700530" y="443230"/>
            <a:ext cx="334835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Волейбол үйірмесі (ұлдар, қыздар)</a:t>
            </a:r>
            <a:endParaRPr lang="en-US" altLang="zh-CN" sz="1600" b="1">
              <a:latin typeface="Times New Roman" panose="02020603050405020304"/>
              <a:ea typeface="Calibri" panose="020F0502020204030204"/>
              <a:sym typeface="+mn-ea"/>
            </a:endParaRPr>
          </a:p>
        </p:txBody>
      </p:sp>
      <p:sp>
        <p:nvSpPr>
          <p:cNvPr id="7" name="Текстовое поле 6"/>
          <p:cNvSpPr txBox="1"/>
          <p:nvPr/>
        </p:nvSpPr>
        <p:spPr>
          <a:xfrm>
            <a:off x="8300085" y="443230"/>
            <a:ext cx="183769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Футбол үйірмесі</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496175" y="1158875"/>
            <a:ext cx="3342640" cy="2273300"/>
          </a:xfrm>
          <a:prstGeom prst="round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276350" y="3763645"/>
            <a:ext cx="4195445" cy="220408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дене дайындығын арттырып, жылдамдық, дәлдік және икемділікті дамытуға арналған спорттық үйірме. Сабақтарда ойын техникасы мен тактикасы үйретіліп, командалық жұмыс пен көшбасшылық қабілеттері қалыптасады.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Сапаргазиев К.Ж., 87015484332</a:t>
            </a:r>
            <a:endParaRPr lang="en-US" altLang="zh-CN" sz="1600">
              <a:latin typeface="Times New Roman" panose="02020603050405020304"/>
              <a:ea typeface="Calibri" panose="020F0502020204030204"/>
            </a:endParaRPr>
          </a:p>
          <a:p>
            <a:pPr algn="just" defTabSz="266700">
              <a:lnSpc>
                <a:spcPct val="107000"/>
              </a:lnSpc>
            </a:pPr>
            <a:r>
              <a:rPr lang="en-US" altLang="zh-CN" sz="1600">
                <a:latin typeface="Times New Roman" panose="02020603050405020304"/>
                <a:ea typeface="Calibri" panose="020F0502020204030204"/>
              </a:rPr>
              <a:t> </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279015" y="375285"/>
            <a:ext cx="219075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Баскетбол үйірмесі</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556385" y="1237615"/>
            <a:ext cx="3635375" cy="2000885"/>
          </a:xfrm>
          <a:prstGeom prst="roundRect">
            <a:avLst/>
          </a:prstGeom>
        </p:spPr>
      </p:pic>
      <p:sp>
        <p:nvSpPr>
          <p:cNvPr id="6" name="Текстовое поле 5"/>
          <p:cNvSpPr txBox="1"/>
          <p:nvPr/>
        </p:nvSpPr>
        <p:spPr>
          <a:xfrm>
            <a:off x="6849110" y="3763645"/>
            <a:ext cx="4290695" cy="1923415"/>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Ұ</a:t>
            </a:r>
            <a:r>
              <a:rPr lang="en-US" altLang="zh-CN" sz="1600">
                <a:latin typeface="Times New Roman" panose="02020603050405020304"/>
                <a:ea typeface="Calibri" panose="020F0502020204030204"/>
              </a:rPr>
              <a:t>лттық спорт түрін насихаттайтын, оқушылардың күш-қуатын, ептілігін, төзімділігін арттыратын үйірме. Мұнда палуандық өнердің негізгі әдіс-тәсілдері үйретіліп, дене дайындығы шыңдалады. Мақсаты – жас ұрпақты салауатты өмір салтына баулу, ұлттық спортқа қызығушылығын арттыру және жарыстарға дайындау.</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Уахитов Б.К., 87053324688</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851775" y="467360"/>
            <a:ext cx="259969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Қазақша күрес үйірмесі </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239000" y="1237615"/>
            <a:ext cx="3605530" cy="20008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337945" y="3370580"/>
            <a:ext cx="4072255" cy="263398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логикалық ойлауын, зейінін, шыдамдылығын және тапқырлығын дамытатын зияткерлік үйірме. Сабақтарда шахмат ережелері, стратегия мен тактика негіздері үйретіліп, оқушылардың шешім қабылдау дағдысы қалыптасады. Мақсаты – ой-өрісті кеңейту, интеллектуалды қабілеттерді дамыту және жарыстарға қатысуға дайындау.</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just" defTabSz="266700">
              <a:lnSpc>
                <a:spcPct val="107000"/>
              </a:lnSpc>
            </a:pPr>
            <a:r>
              <a:rPr lang="en-US" altLang="zh-CN" sz="1600">
                <a:latin typeface="Times New Roman" panose="02020603050405020304"/>
                <a:ea typeface="Calibri" panose="020F0502020204030204"/>
              </a:rPr>
              <a:t>Жетекшісі: Абдигалимов К.С., 87075972457.</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414270" y="347980"/>
            <a:ext cx="192024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Шахмат үйірмесі</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737360" y="916305"/>
            <a:ext cx="3274060" cy="2047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10" name="Текстовое поле 9"/>
          <p:cNvSpPr txBox="1"/>
          <p:nvPr/>
        </p:nvSpPr>
        <p:spPr>
          <a:xfrm>
            <a:off x="1270635" y="3811270"/>
            <a:ext cx="4152900" cy="1702435"/>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Ұ</a:t>
            </a:r>
            <a:r>
              <a:rPr lang="en-US" altLang="zh-CN" sz="1600">
                <a:latin typeface="Times New Roman" panose="02020603050405020304"/>
                <a:ea typeface="Calibri" panose="020F0502020204030204"/>
              </a:rPr>
              <a:t>лттық қолөнер дәстүрін дәріптейтін шығармашылық орта. Үйірмеде оқушылар түрлі қолданбалы өнер түрлерін (қолөнер бұйымдары, кесте, тоқыма, қағазбен жұмыс және т.б.) үйренеді. Бұл үйірме балалардың шеберлігін, шыдамдылығын, ұқыптылығын дамытып, әсемдікке, еңбексүйгіштікке тәрбиелейді.</a:t>
            </a:r>
            <a:endParaRPr lang="en-US" altLang="zh-CN" sz="1600">
              <a:latin typeface="Times New Roman" panose="02020603050405020304"/>
              <a:ea typeface="Calibri" panose="020F0502020204030204"/>
            </a:endParaRPr>
          </a:p>
          <a:p>
            <a:pPr algn="ct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Зилькенова Р.О., 87715592302</a:t>
            </a:r>
            <a:endParaRPr lang="en-US" altLang="zh-CN" sz="1600">
              <a:latin typeface="Times New Roman" panose="02020603050405020304"/>
              <a:ea typeface="Calibri" panose="020F0502020204030204"/>
            </a:endParaRPr>
          </a:p>
        </p:txBody>
      </p:sp>
      <p:sp>
        <p:nvSpPr>
          <p:cNvPr id="11" name="Текстовое поле 10"/>
          <p:cNvSpPr txBox="1"/>
          <p:nvPr/>
        </p:nvSpPr>
        <p:spPr>
          <a:xfrm>
            <a:off x="1717675" y="367030"/>
            <a:ext cx="331343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«Алтын саусақ» қолөнер үйірмесі</a:t>
            </a:r>
            <a:endParaRPr lang="en-US" altLang="zh-CN" sz="1600" b="1">
              <a:latin typeface="Times New Roman" panose="02020603050405020304"/>
              <a:ea typeface="Calibri" panose="020F0502020204030204"/>
              <a:sym typeface="+mn-ea"/>
            </a:endParaRPr>
          </a:p>
        </p:txBody>
      </p:sp>
      <p:pic>
        <p:nvPicPr>
          <p:cNvPr id="12" name="Изображение 11"/>
          <p:cNvPicPr/>
          <p:nvPr/>
        </p:nvPicPr>
        <p:blipFill>
          <a:blip r:embed="rId2"/>
          <a:srcRect t="11305" b="12094"/>
          <a:stretch>
            <a:fillRect/>
          </a:stretch>
        </p:blipFill>
        <p:spPr>
          <a:xfrm>
            <a:off x="1334770" y="1144905"/>
            <a:ext cx="4078605" cy="2095500"/>
          </a:xfrm>
          <a:prstGeom prst="roundRect">
            <a:avLst/>
          </a:prstGeom>
        </p:spPr>
      </p:pic>
      <p:sp>
        <p:nvSpPr>
          <p:cNvPr id="13" name="Текстовое поле 12"/>
          <p:cNvSpPr txBox="1"/>
          <p:nvPr/>
        </p:nvSpPr>
        <p:spPr>
          <a:xfrm>
            <a:off x="6990715" y="3811270"/>
            <a:ext cx="4007485" cy="150114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М</a:t>
            </a:r>
            <a:r>
              <a:rPr lang="en-US" altLang="zh-CN" sz="1600">
                <a:latin typeface="Times New Roman" panose="02020603050405020304"/>
                <a:ea typeface="Calibri" panose="020F0502020204030204"/>
              </a:rPr>
              <a:t>ейірімділік пен ізгілікті насихаттайтын ұйым. Клуб мүшелері қайырымдылық акцияларына, экологиялық бастамаларға, әлеуметтік жобаларға қатысады. Үйірме оқушыларды жауапкершілікке, жанашырлыққа, қоғамдық белсенділікке тәрбиелейді және туған ауылға үлес қосуға мүмкіндік береді.</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Алимбаева Р.И., 87715598548</a:t>
            </a:r>
            <a:endParaRPr lang="en-US" altLang="zh-CN" sz="1600">
              <a:latin typeface="Times New Roman" panose="02020603050405020304"/>
              <a:ea typeface="Calibri" panose="020F0502020204030204"/>
            </a:endParaRPr>
          </a:p>
        </p:txBody>
      </p:sp>
      <p:sp>
        <p:nvSpPr>
          <p:cNvPr id="14" name="Текстовое поле 13"/>
          <p:cNvSpPr txBox="1"/>
          <p:nvPr/>
        </p:nvSpPr>
        <p:spPr>
          <a:xfrm>
            <a:off x="7341235" y="367030"/>
            <a:ext cx="3306445" cy="337185"/>
          </a:xfrm>
          <a:prstGeom prst="rect">
            <a:avLst/>
          </a:prstGeom>
          <a:noFill/>
        </p:spPr>
        <p:txBody>
          <a:bodyPr wrap="square" rtlCol="0" anchor="t">
            <a:spAutoFit/>
          </a:bodyPr>
          <a:p>
            <a:pPr algn="ctr"/>
            <a:r>
              <a:rPr lang="en-US" altLang="zh-CN" sz="1600" b="1">
                <a:latin typeface="Times New Roman" panose="02020603050405020304"/>
                <a:ea typeface="Calibri" panose="020F0502020204030204"/>
                <a:sym typeface="+mn-ea"/>
              </a:rPr>
              <a:t>«Кенжекөл еріктілері» үйірмесі</a:t>
            </a:r>
            <a:endParaRPr lang="en-US" altLang="zh-CN" sz="1600" b="1">
              <a:latin typeface="Times New Roman" panose="02020603050405020304"/>
              <a:ea typeface="Calibri" panose="020F0502020204030204"/>
              <a:sym typeface="+mn-ea"/>
            </a:endParaRPr>
          </a:p>
        </p:txBody>
      </p:sp>
      <p:pic>
        <p:nvPicPr>
          <p:cNvPr id="17" name="Изображение 16"/>
          <p:cNvPicPr/>
          <p:nvPr/>
        </p:nvPicPr>
        <p:blipFill>
          <a:blip r:embed="rId3"/>
          <a:stretch>
            <a:fillRect/>
          </a:stretch>
        </p:blipFill>
        <p:spPr>
          <a:xfrm>
            <a:off x="7513955" y="1240155"/>
            <a:ext cx="3229610" cy="1905635"/>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052195" y="3755390"/>
            <a:ext cx="4645025" cy="230378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Қ</a:t>
            </a:r>
            <a:r>
              <a:rPr lang="en-US" altLang="zh-CN" sz="1600">
                <a:latin typeface="Times New Roman" panose="02020603050405020304"/>
                <a:ea typeface="Calibri" panose="020F0502020204030204"/>
              </a:rPr>
              <a:t>азақ халқының ұлттық интеллектуалдық ойынына баулиды. Бұл үйірме оқушылардың логикалық ойлау қабілетін, есте сақтауын, шыдамдылығын дамытады. Сонымен қатар ұлттық құндылықтарды дәріптеп, достық пен әділдікке тәрбиелейді.</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Жандарбек С.Е., 87075039567</a:t>
            </a:r>
            <a:endParaRPr lang="en-US" altLang="zh-CN" sz="1600">
              <a:latin typeface="Times New Roman" panose="02020603050405020304"/>
              <a:ea typeface="Calibri" panose="020F0502020204030204"/>
            </a:endParaRPr>
          </a:p>
          <a:p>
            <a:pPr algn="just" defTabSz="266700">
              <a:lnSpc>
                <a:spcPct val="107000"/>
              </a:lnSpc>
            </a:pPr>
            <a:r>
              <a:rPr lang="en-US" altLang="zh-CN" sz="1600">
                <a:latin typeface="Times New Roman" panose="02020603050405020304"/>
                <a:ea typeface="Calibri" panose="020F0502020204030204"/>
              </a:rPr>
              <a:t> </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1936750" y="347980"/>
            <a:ext cx="323850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«Тоғызқұмалақ» үйірмесі</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365250" y="1073150"/>
            <a:ext cx="4018280" cy="2192020"/>
          </a:xfrm>
          <a:prstGeom prst="roundRect">
            <a:avLst/>
          </a:prstGeom>
        </p:spPr>
      </p:pic>
      <p:sp>
        <p:nvSpPr>
          <p:cNvPr id="6" name="Текстовое поле 5"/>
          <p:cNvSpPr txBox="1"/>
          <p:nvPr/>
        </p:nvSpPr>
        <p:spPr>
          <a:xfrm>
            <a:off x="6991350" y="3755390"/>
            <a:ext cx="4005580" cy="2194560"/>
          </a:xfrm>
          <a:prstGeom prst="rect">
            <a:avLst/>
          </a:prstGeom>
        </p:spPr>
        <p:txBody>
          <a:bodyPr wrap="square">
            <a:sp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шығармашылық қабілетін ашуға, актерлік шеберлігін шыңдауға арналған үйірме. Мұнда балалар сахналық мәдениетті меңгеріп, өз ойын еркін жеткізуге, көпшілік алдында сөйлеуге дағдыланады.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Умиева Г.Ж., 87756668080</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6991350" y="347980"/>
            <a:ext cx="3796030" cy="337185"/>
          </a:xfrm>
          <a:prstGeom prst="rect">
            <a:avLst/>
          </a:prstGeom>
          <a:noFill/>
        </p:spPr>
        <p:txBody>
          <a:bodyPr wrap="square" rtlCol="0" anchor="t">
            <a:spAutoFit/>
          </a:bodyPr>
          <a:p>
            <a:pPr algn="ctr"/>
            <a:r>
              <a:rPr lang="en-US" altLang="zh-CN" sz="1600" b="1">
                <a:latin typeface="Times New Roman" panose="02020603050405020304"/>
                <a:ea typeface="Calibri" panose="020F0502020204030204"/>
                <a:sym typeface="+mn-ea"/>
              </a:rPr>
              <a:t>Театралдық үйірме «Жас Өркен»</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rcRect l="12934" t="11526" r="12271" b="16478"/>
          <a:stretch>
            <a:fillRect/>
          </a:stretch>
        </p:blipFill>
        <p:spPr>
          <a:xfrm>
            <a:off x="7369810" y="1073150"/>
            <a:ext cx="3645535" cy="2192655"/>
          </a:xfrm>
          <a:prstGeom prst="round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318895" y="3750310"/>
            <a:ext cx="4118610" cy="249745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Қ</a:t>
            </a:r>
            <a:r>
              <a:rPr lang="en-US" altLang="zh-CN" sz="1600">
                <a:latin typeface="Times New Roman" panose="02020603050405020304"/>
                <a:ea typeface="Calibri" panose="020F0502020204030204"/>
              </a:rPr>
              <a:t>ыз балалардың рухани, мәдени және эстетикалық дамуына арналған клуб. Мұнда оқушылар әдептілік, инабаттылық, сұлулық пен салауатты өмір салтын ұстану құндылықтарын меңгереді.</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Ахмекенова Г.М., 87751202058</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200275" y="375285"/>
            <a:ext cx="234823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«Аққу» қыздар клубы</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605280" y="1177290"/>
            <a:ext cx="3578860" cy="2108200"/>
          </a:xfrm>
          <a:prstGeom prst="roundRect">
            <a:avLst/>
          </a:prstGeom>
        </p:spPr>
      </p:pic>
      <p:sp>
        <p:nvSpPr>
          <p:cNvPr id="6" name="Текстовое поле 5"/>
          <p:cNvSpPr txBox="1"/>
          <p:nvPr/>
        </p:nvSpPr>
        <p:spPr>
          <a:xfrm>
            <a:off x="6951345" y="2903220"/>
            <a:ext cx="4086860" cy="264287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техникалық ойлауын, шығармашылық қабілетін және заманауи технологияларды меңгеру дағдыларын дамытуға бағытталған үйірме. Үйірме барысында балалар робототехника негіздерін үйреніп, қарапайым және күрделі механизмдер құрастырады, бағдарламалау дағдыларын жетілдіреді. Бұл үйірме оқушыларға ғылым мен техникаға қызығушылық танытып, болашақтағы инженерлік, техникалық мамандықтарға бағыт алуға мүмкіндік береді.</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Шушпаева Г.З., 87056144477</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996555" y="375285"/>
            <a:ext cx="226187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«Робикс» үйірмесі</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rcRect l="14762" r="7293"/>
          <a:stretch>
            <a:fillRect/>
          </a:stretch>
        </p:blipFill>
        <p:spPr>
          <a:xfrm>
            <a:off x="7360920" y="950595"/>
            <a:ext cx="3387725" cy="1830070"/>
          </a:xfrm>
          <a:prstGeom prst="round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276985" y="3610610"/>
            <a:ext cx="4195445" cy="188150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Ұ</a:t>
            </a:r>
            <a:r>
              <a:rPr lang="en-US" altLang="zh-CN" sz="1600">
                <a:latin typeface="Times New Roman" panose="02020603050405020304"/>
                <a:ea typeface="Calibri" panose="020F0502020204030204"/>
              </a:rPr>
              <a:t>лттық құндылықтарды дәріптеуге, дәстүр мен тарихты терең тануға, рухани-адамгершілік тәрбиені қалыптастыруға бағытталған клуб. Клуб жұмысы арқылы оқушылар халқымыздың салт-дәстүрлерін, әдет-ғұрпын, тарихи тұлғалардың өнегесін үйреніп, ұлттық мәдениетке деген құрметі мен қызығушылығын арттырады.</a:t>
            </a:r>
            <a:endParaRPr lang="en-US" altLang="zh-CN" sz="1600">
              <a:latin typeface="Times New Roman" panose="02020603050405020304"/>
              <a:ea typeface="Calibri" panose="020F0502020204030204"/>
            </a:endParaRPr>
          </a:p>
          <a:p>
            <a:pP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Баянхан Ғ., 87051624818</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679700" y="443865"/>
            <a:ext cx="194564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«Мирас» клубы</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2206799" y="986329"/>
            <a:ext cx="2419003" cy="2419003"/>
          </a:xfrm>
          <a:prstGeom prst="roundRect">
            <a:avLst/>
          </a:prstGeom>
        </p:spPr>
      </p:pic>
      <p:sp>
        <p:nvSpPr>
          <p:cNvPr id="6" name="Текстовое поле 5"/>
          <p:cNvSpPr txBox="1"/>
          <p:nvPr/>
        </p:nvSpPr>
        <p:spPr>
          <a:xfrm>
            <a:off x="7080885" y="2935605"/>
            <a:ext cx="3827780" cy="2407285"/>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логикалық ойлау қабілетін дамытуға, есеп шығару дағдыларын жетілдіруге арналған үйірме. Үйірме барысында оқушылар әртүрлі қызықты есептерді шешіп, математикалық логикалық ойындар ойнайды, олимпиадалық тапсырмаларға дайындалады. «Ой мен есеп» үйірмесі математикаға деген қызығушылықты арттырып, аналитикалық ойлау мен тапқырлықты қалыптастырады.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Хуаныш А.Х., 87476278119</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369810" y="443865"/>
            <a:ext cx="353885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«Ой мен есеп» математика үйірмесі</a:t>
            </a:r>
            <a:r>
              <a:rPr lang="en-US" altLang="zh-CN" sz="1600">
                <a:latin typeface="Times New Roman" panose="02020603050405020304"/>
                <a:ea typeface="Calibri" panose="020F0502020204030204"/>
                <a:sym typeface="+mn-ea"/>
              </a:rPr>
              <a:t> </a:t>
            </a:r>
            <a:endParaRPr lang="en-US" altLang="zh-CN" sz="1600">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510780" y="986155"/>
            <a:ext cx="3238500" cy="1949450"/>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256665" y="3412490"/>
            <a:ext cx="4235450" cy="2865120"/>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 смартфон арқылы сапалы фото және бейне түсіру өнеріне үйрететін үйірме. Үйірме барысында қатысушылар композиция заңдылықтарын, жарықпен жұмыс істеу әдістерін, фотосуреттерді өңдеу бағдарламаларын меңгереді. «ФотоLab» үйірмесі оқушылардың шығармашылық қабілеттерін дамытып, күнделікті сәттерді ерекше қырынан көруге баулиды.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Мукарам С.Е., 87761947352</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1721485" y="388620"/>
            <a:ext cx="407543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«ФотоLab» мобилография үйірмесі</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549400" y="1018540"/>
            <a:ext cx="3813810" cy="2101850"/>
          </a:xfrm>
          <a:prstGeom prst="roundRect">
            <a:avLst/>
          </a:prstGeom>
        </p:spPr>
      </p:pic>
      <p:sp>
        <p:nvSpPr>
          <p:cNvPr id="6" name="Текстовое поле 5"/>
          <p:cNvSpPr txBox="1"/>
          <p:nvPr/>
        </p:nvSpPr>
        <p:spPr>
          <a:xfrm>
            <a:off x="7052945" y="3412490"/>
            <a:ext cx="3950970" cy="2153920"/>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ағылшын тілін үйренуге деген қызығушылығын арттырып, ауызекі сөйлеу дағдыларын жетілдіруге арналған үйірме. Үйірмеде ойын түрінде сабақтар, әндер, диалогтар, пікірталастар ұйымдастырылып, қатысушылар ағылшын тілінде еркін сөйлесуді, тыңдау және түсіну қабілеттерін дамытады.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Сайфулла А.К., 87765583545</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865110" y="388620"/>
            <a:ext cx="253047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«English Club» үйірмесі</a:t>
            </a:r>
            <a:r>
              <a:rPr lang="en-US" altLang="zh-CN" sz="1600">
                <a:latin typeface="Times New Roman" panose="02020603050405020304"/>
                <a:ea typeface="Calibri" panose="020F0502020204030204"/>
                <a:sym typeface="+mn-ea"/>
              </a:rPr>
              <a:t> </a:t>
            </a:r>
            <a:endParaRPr lang="en-US" altLang="zh-CN" sz="1600">
              <a:latin typeface="Times New Roman" panose="02020603050405020304"/>
              <a:ea typeface="Calibri" panose="020F0502020204030204"/>
              <a:sym typeface="+mn-ea"/>
            </a:endParaRPr>
          </a:p>
        </p:txBody>
      </p:sp>
      <p:pic>
        <p:nvPicPr>
          <p:cNvPr id="14" name="Изображение 13"/>
          <p:cNvPicPr>
            <a:picLocks noChangeAspect="1"/>
          </p:cNvPicPr>
          <p:nvPr/>
        </p:nvPicPr>
        <p:blipFill>
          <a:blip r:embed="rId3"/>
          <a:stretch>
            <a:fillRect/>
          </a:stretch>
        </p:blipFill>
        <p:spPr>
          <a:xfrm>
            <a:off x="7328535" y="878840"/>
            <a:ext cx="3400425" cy="23806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310640" y="3401695"/>
            <a:ext cx="4126865" cy="296481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zh-CN"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сыни ойлау қабілетін, шешендік өнерін және өз ойын еркін жеткізе білу дағдысын дамытуға бағытталған клуб.</a:t>
            </a:r>
            <a:endParaRPr lang="en-US" altLang="zh-CN" sz="1600">
              <a:latin typeface="Times New Roman" panose="02020603050405020304"/>
              <a:ea typeface="Calibri" panose="020F0502020204030204"/>
            </a:endParaRPr>
          </a:p>
          <a:p>
            <a:pPr algn="just" defTabSz="266700">
              <a:lnSpc>
                <a:spcPct val="107000"/>
              </a:lnSpc>
            </a:pPr>
            <a:r>
              <a:rPr lang="en-US" altLang="zh-CN" sz="1600">
                <a:latin typeface="Times New Roman" panose="02020603050405020304"/>
                <a:ea typeface="Calibri" panose="020F0502020204030204"/>
              </a:rPr>
              <a:t>Клуб мүшелері түрлі тақырыптарда пікірталастар жүргізіп, дәлелдер келтіруді, қарсы пікірді тыңдап, оны талдауды үйренеді. «Парасат» клубы оқушыларды жауапкершілікке, көшбасшылыққа және мәдениетті пікір алмасуға тәрбиелейді.</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Казакова Ж.Ю., 87012625087</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1546225" y="307340"/>
            <a:ext cx="389128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Дебат клубы «Парасат» (орыс тілінде)</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310640" y="644525"/>
            <a:ext cx="3998595" cy="2423795"/>
          </a:xfrm>
          <a:prstGeom prst="rect">
            <a:avLst/>
          </a:prstGeom>
        </p:spPr>
      </p:pic>
      <p:sp>
        <p:nvSpPr>
          <p:cNvPr id="6" name="Текстовое поле 5"/>
          <p:cNvSpPr txBox="1"/>
          <p:nvPr/>
        </p:nvSpPr>
        <p:spPr>
          <a:xfrm>
            <a:off x="7046595" y="2858135"/>
            <a:ext cx="3895725" cy="231203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ой-өрісін кеңейтіп, өз пікірін еркін әрі дәлелді жеткізе білуіне жағдай жасайтын пікірталас алаңы. Клубтың мақсаты – жастардың азаматтық белсенділігін арттыру, сыни тұрғыдан ойлауға, мәдениетті пікірталас жүргізуге, қоғамдық мәселелерге саналы көзқараспен қарауға үйрету. «Саналы ұрпақ» мүшелері өз ойын негіздеп қорғауды, қарсы тарапты тыңдап, орынды жауап беруді меңгереді. </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Сулекеев Д.К., 87056129059</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428865" y="307340"/>
            <a:ext cx="329374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«Саналы ұрпақ» дебат клубы</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235825" y="965835"/>
            <a:ext cx="3463290" cy="1570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310640" y="3860800"/>
            <a:ext cx="4127500" cy="1561465"/>
          </a:xfrm>
          <a:prstGeom prst="rect">
            <a:avLst/>
          </a:prstGeom>
        </p:spPr>
        <p:txBody>
          <a:bodyPr>
            <a:noAutofit/>
          </a:bodyPr>
          <a:p>
            <a:pPr algn="just" defTabSz="266700">
              <a:lnSpc>
                <a:spcPct val="107000"/>
              </a:lnSpc>
            </a:pP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қушылардың ән айту өнерін дамытып, музыкалық қабілеттерін шыңдауға бағытталған шығармашылық орта. Үйірмеде оқушылар ән айту техникасын меңгереді, дауыс қою жаттығуларын орындайды, түрлі жанрдағы әндерді үйреніп, сахналық мәдениетке баулиды.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Мусина Е.П., 87773348108</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2489835" y="348615"/>
            <a:ext cx="206819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«Вокал» үйірмесі</a:t>
            </a:r>
            <a:r>
              <a:rPr lang="en-US" altLang="zh-CN" sz="1600">
                <a:latin typeface="Times New Roman" panose="02020603050405020304"/>
                <a:ea typeface="Calibri" panose="020F0502020204030204"/>
                <a:sym typeface="+mn-ea"/>
              </a:rPr>
              <a:t> </a:t>
            </a:r>
            <a:endParaRPr lang="en-US" altLang="zh-CN" sz="1600">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755140" y="1204595"/>
            <a:ext cx="3238500" cy="2259965"/>
          </a:xfrm>
          <a:prstGeom prst="roundRect">
            <a:avLst/>
          </a:prstGeom>
        </p:spPr>
      </p:pic>
      <p:sp>
        <p:nvSpPr>
          <p:cNvPr id="6" name="Текстовое поле 5"/>
          <p:cNvSpPr txBox="1"/>
          <p:nvPr/>
        </p:nvSpPr>
        <p:spPr>
          <a:xfrm>
            <a:off x="6993890" y="3860800"/>
            <a:ext cx="4001135" cy="149796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М</a:t>
            </a:r>
            <a:r>
              <a:rPr lang="en-US" altLang="zh-CN" sz="1600">
                <a:latin typeface="Times New Roman" panose="02020603050405020304"/>
                <a:ea typeface="Calibri" panose="020F0502020204030204"/>
              </a:rPr>
              <a:t>ектеп оқушыларының вокалдық қабілеттерін дамытуға, ұжымдық ән айту мәдениетін қалыптастыруға арналған шығармашылық үйірме.Хорда оқушылар көпдауысты ән айтуға машықтанып, музыкалық есту қабілетін жетілдіреді, сахнада өзін-өзі еркін ұстауды үйренеді.</a:t>
            </a:r>
            <a:endParaRPr lang="en-US" altLang="zh-CN" sz="1600">
              <a:latin typeface="Times New Roman" panose="02020603050405020304"/>
              <a:ea typeface="Calibri" panose="020F0502020204030204"/>
            </a:endParaRPr>
          </a:p>
          <a:p>
            <a:pPr algn="just" defTabSz="266700">
              <a:lnSpc>
                <a:spcPct val="107000"/>
              </a:lnSpc>
            </a:pPr>
            <a:r>
              <a:rPr lang="" altLang="en-US" sz="1600">
                <a:latin typeface="Times New Roman" panose="02020603050405020304"/>
                <a:ea typeface="Calibri" panose="020F0502020204030204"/>
              </a:rPr>
              <a:t> </a:t>
            </a:r>
            <a:endParaRPr lang="" altLang="en-US"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Жазкей Е., 87774502143</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8395335" y="348615"/>
            <a:ext cx="194564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Хор «Балауса»</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106920" y="1226820"/>
            <a:ext cx="3756660" cy="2093595"/>
          </a:xfrm>
          <a:prstGeom prst="round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Изображение 3"/>
          <p:cNvPicPr>
            <a:picLocks noChangeAspect="1"/>
          </p:cNvPicPr>
          <p:nvPr/>
        </p:nvPicPr>
        <p:blipFill>
          <a:blip r:embed="rId1"/>
          <a:stretch>
            <a:fillRect/>
          </a:stretch>
        </p:blipFill>
        <p:spPr>
          <a:xfrm rot="5400000">
            <a:off x="-2952750" y="2953385"/>
            <a:ext cx="6857365" cy="951230"/>
          </a:xfrm>
          <a:prstGeom prst="rect">
            <a:avLst/>
          </a:prstGeom>
        </p:spPr>
      </p:pic>
      <p:pic>
        <p:nvPicPr>
          <p:cNvPr id="8" name="Изображение 7"/>
          <p:cNvPicPr>
            <a:picLocks noChangeAspect="1"/>
          </p:cNvPicPr>
          <p:nvPr/>
        </p:nvPicPr>
        <p:blipFill>
          <a:blip r:embed="rId1"/>
          <a:stretch>
            <a:fillRect/>
          </a:stretch>
        </p:blipFill>
        <p:spPr>
          <a:xfrm rot="5400000">
            <a:off x="2843530" y="2952750"/>
            <a:ext cx="6857365" cy="951230"/>
          </a:xfrm>
          <a:prstGeom prst="rect">
            <a:avLst/>
          </a:prstGeom>
        </p:spPr>
      </p:pic>
      <p:pic>
        <p:nvPicPr>
          <p:cNvPr id="9" name="Изображение 8"/>
          <p:cNvPicPr>
            <a:picLocks noChangeAspect="1"/>
          </p:cNvPicPr>
          <p:nvPr/>
        </p:nvPicPr>
        <p:blipFill>
          <a:blip r:embed="rId1"/>
          <a:stretch>
            <a:fillRect/>
          </a:stretch>
        </p:blipFill>
        <p:spPr>
          <a:xfrm rot="5400000">
            <a:off x="8287385" y="2953385"/>
            <a:ext cx="6857365" cy="951230"/>
          </a:xfrm>
          <a:prstGeom prst="rect">
            <a:avLst/>
          </a:prstGeom>
        </p:spPr>
      </p:pic>
      <p:sp>
        <p:nvSpPr>
          <p:cNvPr id="2" name="Текстовое поле 1"/>
          <p:cNvSpPr txBox="1"/>
          <p:nvPr/>
        </p:nvSpPr>
        <p:spPr>
          <a:xfrm>
            <a:off x="1160145" y="3763645"/>
            <a:ext cx="4427855" cy="144208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Ұ</a:t>
            </a:r>
            <a:r>
              <a:rPr lang="en-US" altLang="zh-CN" sz="1600">
                <a:latin typeface="Times New Roman" panose="02020603050405020304"/>
                <a:ea typeface="Calibri" panose="020F0502020204030204"/>
              </a:rPr>
              <a:t>лттық аспабымыз домбыра арқылы оқушыларды өнерге, дәстүрге және отансүйгіштікке тәрбиелеуге бағытталған үйірме.Үйірме барысында оқушылар домбыра тартудың қыр-сырын меңгеріп, халық күйлерін үйренеді, ұлттық музыканың әсем әуенін сезінеді.</a:t>
            </a:r>
            <a:endParaRPr lang="en-US" altLang="zh-CN" sz="1600">
              <a:latin typeface="Times New Roman" panose="02020603050405020304"/>
              <a:ea typeface="Calibri" panose="020F0502020204030204"/>
            </a:endParaRPr>
          </a:p>
          <a:p>
            <a:pPr algn="ctr"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Жазкей Е., 87774502143</a:t>
            </a:r>
            <a:endParaRPr lang="en-US" altLang="zh-CN" sz="1600">
              <a:latin typeface="Times New Roman" panose="02020603050405020304"/>
              <a:ea typeface="Calibri" panose="020F0502020204030204"/>
            </a:endParaRPr>
          </a:p>
        </p:txBody>
      </p:sp>
      <p:sp>
        <p:nvSpPr>
          <p:cNvPr id="3" name="Текстовое поле 2"/>
          <p:cNvSpPr txBox="1"/>
          <p:nvPr/>
        </p:nvSpPr>
        <p:spPr>
          <a:xfrm>
            <a:off x="1850390" y="415925"/>
            <a:ext cx="3470275"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«Атамұра» домбыра үйірмесі</a:t>
            </a:r>
            <a:endParaRPr lang="en-US" altLang="zh-CN" sz="1600" b="1">
              <a:latin typeface="Times New Roman" panose="02020603050405020304"/>
              <a:ea typeface="Calibri" panose="020F0502020204030204"/>
              <a:sym typeface="+mn-ea"/>
            </a:endParaRPr>
          </a:p>
        </p:txBody>
      </p:sp>
      <p:pic>
        <p:nvPicPr>
          <p:cNvPr id="5" name="Изображение 4"/>
          <p:cNvPicPr/>
          <p:nvPr/>
        </p:nvPicPr>
        <p:blipFill>
          <a:blip r:embed="rId2"/>
          <a:stretch>
            <a:fillRect/>
          </a:stretch>
        </p:blipFill>
        <p:spPr>
          <a:xfrm>
            <a:off x="1353820" y="1250950"/>
            <a:ext cx="4041140" cy="2014855"/>
          </a:xfrm>
          <a:prstGeom prst="roundRect">
            <a:avLst/>
          </a:prstGeom>
        </p:spPr>
      </p:pic>
      <p:sp>
        <p:nvSpPr>
          <p:cNvPr id="6" name="Текстовое поле 5"/>
          <p:cNvSpPr txBox="1"/>
          <p:nvPr/>
        </p:nvSpPr>
        <p:spPr>
          <a:xfrm>
            <a:off x="6957060" y="3668395"/>
            <a:ext cx="4114165" cy="1537335"/>
          </a:xfrm>
          <a:prstGeom prst="rect">
            <a:avLst/>
          </a:prstGeom>
        </p:spPr>
        <p:txBody>
          <a:bodyPr>
            <a:noAutofit/>
          </a:bodyPr>
          <a:p>
            <a:pPr algn="just" defTabSz="266700">
              <a:lnSpc>
                <a:spcPct val="107000"/>
              </a:lnSpc>
            </a:pPr>
            <a:r>
              <a:rPr lang="en-US" altLang="zh-CN" sz="1600">
                <a:latin typeface="Times New Roman" panose="02020603050405020304"/>
                <a:ea typeface="Calibri" panose="020F0502020204030204"/>
              </a:rPr>
              <a:t> </a:t>
            </a:r>
            <a:r>
              <a:rPr lang="" altLang="en-US" sz="1600">
                <a:latin typeface="Times New Roman" panose="02020603050405020304"/>
                <a:ea typeface="Calibri" panose="020F0502020204030204"/>
              </a:rPr>
              <a:t>О</a:t>
            </a:r>
            <a:r>
              <a:rPr lang="en-US" altLang="zh-CN" sz="1600">
                <a:latin typeface="Times New Roman" panose="02020603050405020304"/>
                <a:ea typeface="Calibri" panose="020F0502020204030204"/>
              </a:rPr>
              <a:t>қушыларды ұлттық музыкаға баули отырып, күй өнерінің қыр-сырын меңгертетін шығармашылық орта. Үйірмеде шәкірттер домбыра тартуды үйреніп қана қоймай, халық күйлерінің тарихымен, дәстүрлі орындаушылық мәдениетімен танысады.</a:t>
            </a:r>
            <a:endParaRPr lang="en-US" altLang="zh-CN" sz="1600">
              <a:latin typeface="Times New Roman" panose="02020603050405020304"/>
              <a:ea typeface="Calibri" panose="020F0502020204030204"/>
            </a:endParaRPr>
          </a:p>
          <a:p>
            <a:pPr algn="just" defTabSz="266700">
              <a:lnSpc>
                <a:spcPct val="107000"/>
              </a:lnSpc>
            </a:pPr>
            <a:endParaRPr lang="en-US" altLang="zh-CN" sz="1600">
              <a:latin typeface="Times New Roman" panose="02020603050405020304"/>
              <a:ea typeface="Calibri" panose="020F0502020204030204"/>
            </a:endParaRPr>
          </a:p>
          <a:p>
            <a:pPr algn="ctr" defTabSz="266700">
              <a:lnSpc>
                <a:spcPct val="107000"/>
              </a:lnSpc>
            </a:pPr>
            <a:r>
              <a:rPr lang="en-US" altLang="zh-CN" sz="1600">
                <a:latin typeface="Times New Roman" panose="02020603050405020304"/>
                <a:ea typeface="Calibri" panose="020F0502020204030204"/>
              </a:rPr>
              <a:t>Жетекшісі: Ибраева Г.И., 87713580860</a:t>
            </a:r>
            <a:endParaRPr lang="en-US" altLang="zh-CN" sz="1600">
              <a:latin typeface="Times New Roman" panose="02020603050405020304"/>
              <a:ea typeface="Calibri" panose="020F0502020204030204"/>
            </a:endParaRPr>
          </a:p>
        </p:txBody>
      </p:sp>
      <p:sp>
        <p:nvSpPr>
          <p:cNvPr id="7" name="Текстовое поле 6"/>
          <p:cNvSpPr txBox="1"/>
          <p:nvPr/>
        </p:nvSpPr>
        <p:spPr>
          <a:xfrm>
            <a:off x="7823835" y="415925"/>
            <a:ext cx="2748280" cy="337185"/>
          </a:xfrm>
          <a:prstGeom prst="rect">
            <a:avLst/>
          </a:prstGeom>
          <a:noFill/>
        </p:spPr>
        <p:txBody>
          <a:bodyPr wrap="square" rtlCol="0" anchor="t">
            <a:spAutoFit/>
          </a:bodyPr>
          <a:p>
            <a:r>
              <a:rPr lang="en-US" altLang="zh-CN" sz="1600" b="1">
                <a:latin typeface="Times New Roman" panose="02020603050405020304"/>
                <a:ea typeface="Calibri" panose="020F0502020204030204"/>
                <a:sym typeface="+mn-ea"/>
              </a:rPr>
              <a:t>«Домбыра сазы» үйірмесі</a:t>
            </a:r>
            <a:endParaRPr lang="en-US" altLang="zh-CN" sz="1600" b="1">
              <a:latin typeface="Times New Roman" panose="02020603050405020304"/>
              <a:ea typeface="Calibri" panose="020F0502020204030204"/>
              <a:sym typeface="+mn-ea"/>
            </a:endParaRPr>
          </a:p>
        </p:txBody>
      </p:sp>
      <p:pic>
        <p:nvPicPr>
          <p:cNvPr id="10" name="Изображение 9"/>
          <p:cNvPicPr/>
          <p:nvPr/>
        </p:nvPicPr>
        <p:blipFill>
          <a:blip r:embed="rId3"/>
          <a:stretch>
            <a:fillRect/>
          </a:stretch>
        </p:blipFill>
        <p:spPr>
          <a:xfrm>
            <a:off x="7475855" y="1096645"/>
            <a:ext cx="3220085" cy="2237105"/>
          </a:xfrm>
          <a:prstGeom prst="round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8382</Words>
  <Application>WPS Presentation</Application>
  <PresentationFormat>宽屏</PresentationFormat>
  <Paragraphs>153</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Calibri Light</vt:lpstr>
      <vt:lpstr>Arial Unicode MS</vt:lpstr>
      <vt:lpstr>Calibri</vt:lpstr>
      <vt:lpstr>Microsoft YaHei</vt:lpstr>
      <vt:lpstr>Times New Roman</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Meiramgul</cp:lastModifiedBy>
  <cp:revision>2</cp:revision>
  <dcterms:created xsi:type="dcterms:W3CDTF">2025-10-06T07:04:08Z</dcterms:created>
  <dcterms:modified xsi:type="dcterms:W3CDTF">2025-10-06T11:55:31Z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1049-12.2.0.22549</vt:lpwstr>
  </property>
  <property fmtid="{D5CDD505-2E9C-101B-9397-08002B2CF9AE}" pid="3" name="ICV">
    <vt:lpwstr>71CDE79499CA4A128F2A8E6DE9751D1A_12</vt:lpwstr>
  </property>
</Properties>
</file>