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  <p:sldMasterId id="2147483660" r:id="rId4"/>
    <p:sldMasterId id="2147483666" r:id="rId5"/>
    <p:sldMasterId id="2147483672" r:id="rId6"/>
  </p:sldMasterIdLst>
  <p:notesMasterIdLst>
    <p:notesMasterId r:id="rId32"/>
  </p:notesMasterIdLst>
  <p:sldIdLst>
    <p:sldId id="256" r:id="rId7"/>
    <p:sldId id="257" r:id="rId8"/>
    <p:sldId id="258" r:id="rId9"/>
    <p:sldId id="275" r:id="rId10"/>
    <p:sldId id="259" r:id="rId11"/>
    <p:sldId id="260" r:id="rId12"/>
    <p:sldId id="262" r:id="rId13"/>
    <p:sldId id="263" r:id="rId14"/>
    <p:sldId id="276" r:id="rId15"/>
    <p:sldId id="264" r:id="rId16"/>
    <p:sldId id="270" r:id="rId17"/>
    <p:sldId id="271" r:id="rId18"/>
    <p:sldId id="273" r:id="rId19"/>
    <p:sldId id="267" r:id="rId20"/>
    <p:sldId id="277" r:id="rId21"/>
    <p:sldId id="281" r:id="rId22"/>
    <p:sldId id="282" r:id="rId23"/>
    <p:sldId id="283" r:id="rId24"/>
    <p:sldId id="284" r:id="rId25"/>
    <p:sldId id="280" r:id="rId26"/>
    <p:sldId id="269" r:id="rId27"/>
    <p:sldId id="278" r:id="rId28"/>
    <p:sldId id="274" r:id="rId29"/>
    <p:sldId id="285" r:id="rId30"/>
    <p:sldId id="279" r:id="rId31"/>
  </p:sldIdLst>
  <p:sldSz cx="12192000" cy="6858000"/>
  <p:notesSz cx="9942195" cy="676084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74" autoAdjust="0"/>
    <p:restoredTop sz="97680" autoAdjust="0"/>
  </p:normalViewPr>
  <p:slideViewPr>
    <p:cSldViewPr showGuides="1">
      <p:cViewPr>
        <p:scale>
          <a:sx n="110" d="100"/>
          <a:sy n="110" d="100"/>
        </p:scale>
        <p:origin x="-750" y="-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3F314-C97F-47C0-8914-2BC3633EB76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1DD60B-7EB8-4896-BFB8-871B6804FD03}">
      <dgm:prSet phldrT="[Текст]" custT="1"/>
      <dgm:spPr/>
      <dgm:t>
        <a:bodyPr/>
        <a:lstStyle/>
        <a:p>
          <a:r>
            <a:rPr lang="ru-RU" sz="2800" dirty="0"/>
            <a:t>Одноразовый</a:t>
          </a:r>
        </a:p>
      </dgm:t>
    </dgm:pt>
    <dgm:pt modelId="{E5F30BCE-7C28-47D7-AD1F-03CD82E5F483}" cxnId="{AD5DFF1E-1392-4429-BC18-649A5E1A1AA6}" type="parTrans">
      <dgm:prSet/>
      <dgm:spPr/>
      <dgm:t>
        <a:bodyPr/>
        <a:lstStyle/>
        <a:p>
          <a:endParaRPr lang="ru-RU"/>
        </a:p>
      </dgm:t>
    </dgm:pt>
    <dgm:pt modelId="{E41A8186-22F4-4D66-94DE-84BA0C35617E}" cxnId="{AD5DFF1E-1392-4429-BC18-649A5E1A1AA6}" type="sibTrans">
      <dgm:prSet/>
      <dgm:spPr/>
      <dgm:t>
        <a:bodyPr/>
        <a:lstStyle/>
        <a:p>
          <a:endParaRPr lang="ru-RU"/>
        </a:p>
      </dgm:t>
    </dgm:pt>
    <dgm:pt modelId="{97FEE5FD-724B-46D7-A04A-491F816032F7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Горячее питание</a:t>
          </a:r>
        </a:p>
      </dgm:t>
    </dgm:pt>
    <dgm:pt modelId="{9F17EBF3-1CCA-4B0C-B535-883EDA178C78}" cxnId="{AFF34EBA-3E5F-4D14-A44A-DC0875E2F6BD}" type="parTrans">
      <dgm:prSet/>
      <dgm:spPr/>
      <dgm:t>
        <a:bodyPr/>
        <a:lstStyle/>
        <a:p>
          <a:endParaRPr lang="ru-RU"/>
        </a:p>
      </dgm:t>
    </dgm:pt>
    <dgm:pt modelId="{3C704573-7F85-4EEA-945A-9744EE3629BB}" cxnId="{AFF34EBA-3E5F-4D14-A44A-DC0875E2F6BD}" type="sibTrans">
      <dgm:prSet/>
      <dgm:spPr/>
      <dgm:t>
        <a:bodyPr/>
        <a:lstStyle/>
        <a:p>
          <a:endParaRPr lang="ru-RU"/>
        </a:p>
      </dgm:t>
    </dgm:pt>
    <dgm:pt modelId="{17FFACE8-8046-4DCC-A5EB-292C5A443D6F}">
      <dgm:prSet phldrT="[Текст]" custT="1"/>
      <dgm:spPr/>
      <dgm:t>
        <a:bodyPr/>
        <a:lstStyle/>
        <a:p>
          <a:r>
            <a:rPr lang="ru-RU" sz="2800" dirty="0"/>
            <a:t>Двухразовый</a:t>
          </a:r>
          <a:endParaRPr lang="ru-RU" sz="2900" dirty="0"/>
        </a:p>
      </dgm:t>
    </dgm:pt>
    <dgm:pt modelId="{8A9DEECC-E464-4AA0-8F12-E62432D87C93}" cxnId="{805E9C2B-8E78-4245-9394-549108D5E8DA}" type="parTrans">
      <dgm:prSet/>
      <dgm:spPr/>
      <dgm:t>
        <a:bodyPr/>
        <a:lstStyle/>
        <a:p>
          <a:endParaRPr lang="ru-RU"/>
        </a:p>
      </dgm:t>
    </dgm:pt>
    <dgm:pt modelId="{1656FF2A-B505-4F15-8F40-E041963351EC}" cxnId="{805E9C2B-8E78-4245-9394-549108D5E8DA}" type="sibTrans">
      <dgm:prSet/>
      <dgm:spPr/>
      <dgm:t>
        <a:bodyPr/>
        <a:lstStyle/>
        <a:p>
          <a:endParaRPr lang="ru-RU"/>
        </a:p>
      </dgm:t>
    </dgm:pt>
    <dgm:pt modelId="{2569D886-447D-4C5B-8F25-B78EF7E0FBBC}">
      <dgm:prSet phldrT="[Текст]" custT="1"/>
      <dgm:spPr/>
      <dgm:t>
        <a:bodyPr/>
        <a:lstStyle/>
        <a:p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завтрак и обед либо обед и ужин (два приема горячего питания)</a:t>
          </a:r>
        </a:p>
      </dgm:t>
    </dgm:pt>
    <dgm:pt modelId="{CB5199D1-6FD4-403F-BDE1-7B836A5BAAAF}" cxnId="{35CB2EF2-21AF-4C09-AF98-87042D287450}" type="parTrans">
      <dgm:prSet/>
      <dgm:spPr/>
      <dgm:t>
        <a:bodyPr/>
        <a:lstStyle/>
        <a:p>
          <a:endParaRPr lang="ru-RU"/>
        </a:p>
      </dgm:t>
    </dgm:pt>
    <dgm:pt modelId="{73E1DFAD-3774-4E49-BB7B-31EDE1F00BAC}" cxnId="{35CB2EF2-21AF-4C09-AF98-87042D287450}" type="sibTrans">
      <dgm:prSet/>
      <dgm:spPr/>
      <dgm:t>
        <a:bodyPr/>
        <a:lstStyle/>
        <a:p>
          <a:endParaRPr lang="ru-RU"/>
        </a:p>
      </dgm:t>
    </dgm:pt>
    <dgm:pt modelId="{DC6FDD84-BAC2-41B3-BEE0-58ED10CC90CE}">
      <dgm:prSet phldrT="[Текст]" custT="1"/>
      <dgm:spPr/>
      <dgm:t>
        <a:bodyPr/>
        <a:lstStyle/>
        <a:p>
          <a:r>
            <a:rPr lang="ru-RU" sz="2800" dirty="0"/>
            <a:t>Трехразовый</a:t>
          </a:r>
          <a:endParaRPr lang="ru-RU" sz="2900" dirty="0"/>
        </a:p>
      </dgm:t>
    </dgm:pt>
    <dgm:pt modelId="{542FDD61-3567-455F-B17B-0291BDE4DA7C}" cxnId="{A7A4D828-3127-4074-813B-9B9D61F5D955}" type="parTrans">
      <dgm:prSet/>
      <dgm:spPr/>
      <dgm:t>
        <a:bodyPr/>
        <a:lstStyle/>
        <a:p>
          <a:endParaRPr lang="ru-RU"/>
        </a:p>
      </dgm:t>
    </dgm:pt>
    <dgm:pt modelId="{E2D625C3-DBE8-4D8F-A89B-E608C75B748B}" cxnId="{A7A4D828-3127-4074-813B-9B9D61F5D955}" type="sibTrans">
      <dgm:prSet/>
      <dgm:spPr/>
      <dgm:t>
        <a:bodyPr/>
        <a:lstStyle/>
        <a:p>
          <a:endParaRPr lang="ru-RU"/>
        </a:p>
      </dgm:t>
    </dgm:pt>
    <dgm:pt modelId="{79EDBD9E-BD50-4669-A845-474D94B7A938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завтрак, обед и полдник либо завтрак, обед и ужин либо обед, полдник и ужин (два приема горячего питания и один перекус либо три приема горячего питания)</a:t>
          </a:r>
        </a:p>
      </dgm:t>
    </dgm:pt>
    <dgm:pt modelId="{A6D332AE-CC7C-41AE-9B07-1B7084B42456}" cxnId="{CE50FB17-5548-416E-86D7-90AB80761D53}" type="parTrans">
      <dgm:prSet/>
      <dgm:spPr/>
      <dgm:t>
        <a:bodyPr/>
        <a:lstStyle/>
        <a:p>
          <a:endParaRPr lang="ru-RU"/>
        </a:p>
      </dgm:t>
    </dgm:pt>
    <dgm:pt modelId="{02270F67-B2AB-47F9-80E9-A80CB947D268}" cxnId="{CE50FB17-5548-416E-86D7-90AB80761D53}" type="sibTrans">
      <dgm:prSet/>
      <dgm:spPr/>
      <dgm:t>
        <a:bodyPr/>
        <a:lstStyle/>
        <a:p>
          <a:endParaRPr lang="ru-RU"/>
        </a:p>
      </dgm:t>
    </dgm:pt>
    <dgm:pt modelId="{A7A46515-37D4-4F0F-BF1E-83D439325F98}">
      <dgm:prSet phldrT="[Текст]" custT="1"/>
      <dgm:spPr/>
      <dgm:t>
        <a:bodyPr/>
        <a:lstStyle/>
        <a:p>
          <a:r>
            <a:rPr lang="ru-RU" sz="2800" b="0" i="0" dirty="0"/>
            <a:t>Четырехразовый</a:t>
          </a:r>
        </a:p>
      </dgm:t>
    </dgm:pt>
    <dgm:pt modelId="{232FD96A-C19D-48F2-BBBC-E6C3EEFF17E0}" cxnId="{06749A24-453F-44A6-A40A-68C8E4A3521B}" type="parTrans">
      <dgm:prSet/>
      <dgm:spPr/>
      <dgm:t>
        <a:bodyPr/>
        <a:lstStyle/>
        <a:p>
          <a:endParaRPr lang="ru-RU"/>
        </a:p>
      </dgm:t>
    </dgm:pt>
    <dgm:pt modelId="{4EEF532C-E874-48F5-825D-C4360AB7C4A7}" cxnId="{06749A24-453F-44A6-A40A-68C8E4A3521B}" type="sibTrans">
      <dgm:prSet/>
      <dgm:spPr/>
      <dgm:t>
        <a:bodyPr/>
        <a:lstStyle/>
        <a:p>
          <a:endParaRPr lang="ru-RU"/>
        </a:p>
      </dgm:t>
    </dgm:pt>
    <dgm:pt modelId="{6FB435CF-5B2E-4DA2-9910-9DEC9F1EB739}">
      <dgm:prSet phldrT="[Текст]"/>
      <dgm:spPr/>
      <dgm:t>
        <a:bodyPr/>
        <a:lstStyle/>
        <a:p>
          <a:r>
            <a:rPr lang="ru-RU" dirty="0">
              <a:solidFill>
                <a:srgbClr val="000000"/>
              </a:solidFill>
              <a:effectLst/>
              <a:latin typeface="Times New Roman" panose="02020603050405020304"/>
            </a:rPr>
            <a:t>завтрак, обед, полдник, ужин либо завтрак, второй завтрак, обед, ужин (три приема горячего питания и один перекус)</a:t>
          </a:r>
          <a:endParaRPr lang="ru-RU" b="1" i="1" dirty="0"/>
        </a:p>
      </dgm:t>
    </dgm:pt>
    <dgm:pt modelId="{64401F8D-5C03-41C5-B699-787AF0010C1F}" cxnId="{E1F44782-E2B0-47DC-8E96-1885BF03AA7A}" type="parTrans">
      <dgm:prSet/>
      <dgm:spPr/>
      <dgm:t>
        <a:bodyPr/>
        <a:lstStyle/>
        <a:p>
          <a:endParaRPr lang="ru-RU"/>
        </a:p>
      </dgm:t>
    </dgm:pt>
    <dgm:pt modelId="{E9F866D7-1D80-46D7-A0BC-885C41D95B61}" cxnId="{E1F44782-E2B0-47DC-8E96-1885BF03AA7A}" type="sibTrans">
      <dgm:prSet/>
      <dgm:spPr/>
      <dgm:t>
        <a:bodyPr/>
        <a:lstStyle/>
        <a:p>
          <a:endParaRPr lang="ru-RU"/>
        </a:p>
      </dgm:t>
    </dgm:pt>
    <dgm:pt modelId="{DA6E3A6C-7EBA-4C37-ACC8-100ADD7557D5}">
      <dgm:prSet phldrT="[Текст]" custT="1"/>
      <dgm:spPr/>
      <dgm:t>
        <a:bodyPr/>
        <a:lstStyle/>
        <a:p>
          <a:r>
            <a:rPr lang="ru-RU" sz="3200" b="1" i="1" dirty="0"/>
            <a:t> </a:t>
          </a:r>
          <a:r>
            <a:rPr lang="ru-RU" sz="2800" b="0" i="0" dirty="0"/>
            <a:t>Пятиразовый</a:t>
          </a:r>
          <a:endParaRPr lang="ru-RU" sz="3200" b="0" i="0" dirty="0"/>
        </a:p>
      </dgm:t>
    </dgm:pt>
    <dgm:pt modelId="{A3794404-9F1A-4351-9FEA-DA9C60541810}" cxnId="{7D84D63F-6CBC-4402-BEA0-11D0D363670B}" type="parTrans">
      <dgm:prSet/>
      <dgm:spPr/>
      <dgm:t>
        <a:bodyPr/>
        <a:lstStyle/>
        <a:p>
          <a:endParaRPr lang="ru-RU"/>
        </a:p>
      </dgm:t>
    </dgm:pt>
    <dgm:pt modelId="{0893C872-3D83-485E-8532-D11C8BB0116A}" cxnId="{7D84D63F-6CBC-4402-BEA0-11D0D363670B}" type="sibTrans">
      <dgm:prSet/>
      <dgm:spPr/>
      <dgm:t>
        <a:bodyPr/>
        <a:lstStyle/>
        <a:p>
          <a:endParaRPr lang="ru-RU"/>
        </a:p>
      </dgm:t>
    </dgm:pt>
    <dgm:pt modelId="{1D1E6A2D-C0CD-4E7A-B20F-79A30FE1DE1F}">
      <dgm:prSet phldrT="[Текст]"/>
      <dgm:spPr/>
      <dgm:t>
        <a:bodyPr/>
        <a:lstStyle/>
        <a:p>
          <a:r>
            <a:rPr lang="ru-RU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завтрак, второй завтрак, обед, полдник, ужин (три приема горячего питания и два перекуса)</a:t>
          </a:r>
        </a:p>
      </dgm:t>
    </dgm:pt>
    <dgm:pt modelId="{5C6B9EB3-9A81-4B89-A98F-17196F0A84BA}" cxnId="{E2D4C1D3-3AE6-45C7-A9CF-C7F8D8069EEF}" type="parTrans">
      <dgm:prSet/>
      <dgm:spPr/>
      <dgm:t>
        <a:bodyPr/>
        <a:lstStyle/>
        <a:p>
          <a:endParaRPr lang="ru-RU"/>
        </a:p>
      </dgm:t>
    </dgm:pt>
    <dgm:pt modelId="{76958892-7D19-4F1D-8586-89828BA74F0B}" cxnId="{E2D4C1D3-3AE6-45C7-A9CF-C7F8D8069EEF}" type="sibTrans">
      <dgm:prSet/>
      <dgm:spPr/>
      <dgm:t>
        <a:bodyPr/>
        <a:lstStyle/>
        <a:p>
          <a:endParaRPr lang="ru-RU"/>
        </a:p>
      </dgm:t>
    </dgm:pt>
    <dgm:pt modelId="{A6F1B2AC-F9CB-4BF7-88FC-50B4DB9F1F23}">
      <dgm:prSet phldrT="[Текст]" custT="1"/>
      <dgm:spPr/>
      <dgm:t>
        <a:bodyPr/>
        <a:lstStyle/>
        <a:p>
          <a:r>
            <a:rPr lang="ru-RU" sz="2800" b="0" i="0" dirty="0"/>
            <a:t>Шестиразовый</a:t>
          </a:r>
          <a:endParaRPr lang="ru-RU" sz="3200" b="0" i="0" dirty="0"/>
        </a:p>
      </dgm:t>
    </dgm:pt>
    <dgm:pt modelId="{4E1B40E4-B228-4247-BE45-630B112F8B53}" cxnId="{00E6DA50-659B-49C1-BB0E-BC01B8334C88}" type="parTrans">
      <dgm:prSet/>
      <dgm:spPr/>
      <dgm:t>
        <a:bodyPr/>
        <a:lstStyle/>
        <a:p>
          <a:endParaRPr lang="ru-RU"/>
        </a:p>
      </dgm:t>
    </dgm:pt>
    <dgm:pt modelId="{408B9536-1E42-4349-8C10-2276D72982B7}" cxnId="{00E6DA50-659B-49C1-BB0E-BC01B8334C88}" type="sibTrans">
      <dgm:prSet/>
      <dgm:spPr/>
      <dgm:t>
        <a:bodyPr/>
        <a:lstStyle/>
        <a:p>
          <a:endParaRPr lang="ru-RU"/>
        </a:p>
      </dgm:t>
    </dgm:pt>
    <dgm:pt modelId="{EBB0C62D-9F07-48C1-BCAF-5212E3CEBE7D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завтрак, второй завтрак, обед, полдник, ужин, второй ужин (три приема горячего питания и три перекуса)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BAC9EF-E11E-4064-A556-8BBA361679C7}" cxnId="{D274DAD8-1DC4-478A-8269-DE4D41972E17}" type="parTrans">
      <dgm:prSet/>
      <dgm:spPr/>
      <dgm:t>
        <a:bodyPr/>
        <a:lstStyle/>
        <a:p>
          <a:endParaRPr lang="ru-RU"/>
        </a:p>
      </dgm:t>
    </dgm:pt>
    <dgm:pt modelId="{537942AF-EECB-4D34-82B6-C921709F0397}" cxnId="{D274DAD8-1DC4-478A-8269-DE4D41972E17}" type="sibTrans">
      <dgm:prSet/>
      <dgm:spPr/>
      <dgm:t>
        <a:bodyPr/>
        <a:lstStyle/>
        <a:p>
          <a:endParaRPr lang="ru-RU"/>
        </a:p>
      </dgm:t>
    </dgm:pt>
    <dgm:pt modelId="{BE093DB5-891C-4FA3-B3A0-C507DA109F6E}" type="pres">
      <dgm:prSet presAssocID="{B563F314-C97F-47C0-8914-2BC3633EB7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21C593-8FDD-4A42-B20F-F1E43B1E768B}" type="pres">
      <dgm:prSet presAssocID="{841DD60B-7EB8-4896-BFB8-871B6804FD03}" presName="linNode" presStyleCnt="0"/>
      <dgm:spPr/>
    </dgm:pt>
    <dgm:pt modelId="{AED2957C-964E-4247-8910-FC0CAADF12EC}" type="pres">
      <dgm:prSet presAssocID="{841DD60B-7EB8-4896-BFB8-871B6804FD03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5133C-AD64-4E97-B6B6-0D96CFAA0E02}" type="pres">
      <dgm:prSet presAssocID="{841DD60B-7EB8-4896-BFB8-871B6804FD03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B6EEB-8E28-40E8-BDE6-77B7938E28E9}" type="pres">
      <dgm:prSet presAssocID="{E41A8186-22F4-4D66-94DE-84BA0C35617E}" presName="sp" presStyleCnt="0"/>
      <dgm:spPr/>
    </dgm:pt>
    <dgm:pt modelId="{89FAB9E7-C51F-44CE-A797-85C29200B0F9}" type="pres">
      <dgm:prSet presAssocID="{17FFACE8-8046-4DCC-A5EB-292C5A443D6F}" presName="linNode" presStyleCnt="0"/>
      <dgm:spPr/>
    </dgm:pt>
    <dgm:pt modelId="{D2322B91-D0FC-449F-B1CA-753EDCDCD684}" type="pres">
      <dgm:prSet presAssocID="{17FFACE8-8046-4DCC-A5EB-292C5A443D6F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E201B-83CC-4D93-926E-8FE57F8FB459}" type="pres">
      <dgm:prSet presAssocID="{17FFACE8-8046-4DCC-A5EB-292C5A443D6F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0FBCE-9E6D-441F-BCB2-F7F240A99641}" type="pres">
      <dgm:prSet presAssocID="{1656FF2A-B505-4F15-8F40-E041963351EC}" presName="sp" presStyleCnt="0"/>
      <dgm:spPr/>
    </dgm:pt>
    <dgm:pt modelId="{C1311861-983E-4DB9-BE00-1C02226ACA80}" type="pres">
      <dgm:prSet presAssocID="{DC6FDD84-BAC2-41B3-BEE0-58ED10CC90CE}" presName="linNode" presStyleCnt="0"/>
      <dgm:spPr/>
    </dgm:pt>
    <dgm:pt modelId="{B44E3C7C-7AF6-4351-B760-B81A799DFBBB}" type="pres">
      <dgm:prSet presAssocID="{DC6FDD84-BAC2-41B3-BEE0-58ED10CC90CE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1AE98-F9DD-426D-A032-873DB9AA5C63}" type="pres">
      <dgm:prSet presAssocID="{DC6FDD84-BAC2-41B3-BEE0-58ED10CC90CE}" presName="descendantText" presStyleLbl="alignAccFollowNode1" presStyleIdx="2" presStyleCnt="6" custScaleY="145612" custLinFactNeighborX="391" custLinFactNeighborY="-1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93363-A4A4-4719-9278-97D72621F710}" type="pres">
      <dgm:prSet presAssocID="{E2D625C3-DBE8-4D8F-A89B-E608C75B748B}" presName="sp" presStyleCnt="0"/>
      <dgm:spPr/>
    </dgm:pt>
    <dgm:pt modelId="{F0C8F135-11BC-4F70-B27D-5C0BA6950461}" type="pres">
      <dgm:prSet presAssocID="{A7A46515-37D4-4F0F-BF1E-83D439325F98}" presName="linNode" presStyleCnt="0"/>
      <dgm:spPr/>
    </dgm:pt>
    <dgm:pt modelId="{DDC572E5-259C-4A67-9131-97F4605B4B24}" type="pres">
      <dgm:prSet presAssocID="{A7A46515-37D4-4F0F-BF1E-83D439325F98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AC9CC-CCEA-49C6-BC0A-78843CA3D8A8}" type="pres">
      <dgm:prSet presAssocID="{A7A46515-37D4-4F0F-BF1E-83D439325F9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8F611-9037-4E8A-96BE-17E269E60B81}" type="pres">
      <dgm:prSet presAssocID="{4EEF532C-E874-48F5-825D-C4360AB7C4A7}" presName="sp" presStyleCnt="0"/>
      <dgm:spPr/>
    </dgm:pt>
    <dgm:pt modelId="{9072FCED-B06F-4A46-95A3-04F3C104E0D5}" type="pres">
      <dgm:prSet presAssocID="{DA6E3A6C-7EBA-4C37-ACC8-100ADD7557D5}" presName="linNode" presStyleCnt="0"/>
      <dgm:spPr/>
    </dgm:pt>
    <dgm:pt modelId="{1DC961EE-95D1-4730-8A87-655658299C4A}" type="pres">
      <dgm:prSet presAssocID="{DA6E3A6C-7EBA-4C37-ACC8-100ADD7557D5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047D1-AD7D-44D7-98A0-10F84BBA1F58}" type="pres">
      <dgm:prSet presAssocID="{DA6E3A6C-7EBA-4C37-ACC8-100ADD7557D5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1E8B3-2531-4CCD-86D1-AED37689E5A1}" type="pres">
      <dgm:prSet presAssocID="{0893C872-3D83-485E-8532-D11C8BB0116A}" presName="sp" presStyleCnt="0"/>
      <dgm:spPr/>
    </dgm:pt>
    <dgm:pt modelId="{AFD0FA27-CCC0-4332-8107-0CF7A5536FE2}" type="pres">
      <dgm:prSet presAssocID="{A6F1B2AC-F9CB-4BF7-88FC-50B4DB9F1F23}" presName="linNode" presStyleCnt="0"/>
      <dgm:spPr/>
    </dgm:pt>
    <dgm:pt modelId="{45FDC5D9-6F38-4BC2-996A-1EEFB4C88AFC}" type="pres">
      <dgm:prSet presAssocID="{A6F1B2AC-F9CB-4BF7-88FC-50B4DB9F1F23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C2CCE-33F5-4FED-AE65-8BD1D51403D3}" type="pres">
      <dgm:prSet presAssocID="{A6F1B2AC-F9CB-4BF7-88FC-50B4DB9F1F23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5DFF1E-1392-4429-BC18-649A5E1A1AA6}" srcId="{B563F314-C97F-47C0-8914-2BC3633EB76D}" destId="{841DD60B-7EB8-4896-BFB8-871B6804FD03}" srcOrd="0" destOrd="0" parTransId="{E5F30BCE-7C28-47D7-AD1F-03CD82E5F483}" sibTransId="{E41A8186-22F4-4D66-94DE-84BA0C35617E}"/>
    <dgm:cxn modelId="{D274DAD8-1DC4-478A-8269-DE4D41972E17}" srcId="{A6F1B2AC-F9CB-4BF7-88FC-50B4DB9F1F23}" destId="{EBB0C62D-9F07-48C1-BCAF-5212E3CEBE7D}" srcOrd="0" destOrd="0" parTransId="{97BAC9EF-E11E-4064-A556-8BBA361679C7}" sibTransId="{537942AF-EECB-4D34-82B6-C921709F0397}"/>
    <dgm:cxn modelId="{DCE96DB0-6939-4ECF-A05F-426C51EA3C9F}" type="presOf" srcId="{A6F1B2AC-F9CB-4BF7-88FC-50B4DB9F1F23}" destId="{45FDC5D9-6F38-4BC2-996A-1EEFB4C88AFC}" srcOrd="0" destOrd="0" presId="urn:microsoft.com/office/officeart/2005/8/layout/vList5"/>
    <dgm:cxn modelId="{F2A05E1B-0D19-4F58-B603-3B542E0927FB}" type="presOf" srcId="{DA6E3A6C-7EBA-4C37-ACC8-100ADD7557D5}" destId="{1DC961EE-95D1-4730-8A87-655658299C4A}" srcOrd="0" destOrd="0" presId="urn:microsoft.com/office/officeart/2005/8/layout/vList5"/>
    <dgm:cxn modelId="{A7A4D828-3127-4074-813B-9B9D61F5D955}" srcId="{B563F314-C97F-47C0-8914-2BC3633EB76D}" destId="{DC6FDD84-BAC2-41B3-BEE0-58ED10CC90CE}" srcOrd="2" destOrd="0" parTransId="{542FDD61-3567-455F-B17B-0291BDE4DA7C}" sibTransId="{E2D625C3-DBE8-4D8F-A89B-E608C75B748B}"/>
    <dgm:cxn modelId="{7D84D63F-6CBC-4402-BEA0-11D0D363670B}" srcId="{B563F314-C97F-47C0-8914-2BC3633EB76D}" destId="{DA6E3A6C-7EBA-4C37-ACC8-100ADD7557D5}" srcOrd="4" destOrd="0" parTransId="{A3794404-9F1A-4351-9FEA-DA9C60541810}" sibTransId="{0893C872-3D83-485E-8532-D11C8BB0116A}"/>
    <dgm:cxn modelId="{35CB2EF2-21AF-4C09-AF98-87042D287450}" srcId="{17FFACE8-8046-4DCC-A5EB-292C5A443D6F}" destId="{2569D886-447D-4C5B-8F25-B78EF7E0FBBC}" srcOrd="0" destOrd="0" parTransId="{CB5199D1-6FD4-403F-BDE1-7B836A5BAAAF}" sibTransId="{73E1DFAD-3774-4E49-BB7B-31EDE1F00BAC}"/>
    <dgm:cxn modelId="{78499DB6-13A8-40D9-BC43-4D0B080AE015}" type="presOf" srcId="{6FB435CF-5B2E-4DA2-9910-9DEC9F1EB739}" destId="{FDDAC9CC-CCEA-49C6-BC0A-78843CA3D8A8}" srcOrd="0" destOrd="0" presId="urn:microsoft.com/office/officeart/2005/8/layout/vList5"/>
    <dgm:cxn modelId="{A28F2188-2BD5-4634-B71E-2A46A7DB2AF3}" type="presOf" srcId="{841DD60B-7EB8-4896-BFB8-871B6804FD03}" destId="{AED2957C-964E-4247-8910-FC0CAADF12EC}" srcOrd="0" destOrd="0" presId="urn:microsoft.com/office/officeart/2005/8/layout/vList5"/>
    <dgm:cxn modelId="{62812C3B-9E03-4AB1-B37B-FE082322FB73}" type="presOf" srcId="{EBB0C62D-9F07-48C1-BCAF-5212E3CEBE7D}" destId="{6EFC2CCE-33F5-4FED-AE65-8BD1D51403D3}" srcOrd="0" destOrd="0" presId="urn:microsoft.com/office/officeart/2005/8/layout/vList5"/>
    <dgm:cxn modelId="{00E6DA50-659B-49C1-BB0E-BC01B8334C88}" srcId="{B563F314-C97F-47C0-8914-2BC3633EB76D}" destId="{A6F1B2AC-F9CB-4BF7-88FC-50B4DB9F1F23}" srcOrd="5" destOrd="0" parTransId="{4E1B40E4-B228-4247-BE45-630B112F8B53}" sibTransId="{408B9536-1E42-4349-8C10-2276D72982B7}"/>
    <dgm:cxn modelId="{06749A24-453F-44A6-A40A-68C8E4A3521B}" srcId="{B563F314-C97F-47C0-8914-2BC3633EB76D}" destId="{A7A46515-37D4-4F0F-BF1E-83D439325F98}" srcOrd="3" destOrd="0" parTransId="{232FD96A-C19D-48F2-BBBC-E6C3EEFF17E0}" sibTransId="{4EEF532C-E874-48F5-825D-C4360AB7C4A7}"/>
    <dgm:cxn modelId="{AFF34EBA-3E5F-4D14-A44A-DC0875E2F6BD}" srcId="{841DD60B-7EB8-4896-BFB8-871B6804FD03}" destId="{97FEE5FD-724B-46D7-A04A-491F816032F7}" srcOrd="0" destOrd="0" parTransId="{9F17EBF3-1CCA-4B0C-B535-883EDA178C78}" sibTransId="{3C704573-7F85-4EEA-945A-9744EE3629BB}"/>
    <dgm:cxn modelId="{16FCE456-82AD-4B4B-9C68-B74045C33413}" type="presOf" srcId="{A7A46515-37D4-4F0F-BF1E-83D439325F98}" destId="{DDC572E5-259C-4A67-9131-97F4605B4B24}" srcOrd="0" destOrd="0" presId="urn:microsoft.com/office/officeart/2005/8/layout/vList5"/>
    <dgm:cxn modelId="{F99DFAF9-5502-4928-94F5-7419D0B5BD91}" type="presOf" srcId="{2569D886-447D-4C5B-8F25-B78EF7E0FBBC}" destId="{C67E201B-83CC-4D93-926E-8FE57F8FB459}" srcOrd="0" destOrd="0" presId="urn:microsoft.com/office/officeart/2005/8/layout/vList5"/>
    <dgm:cxn modelId="{83F953F1-240F-43FF-A78D-400401DB8297}" type="presOf" srcId="{B563F314-C97F-47C0-8914-2BC3633EB76D}" destId="{BE093DB5-891C-4FA3-B3A0-C507DA109F6E}" srcOrd="0" destOrd="0" presId="urn:microsoft.com/office/officeart/2005/8/layout/vList5"/>
    <dgm:cxn modelId="{8B0C7790-B7B2-41A2-A206-DF6D2494E55E}" type="presOf" srcId="{79EDBD9E-BD50-4669-A845-474D94B7A938}" destId="{58F1AE98-F9DD-426D-A032-873DB9AA5C63}" srcOrd="0" destOrd="0" presId="urn:microsoft.com/office/officeart/2005/8/layout/vList5"/>
    <dgm:cxn modelId="{E7D28867-A46F-4C5B-A670-3D1072F39F2E}" type="presOf" srcId="{DC6FDD84-BAC2-41B3-BEE0-58ED10CC90CE}" destId="{B44E3C7C-7AF6-4351-B760-B81A799DFBBB}" srcOrd="0" destOrd="0" presId="urn:microsoft.com/office/officeart/2005/8/layout/vList5"/>
    <dgm:cxn modelId="{CE50FB17-5548-416E-86D7-90AB80761D53}" srcId="{DC6FDD84-BAC2-41B3-BEE0-58ED10CC90CE}" destId="{79EDBD9E-BD50-4669-A845-474D94B7A938}" srcOrd="0" destOrd="0" parTransId="{A6D332AE-CC7C-41AE-9B07-1B7084B42456}" sibTransId="{02270F67-B2AB-47F9-80E9-A80CB947D268}"/>
    <dgm:cxn modelId="{E2D4C1D3-3AE6-45C7-A9CF-C7F8D8069EEF}" srcId="{DA6E3A6C-7EBA-4C37-ACC8-100ADD7557D5}" destId="{1D1E6A2D-C0CD-4E7A-B20F-79A30FE1DE1F}" srcOrd="0" destOrd="0" parTransId="{5C6B9EB3-9A81-4B89-A98F-17196F0A84BA}" sibTransId="{76958892-7D19-4F1D-8586-89828BA74F0B}"/>
    <dgm:cxn modelId="{AA28BB5D-B678-4E0D-BBA4-5CDEA9EC2C3F}" type="presOf" srcId="{97FEE5FD-724B-46D7-A04A-491F816032F7}" destId="{3655133C-AD64-4E97-B6B6-0D96CFAA0E02}" srcOrd="0" destOrd="0" presId="urn:microsoft.com/office/officeart/2005/8/layout/vList5"/>
    <dgm:cxn modelId="{15518A61-0B3B-4D02-A7DF-50F71BA2387E}" type="presOf" srcId="{17FFACE8-8046-4DCC-A5EB-292C5A443D6F}" destId="{D2322B91-D0FC-449F-B1CA-753EDCDCD684}" srcOrd="0" destOrd="0" presId="urn:microsoft.com/office/officeart/2005/8/layout/vList5"/>
    <dgm:cxn modelId="{E1F44782-E2B0-47DC-8E96-1885BF03AA7A}" srcId="{A7A46515-37D4-4F0F-BF1E-83D439325F98}" destId="{6FB435CF-5B2E-4DA2-9910-9DEC9F1EB739}" srcOrd="0" destOrd="0" parTransId="{64401F8D-5C03-41C5-B699-787AF0010C1F}" sibTransId="{E9F866D7-1D80-46D7-A0BC-885C41D95B61}"/>
    <dgm:cxn modelId="{7C5C485A-C5FF-4823-9E11-ACD16F46A0C2}" type="presOf" srcId="{1D1E6A2D-C0CD-4E7A-B20F-79A30FE1DE1F}" destId="{228047D1-AD7D-44D7-98A0-10F84BBA1F58}" srcOrd="0" destOrd="0" presId="urn:microsoft.com/office/officeart/2005/8/layout/vList5"/>
    <dgm:cxn modelId="{805E9C2B-8E78-4245-9394-549108D5E8DA}" srcId="{B563F314-C97F-47C0-8914-2BC3633EB76D}" destId="{17FFACE8-8046-4DCC-A5EB-292C5A443D6F}" srcOrd="1" destOrd="0" parTransId="{8A9DEECC-E464-4AA0-8F12-E62432D87C93}" sibTransId="{1656FF2A-B505-4F15-8F40-E041963351EC}"/>
    <dgm:cxn modelId="{1EF4E8E3-AB4A-4D85-9E53-221E3A4A3B9D}" type="presParOf" srcId="{BE093DB5-891C-4FA3-B3A0-C507DA109F6E}" destId="{3F21C593-8FDD-4A42-B20F-F1E43B1E768B}" srcOrd="0" destOrd="0" presId="urn:microsoft.com/office/officeart/2005/8/layout/vList5"/>
    <dgm:cxn modelId="{2482AA7E-02DD-433D-8EA2-40D24B7FC2AA}" type="presParOf" srcId="{3F21C593-8FDD-4A42-B20F-F1E43B1E768B}" destId="{AED2957C-964E-4247-8910-FC0CAADF12EC}" srcOrd="0" destOrd="0" presId="urn:microsoft.com/office/officeart/2005/8/layout/vList5"/>
    <dgm:cxn modelId="{36346ED1-4A45-4F24-B7C9-ACE7BD94F6A6}" type="presParOf" srcId="{3F21C593-8FDD-4A42-B20F-F1E43B1E768B}" destId="{3655133C-AD64-4E97-B6B6-0D96CFAA0E02}" srcOrd="1" destOrd="0" presId="urn:microsoft.com/office/officeart/2005/8/layout/vList5"/>
    <dgm:cxn modelId="{3893FEC6-EF57-4982-9144-407A1E823494}" type="presParOf" srcId="{BE093DB5-891C-4FA3-B3A0-C507DA109F6E}" destId="{430B6EEB-8E28-40E8-BDE6-77B7938E28E9}" srcOrd="1" destOrd="0" presId="urn:microsoft.com/office/officeart/2005/8/layout/vList5"/>
    <dgm:cxn modelId="{D0F373DA-8167-461D-B7F6-56A43BA196F8}" type="presParOf" srcId="{BE093DB5-891C-4FA3-B3A0-C507DA109F6E}" destId="{89FAB9E7-C51F-44CE-A797-85C29200B0F9}" srcOrd="2" destOrd="0" presId="urn:microsoft.com/office/officeart/2005/8/layout/vList5"/>
    <dgm:cxn modelId="{0DA429A3-4807-46FD-8F44-AFDEFA845D5A}" type="presParOf" srcId="{89FAB9E7-C51F-44CE-A797-85C29200B0F9}" destId="{D2322B91-D0FC-449F-B1CA-753EDCDCD684}" srcOrd="0" destOrd="0" presId="urn:microsoft.com/office/officeart/2005/8/layout/vList5"/>
    <dgm:cxn modelId="{A2DA00AA-F8CD-499B-A942-CA6FFB3AD20A}" type="presParOf" srcId="{89FAB9E7-C51F-44CE-A797-85C29200B0F9}" destId="{C67E201B-83CC-4D93-926E-8FE57F8FB459}" srcOrd="1" destOrd="0" presId="urn:microsoft.com/office/officeart/2005/8/layout/vList5"/>
    <dgm:cxn modelId="{F7B68860-C6E4-412D-A6EC-8CABC2FBDFAD}" type="presParOf" srcId="{BE093DB5-891C-4FA3-B3A0-C507DA109F6E}" destId="{3700FBCE-9E6D-441F-BCB2-F7F240A99641}" srcOrd="3" destOrd="0" presId="urn:microsoft.com/office/officeart/2005/8/layout/vList5"/>
    <dgm:cxn modelId="{0C5B78ED-71D1-44D1-BB07-11F31A046934}" type="presParOf" srcId="{BE093DB5-891C-4FA3-B3A0-C507DA109F6E}" destId="{C1311861-983E-4DB9-BE00-1C02226ACA80}" srcOrd="4" destOrd="0" presId="urn:microsoft.com/office/officeart/2005/8/layout/vList5"/>
    <dgm:cxn modelId="{6D084DF0-20D9-4256-BFF7-A47804F74D1E}" type="presParOf" srcId="{C1311861-983E-4DB9-BE00-1C02226ACA80}" destId="{B44E3C7C-7AF6-4351-B760-B81A799DFBBB}" srcOrd="0" destOrd="0" presId="urn:microsoft.com/office/officeart/2005/8/layout/vList5"/>
    <dgm:cxn modelId="{A68AF4D5-E7F1-4A24-B358-96203ECA6333}" type="presParOf" srcId="{C1311861-983E-4DB9-BE00-1C02226ACA80}" destId="{58F1AE98-F9DD-426D-A032-873DB9AA5C63}" srcOrd="1" destOrd="0" presId="urn:microsoft.com/office/officeart/2005/8/layout/vList5"/>
    <dgm:cxn modelId="{C7D2B53F-F2BA-46E9-82D0-0C8F5AB43AF5}" type="presParOf" srcId="{BE093DB5-891C-4FA3-B3A0-C507DA109F6E}" destId="{68893363-A4A4-4719-9278-97D72621F710}" srcOrd="5" destOrd="0" presId="urn:microsoft.com/office/officeart/2005/8/layout/vList5"/>
    <dgm:cxn modelId="{37A0879D-96A9-434F-B904-476C58F09147}" type="presParOf" srcId="{BE093DB5-891C-4FA3-B3A0-C507DA109F6E}" destId="{F0C8F135-11BC-4F70-B27D-5C0BA6950461}" srcOrd="6" destOrd="0" presId="urn:microsoft.com/office/officeart/2005/8/layout/vList5"/>
    <dgm:cxn modelId="{4337BA33-0132-4223-B39F-35E71041DBA3}" type="presParOf" srcId="{F0C8F135-11BC-4F70-B27D-5C0BA6950461}" destId="{DDC572E5-259C-4A67-9131-97F4605B4B24}" srcOrd="0" destOrd="0" presId="urn:microsoft.com/office/officeart/2005/8/layout/vList5"/>
    <dgm:cxn modelId="{806D5234-C436-49E3-9F4B-696FF227B80A}" type="presParOf" srcId="{F0C8F135-11BC-4F70-B27D-5C0BA6950461}" destId="{FDDAC9CC-CCEA-49C6-BC0A-78843CA3D8A8}" srcOrd="1" destOrd="0" presId="urn:microsoft.com/office/officeart/2005/8/layout/vList5"/>
    <dgm:cxn modelId="{6A431225-4F09-4348-93B3-6CB7AC3E7879}" type="presParOf" srcId="{BE093DB5-891C-4FA3-B3A0-C507DA109F6E}" destId="{4BE8F611-9037-4E8A-96BE-17E269E60B81}" srcOrd="7" destOrd="0" presId="urn:microsoft.com/office/officeart/2005/8/layout/vList5"/>
    <dgm:cxn modelId="{ADC36167-9BE3-45A3-92F4-14815E4EED47}" type="presParOf" srcId="{BE093DB5-891C-4FA3-B3A0-C507DA109F6E}" destId="{9072FCED-B06F-4A46-95A3-04F3C104E0D5}" srcOrd="8" destOrd="0" presId="urn:microsoft.com/office/officeart/2005/8/layout/vList5"/>
    <dgm:cxn modelId="{EE0A5153-0999-4F9F-B14A-23B47851EB0C}" type="presParOf" srcId="{9072FCED-B06F-4A46-95A3-04F3C104E0D5}" destId="{1DC961EE-95D1-4730-8A87-655658299C4A}" srcOrd="0" destOrd="0" presId="urn:microsoft.com/office/officeart/2005/8/layout/vList5"/>
    <dgm:cxn modelId="{B13553D7-69DA-46F0-B106-990D78F0D5E7}" type="presParOf" srcId="{9072FCED-B06F-4A46-95A3-04F3C104E0D5}" destId="{228047D1-AD7D-44D7-98A0-10F84BBA1F58}" srcOrd="1" destOrd="0" presId="urn:microsoft.com/office/officeart/2005/8/layout/vList5"/>
    <dgm:cxn modelId="{C53C90A4-E9EC-4BAF-BE38-BD9154A5CC5C}" type="presParOf" srcId="{BE093DB5-891C-4FA3-B3A0-C507DA109F6E}" destId="{A931E8B3-2531-4CCD-86D1-AED37689E5A1}" srcOrd="9" destOrd="0" presId="urn:microsoft.com/office/officeart/2005/8/layout/vList5"/>
    <dgm:cxn modelId="{5424F50B-6EB5-4082-AB59-7E3DBB7848E2}" type="presParOf" srcId="{BE093DB5-891C-4FA3-B3A0-C507DA109F6E}" destId="{AFD0FA27-CCC0-4332-8107-0CF7A5536FE2}" srcOrd="10" destOrd="0" presId="urn:microsoft.com/office/officeart/2005/8/layout/vList5"/>
    <dgm:cxn modelId="{1A5B2BE8-E076-4460-BEA1-CE201D5CB398}" type="presParOf" srcId="{AFD0FA27-CCC0-4332-8107-0CF7A5536FE2}" destId="{45FDC5D9-6F38-4BC2-996A-1EEFB4C88AFC}" srcOrd="0" destOrd="0" presId="urn:microsoft.com/office/officeart/2005/8/layout/vList5"/>
    <dgm:cxn modelId="{A055310A-7221-446B-9B60-FB7F51C6C27D}" type="presParOf" srcId="{AFD0FA27-CCC0-4332-8107-0CF7A5536FE2}" destId="{6EFC2CCE-33F5-4FED-AE65-8BD1D51403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0744200" cy="5418667"/>
        <a:chOff x="0" y="0"/>
        <a:chExt cx="10744200" cy="5418667"/>
      </a:xfrm>
    </dsp:grpSpPr>
    <dsp:sp modelId="{3655133C-AD64-4E97-B6B6-0D96CFAA0E02}">
      <dsp:nvSpPr>
        <dsp:cNvPr id="4" name="Прямоугольник с двумя скругленными соседними углами 3"/>
        <dsp:cNvSpPr/>
      </dsp:nvSpPr>
      <dsp:spPr bwMode="white">
        <a:xfrm rot="5400000">
          <a:off x="6968176" y="-3015794"/>
          <a:ext cx="675761" cy="6876288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lIns="76200" tIns="38100" rIns="76200" bIns="38100" anchor="ctr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Горячее питание</a:t>
          </a:r>
          <a:endParaRPr>
            <a:solidFill>
              <a:schemeClr val="dk1"/>
            </a:solidFill>
          </a:endParaRPr>
        </a:p>
      </dsp:txBody>
      <dsp:txXfrm rot="5400000">
        <a:off x="6968176" y="-3015794"/>
        <a:ext cx="675761" cy="6876288"/>
      </dsp:txXfrm>
    </dsp:sp>
    <dsp:sp modelId="{AED2957C-964E-4247-8910-FC0CAADF12EC}">
      <dsp:nvSpPr>
        <dsp:cNvPr id="3" name="Скругленный прямоугольник 2"/>
        <dsp:cNvSpPr/>
      </dsp:nvSpPr>
      <dsp:spPr bwMode="white">
        <a:xfrm>
          <a:off x="0" y="0"/>
          <a:ext cx="3867912" cy="844701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dirty="0"/>
            <a:t>Одноразовый</a:t>
          </a:r>
        </a:p>
      </dsp:txBody>
      <dsp:txXfrm>
        <a:off x="0" y="0"/>
        <a:ext cx="3867912" cy="844701"/>
      </dsp:txXfrm>
    </dsp:sp>
    <dsp:sp modelId="{C67E201B-83CC-4D93-926E-8FE57F8FB459}">
      <dsp:nvSpPr>
        <dsp:cNvPr id="6" name="Прямоугольник с двумя скругленными соседними углами 5"/>
        <dsp:cNvSpPr/>
      </dsp:nvSpPr>
      <dsp:spPr bwMode="white">
        <a:xfrm rot="5400000">
          <a:off x="6968176" y="-2128858"/>
          <a:ext cx="675761" cy="6876288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lIns="72390" tIns="36195" rIns="72390" bIns="36195" anchor="ctr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завтрак и обед либо обед и ужин (два приема горячего питания)</a:t>
          </a:r>
          <a:endParaRPr>
            <a:solidFill>
              <a:schemeClr val="dk1"/>
            </a:solidFill>
          </a:endParaRPr>
        </a:p>
      </dsp:txBody>
      <dsp:txXfrm rot="5400000">
        <a:off x="6968176" y="-2128858"/>
        <a:ext cx="675761" cy="6876288"/>
      </dsp:txXfrm>
    </dsp:sp>
    <dsp:sp modelId="{D2322B91-D0FC-449F-B1CA-753EDCDCD684}">
      <dsp:nvSpPr>
        <dsp:cNvPr id="5" name="Скругленный прямоугольник 4"/>
        <dsp:cNvSpPr/>
      </dsp:nvSpPr>
      <dsp:spPr bwMode="white">
        <a:xfrm>
          <a:off x="0" y="886936"/>
          <a:ext cx="3867912" cy="844701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dirty="0"/>
            <a:t>Двухразовый</a:t>
          </a:r>
          <a:endParaRPr lang="ru-RU" sz="2900" dirty="0"/>
        </a:p>
      </dsp:txBody>
      <dsp:txXfrm>
        <a:off x="0" y="886936"/>
        <a:ext cx="3867912" cy="844701"/>
      </dsp:txXfrm>
    </dsp:sp>
    <dsp:sp modelId="{58F1AE98-F9DD-426D-A032-873DB9AA5C63}">
      <dsp:nvSpPr>
        <dsp:cNvPr id="8" name="Прямоугольник с двумя скругленными соседними углами 7"/>
        <dsp:cNvSpPr/>
      </dsp:nvSpPr>
      <dsp:spPr bwMode="white">
        <a:xfrm rot="5400000">
          <a:off x="6814062" y="-1182759"/>
          <a:ext cx="983988" cy="6876288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lIns="60960" tIns="30480" rIns="60960" bIns="30480" anchor="ctr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завтрак, обед и полдник либо завтрак, обед и ужин либо обед, полдник и ужин (два приема горячего питания и один перекус либо три приема горячего питания)</a:t>
          </a:r>
          <a:endParaRPr>
            <a:solidFill>
              <a:schemeClr val="dk1"/>
            </a:solidFill>
          </a:endParaRPr>
        </a:p>
      </dsp:txBody>
      <dsp:txXfrm rot="5400000">
        <a:off x="6814062" y="-1182759"/>
        <a:ext cx="983988" cy="6876288"/>
      </dsp:txXfrm>
    </dsp:sp>
    <dsp:sp modelId="{B44E3C7C-7AF6-4351-B760-B81A799DFBBB}">
      <dsp:nvSpPr>
        <dsp:cNvPr id="7" name="Скругленный прямоугольник 6"/>
        <dsp:cNvSpPr/>
      </dsp:nvSpPr>
      <dsp:spPr bwMode="white">
        <a:xfrm>
          <a:off x="0" y="1843515"/>
          <a:ext cx="3867912" cy="844701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dirty="0"/>
            <a:t>Трехразовый</a:t>
          </a:r>
          <a:endParaRPr lang="ru-RU" sz="2900" dirty="0"/>
        </a:p>
      </dsp:txBody>
      <dsp:txXfrm>
        <a:off x="0" y="1843515"/>
        <a:ext cx="3867912" cy="844701"/>
      </dsp:txXfrm>
    </dsp:sp>
    <dsp:sp modelId="{FDDAC9CC-CCEA-49C6-BC0A-78843CA3D8A8}">
      <dsp:nvSpPr>
        <dsp:cNvPr id="10" name="Прямоугольник с двумя скругленными соседними углами 9"/>
        <dsp:cNvSpPr/>
      </dsp:nvSpPr>
      <dsp:spPr bwMode="white">
        <a:xfrm rot="5400000">
          <a:off x="6968176" y="-215699"/>
          <a:ext cx="675761" cy="6876288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lIns="64769" tIns="32384" rIns="64769" bIns="32384" anchor="ctr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>
              <a:solidFill>
                <a:srgbClr val="000000"/>
              </a:solidFill>
              <a:effectLst/>
              <a:latin typeface="Times New Roman" panose="02020603050405020304"/>
            </a:rPr>
            <a:t>завтрак, обед, полдник, ужин либо завтрак, второй завтрак, обед, ужин (три приема горячего питания и один перекус)</a:t>
          </a:r>
          <a:endParaRPr lang="ru-RU" b="1" i="1" dirty="0">
            <a:solidFill>
              <a:schemeClr val="dk1"/>
            </a:solidFill>
          </a:endParaRPr>
        </a:p>
      </dsp:txBody>
      <dsp:txXfrm rot="5400000">
        <a:off x="6968176" y="-215699"/>
        <a:ext cx="675761" cy="6876288"/>
      </dsp:txXfrm>
    </dsp:sp>
    <dsp:sp modelId="{DDC572E5-259C-4A67-9131-97F4605B4B24}">
      <dsp:nvSpPr>
        <dsp:cNvPr id="9" name="Скругленный прямоугольник 8"/>
        <dsp:cNvSpPr/>
      </dsp:nvSpPr>
      <dsp:spPr bwMode="white">
        <a:xfrm>
          <a:off x="0" y="2800095"/>
          <a:ext cx="3867912" cy="844701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dirty="0"/>
            <a:t>Четырехразовый</a:t>
          </a:r>
        </a:p>
      </dsp:txBody>
      <dsp:txXfrm>
        <a:off x="0" y="2800095"/>
        <a:ext cx="3867912" cy="844701"/>
      </dsp:txXfrm>
    </dsp:sp>
    <dsp:sp modelId="{228047D1-AD7D-44D7-98A0-10F84BBA1F58}">
      <dsp:nvSpPr>
        <dsp:cNvPr id="12" name="Прямоугольник с двумя скругленными соседними углами 11"/>
        <dsp:cNvSpPr/>
      </dsp:nvSpPr>
      <dsp:spPr bwMode="white">
        <a:xfrm rot="5400000">
          <a:off x="6968176" y="671237"/>
          <a:ext cx="675761" cy="6876288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lIns="64769" tIns="32384" rIns="64769" bIns="32384" anchor="ctr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0" i="0" u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завтрак, второй завтрак, обед, полдник, ужин (три приема горячего питания и два перекуса)</a:t>
          </a:r>
          <a:endParaRPr>
            <a:solidFill>
              <a:schemeClr val="dk1"/>
            </a:solidFill>
          </a:endParaRPr>
        </a:p>
      </dsp:txBody>
      <dsp:txXfrm rot="5400000">
        <a:off x="6968176" y="671237"/>
        <a:ext cx="675761" cy="6876288"/>
      </dsp:txXfrm>
    </dsp:sp>
    <dsp:sp modelId="{1DC961EE-95D1-4730-8A87-655658299C4A}">
      <dsp:nvSpPr>
        <dsp:cNvPr id="11" name="Скругленный прямоугольник 10"/>
        <dsp:cNvSpPr/>
      </dsp:nvSpPr>
      <dsp:spPr bwMode="white">
        <a:xfrm>
          <a:off x="0" y="3687031"/>
          <a:ext cx="3867912" cy="844701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60960" rIns="12192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dirty="0"/>
            <a:t> </a:t>
          </a:r>
          <a:r>
            <a:rPr lang="ru-RU" sz="2800" b="0" i="0" dirty="0"/>
            <a:t>Пятиразовый</a:t>
          </a:r>
          <a:endParaRPr lang="ru-RU" sz="3200" b="0" i="0" dirty="0"/>
        </a:p>
      </dsp:txBody>
      <dsp:txXfrm>
        <a:off x="0" y="3687031"/>
        <a:ext cx="3867912" cy="844701"/>
      </dsp:txXfrm>
    </dsp:sp>
    <dsp:sp modelId="{6EFC2CCE-33F5-4FED-AE65-8BD1D51403D3}">
      <dsp:nvSpPr>
        <dsp:cNvPr id="14" name="Прямоугольник с двумя скругленными соседними углами 13"/>
        <dsp:cNvSpPr/>
      </dsp:nvSpPr>
      <dsp:spPr bwMode="white">
        <a:xfrm rot="5400000">
          <a:off x="6968176" y="1558173"/>
          <a:ext cx="675761" cy="6876288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lIns="64769" tIns="32384" rIns="64769" bIns="32384" anchor="ctr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завтрак, второй завтрак, обед, полдник, ужин, второй ужин (три приема горячего питания и три перекуса)</a:t>
          </a:r>
          <a:endParaRPr lang="ru-RU" b="1" i="1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968176" y="1558173"/>
        <a:ext cx="675761" cy="6876288"/>
      </dsp:txXfrm>
    </dsp:sp>
    <dsp:sp modelId="{45FDC5D9-6F38-4BC2-996A-1EEFB4C88AFC}">
      <dsp:nvSpPr>
        <dsp:cNvPr id="13" name="Скругленный прямоугольник 12"/>
        <dsp:cNvSpPr/>
      </dsp:nvSpPr>
      <dsp:spPr bwMode="white">
        <a:xfrm>
          <a:off x="0" y="4573966"/>
          <a:ext cx="3867912" cy="844701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dirty="0"/>
            <a:t>Шестиразовый</a:t>
          </a:r>
          <a:endParaRPr lang="ru-RU" sz="3200" b="0" i="0" dirty="0"/>
        </a:p>
      </dsp:txBody>
      <dsp:txXfrm>
        <a:off x="0" y="4573966"/>
        <a:ext cx="3867912" cy="844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80175" tIns="40087" rIns="80175" bIns="40087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502" y="0"/>
            <a:ext cx="4308422" cy="338058"/>
          </a:xfrm>
          <a:prstGeom prst="rect">
            <a:avLst/>
          </a:prstGeom>
        </p:spPr>
        <p:txBody>
          <a:bodyPr vert="horz" lIns="80175" tIns="40087" rIns="80175" bIns="40087" rtlCol="0"/>
          <a:lstStyle>
            <a:lvl1pPr algn="r">
              <a:defRPr sz="1100"/>
            </a:lvl1pPr>
          </a:lstStyle>
          <a:p>
            <a:fld id="{441E3227-5E42-4A46-8BE8-8D4DE28138C6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7800" y="506413"/>
            <a:ext cx="450691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175" tIns="40087" rIns="80175" bIns="4008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80175" tIns="40087" rIns="80175" bIns="40087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540"/>
            <a:ext cx="4308422" cy="338058"/>
          </a:xfrm>
          <a:prstGeom prst="rect">
            <a:avLst/>
          </a:prstGeom>
        </p:spPr>
        <p:txBody>
          <a:bodyPr vert="horz" lIns="80175" tIns="40087" rIns="80175" bIns="40087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502" y="6421540"/>
            <a:ext cx="4308422" cy="338058"/>
          </a:xfrm>
          <a:prstGeom prst="rect">
            <a:avLst/>
          </a:prstGeom>
        </p:spPr>
        <p:txBody>
          <a:bodyPr vert="horz" lIns="80175" tIns="40087" rIns="80175" bIns="40087" rtlCol="0" anchor="b"/>
          <a:lstStyle>
            <a:lvl1pPr algn="r">
              <a:defRPr sz="1100"/>
            </a:lvl1pPr>
          </a:lstStyle>
          <a:p>
            <a:fld id="{7A4DCE0A-AF28-4203-98F4-5651D253250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Microsoft Sans Serif" panose="020B0604020202020204"/>
                <a:cs typeface="Microsoft Sans Serif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1">
                <a:solidFill>
                  <a:srgbClr val="205F9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0D284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1">
                <a:solidFill>
                  <a:srgbClr val="205F9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0D284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1">
                <a:solidFill>
                  <a:srgbClr val="205F9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1">
                <a:solidFill>
                  <a:srgbClr val="205F9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1">
                <a:solidFill>
                  <a:srgbClr val="205F9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0D284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1">
                <a:solidFill>
                  <a:srgbClr val="205F9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0D284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1">
                <a:solidFill>
                  <a:srgbClr val="205F9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1">
                <a:solidFill>
                  <a:srgbClr val="205F9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Microsoft Sans Serif" panose="020B0604020202020204"/>
                <a:cs typeface="Microsoft Sans Serif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469654" y="2386744"/>
            <a:ext cx="9252693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0000">
                    <a:alpha val="70000"/>
                  </a:srgbClr>
                </a:solidFill>
              </a:rPr>
            </a:fld>
            <a:endParaRPr lang="ru-RU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0000">
                    <a:alpha val="70000"/>
                  </a:srgbClr>
                </a:solidFill>
              </a:rPr>
            </a:fld>
            <a:endParaRPr lang="ru-RU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475232" y="2386744"/>
            <a:ext cx="9253728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0000">
                    <a:alpha val="70000"/>
                  </a:srgbClr>
                </a:solidFill>
              </a:rPr>
            </a:fld>
            <a:endParaRPr lang="ru-RU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9653" y="2638044"/>
            <a:ext cx="438403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6" y="2638044"/>
            <a:ext cx="4387355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0000">
                    <a:alpha val="70000"/>
                  </a:srgbClr>
                </a:solidFill>
              </a:rPr>
            </a:fld>
            <a:endParaRPr lang="ru-RU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652" y="2313435"/>
            <a:ext cx="4384032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9652" y="3143250"/>
            <a:ext cx="4384032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387355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5"/>
            <a:ext cx="4387355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0000">
                    <a:alpha val="70000"/>
                  </a:srgbClr>
                </a:solidFill>
              </a:rPr>
            </a:fld>
            <a:endParaRPr lang="ru-RU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0000">
                    <a:alpha val="70000"/>
                  </a:srgbClr>
                </a:solidFill>
              </a:rPr>
            </a:fld>
            <a:endParaRPr lang="ru-RU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0000">
                    <a:alpha val="70000"/>
                  </a:srgbClr>
                </a:solidFill>
              </a:rPr>
            </a:fld>
            <a:endParaRPr lang="ru-RU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54271" y="2243830"/>
            <a:ext cx="4387459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620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0000">
                    <a:alpha val="70000"/>
                  </a:srgbClr>
                </a:solidFill>
              </a:rPr>
            </a:fld>
            <a:endParaRPr lang="ru-RU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54271" y="6236208"/>
            <a:ext cx="5075197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53440" y="2243828"/>
            <a:ext cx="438912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-42172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620" y="3549920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53440" y="6236208"/>
            <a:ext cx="5071872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0000">
                    <a:alpha val="70000"/>
                  </a:srgbClr>
                </a:solidFill>
              </a:rPr>
            </a:fld>
            <a:endParaRPr lang="ru-RU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40528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1395" y="937260"/>
            <a:ext cx="6288232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0000">
                    <a:alpha val="70000"/>
                  </a:srgbClr>
                </a:solidFill>
              </a:rPr>
            </a:fld>
            <a:endParaRPr lang="ru-RU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 userDrawn="1"/>
        </p:nvSpPr>
        <p:spPr bwMode="auto">
          <a:xfrm>
            <a:off x="609602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>
              <a:defRPr/>
            </a:pPr>
            <a:r>
              <a:rPr lang="en-GB" sz="990" kern="1200" dirty="0">
                <a:solidFill>
                  <a:srgbClr val="FFFFFF"/>
                </a:solidFill>
              </a:rPr>
              <a:t> </a:t>
            </a:r>
            <a:endParaRPr lang="en-GB" sz="990" kern="1200" dirty="0">
              <a:solidFill>
                <a:srgbClr val="FFFFFF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9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2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>
              <a:defRPr/>
            </a:pPr>
            <a:r>
              <a:rPr lang="en-GB" sz="990" kern="1200" dirty="0">
                <a:solidFill>
                  <a:srgbClr val="FFFFFF"/>
                </a:solidFill>
              </a:rPr>
              <a:t> </a:t>
            </a:r>
            <a:endParaRPr lang="en-GB" sz="990" kern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5774"/>
            <a:ext cx="10960100" cy="1595581"/>
          </a:xfrm>
        </p:spPr>
        <p:txBody>
          <a:bodyPr>
            <a:normAutofit/>
          </a:bodyPr>
          <a:lstStyle>
            <a:lvl1pPr>
              <a:defRPr sz="2935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2153356"/>
            <a:ext cx="10960100" cy="4242683"/>
          </a:xfrm>
        </p:spPr>
        <p:txBody>
          <a:bodyPr/>
          <a:lstStyle>
            <a:lvl1pPr>
              <a:defRPr sz="132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175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025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025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025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4" Type="http://schemas.openxmlformats.org/officeDocument/2006/relationships/theme" Target="../theme/theme5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473709"/>
          </a:xfrm>
          <a:custGeom>
            <a:avLst/>
            <a:gdLst/>
            <a:ahLst/>
            <a:cxnLst/>
            <a:rect l="l" t="t" r="r" b="b"/>
            <a:pathLst>
              <a:path w="12192000" h="473709">
                <a:moveTo>
                  <a:pt x="12192000" y="0"/>
                </a:moveTo>
                <a:lnTo>
                  <a:pt x="0" y="0"/>
                </a:lnTo>
                <a:lnTo>
                  <a:pt x="0" y="473583"/>
                </a:lnTo>
                <a:lnTo>
                  <a:pt x="12192000" y="473583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617" y="12902"/>
            <a:ext cx="11040745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49748" y="3060014"/>
            <a:ext cx="6214109" cy="3287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Microsoft Sans Serif" panose="020B0604020202020204"/>
                <a:cs typeface="Microsoft Sans Serif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49" y="-60884"/>
            <a:ext cx="11423700" cy="6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1470" y="1298194"/>
            <a:ext cx="4926330" cy="394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9060" y="274065"/>
            <a:ext cx="1014476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1">
                <a:solidFill>
                  <a:srgbClr val="205F9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32094" y="2809834"/>
            <a:ext cx="6024245" cy="3190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0D284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9060" y="274065"/>
            <a:ext cx="1014476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1">
                <a:solidFill>
                  <a:srgbClr val="205F9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32094" y="2809834"/>
            <a:ext cx="6024245" cy="3190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0D284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141394" y="964692"/>
            <a:ext cx="7917007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94" y="2638046"/>
            <a:ext cx="7917007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71924" y="6238816"/>
            <a:ext cx="275374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defTabSz="457200" rtl="0"/>
            <a:fld id="{5B106E36-FD25-4E2D-B0AA-010F637433A0}" type="datetimeFigureOut">
              <a:rPr lang="ru-RU" kern="1200" smtClean="0">
                <a:solidFill>
                  <a:srgbClr val="000000">
                    <a:alpha val="70000"/>
                  </a:srgbClr>
                </a:solidFill>
                <a:latin typeface="Corbel" panose="020B0503020204020204"/>
                <a:ea typeface="+mn-ea"/>
                <a:cs typeface="+mn-cs"/>
              </a:rPr>
            </a:fld>
            <a:endParaRPr lang="ru-RU" kern="1200">
              <a:solidFill>
                <a:srgbClr val="000000">
                  <a:alpha val="70000"/>
                </a:srgbClr>
              </a:solidFill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9652" y="6236208"/>
            <a:ext cx="60755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defTabSz="457200" rtl="0"/>
            <a:endParaRPr lang="ru-RU" kern="1200">
              <a:solidFill>
                <a:srgbClr val="000000">
                  <a:alpha val="70000"/>
                </a:srgbClr>
              </a:solidFill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6816" y="6217920"/>
            <a:ext cx="48768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defTabSz="457200" rtl="0"/>
            <a:fld id="{725C68B6-61C2-468F-89AB-4B9F7531AA68}" type="slidenum">
              <a:rPr lang="ru-RU" kern="1200" smtClean="0">
                <a:latin typeface="Corbel" panose="020B0503020204020204"/>
                <a:ea typeface="+mn-ea"/>
                <a:cs typeface="+mn-cs"/>
              </a:rPr>
            </a:fld>
            <a:endParaRPr lang="ru-RU" kern="1200">
              <a:latin typeface="Corbel" panose="020B050302020402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1.jpeg"/><Relationship Id="rId1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7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63.jpeg"/><Relationship Id="rId1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image" Target="../media/image71.png"/><Relationship Id="rId7" Type="http://schemas.openxmlformats.org/officeDocument/2006/relationships/image" Target="../media/image70.png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jpeg"/><Relationship Id="rId8" Type="http://schemas.openxmlformats.org/officeDocument/2006/relationships/image" Target="../media/image30.png"/><Relationship Id="rId7" Type="http://schemas.openxmlformats.org/officeDocument/2006/relationships/image" Target="../media/image29.jpe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6.png"/><Relationship Id="rId7" Type="http://schemas.openxmlformats.org/officeDocument/2006/relationships/image" Target="../media/image95.png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5.png"/><Relationship Id="rId13" Type="http://schemas.openxmlformats.org/officeDocument/2006/relationships/image" Target="../media/image44.png"/><Relationship Id="rId12" Type="http://schemas.openxmlformats.org/officeDocument/2006/relationships/image" Target="../media/image43.png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1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7.png"/><Relationship Id="rId3" Type="http://schemas.openxmlformats.org/officeDocument/2006/relationships/hyperlink" Target="http://10.61.42.188/rus/docs/V2000021857" TargetMode="External"/><Relationship Id="rId2" Type="http://schemas.openxmlformats.org/officeDocument/2006/relationships/hyperlink" Target="http://www.adilet.zan.kz/" TargetMode="External"/><Relationship Id="rId1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15" y="2450592"/>
            <a:ext cx="1594485" cy="4284345"/>
            <a:chOff x="204215" y="2450592"/>
            <a:chExt cx="1594485" cy="428434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67952" y="4039091"/>
              <a:ext cx="818881" cy="8069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1010" y="4132834"/>
              <a:ext cx="641070" cy="6273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060" y="3985298"/>
              <a:ext cx="928065" cy="9144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8710" y="4132834"/>
              <a:ext cx="641019" cy="6273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59" y="4597857"/>
              <a:ext cx="928065" cy="9127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1010" y="4745482"/>
              <a:ext cx="641070" cy="6258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060" y="4597857"/>
              <a:ext cx="928065" cy="9127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8710" y="4745482"/>
              <a:ext cx="641019" cy="6258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59" y="5209032"/>
              <a:ext cx="928065" cy="9127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1010" y="5356606"/>
              <a:ext cx="641070" cy="6258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060" y="5209032"/>
              <a:ext cx="928065" cy="9127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8710" y="5356606"/>
              <a:ext cx="641019" cy="62584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59" y="5821678"/>
              <a:ext cx="928065" cy="9127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1010" y="5969190"/>
              <a:ext cx="641070" cy="6259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060" y="5821678"/>
              <a:ext cx="928065" cy="9127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8710" y="5969190"/>
              <a:ext cx="641019" cy="62590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4215" y="2450592"/>
              <a:ext cx="1594104" cy="159562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3463" y="2529840"/>
              <a:ext cx="1440180" cy="1441704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213359" y="88353"/>
            <a:ext cx="1576070" cy="2423795"/>
            <a:chOff x="213359" y="88353"/>
            <a:chExt cx="1576070" cy="2423795"/>
          </a:xfrm>
        </p:grpSpPr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7952" y="142485"/>
              <a:ext cx="818881" cy="9021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1010" y="236854"/>
              <a:ext cx="641070" cy="72237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1059" y="88353"/>
              <a:ext cx="928065" cy="10104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08710" y="236854"/>
              <a:ext cx="641019" cy="72237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3359" y="793978"/>
              <a:ext cx="928065" cy="101196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1010" y="942466"/>
              <a:ext cx="641070" cy="7239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1059" y="793978"/>
              <a:ext cx="928065" cy="101196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08710" y="942466"/>
              <a:ext cx="641019" cy="7239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3359" y="1501101"/>
              <a:ext cx="928065" cy="101045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61010" y="1649602"/>
              <a:ext cx="641070" cy="72237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1059" y="1501101"/>
              <a:ext cx="928065" cy="10104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08710" y="1649602"/>
              <a:ext cx="641019" cy="722376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2365629" y="2541524"/>
            <a:ext cx="882332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7350" marR="5080" indent="-164528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Основные</a:t>
            </a:r>
            <a:r>
              <a:rPr sz="3200" b="1" spc="-8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положения</a:t>
            </a:r>
            <a:r>
              <a:rPr sz="3200" b="1" spc="-9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Стандарта</a:t>
            </a:r>
            <a:r>
              <a:rPr sz="3200" b="1" spc="-9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питания</a:t>
            </a:r>
            <a:r>
              <a:rPr sz="3200" b="1" spc="-8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1" spc="-5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z="32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организациях</a:t>
            </a:r>
            <a:r>
              <a:rPr sz="3200" b="1" spc="-16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образования</a:t>
            </a:r>
            <a:endParaRPr sz="32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510789" y="3626358"/>
            <a:ext cx="9138920" cy="2540"/>
          </a:xfrm>
          <a:custGeom>
            <a:avLst/>
            <a:gdLst/>
            <a:ahLst/>
            <a:cxnLst/>
            <a:rect l="l" t="t" r="r" b="b"/>
            <a:pathLst>
              <a:path w="9138920" h="2539">
                <a:moveTo>
                  <a:pt x="0" y="2032"/>
                </a:moveTo>
                <a:lnTo>
                  <a:pt x="9138919" y="0"/>
                </a:lnTo>
              </a:path>
            </a:pathLst>
          </a:custGeom>
          <a:ln w="28575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4594605" y="258826"/>
            <a:ext cx="52228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215" dirty="0">
                <a:solidFill>
                  <a:srgbClr val="001F5F"/>
                </a:solidFill>
              </a:rPr>
              <a:t>Департамент санитарно-эпидемиологического контроля  Павлодарской области</a:t>
            </a:r>
            <a:endParaRPr sz="1800" dirty="0"/>
          </a:p>
        </p:txBody>
      </p:sp>
      <p:sp>
        <p:nvSpPr>
          <p:cNvPr id="37" name="object 37"/>
          <p:cNvSpPr txBox="1"/>
          <p:nvPr/>
        </p:nvSpPr>
        <p:spPr>
          <a:xfrm>
            <a:off x="5424394" y="4984269"/>
            <a:ext cx="63576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Microsoft Sans Serif" panose="020B0604020202020204"/>
              <a:cs typeface="Microsoft Sans Serif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 dirty="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lang="ru-RU" dirty="0">
                <a:solidFill>
                  <a:srgbClr val="001F5F"/>
                </a:solidFill>
                <a:latin typeface="Microsoft Sans Serif" panose="020B0604020202020204"/>
                <a:cs typeface="Microsoft Sans Serif" panose="020B0604020202020204"/>
              </a:rPr>
              <a:t>г. Павлодар</a:t>
            </a:r>
            <a:endParaRPr lang="ru-RU" sz="1800" dirty="0">
              <a:solidFill>
                <a:srgbClr val="001F5F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Microsoft Sans Serif" panose="020B0604020202020204"/>
                <a:cs typeface="Microsoft Sans Serif" panose="020B0604020202020204"/>
              </a:rPr>
              <a:t>2025</a:t>
            </a:r>
            <a:r>
              <a:rPr sz="1800" spc="-30" dirty="0">
                <a:solidFill>
                  <a:srgbClr val="001F5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20" dirty="0" err="1">
                <a:solidFill>
                  <a:srgbClr val="001F5F"/>
                </a:solidFill>
                <a:latin typeface="Microsoft Sans Serif" panose="020B0604020202020204"/>
                <a:cs typeface="Microsoft Sans Serif" panose="020B0604020202020204"/>
              </a:rPr>
              <a:t>год</a:t>
            </a:r>
            <a:endParaRPr sz="1800" dirty="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7763" y="41694"/>
            <a:ext cx="62541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Модели</a:t>
            </a:r>
            <a:r>
              <a:rPr sz="3200" spc="-55" dirty="0"/>
              <a:t> </a:t>
            </a:r>
            <a:r>
              <a:rPr sz="3200" dirty="0"/>
              <a:t>организации</a:t>
            </a:r>
            <a:r>
              <a:rPr sz="3200" spc="-55" dirty="0"/>
              <a:t> </a:t>
            </a:r>
            <a:r>
              <a:rPr sz="3200" spc="-10" dirty="0"/>
              <a:t>питания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066901" y="783463"/>
            <a:ext cx="3685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Монопрофильное</a:t>
            </a:r>
            <a:r>
              <a:rPr sz="2400" b="1" i="1" spc="-95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i="1" spc="-20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меню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2874" y="1450847"/>
            <a:ext cx="12194873" cy="5407149"/>
            <a:chOff x="-8626" y="1450847"/>
            <a:chExt cx="12287545" cy="5407149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8626" y="1450847"/>
              <a:ext cx="6248399" cy="32735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3190" y="3962400"/>
              <a:ext cx="5805729" cy="289559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2501" y="5146040"/>
            <a:ext cx="5939155" cy="1475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Включает</a:t>
            </a:r>
            <a:r>
              <a:rPr sz="1800" b="1" i="1" spc="-2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один</a:t>
            </a:r>
            <a:r>
              <a:rPr sz="1800" b="1" i="1" spc="-6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набор</a:t>
            </a:r>
            <a:r>
              <a:rPr sz="1800" b="1" i="1" spc="-4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блюд.</a:t>
            </a:r>
            <a:r>
              <a:rPr sz="1800" b="1" i="1" spc="-4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Не</a:t>
            </a:r>
            <a:r>
              <a:rPr sz="1800" b="1" i="1" spc="-4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spc="-1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предусматривает самостоятельного</a:t>
            </a:r>
            <a:r>
              <a:rPr sz="1800" b="1" i="1" spc="-3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выбора</a:t>
            </a:r>
            <a:r>
              <a:rPr sz="1800" b="1" i="1" spc="-8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варианта</a:t>
            </a:r>
            <a:r>
              <a:rPr sz="1800" b="1" i="1" spc="-7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spc="-2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блюд</a:t>
            </a:r>
            <a:endParaRPr sz="1800" dirty="0">
              <a:latin typeface="Arial" panose="020B0604020202020204"/>
              <a:cs typeface="Arial" panose="020B0604020202020204"/>
            </a:endParaRPr>
          </a:p>
          <a:p>
            <a:pPr marL="12700" marR="408305">
              <a:lnSpc>
                <a:spcPct val="111000"/>
              </a:lnSpc>
              <a:spcBef>
                <a:spcPts val="1815"/>
              </a:spcBef>
            </a:pPr>
            <a:r>
              <a:rPr sz="1800" b="1" i="1" spc="-1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Применяется</a:t>
            </a:r>
            <a:r>
              <a:rPr sz="1800" b="1" i="1" spc="-5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во</a:t>
            </a:r>
            <a:r>
              <a:rPr sz="1800" b="1" i="1" spc="-6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всех</a:t>
            </a:r>
            <a:r>
              <a:rPr sz="1800" b="1" i="1" spc="-6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типах</a:t>
            </a:r>
            <a:r>
              <a:rPr sz="1800" b="1" i="1" spc="-5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spc="-1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образовательных учреждений</a:t>
            </a:r>
            <a:endParaRPr sz="18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04820" y="810255"/>
            <a:ext cx="5566410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140" algn="ctr">
              <a:lnSpc>
                <a:spcPct val="100000"/>
              </a:lnSpc>
              <a:spcBef>
                <a:spcPts val="100"/>
              </a:spcBef>
            </a:pPr>
            <a:r>
              <a:rPr sz="2400" b="1" i="1" dirty="0" err="1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Мультипрофильное</a:t>
            </a:r>
            <a:r>
              <a:rPr sz="2400" b="1" i="1" spc="-120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i="1" spc="-20" dirty="0" err="1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меню</a:t>
            </a:r>
            <a:endParaRPr sz="2400" dirty="0">
              <a:latin typeface="Arial" panose="020B0604020202020204"/>
              <a:cs typeface="Arial" panose="020B0604020202020204"/>
            </a:endParaRPr>
          </a:p>
          <a:p>
            <a:pPr marL="12700"/>
            <a:endParaRPr lang="ru-RU" sz="1800" b="1" i="1" dirty="0">
              <a:solidFill>
                <a:srgbClr val="0D2841"/>
              </a:solidFill>
              <a:latin typeface="Arial" panose="020B0604020202020204"/>
              <a:cs typeface="Arial" panose="020B0604020202020204"/>
            </a:endParaRPr>
          </a:p>
          <a:p>
            <a:pPr marL="12700"/>
            <a:r>
              <a:rPr sz="1800" b="1" i="1" dirty="0" err="1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Содержит</a:t>
            </a:r>
            <a:r>
              <a:rPr sz="1800" b="1" i="1" spc="-4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несколько</a:t>
            </a:r>
            <a:r>
              <a:rPr sz="1800" b="1" i="1" spc="-4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наборов</a:t>
            </a:r>
            <a:r>
              <a:rPr sz="1800" b="1" i="1" spc="-6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spc="-1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блюд.</a:t>
            </a:r>
            <a:endParaRPr sz="1800" dirty="0">
              <a:latin typeface="Arial" panose="020B0604020202020204"/>
              <a:cs typeface="Arial" panose="020B0604020202020204"/>
            </a:endParaRPr>
          </a:p>
          <a:p>
            <a:pPr marL="12700"/>
            <a:r>
              <a:rPr sz="1800" b="1" i="1" spc="-1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Предусматривает</a:t>
            </a:r>
            <a:r>
              <a:rPr sz="1800" b="1" i="1" spc="-3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spc="-1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самостоятельный</a:t>
            </a:r>
            <a:r>
              <a:rPr sz="1800" b="1" i="1" spc="1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spc="-1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выбор.</a:t>
            </a:r>
            <a:endParaRPr sz="1800" dirty="0">
              <a:latin typeface="Arial" panose="020B0604020202020204"/>
              <a:cs typeface="Arial" panose="020B0604020202020204"/>
            </a:endParaRPr>
          </a:p>
          <a:p>
            <a:pPr marL="12700" marR="198120"/>
            <a:r>
              <a:rPr sz="1800" b="1" i="1" spc="-1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Включает</a:t>
            </a:r>
            <a:r>
              <a:rPr sz="1800" b="1" i="1" spc="-3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модели</a:t>
            </a:r>
            <a:r>
              <a:rPr sz="1800" b="1" i="1" spc="-4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"шведский</a:t>
            </a:r>
            <a:r>
              <a:rPr sz="1800" b="1" i="1" spc="-5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стол"</a:t>
            </a:r>
            <a:r>
              <a:rPr sz="1800" b="1" i="1" spc="-4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800" b="1" i="1" spc="-4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spc="-1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"ланч-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пакеты".</a:t>
            </a:r>
            <a:r>
              <a:rPr sz="1800" b="1" i="1" spc="-3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Не</a:t>
            </a:r>
            <a:r>
              <a:rPr sz="1800" b="1" i="1" spc="-4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spc="-1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применяется</a:t>
            </a:r>
            <a:r>
              <a:rPr sz="1800" b="1" i="1" spc="-2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800" b="1" i="1" spc="-3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детских</a:t>
            </a:r>
            <a:r>
              <a:rPr sz="1800" b="1" i="1" spc="-1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spc="-10" dirty="0" err="1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садах</a:t>
            </a:r>
            <a:r>
              <a:rPr sz="1800" b="1" i="1" spc="-1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ru-RU" sz="1800" b="1" i="1" spc="-10" dirty="0">
              <a:solidFill>
                <a:srgbClr val="0D2841"/>
              </a:solidFill>
              <a:latin typeface="Arial" panose="020B0604020202020204"/>
              <a:cs typeface="Arial" panose="020B0604020202020204"/>
            </a:endParaRPr>
          </a:p>
          <a:p>
            <a:pPr marL="12700" marR="198120" algn="just"/>
            <a:endParaRPr lang="ru-RU" sz="1800" b="1" i="1" dirty="0">
              <a:latin typeface="Arial" panose="020B0604020202020204"/>
              <a:cs typeface="Arial" panose="020B0604020202020204"/>
            </a:endParaRPr>
          </a:p>
          <a:p>
            <a:pPr marL="12700" marR="198120" algn="just"/>
            <a:r>
              <a:rPr lang="ru-RU" sz="1800" b="1" i="1" dirty="0">
                <a:latin typeface="Arial" panose="020B0604020202020204"/>
                <a:cs typeface="Arial" panose="020B0604020202020204"/>
              </a:rPr>
              <a:t>Модель организации питания "ланч-пакеты" применяется в малокомплектных школах и организациях образования, где отсутствует пищеблок.</a:t>
            </a:r>
            <a:endParaRPr sz="1800" b="1" i="1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7937"/>
            <a:ext cx="10283825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900" dirty="0"/>
              <a:t>Варианты организации режима (кратности) питания</a:t>
            </a:r>
            <a:endParaRPr sz="2900" dirty="0"/>
          </a:p>
        </p:txBody>
      </p:sp>
      <p:sp>
        <p:nvSpPr>
          <p:cNvPr id="14" name="AutoShape 6" descr="Школьное питание: Минздрав применяет новые подходы госконтроля -  «Кызылординские Вести»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graphicFrame>
        <p:nvGraphicFramePr>
          <p:cNvPr id="17" name="Схема 16"/>
          <p:cNvGraphicFramePr/>
          <p:nvPr/>
        </p:nvGraphicFramePr>
        <p:xfrm>
          <a:off x="765175" y="465138"/>
          <a:ext cx="10744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60375" y="5943600"/>
            <a:ext cx="1150302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10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При организации одноразового горячего питания прием пищи обеспечивается не ранее перерыва после второго урока любой учебной смены с выделением от 10 до 30 минут для приема пищи. 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7437" y="381000"/>
            <a:ext cx="4174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rtl="0"/>
            <a:r>
              <a:rPr lang="ru-RU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Использование соли</a:t>
            </a:r>
            <a:endParaRPr lang="ru-RU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1001" y="1143000"/>
          <a:ext cx="5410199" cy="249631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047999"/>
                <a:gridCol w="2362200"/>
              </a:tblGrid>
              <a:tr h="3810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Суточная норма не более: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</a:tr>
              <a:tr h="426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г. на одного ребенка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2-3 лет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6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 г. на одного ребенка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4-6 лет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6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г. на одного ребенка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учащихся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 классов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6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г. на одного ребенка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учащихся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5-11(12) классов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185" y="4191000"/>
            <a:ext cx="6032665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kern="1200" dirty="0">
                <a:solidFill>
                  <a:srgbClr val="475B61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lang="ru-RU" kern="1200" dirty="0">
                <a:solidFill>
                  <a:srgbClr val="00206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При приготовлении блюд используется только йодированная соль</a:t>
            </a:r>
            <a:endParaRPr lang="ru-RU" sz="1000" dirty="0">
              <a:solidFill>
                <a:srgbClr val="002060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kern="1200" dirty="0">
                <a:solidFill>
                  <a:srgbClr val="00206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На обеденных столах не ставятся солонки для исключения досаливания пищи.</a:t>
            </a:r>
            <a:endParaRPr lang="ru-RU" sz="1000" dirty="0">
              <a:solidFill>
                <a:srgbClr val="002060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r>
              <a:rPr lang="ru-RU" kern="1200" dirty="0">
                <a:solidFill>
                  <a:srgbClr val="00206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На 100 г. готовых блюд допускается не более </a:t>
            </a:r>
            <a:r>
              <a:rPr lang="ru-RU" b="1" kern="1200" dirty="0">
                <a:solidFill>
                  <a:srgbClr val="00206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0,3 г. соли </a:t>
            </a:r>
            <a:r>
              <a:rPr lang="ru-RU" kern="1200" dirty="0">
                <a:solidFill>
                  <a:srgbClr val="00206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(0,3 % от веса готового продукта).</a:t>
            </a:r>
            <a:endParaRPr lang="ru-RU" sz="1000" kern="1200" dirty="0">
              <a:solidFill>
                <a:srgbClr val="002060"/>
              </a:solidFill>
              <a:effectLst/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381000"/>
            <a:ext cx="4724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rtl="0"/>
            <a:r>
              <a:rPr lang="ru-RU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Использование сахара</a:t>
            </a:r>
            <a:endParaRPr lang="ru-RU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096000" y="1155192"/>
          <a:ext cx="5791200" cy="286512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239770"/>
                <a:gridCol w="2551430"/>
              </a:tblGrid>
              <a:tr h="368607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Суточная норма не</a:t>
                      </a: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более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</a:tr>
              <a:tr h="3933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г. на одного ребенка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2-3 лет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г. на одного ребенка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4-6 лет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49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г. на одного ребенка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учащихся 1-4 классов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49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г. на одного ребенка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учащихся 5-7 классов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87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г. на одного ребенка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учащихся 8-11(12) классов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248645" y="4419600"/>
            <a:ext cx="570015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На 100 г. готовых блюд допускается не более 0,3 г. соли (0,3 % от веса готового продукта), не более 5 г. добавленного сахара (5 % от веса готового продукта).</a:t>
            </a:r>
            <a:endParaRPr lang="ru-RU" sz="1400" dirty="0">
              <a:solidFill>
                <a:srgbClr val="002060"/>
              </a:solidFill>
              <a:effectLst/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5354" y="241846"/>
            <a:ext cx="5421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rtl="0"/>
            <a:r>
              <a:rPr lang="ru-RU" sz="3200" b="1" kern="1200" dirty="0">
                <a:solidFill>
                  <a:srgbClr val="9BAFB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Тарелка здорового питания </a:t>
            </a:r>
            <a:endParaRPr lang="x-none" sz="3200" b="1" kern="1200" dirty="0">
              <a:solidFill>
                <a:srgbClr val="9BAFB5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AutoShape 2" descr="тарелка здорового питания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l" defTabSz="457200" rtl="0"/>
            <a:endParaRPr lang="x-none" kern="1200">
              <a:solidFill>
                <a:srgbClr val="000000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/>
          <a:srcRect l="2199" t="6760" r="3458" b="20448"/>
          <a:stretch>
            <a:fillRect/>
          </a:stretch>
        </p:blipFill>
        <p:spPr>
          <a:xfrm>
            <a:off x="0" y="1143000"/>
            <a:ext cx="7385823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0" y="990600"/>
            <a:ext cx="4512501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rtl="0">
              <a:spcAft>
                <a:spcPts val="600"/>
              </a:spcAft>
            </a:pPr>
            <a:r>
              <a:rPr lang="ru-RU" sz="2400" kern="1200" dirty="0">
                <a:solidFill>
                  <a:srgbClr val="9BAFB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планировании питания в организациях образования в пищевом рационе предусматривается не менее                 </a:t>
            </a:r>
            <a:r>
              <a:rPr lang="ru-RU" sz="2400" b="1" kern="1200" dirty="0">
                <a:solidFill>
                  <a:srgbClr val="9BAFB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75 % продуктов растительного происхождения </a:t>
            </a:r>
            <a:r>
              <a:rPr lang="ru-RU" sz="2400" kern="1200" dirty="0">
                <a:solidFill>
                  <a:srgbClr val="9BAFB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(овощи, фрукты, злаковые, бобовые, ягоды, орехи, семена).</a:t>
            </a:r>
            <a:endParaRPr lang="ru-RU" sz="2400" kern="1200" dirty="0">
              <a:solidFill>
                <a:srgbClr val="9BAFB5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 defTabSz="457200" rtl="0"/>
            <a:endParaRPr lang="x-none" kern="1200" dirty="0">
              <a:solidFill>
                <a:srgbClr val="000000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050" name="Picture 2" descr="Активисты проекта «Новая школа» провели школьное питание в Ханты-Мансийске  - Региональный информационный цен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655" y="4200307"/>
            <a:ext cx="4411128" cy="265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5698" y="232028"/>
            <a:ext cx="90957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dirty="0">
                <a:latin typeface="Arial" panose="020B0604020202020204"/>
                <a:cs typeface="Arial" panose="020B0604020202020204"/>
              </a:rPr>
              <a:t>Санитарно-</a:t>
            </a:r>
            <a:r>
              <a:rPr sz="3200" i="0" spc="-10" dirty="0">
                <a:latin typeface="Arial" panose="020B0604020202020204"/>
                <a:cs typeface="Arial" panose="020B0604020202020204"/>
              </a:rPr>
              <a:t>эпидемиологические</a:t>
            </a:r>
            <a:r>
              <a:rPr sz="3200" i="0" spc="-185" dirty="0">
                <a:latin typeface="Arial" panose="020B0604020202020204"/>
                <a:cs typeface="Arial" panose="020B0604020202020204"/>
              </a:rPr>
              <a:t> </a:t>
            </a:r>
            <a:r>
              <a:rPr sz="3200" i="0" spc="-10" dirty="0">
                <a:latin typeface="Arial" panose="020B0604020202020204"/>
                <a:cs typeface="Arial" panose="020B0604020202020204"/>
              </a:rPr>
              <a:t>требования</a:t>
            </a:r>
            <a:endParaRPr sz="3200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14244" y="1057655"/>
            <a:ext cx="1614170" cy="1306195"/>
            <a:chOff x="2714244" y="1057655"/>
            <a:chExt cx="1614170" cy="1306195"/>
          </a:xfrm>
        </p:grpSpPr>
        <p:pic>
          <p:nvPicPr>
            <p:cNvPr id="4" name="object 4"/>
            <p:cNvPicPr/>
            <p:nvPr/>
          </p:nvPicPr>
          <p:blipFill>
            <a:blip r:embed="rId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714244" y="1057655"/>
              <a:ext cx="1613916" cy="13060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1944" y="1673351"/>
              <a:ext cx="318515" cy="39928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100328" y="2347057"/>
            <a:ext cx="11092180" cy="2741930"/>
            <a:chOff x="1100327" y="2377439"/>
            <a:chExt cx="11092180" cy="2741930"/>
          </a:xfrm>
        </p:grpSpPr>
        <p:sp>
          <p:nvSpPr>
            <p:cNvPr id="7" name="object 7"/>
            <p:cNvSpPr/>
            <p:nvPr/>
          </p:nvSpPr>
          <p:spPr>
            <a:xfrm>
              <a:off x="4384548" y="2377439"/>
              <a:ext cx="7807959" cy="15240"/>
            </a:xfrm>
            <a:custGeom>
              <a:avLst/>
              <a:gdLst/>
              <a:ahLst/>
              <a:cxnLst/>
              <a:rect l="l" t="t" r="r" b="b"/>
              <a:pathLst>
                <a:path w="7807959" h="15239">
                  <a:moveTo>
                    <a:pt x="7807452" y="0"/>
                  </a:moveTo>
                  <a:lnTo>
                    <a:pt x="1524" y="0"/>
                  </a:lnTo>
                  <a:lnTo>
                    <a:pt x="1524" y="381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524" y="11430"/>
                  </a:lnTo>
                  <a:lnTo>
                    <a:pt x="1524" y="15240"/>
                  </a:lnTo>
                  <a:lnTo>
                    <a:pt x="7807452" y="15240"/>
                  </a:lnTo>
                  <a:lnTo>
                    <a:pt x="7807452" y="11430"/>
                  </a:lnTo>
                  <a:lnTo>
                    <a:pt x="7807452" y="3810"/>
                  </a:lnTo>
                  <a:lnTo>
                    <a:pt x="7807452" y="0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906523" y="2420111"/>
              <a:ext cx="3227831" cy="13075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361944" y="2874263"/>
              <a:ext cx="318515" cy="39928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192268" y="3741419"/>
              <a:ext cx="7000240" cy="15240"/>
            </a:xfrm>
            <a:custGeom>
              <a:avLst/>
              <a:gdLst/>
              <a:ahLst/>
              <a:cxnLst/>
              <a:rect l="l" t="t" r="r" b="b"/>
              <a:pathLst>
                <a:path w="7000240" h="15239">
                  <a:moveTo>
                    <a:pt x="6999732" y="0"/>
                  </a:moveTo>
                  <a:lnTo>
                    <a:pt x="1524" y="0"/>
                  </a:lnTo>
                  <a:lnTo>
                    <a:pt x="1524" y="381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524" y="11430"/>
                  </a:lnTo>
                  <a:lnTo>
                    <a:pt x="1524" y="15240"/>
                  </a:lnTo>
                  <a:lnTo>
                    <a:pt x="6999732" y="15240"/>
                  </a:lnTo>
                  <a:lnTo>
                    <a:pt x="6999732" y="11430"/>
                  </a:lnTo>
                  <a:lnTo>
                    <a:pt x="6999732" y="3810"/>
                  </a:lnTo>
                  <a:lnTo>
                    <a:pt x="6999732" y="0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00327" y="3784091"/>
              <a:ext cx="4841748" cy="13075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361944" y="4238244"/>
              <a:ext cx="318515" cy="3992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998464" y="5104129"/>
              <a:ext cx="6193790" cy="15240"/>
            </a:xfrm>
            <a:custGeom>
              <a:avLst/>
              <a:gdLst/>
              <a:ahLst/>
              <a:cxnLst/>
              <a:rect l="l" t="t" r="r" b="b"/>
              <a:pathLst>
                <a:path w="6193790" h="15239">
                  <a:moveTo>
                    <a:pt x="6193536" y="0"/>
                  </a:moveTo>
                  <a:lnTo>
                    <a:pt x="1257" y="0"/>
                  </a:lnTo>
                  <a:lnTo>
                    <a:pt x="1257" y="381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778" y="11430"/>
                  </a:lnTo>
                  <a:lnTo>
                    <a:pt x="1778" y="15240"/>
                  </a:lnTo>
                  <a:lnTo>
                    <a:pt x="6193536" y="15240"/>
                  </a:lnTo>
                  <a:lnTo>
                    <a:pt x="6193536" y="11430"/>
                  </a:lnTo>
                  <a:lnTo>
                    <a:pt x="6193536" y="3810"/>
                  </a:lnTo>
                  <a:lnTo>
                    <a:pt x="6193536" y="0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292608" y="5227320"/>
            <a:ext cx="6456045" cy="1308100"/>
            <a:chOff x="292608" y="5227320"/>
            <a:chExt cx="6456045" cy="1308100"/>
          </a:xfrm>
        </p:grpSpPr>
        <p:pic>
          <p:nvPicPr>
            <p:cNvPr id="15" name="object 15"/>
            <p:cNvPicPr/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92608" y="5227320"/>
              <a:ext cx="6455664" cy="13075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361943" y="5602224"/>
              <a:ext cx="318515" cy="39928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542790" y="1040129"/>
            <a:ext cx="7479665" cy="554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3845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Контроль</a:t>
            </a:r>
            <a:r>
              <a:rPr sz="2400" b="1" i="1" spc="-75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i="1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i="1" spc="-55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i="1" spc="-10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документация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000" b="1" i="1" spc="-2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Ведение</a:t>
            </a:r>
            <a:r>
              <a:rPr sz="2000" b="1" i="1" spc="-35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журналов,</a:t>
            </a:r>
            <a:r>
              <a:rPr sz="2000" b="1" i="1" spc="-3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i="1" spc="-2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договоры,</a:t>
            </a:r>
            <a:r>
              <a:rPr sz="2000" b="1" i="1" spc="-4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i="1" spc="-25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лабораторные</a:t>
            </a:r>
            <a:r>
              <a:rPr sz="2000" b="1" i="1" spc="-5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i="1" spc="-1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исследования</a:t>
            </a:r>
            <a:endParaRPr sz="2000" dirty="0">
              <a:latin typeface="Cambria" panose="02040503050406030204"/>
              <a:cs typeface="Cambria" panose="02040503050406030204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2000" dirty="0">
              <a:latin typeface="Cambria" panose="02040503050406030204"/>
              <a:cs typeface="Cambria" panose="02040503050406030204"/>
            </a:endParaRPr>
          </a:p>
          <a:p>
            <a:pPr marL="931545">
              <a:lnSpc>
                <a:spcPct val="100000"/>
              </a:lnSpc>
            </a:pPr>
            <a:r>
              <a:rPr sz="2400" b="1" i="1" spc="-10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Требования </a:t>
            </a:r>
            <a:r>
              <a:rPr sz="2400" b="1" i="1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2400" b="1" i="1" spc="-5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i="1" spc="-10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приготовлению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819785">
              <a:lnSpc>
                <a:spcPct val="100000"/>
              </a:lnSpc>
              <a:spcBef>
                <a:spcPts val="1820"/>
              </a:spcBef>
            </a:pPr>
            <a:r>
              <a:rPr sz="2000" b="1" i="1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Технологии, </a:t>
            </a:r>
            <a:r>
              <a:rPr sz="2000" b="1" i="1" spc="-2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температурные</a:t>
            </a:r>
            <a:r>
              <a:rPr sz="2000" b="1" i="1" spc="25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i="1" spc="-5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режимы,</a:t>
            </a:r>
            <a:r>
              <a:rPr sz="2000" b="1" i="1" spc="2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i="1" spc="-1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бракераж</a:t>
            </a:r>
            <a:endParaRPr sz="2000" dirty="0">
              <a:latin typeface="Cambria" panose="02040503050406030204"/>
              <a:cs typeface="Cambria" panose="02040503050406030204"/>
            </a:endParaRPr>
          </a:p>
          <a:p>
            <a:pPr>
              <a:lnSpc>
                <a:spcPct val="100000"/>
              </a:lnSpc>
              <a:spcBef>
                <a:spcPts val="1130"/>
              </a:spcBef>
            </a:pPr>
            <a:endParaRPr sz="2000" dirty="0">
              <a:latin typeface="Cambria" panose="02040503050406030204"/>
              <a:cs typeface="Cambria" panose="02040503050406030204"/>
            </a:endParaRPr>
          </a:p>
          <a:p>
            <a:pPr marL="2445385">
              <a:lnSpc>
                <a:spcPct val="100000"/>
              </a:lnSpc>
            </a:pPr>
            <a:r>
              <a:rPr sz="2400" b="1" i="1" spc="-10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Требования </a:t>
            </a:r>
            <a:r>
              <a:rPr sz="2400" b="1" i="1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2400" b="1" i="1" spc="-5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i="1" spc="-10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персоналу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1828800">
              <a:lnSpc>
                <a:spcPct val="100000"/>
              </a:lnSpc>
              <a:spcBef>
                <a:spcPts val="1865"/>
              </a:spcBef>
            </a:pPr>
            <a:r>
              <a:rPr sz="2000" b="1" i="1" spc="-1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Личные</a:t>
            </a:r>
            <a:r>
              <a:rPr sz="2000" b="1" i="1" spc="-5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i="1" spc="-4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медкнижки, </a:t>
            </a:r>
            <a:r>
              <a:rPr sz="2000" b="1" i="1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обучение,</a:t>
            </a:r>
            <a:r>
              <a:rPr sz="2000" b="1" i="1" spc="-3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i="1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личная</a:t>
            </a:r>
            <a:r>
              <a:rPr sz="2000" b="1" i="1" spc="-3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i="1" spc="-1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гигиена</a:t>
            </a:r>
            <a:endParaRPr sz="2000" dirty="0">
              <a:latin typeface="Cambria" panose="02040503050406030204"/>
              <a:cs typeface="Cambria" panose="02040503050406030204"/>
            </a:endParaRPr>
          </a:p>
          <a:p>
            <a:pPr>
              <a:lnSpc>
                <a:spcPct val="100000"/>
              </a:lnSpc>
              <a:spcBef>
                <a:spcPts val="1495"/>
              </a:spcBef>
            </a:pPr>
            <a:endParaRPr sz="2000" dirty="0">
              <a:latin typeface="Cambria" panose="02040503050406030204"/>
              <a:cs typeface="Cambria" panose="02040503050406030204"/>
            </a:endParaRPr>
          </a:p>
          <a:p>
            <a:pPr marL="2771775">
              <a:lnSpc>
                <a:spcPct val="100000"/>
              </a:lnSpc>
            </a:pPr>
            <a:r>
              <a:rPr sz="2400" b="1" i="1" spc="-10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Требования </a:t>
            </a:r>
            <a:r>
              <a:rPr sz="2400" b="1" i="1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2400" b="1" i="1" spc="-5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i="1" spc="-10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помещениям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2590800" marR="278765">
              <a:lnSpc>
                <a:spcPct val="121000"/>
              </a:lnSpc>
              <a:spcBef>
                <a:spcPts val="1370"/>
              </a:spcBef>
            </a:pPr>
            <a:r>
              <a:rPr sz="2000" b="1" i="1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Пищеблок,</a:t>
            </a:r>
            <a:r>
              <a:rPr sz="2000" b="1" i="1" spc="15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i="1" spc="-1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зонирование, вентиляция, оборудование</a:t>
            </a:r>
            <a:endParaRPr sz="2000" dirty="0">
              <a:latin typeface="Cambria" panose="02040503050406030204"/>
              <a:cs typeface="Cambria" panose="0204050305040603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" descr="Школьное питание: Минздрав применяет новые подходы госконтроля -  «Кызылординские Вести»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2776" y="604429"/>
            <a:ext cx="11045824" cy="352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73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С целью обеспечения разнообразия питания, достаточного цикла ротации незаменимых пищевых продуктов и полезных блюд, предлагаемых учащимся/воспитанникам, составляется перспективное четырехнедельное сезонное меню 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(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лето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осень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зима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весна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) с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указанием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выхода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блюд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по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возрастам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 и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ассортимента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буфета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Рекомендуемая масса выхода блюд в зависимости от возраста для детей дошкольного и школьного возраста представлена согласно приложению 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8 к настоящим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Стандартам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.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indent="63055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Перспективное четырехнедельное сезонное меню 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для одноразового горячего питания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разрабатывается на основе типового меню, разработанного Министерством здравоохранения Республики Казахстан.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indent="63055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Допускается использование типового меню без изменений, а также внесение корректировок с заменой продуктов на равноценные по химическому составу согласно приложению 10 к настоящим Стандартам, при сохранении пищевой ценности с учетом мнений/предложений учащихся/воспитанников и их законных представителей, ассортимента отечественной продукции, производимой в регионе.</a:t>
            </a:r>
            <a:endParaRPr lang="ru-RU" sz="1200" dirty="0">
              <a:latin typeface="Times New Roman" panose="02020603050405020304"/>
              <a:ea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4184" y="4064255"/>
            <a:ext cx="99822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 меню исключается повторение одноименных блюд, гарниров или кулинарных изделий в течение одного дня и в последующие два календарных дня, в том числе при применении системы "шведский стол".</a:t>
            </a:r>
            <a:endParaRPr lang="ru-RU" sz="1400" dirty="0"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21045"/>
            <a:ext cx="1067882" cy="93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966" y="4800600"/>
            <a:ext cx="1899159" cy="189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95800" y="160337"/>
            <a:ext cx="3755340" cy="415498"/>
          </a:xfrm>
        </p:spPr>
        <p:txBody>
          <a:bodyPr/>
          <a:lstStyle/>
          <a:p>
            <a:r>
              <a:rPr lang="ru-RU" dirty="0"/>
              <a:t>Требования к меню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76400" y="5510867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Приказ Председателя Комитета санитарно-эпидемиологического контроля Министерства здравоохранения Республики Казахстан              № 135-НҚ от 25.12.2024 года «Об утверждении типового перспективного школьного меню»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2" y="5513896"/>
            <a:ext cx="1568486" cy="120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" descr="Школьное питание: Минздрав применяет новые подходы госконтроля -  «Кызылординские Вести»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2776" y="762000"/>
            <a:ext cx="11045824" cy="4207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Организуется и проводится производственный контроль по утвержденной программе руководителем организации или поставщиком услуг питания.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dirty="0">
              <a:solidFill>
                <a:srgbClr val="000000"/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Контроль включает организационные мероприятия, лабораторные исследования и испытания.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dirty="0">
              <a:solidFill>
                <a:srgbClr val="000000"/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При производстве пищевой продукции разработаны и внедрены процедуры, основанные на принципах ХАССП (HACCP) – анализ рисков и критические контрольные точки.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dirty="0">
              <a:solidFill>
                <a:srgbClr val="000000"/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Обеспечивается ведение и хранение документации на бумажных и/или электронных носителях, подтверждающей качество и безопасность продукции.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dirty="0">
              <a:solidFill>
                <a:srgbClr val="000000"/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Программа контроля и процедуры безопасности пересматриваются при изменении технологического процесса или рецептуры.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0" y="90691"/>
            <a:ext cx="6019800" cy="415498"/>
          </a:xfrm>
        </p:spPr>
        <p:txBody>
          <a:bodyPr/>
          <a:lstStyle/>
          <a:p>
            <a:r>
              <a:rPr lang="ru-RU" dirty="0"/>
              <a:t>Производственный контроль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47" y="5492492"/>
            <a:ext cx="1730464" cy="120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29238"/>
            <a:ext cx="1528762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257800"/>
            <a:ext cx="1456209" cy="155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" descr="Школьное питание: Минздрав применяет новые подходы госконтроля -  «Кызылординские Вести»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1600" y="157361"/>
            <a:ext cx="9220200" cy="615553"/>
          </a:xfrm>
        </p:spPr>
        <p:txBody>
          <a:bodyPr/>
          <a:lstStyle/>
          <a:p>
            <a:pPr algn="ctr"/>
            <a:r>
              <a:rPr lang="ru-RU" sz="2000" dirty="0"/>
              <a:t>Основные критические контрольные точки (ККТ) при производственном контроле на пищеблоке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8622" y="1143000"/>
            <a:ext cx="109369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605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поставляемые продукты питания и продовольственное сырье, их качество и безопасность, условия транспортировки;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условия и продолжительность хранения продуктов питания и продовольственного сырья до начала технологического процесса;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3) основные технологические процессы;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4) применяемое оборудование и инвентарь;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5) исправность технологического оборудования (холодильного, теплового);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6) движение основных потоков сырья, готовой продукции, посуды, непищевых материалов и отходов;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7) условия и продолжительность хранения готовой продукции и ее оборота;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8) отбор и хранение суточных проб;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9) использование контактирующих материалов, моющих и дезинфицирующих средств;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10) состояние здоровья, профессиональная (гигиеническая) подготовка и личная гигиена работников, наличие медицинских осмотров, допуск к работе;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11) качество водоснабжения, условия размещения канализации, вентиляции, освещения;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12) регулярность дезинфекционных, дезинсекционных и дератизационных мероприятий;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13) порядок утилизации пищевых и твердых бытовых отходов.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848" y="5181600"/>
            <a:ext cx="1481077" cy="148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212" y="5257800"/>
            <a:ext cx="2238375" cy="148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6" descr="Школьное питание: Минздрав применяет новые подходы госконтроля -  «Кызылординские Вести»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1600" y="157361"/>
            <a:ext cx="9220200" cy="307777"/>
          </a:xfrm>
        </p:spPr>
        <p:txBody>
          <a:bodyPr/>
          <a:lstStyle/>
          <a:p>
            <a:pPr algn="ctr"/>
            <a:r>
              <a:rPr lang="ru-RU" sz="2000" dirty="0"/>
              <a:t>Органолептическая оценка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564776"/>
            <a:ext cx="115868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605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🕒 Проба снимается за 30 минут до раздачи медицинским работником или лицом, его замещающим.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8605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8605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🥼 Для снятия пробы используется отдельный халат на пищеблоке.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8605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8605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🥄 Проба берется из котла, кастрюли или другой посуды после равномерного перемешивания, в объёме не более одной порции и при температуре подачи.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8605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8605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🍲 Для первых блюд — половником из котла, для вторых – ложкой. Ложка для пробы моется горячей водой после каждого блюда.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8605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8605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Периодическая оценка качества питания проводится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бракеражной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8605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проверяет качество, соответствие рецептуре и температуре, срок годности, правильность выхода готовых блюд;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8605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контролирует отбор и хранение суточных проб;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8605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анализирует журнал отзывов и индекс несъедаемости (не реже 1 раза в месяц).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8605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8605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📝 Состав и положение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бракеражной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комиссии утверждаются приказом руководителя и включают администрацию, медработника, заведующего производством и представителя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8605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8605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👥 Работа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бракеражной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комиссии координируется руководителем организации.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" descr="Школьное питание: Минздрав применяет новые подходы госконтроля -  «Кызылординские Вести»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1600" y="157361"/>
            <a:ext cx="9220200" cy="307777"/>
          </a:xfrm>
        </p:spPr>
        <p:txBody>
          <a:bodyPr/>
          <a:lstStyle/>
          <a:p>
            <a:pPr algn="ctr"/>
            <a:r>
              <a:rPr lang="ru-RU" sz="2000" dirty="0"/>
              <a:t>Индекс несъедаемости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52600" y="619437"/>
            <a:ext cx="9369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605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несъедаемости – количество пищевых остатков, которые остались на тарелках после приема пищи по отношению к общему объему реализованных блюд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463782"/>
            <a:ext cx="10591800" cy="2739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Индекс несъедаемости высчитать следующим образом: </a:t>
            </a:r>
            <a:endParaRPr kumimoji="0" lang="x-none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358775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 выход блюд по меню на день. </a:t>
            </a:r>
            <a:endParaRPr kumimoji="0" lang="x-none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358775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 количество выданных порций (количество людей, питающихся в столовой в этот день)</a:t>
            </a:r>
            <a:endParaRPr kumimoji="0" lang="x-none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358775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Умножить выход блюда на кол-во выданных порций (х). Суммировать этот показатель для каждого блюда (х=х1+х2+х3+…). </a:t>
            </a:r>
            <a:endParaRPr kumimoji="0" lang="x-none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358775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Взвесить кол-во отходов в емкости для отходов после приема пищи, отнять вес емкости (у)</a:t>
            </a:r>
            <a:endParaRPr kumimoji="0" lang="x-none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358775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Вычислить Индекс несъедаемости по формуле: Индекс несъедаемости =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x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358775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Вести учет количества поданных порций и отходов в течение 3 дней, вывести средний показатель индекса несъедаемости</a:t>
            </a:r>
            <a:endParaRPr kumimoji="0" lang="x-none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2200" y="4495800"/>
            <a:ext cx="9525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Пищевые остатки измеряются без учета массы контейнера для сбора отходов. Сбор остатков еды в тарелках, производственных и непищевых отходов (тара, упаковка) производится раздельно во время измерения индекса.</a:t>
            </a:r>
            <a:endParaRPr lang="ru-RU" sz="1200" i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indent="358775" algn="just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Интерпретация результатов измерения индекса несъедаемости: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менее 10 %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- индекс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оптимальный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10-30 %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 индекс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в зоне риска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который требует контроля за организацией питания и анализа действующего меню,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более 30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% - индекс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в зоне высокого риска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который требует безотлагательных мер по оценке выдаваемой пищи и коррекции меню.</a:t>
            </a:r>
            <a:endParaRPr lang="ru-RU" sz="1200" i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0621"/>
            <a:ext cx="122396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14" y="4953000"/>
            <a:ext cx="1411026" cy="14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5915">
              <a:lnSpc>
                <a:spcPct val="100000"/>
              </a:lnSpc>
              <a:spcBef>
                <a:spcPts val="100"/>
              </a:spcBef>
            </a:pPr>
            <a:r>
              <a:rPr dirty="0"/>
              <a:t>СТАНДАРТ</a:t>
            </a:r>
            <a:r>
              <a:rPr spc="-30" dirty="0"/>
              <a:t> </a:t>
            </a:r>
            <a:r>
              <a:rPr dirty="0"/>
              <a:t>ПИТАНИЯ</a:t>
            </a:r>
            <a:r>
              <a:rPr spc="-60" dirty="0"/>
              <a:t> </a:t>
            </a:r>
            <a:r>
              <a:rPr dirty="0"/>
              <a:t>В</a:t>
            </a:r>
            <a:r>
              <a:rPr spc="-65" dirty="0"/>
              <a:t> </a:t>
            </a:r>
            <a:r>
              <a:rPr dirty="0"/>
              <a:t>ОРГАНИЗАЦИЯХ</a:t>
            </a:r>
            <a:r>
              <a:rPr spc="-50" dirty="0"/>
              <a:t> </a:t>
            </a:r>
            <a:r>
              <a:rPr spc="-10" dirty="0"/>
              <a:t>ОБРАЗОВАНИЯ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288" y="6841235"/>
            <a:ext cx="12173712" cy="1676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628333"/>
            <a:ext cx="1268401" cy="94094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4464" y="569976"/>
            <a:ext cx="1284732" cy="10302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89903" y="550163"/>
            <a:ext cx="1444752" cy="103022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1106185" y="665311"/>
            <a:ext cx="727710" cy="727075"/>
            <a:chOff x="11106185" y="665311"/>
            <a:chExt cx="727710" cy="727075"/>
          </a:xfrm>
        </p:grpSpPr>
        <p:sp>
          <p:nvSpPr>
            <p:cNvPr id="8" name="object 8"/>
            <p:cNvSpPr/>
            <p:nvPr/>
          </p:nvSpPr>
          <p:spPr>
            <a:xfrm>
              <a:off x="11111680" y="670806"/>
              <a:ext cx="716915" cy="715645"/>
            </a:xfrm>
            <a:custGeom>
              <a:avLst/>
              <a:gdLst/>
              <a:ahLst/>
              <a:cxnLst/>
              <a:rect l="l" t="t" r="r" b="b"/>
              <a:pathLst>
                <a:path w="716915" h="715644">
                  <a:moveTo>
                    <a:pt x="358707" y="0"/>
                  </a:moveTo>
                  <a:lnTo>
                    <a:pt x="358424" y="0"/>
                  </a:lnTo>
                  <a:lnTo>
                    <a:pt x="309249" y="3283"/>
                  </a:lnTo>
                  <a:lnTo>
                    <a:pt x="309620" y="3283"/>
                  </a:lnTo>
                  <a:lnTo>
                    <a:pt x="262826" y="12812"/>
                  </a:lnTo>
                  <a:lnTo>
                    <a:pt x="262965" y="12812"/>
                  </a:lnTo>
                  <a:lnTo>
                    <a:pt x="218749" y="28159"/>
                  </a:lnTo>
                  <a:lnTo>
                    <a:pt x="177383" y="48897"/>
                  </a:lnTo>
                  <a:lnTo>
                    <a:pt x="139443" y="74466"/>
                  </a:lnTo>
                  <a:lnTo>
                    <a:pt x="105022" y="104698"/>
                  </a:lnTo>
                  <a:lnTo>
                    <a:pt x="74723" y="139048"/>
                  </a:lnTo>
                  <a:lnTo>
                    <a:pt x="48972" y="177090"/>
                  </a:lnTo>
                  <a:lnTo>
                    <a:pt x="28198" y="218399"/>
                  </a:lnTo>
                  <a:lnTo>
                    <a:pt x="12826" y="262547"/>
                  </a:lnTo>
                  <a:lnTo>
                    <a:pt x="3276" y="309227"/>
                  </a:lnTo>
                  <a:lnTo>
                    <a:pt x="0" y="357658"/>
                  </a:lnTo>
                  <a:lnTo>
                    <a:pt x="3257" y="406207"/>
                  </a:lnTo>
                  <a:lnTo>
                    <a:pt x="12773" y="452774"/>
                  </a:lnTo>
                  <a:lnTo>
                    <a:pt x="28120" y="496930"/>
                  </a:lnTo>
                  <a:lnTo>
                    <a:pt x="48871" y="538251"/>
                  </a:lnTo>
                  <a:lnTo>
                    <a:pt x="74600" y="576309"/>
                  </a:lnTo>
                  <a:lnTo>
                    <a:pt x="104879" y="610678"/>
                  </a:lnTo>
                  <a:lnTo>
                    <a:pt x="139466" y="641056"/>
                  </a:lnTo>
                  <a:lnTo>
                    <a:pt x="177586" y="666746"/>
                  </a:lnTo>
                  <a:lnTo>
                    <a:pt x="218980" y="687466"/>
                  </a:lnTo>
                  <a:lnTo>
                    <a:pt x="263229" y="702790"/>
                  </a:lnTo>
                  <a:lnTo>
                    <a:pt x="309732" y="712291"/>
                  </a:lnTo>
                  <a:lnTo>
                    <a:pt x="310001" y="712291"/>
                  </a:lnTo>
                  <a:lnTo>
                    <a:pt x="358220" y="715544"/>
                  </a:lnTo>
                  <a:lnTo>
                    <a:pt x="406845" y="712291"/>
                  </a:lnTo>
                  <a:lnTo>
                    <a:pt x="453483" y="702790"/>
                  </a:lnTo>
                  <a:lnTo>
                    <a:pt x="470961" y="696734"/>
                  </a:lnTo>
                  <a:lnTo>
                    <a:pt x="358775" y="696734"/>
                  </a:lnTo>
                  <a:lnTo>
                    <a:pt x="312359" y="693630"/>
                  </a:lnTo>
                  <a:lnTo>
                    <a:pt x="268176" y="684629"/>
                  </a:lnTo>
                  <a:lnTo>
                    <a:pt x="226279" y="670113"/>
                  </a:lnTo>
                  <a:lnTo>
                    <a:pt x="187073" y="650484"/>
                  </a:lnTo>
                  <a:lnTo>
                    <a:pt x="150963" y="626146"/>
                  </a:lnTo>
                  <a:lnTo>
                    <a:pt x="118353" y="597504"/>
                  </a:lnTo>
                  <a:lnTo>
                    <a:pt x="89647" y="564960"/>
                  </a:lnTo>
                  <a:lnTo>
                    <a:pt x="65251" y="528919"/>
                  </a:lnTo>
                  <a:lnTo>
                    <a:pt x="45569" y="489784"/>
                  </a:lnTo>
                  <a:lnTo>
                    <a:pt x="31006" y="447959"/>
                  </a:lnTo>
                  <a:lnTo>
                    <a:pt x="21966" y="403848"/>
                  </a:lnTo>
                  <a:lnTo>
                    <a:pt x="18854" y="357862"/>
                  </a:lnTo>
                  <a:lnTo>
                    <a:pt x="21939" y="311858"/>
                  </a:lnTo>
                  <a:lnTo>
                    <a:pt x="30953" y="267740"/>
                  </a:lnTo>
                  <a:lnTo>
                    <a:pt x="45491" y="225904"/>
                  </a:lnTo>
                  <a:lnTo>
                    <a:pt x="65149" y="186756"/>
                  </a:lnTo>
                  <a:lnTo>
                    <a:pt x="89524" y="150699"/>
                  </a:lnTo>
                  <a:lnTo>
                    <a:pt x="118209" y="118138"/>
                  </a:lnTo>
                  <a:lnTo>
                    <a:pt x="150802" y="89477"/>
                  </a:lnTo>
                  <a:lnTo>
                    <a:pt x="186897" y="65121"/>
                  </a:lnTo>
                  <a:lnTo>
                    <a:pt x="226091" y="45473"/>
                  </a:lnTo>
                  <a:lnTo>
                    <a:pt x="267979" y="30938"/>
                  </a:lnTo>
                  <a:lnTo>
                    <a:pt x="312157" y="21921"/>
                  </a:lnTo>
                  <a:lnTo>
                    <a:pt x="358220" y="18825"/>
                  </a:lnTo>
                  <a:lnTo>
                    <a:pt x="471219" y="18825"/>
                  </a:lnTo>
                  <a:lnTo>
                    <a:pt x="453906" y="12812"/>
                  </a:lnTo>
                  <a:lnTo>
                    <a:pt x="407302" y="3284"/>
                  </a:lnTo>
                  <a:lnTo>
                    <a:pt x="358707" y="0"/>
                  </a:lnTo>
                  <a:close/>
                </a:path>
                <a:path w="716915" h="715644">
                  <a:moveTo>
                    <a:pt x="471219" y="18825"/>
                  </a:moveTo>
                  <a:lnTo>
                    <a:pt x="358220" y="18825"/>
                  </a:lnTo>
                  <a:lnTo>
                    <a:pt x="404594" y="21921"/>
                  </a:lnTo>
                  <a:lnTo>
                    <a:pt x="404387" y="21921"/>
                  </a:lnTo>
                  <a:lnTo>
                    <a:pt x="448593" y="30938"/>
                  </a:lnTo>
                  <a:lnTo>
                    <a:pt x="490500" y="45473"/>
                  </a:lnTo>
                  <a:lnTo>
                    <a:pt x="529709" y="65121"/>
                  </a:lnTo>
                  <a:lnTo>
                    <a:pt x="565818" y="89477"/>
                  </a:lnTo>
                  <a:lnTo>
                    <a:pt x="598302" y="118003"/>
                  </a:lnTo>
                  <a:lnTo>
                    <a:pt x="627011" y="150544"/>
                  </a:lnTo>
                  <a:lnTo>
                    <a:pt x="651411" y="186582"/>
                  </a:lnTo>
                  <a:lnTo>
                    <a:pt x="671098" y="225715"/>
                  </a:lnTo>
                  <a:lnTo>
                    <a:pt x="685666" y="267538"/>
                  </a:lnTo>
                  <a:lnTo>
                    <a:pt x="694712" y="311649"/>
                  </a:lnTo>
                  <a:lnTo>
                    <a:pt x="697829" y="357658"/>
                  </a:lnTo>
                  <a:lnTo>
                    <a:pt x="694659" y="403848"/>
                  </a:lnTo>
                  <a:lnTo>
                    <a:pt x="685619" y="447827"/>
                  </a:lnTo>
                  <a:lnTo>
                    <a:pt x="671047" y="489630"/>
                  </a:lnTo>
                  <a:lnTo>
                    <a:pt x="651368" y="528749"/>
                  </a:lnTo>
                  <a:lnTo>
                    <a:pt x="626986" y="564780"/>
                  </a:lnTo>
                  <a:lnTo>
                    <a:pt x="598301" y="597321"/>
                  </a:lnTo>
                  <a:lnTo>
                    <a:pt x="565719" y="625969"/>
                  </a:lnTo>
                  <a:lnTo>
                    <a:pt x="529640" y="650322"/>
                  </a:lnTo>
                  <a:lnTo>
                    <a:pt x="490469" y="669978"/>
                  </a:lnTo>
                  <a:lnTo>
                    <a:pt x="448332" y="684629"/>
                  </a:lnTo>
                  <a:lnTo>
                    <a:pt x="448140" y="684629"/>
                  </a:lnTo>
                  <a:lnTo>
                    <a:pt x="404247" y="693630"/>
                  </a:lnTo>
                  <a:lnTo>
                    <a:pt x="403824" y="693630"/>
                  </a:lnTo>
                  <a:lnTo>
                    <a:pt x="358426" y="696734"/>
                  </a:lnTo>
                  <a:lnTo>
                    <a:pt x="470961" y="696734"/>
                  </a:lnTo>
                  <a:lnTo>
                    <a:pt x="539094" y="666746"/>
                  </a:lnTo>
                  <a:lnTo>
                    <a:pt x="577212" y="641056"/>
                  </a:lnTo>
                  <a:lnTo>
                    <a:pt x="611636" y="610822"/>
                  </a:lnTo>
                  <a:lnTo>
                    <a:pt x="641938" y="576470"/>
                  </a:lnTo>
                  <a:lnTo>
                    <a:pt x="667692" y="538427"/>
                  </a:lnTo>
                  <a:lnTo>
                    <a:pt x="688471" y="497118"/>
                  </a:lnTo>
                  <a:lnTo>
                    <a:pt x="703847" y="452970"/>
                  </a:lnTo>
                  <a:lnTo>
                    <a:pt x="713394" y="406410"/>
                  </a:lnTo>
                  <a:lnTo>
                    <a:pt x="716684" y="357862"/>
                  </a:lnTo>
                  <a:lnTo>
                    <a:pt x="713434" y="309227"/>
                  </a:lnTo>
                  <a:lnTo>
                    <a:pt x="703930" y="262683"/>
                  </a:lnTo>
                  <a:lnTo>
                    <a:pt x="688597" y="218547"/>
                  </a:lnTo>
                  <a:lnTo>
                    <a:pt x="667863" y="177244"/>
                  </a:lnTo>
                  <a:lnTo>
                    <a:pt x="642154" y="139201"/>
                  </a:lnTo>
                  <a:lnTo>
                    <a:pt x="611896" y="104845"/>
                  </a:lnTo>
                  <a:lnTo>
                    <a:pt x="577516" y="74602"/>
                  </a:lnTo>
                  <a:lnTo>
                    <a:pt x="539440" y="48898"/>
                  </a:lnTo>
                  <a:lnTo>
                    <a:pt x="498095" y="28159"/>
                  </a:lnTo>
                  <a:lnTo>
                    <a:pt x="471219" y="18825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111680" y="670806"/>
              <a:ext cx="716915" cy="715645"/>
            </a:xfrm>
            <a:custGeom>
              <a:avLst/>
              <a:gdLst/>
              <a:ahLst/>
              <a:cxnLst/>
              <a:rect l="l" t="t" r="r" b="b"/>
              <a:pathLst>
                <a:path w="716915" h="715644">
                  <a:moveTo>
                    <a:pt x="358424" y="0"/>
                  </a:moveTo>
                  <a:lnTo>
                    <a:pt x="309801" y="3247"/>
                  </a:lnTo>
                  <a:lnTo>
                    <a:pt x="263165" y="12743"/>
                  </a:lnTo>
                  <a:lnTo>
                    <a:pt x="218942" y="28062"/>
                  </a:lnTo>
                  <a:lnTo>
                    <a:pt x="177559" y="48779"/>
                  </a:lnTo>
                  <a:lnTo>
                    <a:pt x="139443" y="74466"/>
                  </a:lnTo>
                  <a:lnTo>
                    <a:pt x="105022" y="104698"/>
                  </a:lnTo>
                  <a:lnTo>
                    <a:pt x="74723" y="139048"/>
                  </a:lnTo>
                  <a:lnTo>
                    <a:pt x="48972" y="177090"/>
                  </a:lnTo>
                  <a:lnTo>
                    <a:pt x="28198" y="218399"/>
                  </a:lnTo>
                  <a:lnTo>
                    <a:pt x="12826" y="262547"/>
                  </a:lnTo>
                  <a:lnTo>
                    <a:pt x="3284" y="309108"/>
                  </a:lnTo>
                  <a:lnTo>
                    <a:pt x="0" y="357658"/>
                  </a:lnTo>
                  <a:lnTo>
                    <a:pt x="3257" y="406207"/>
                  </a:lnTo>
                  <a:lnTo>
                    <a:pt x="12773" y="452774"/>
                  </a:lnTo>
                  <a:lnTo>
                    <a:pt x="28120" y="496930"/>
                  </a:lnTo>
                  <a:lnTo>
                    <a:pt x="48871" y="538251"/>
                  </a:lnTo>
                  <a:lnTo>
                    <a:pt x="74600" y="576309"/>
                  </a:lnTo>
                  <a:lnTo>
                    <a:pt x="104879" y="610678"/>
                  </a:lnTo>
                  <a:lnTo>
                    <a:pt x="139283" y="640932"/>
                  </a:lnTo>
                  <a:lnTo>
                    <a:pt x="177383" y="666644"/>
                  </a:lnTo>
                  <a:lnTo>
                    <a:pt x="218754" y="687388"/>
                  </a:lnTo>
                  <a:lnTo>
                    <a:pt x="262969" y="702736"/>
                  </a:lnTo>
                  <a:lnTo>
                    <a:pt x="309600" y="712264"/>
                  </a:lnTo>
                  <a:lnTo>
                    <a:pt x="358220" y="715544"/>
                  </a:lnTo>
                  <a:lnTo>
                    <a:pt x="406845" y="712291"/>
                  </a:lnTo>
                  <a:lnTo>
                    <a:pt x="453483" y="702790"/>
                  </a:lnTo>
                  <a:lnTo>
                    <a:pt x="497709" y="687466"/>
                  </a:lnTo>
                  <a:lnTo>
                    <a:pt x="539094" y="666746"/>
                  </a:lnTo>
                  <a:lnTo>
                    <a:pt x="577212" y="641056"/>
                  </a:lnTo>
                  <a:lnTo>
                    <a:pt x="611636" y="610822"/>
                  </a:lnTo>
                  <a:lnTo>
                    <a:pt x="641938" y="576470"/>
                  </a:lnTo>
                  <a:lnTo>
                    <a:pt x="667692" y="538427"/>
                  </a:lnTo>
                  <a:lnTo>
                    <a:pt x="688471" y="497118"/>
                  </a:lnTo>
                  <a:lnTo>
                    <a:pt x="703847" y="452970"/>
                  </a:lnTo>
                  <a:lnTo>
                    <a:pt x="713394" y="406410"/>
                  </a:lnTo>
                  <a:lnTo>
                    <a:pt x="716684" y="357862"/>
                  </a:lnTo>
                  <a:lnTo>
                    <a:pt x="713434" y="309227"/>
                  </a:lnTo>
                  <a:lnTo>
                    <a:pt x="703930" y="262683"/>
                  </a:lnTo>
                  <a:lnTo>
                    <a:pt x="688597" y="218547"/>
                  </a:lnTo>
                  <a:lnTo>
                    <a:pt x="667863" y="177244"/>
                  </a:lnTo>
                  <a:lnTo>
                    <a:pt x="642154" y="139201"/>
                  </a:lnTo>
                  <a:lnTo>
                    <a:pt x="611896" y="104845"/>
                  </a:lnTo>
                  <a:lnTo>
                    <a:pt x="577516" y="74602"/>
                  </a:lnTo>
                  <a:lnTo>
                    <a:pt x="539440" y="48898"/>
                  </a:lnTo>
                  <a:lnTo>
                    <a:pt x="498095" y="28159"/>
                  </a:lnTo>
                  <a:lnTo>
                    <a:pt x="453906" y="12812"/>
                  </a:lnTo>
                  <a:lnTo>
                    <a:pt x="407302" y="3284"/>
                  </a:lnTo>
                  <a:lnTo>
                    <a:pt x="358707" y="0"/>
                  </a:lnTo>
                  <a:lnTo>
                    <a:pt x="358518" y="0"/>
                  </a:lnTo>
                  <a:close/>
                </a:path>
                <a:path w="716915" h="715644">
                  <a:moveTo>
                    <a:pt x="358424" y="696710"/>
                  </a:moveTo>
                  <a:lnTo>
                    <a:pt x="312359" y="693630"/>
                  </a:lnTo>
                  <a:lnTo>
                    <a:pt x="268176" y="684629"/>
                  </a:lnTo>
                  <a:lnTo>
                    <a:pt x="226279" y="670113"/>
                  </a:lnTo>
                  <a:lnTo>
                    <a:pt x="187073" y="650484"/>
                  </a:lnTo>
                  <a:lnTo>
                    <a:pt x="150963" y="626146"/>
                  </a:lnTo>
                  <a:lnTo>
                    <a:pt x="118353" y="597504"/>
                  </a:lnTo>
                  <a:lnTo>
                    <a:pt x="89647" y="564960"/>
                  </a:lnTo>
                  <a:lnTo>
                    <a:pt x="65251" y="528919"/>
                  </a:lnTo>
                  <a:lnTo>
                    <a:pt x="45569" y="489784"/>
                  </a:lnTo>
                  <a:lnTo>
                    <a:pt x="31006" y="447959"/>
                  </a:lnTo>
                  <a:lnTo>
                    <a:pt x="21966" y="403848"/>
                  </a:lnTo>
                  <a:lnTo>
                    <a:pt x="18853" y="357854"/>
                  </a:lnTo>
                  <a:lnTo>
                    <a:pt x="21939" y="311858"/>
                  </a:lnTo>
                  <a:lnTo>
                    <a:pt x="30953" y="267740"/>
                  </a:lnTo>
                  <a:lnTo>
                    <a:pt x="45491" y="225904"/>
                  </a:lnTo>
                  <a:lnTo>
                    <a:pt x="65149" y="186756"/>
                  </a:lnTo>
                  <a:lnTo>
                    <a:pt x="89524" y="150699"/>
                  </a:lnTo>
                  <a:lnTo>
                    <a:pt x="118209" y="118138"/>
                  </a:lnTo>
                  <a:lnTo>
                    <a:pt x="150802" y="89477"/>
                  </a:lnTo>
                  <a:lnTo>
                    <a:pt x="186897" y="65121"/>
                  </a:lnTo>
                  <a:lnTo>
                    <a:pt x="226091" y="45473"/>
                  </a:lnTo>
                  <a:lnTo>
                    <a:pt x="267979" y="30938"/>
                  </a:lnTo>
                  <a:lnTo>
                    <a:pt x="312157" y="21921"/>
                  </a:lnTo>
                  <a:lnTo>
                    <a:pt x="358220" y="18825"/>
                  </a:lnTo>
                  <a:lnTo>
                    <a:pt x="404285" y="21900"/>
                  </a:lnTo>
                  <a:lnTo>
                    <a:pt x="448469" y="30895"/>
                  </a:lnTo>
                  <a:lnTo>
                    <a:pt x="490368" y="45407"/>
                  </a:lnTo>
                  <a:lnTo>
                    <a:pt x="529576" y="65031"/>
                  </a:lnTo>
                  <a:lnTo>
                    <a:pt x="565689" y="89364"/>
                  </a:lnTo>
                  <a:lnTo>
                    <a:pt x="598302" y="118003"/>
                  </a:lnTo>
                  <a:lnTo>
                    <a:pt x="627011" y="150544"/>
                  </a:lnTo>
                  <a:lnTo>
                    <a:pt x="651411" y="186582"/>
                  </a:lnTo>
                  <a:lnTo>
                    <a:pt x="671098" y="225715"/>
                  </a:lnTo>
                  <a:lnTo>
                    <a:pt x="685666" y="267538"/>
                  </a:lnTo>
                  <a:lnTo>
                    <a:pt x="694712" y="311649"/>
                  </a:lnTo>
                  <a:lnTo>
                    <a:pt x="697830" y="357642"/>
                  </a:lnTo>
                  <a:lnTo>
                    <a:pt x="697830" y="357776"/>
                  </a:lnTo>
                  <a:lnTo>
                    <a:pt x="694681" y="403741"/>
                  </a:lnTo>
                  <a:lnTo>
                    <a:pt x="685619" y="447827"/>
                  </a:lnTo>
                  <a:lnTo>
                    <a:pt x="671047" y="489630"/>
                  </a:lnTo>
                  <a:lnTo>
                    <a:pt x="651368" y="528749"/>
                  </a:lnTo>
                  <a:lnTo>
                    <a:pt x="626986" y="564780"/>
                  </a:lnTo>
                  <a:lnTo>
                    <a:pt x="598301" y="597321"/>
                  </a:lnTo>
                  <a:lnTo>
                    <a:pt x="565719" y="625969"/>
                  </a:lnTo>
                  <a:lnTo>
                    <a:pt x="529640" y="650322"/>
                  </a:lnTo>
                  <a:lnTo>
                    <a:pt x="490469" y="669978"/>
                  </a:lnTo>
                  <a:lnTo>
                    <a:pt x="448607" y="684534"/>
                  </a:lnTo>
                  <a:lnTo>
                    <a:pt x="404458" y="693586"/>
                  </a:lnTo>
                  <a:lnTo>
                    <a:pt x="358424" y="696734"/>
                  </a:lnTo>
                  <a:close/>
                </a:path>
              </a:pathLst>
            </a:custGeom>
            <a:ln w="1098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277671" y="878670"/>
              <a:ext cx="408940" cy="290195"/>
            </a:xfrm>
            <a:custGeom>
              <a:avLst/>
              <a:gdLst/>
              <a:ahLst/>
              <a:cxnLst/>
              <a:rect l="l" t="t" r="r" b="b"/>
              <a:pathLst>
                <a:path w="408940" h="290194">
                  <a:moveTo>
                    <a:pt x="395110" y="0"/>
                  </a:moveTo>
                  <a:lnTo>
                    <a:pt x="131159" y="263554"/>
                  </a:lnTo>
                  <a:lnTo>
                    <a:pt x="13323" y="145896"/>
                  </a:lnTo>
                  <a:lnTo>
                    <a:pt x="0" y="159207"/>
                  </a:lnTo>
                  <a:lnTo>
                    <a:pt x="131159" y="290169"/>
                  </a:lnTo>
                  <a:lnTo>
                    <a:pt x="408441" y="13311"/>
                  </a:lnTo>
                  <a:lnTo>
                    <a:pt x="39511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277671" y="878670"/>
              <a:ext cx="408940" cy="290195"/>
            </a:xfrm>
            <a:custGeom>
              <a:avLst/>
              <a:gdLst/>
              <a:ahLst/>
              <a:cxnLst/>
              <a:rect l="l" t="t" r="r" b="b"/>
              <a:pathLst>
                <a:path w="408940" h="290194">
                  <a:moveTo>
                    <a:pt x="131159" y="263554"/>
                  </a:moveTo>
                  <a:lnTo>
                    <a:pt x="13323" y="145896"/>
                  </a:lnTo>
                  <a:lnTo>
                    <a:pt x="0" y="159207"/>
                  </a:lnTo>
                  <a:lnTo>
                    <a:pt x="131159" y="290169"/>
                  </a:lnTo>
                  <a:lnTo>
                    <a:pt x="408441" y="13311"/>
                  </a:lnTo>
                  <a:lnTo>
                    <a:pt x="395110" y="0"/>
                  </a:lnTo>
                  <a:lnTo>
                    <a:pt x="131159" y="263554"/>
                  </a:lnTo>
                  <a:close/>
                </a:path>
              </a:pathLst>
            </a:custGeom>
            <a:ln w="10987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1288319" y="3212426"/>
            <a:ext cx="474345" cy="630555"/>
          </a:xfrm>
          <a:custGeom>
            <a:avLst/>
            <a:gdLst/>
            <a:ahLst/>
            <a:cxnLst/>
            <a:rect l="l" t="t" r="r" b="b"/>
            <a:pathLst>
              <a:path w="474345" h="630554">
                <a:moveTo>
                  <a:pt x="244970" y="323062"/>
                </a:moveTo>
                <a:lnTo>
                  <a:pt x="79019" y="323062"/>
                </a:lnTo>
                <a:lnTo>
                  <a:pt x="79019" y="338823"/>
                </a:lnTo>
                <a:lnTo>
                  <a:pt x="244970" y="338823"/>
                </a:lnTo>
                <a:lnTo>
                  <a:pt x="244970" y="323062"/>
                </a:lnTo>
                <a:close/>
              </a:path>
              <a:path w="474345" h="630554">
                <a:moveTo>
                  <a:pt x="244970" y="228549"/>
                </a:moveTo>
                <a:lnTo>
                  <a:pt x="79019" y="228549"/>
                </a:lnTo>
                <a:lnTo>
                  <a:pt x="79019" y="244297"/>
                </a:lnTo>
                <a:lnTo>
                  <a:pt x="244970" y="244297"/>
                </a:lnTo>
                <a:lnTo>
                  <a:pt x="244970" y="228549"/>
                </a:lnTo>
                <a:close/>
              </a:path>
              <a:path w="474345" h="630554">
                <a:moveTo>
                  <a:pt x="244983" y="512076"/>
                </a:moveTo>
                <a:lnTo>
                  <a:pt x="79019" y="512076"/>
                </a:lnTo>
                <a:lnTo>
                  <a:pt x="79019" y="527824"/>
                </a:lnTo>
                <a:lnTo>
                  <a:pt x="244983" y="527824"/>
                </a:lnTo>
                <a:lnTo>
                  <a:pt x="244983" y="512076"/>
                </a:lnTo>
                <a:close/>
              </a:path>
              <a:path w="474345" h="630554">
                <a:moveTo>
                  <a:pt x="244983" y="417576"/>
                </a:moveTo>
                <a:lnTo>
                  <a:pt x="79019" y="417576"/>
                </a:lnTo>
                <a:lnTo>
                  <a:pt x="79019" y="433324"/>
                </a:lnTo>
                <a:lnTo>
                  <a:pt x="244983" y="433324"/>
                </a:lnTo>
                <a:lnTo>
                  <a:pt x="244983" y="417576"/>
                </a:lnTo>
                <a:close/>
              </a:path>
              <a:path w="474345" h="630554">
                <a:moveTo>
                  <a:pt x="264718" y="66979"/>
                </a:moveTo>
                <a:lnTo>
                  <a:pt x="262724" y="56527"/>
                </a:lnTo>
                <a:lnTo>
                  <a:pt x="262001" y="55410"/>
                </a:lnTo>
                <a:lnTo>
                  <a:pt x="257009" y="47828"/>
                </a:lnTo>
                <a:lnTo>
                  <a:pt x="249034" y="42303"/>
                </a:lnTo>
                <a:lnTo>
                  <a:pt x="249034" y="60731"/>
                </a:lnTo>
                <a:lnTo>
                  <a:pt x="249008" y="73507"/>
                </a:lnTo>
                <a:lnTo>
                  <a:pt x="243611" y="79006"/>
                </a:lnTo>
                <a:lnTo>
                  <a:pt x="230670" y="79006"/>
                </a:lnTo>
                <a:lnTo>
                  <a:pt x="225310" y="73774"/>
                </a:lnTo>
                <a:lnTo>
                  <a:pt x="225234" y="66979"/>
                </a:lnTo>
                <a:lnTo>
                  <a:pt x="225158" y="60731"/>
                </a:lnTo>
                <a:lnTo>
                  <a:pt x="230365" y="55410"/>
                </a:lnTo>
                <a:lnTo>
                  <a:pt x="243967" y="55410"/>
                </a:lnTo>
                <a:lnTo>
                  <a:pt x="245046" y="56527"/>
                </a:lnTo>
                <a:lnTo>
                  <a:pt x="249034" y="60731"/>
                </a:lnTo>
                <a:lnTo>
                  <a:pt x="249034" y="42303"/>
                </a:lnTo>
                <a:lnTo>
                  <a:pt x="248437" y="41884"/>
                </a:lnTo>
                <a:lnTo>
                  <a:pt x="237871" y="39573"/>
                </a:lnTo>
                <a:lnTo>
                  <a:pt x="237083" y="39573"/>
                </a:lnTo>
                <a:lnTo>
                  <a:pt x="226314" y="41744"/>
                </a:lnTo>
                <a:lnTo>
                  <a:pt x="217525" y="47637"/>
                </a:lnTo>
                <a:lnTo>
                  <a:pt x="211594" y="56388"/>
                </a:lnTo>
                <a:lnTo>
                  <a:pt x="209448" y="66979"/>
                </a:lnTo>
                <a:lnTo>
                  <a:pt x="209448" y="67246"/>
                </a:lnTo>
                <a:lnTo>
                  <a:pt x="211594" y="77851"/>
                </a:lnTo>
                <a:lnTo>
                  <a:pt x="217525" y="86614"/>
                </a:lnTo>
                <a:lnTo>
                  <a:pt x="226314" y="92519"/>
                </a:lnTo>
                <a:lnTo>
                  <a:pt x="237083" y="94678"/>
                </a:lnTo>
                <a:lnTo>
                  <a:pt x="247853" y="92519"/>
                </a:lnTo>
                <a:lnTo>
                  <a:pt x="256641" y="86614"/>
                </a:lnTo>
                <a:lnTo>
                  <a:pt x="261785" y="79006"/>
                </a:lnTo>
                <a:lnTo>
                  <a:pt x="262572" y="77851"/>
                </a:lnTo>
                <a:lnTo>
                  <a:pt x="264718" y="67246"/>
                </a:lnTo>
                <a:lnTo>
                  <a:pt x="264718" y="66979"/>
                </a:lnTo>
                <a:close/>
              </a:path>
              <a:path w="474345" h="630554">
                <a:moveTo>
                  <a:pt x="394792" y="494017"/>
                </a:moveTo>
                <a:lnTo>
                  <a:pt x="383616" y="482879"/>
                </a:lnTo>
                <a:lnTo>
                  <a:pt x="325983" y="540308"/>
                </a:lnTo>
                <a:lnTo>
                  <a:pt x="299961" y="514375"/>
                </a:lnTo>
                <a:lnTo>
                  <a:pt x="288785" y="525513"/>
                </a:lnTo>
                <a:lnTo>
                  <a:pt x="325983" y="562584"/>
                </a:lnTo>
                <a:lnTo>
                  <a:pt x="394792" y="494017"/>
                </a:lnTo>
                <a:close/>
              </a:path>
              <a:path w="474345" h="630554">
                <a:moveTo>
                  <a:pt x="394792" y="399516"/>
                </a:moveTo>
                <a:lnTo>
                  <a:pt x="383616" y="388378"/>
                </a:lnTo>
                <a:lnTo>
                  <a:pt x="325983" y="445808"/>
                </a:lnTo>
                <a:lnTo>
                  <a:pt x="299961" y="419874"/>
                </a:lnTo>
                <a:lnTo>
                  <a:pt x="288785" y="431012"/>
                </a:lnTo>
                <a:lnTo>
                  <a:pt x="325983" y="468083"/>
                </a:lnTo>
                <a:lnTo>
                  <a:pt x="394792" y="399516"/>
                </a:lnTo>
                <a:close/>
              </a:path>
              <a:path w="474345" h="630554">
                <a:moveTo>
                  <a:pt x="394792" y="305003"/>
                </a:moveTo>
                <a:lnTo>
                  <a:pt x="383616" y="293865"/>
                </a:lnTo>
                <a:lnTo>
                  <a:pt x="325983" y="351307"/>
                </a:lnTo>
                <a:lnTo>
                  <a:pt x="299961" y="325374"/>
                </a:lnTo>
                <a:lnTo>
                  <a:pt x="288785" y="336511"/>
                </a:lnTo>
                <a:lnTo>
                  <a:pt x="325983" y="373570"/>
                </a:lnTo>
                <a:lnTo>
                  <a:pt x="394792" y="305003"/>
                </a:lnTo>
                <a:close/>
              </a:path>
              <a:path w="474345" h="630554">
                <a:moveTo>
                  <a:pt x="394792" y="210489"/>
                </a:moveTo>
                <a:lnTo>
                  <a:pt x="383616" y="199351"/>
                </a:lnTo>
                <a:lnTo>
                  <a:pt x="325983" y="256781"/>
                </a:lnTo>
                <a:lnTo>
                  <a:pt x="299961" y="230860"/>
                </a:lnTo>
                <a:lnTo>
                  <a:pt x="288785" y="241985"/>
                </a:lnTo>
                <a:lnTo>
                  <a:pt x="325983" y="279057"/>
                </a:lnTo>
                <a:lnTo>
                  <a:pt x="394792" y="210489"/>
                </a:lnTo>
                <a:close/>
              </a:path>
              <a:path w="474345" h="630554">
                <a:moveTo>
                  <a:pt x="474167" y="86639"/>
                </a:moveTo>
                <a:lnTo>
                  <a:pt x="471678" y="74371"/>
                </a:lnTo>
                <a:lnTo>
                  <a:pt x="464908" y="64363"/>
                </a:lnTo>
                <a:lnTo>
                  <a:pt x="458355" y="59956"/>
                </a:lnTo>
                <a:lnTo>
                  <a:pt x="458355" y="77939"/>
                </a:lnTo>
                <a:lnTo>
                  <a:pt x="458355" y="607402"/>
                </a:lnTo>
                <a:lnTo>
                  <a:pt x="451281" y="614451"/>
                </a:lnTo>
                <a:lnTo>
                  <a:pt x="22885" y="614451"/>
                </a:lnTo>
                <a:lnTo>
                  <a:pt x="15798" y="607402"/>
                </a:lnTo>
                <a:lnTo>
                  <a:pt x="15798" y="77939"/>
                </a:lnTo>
                <a:lnTo>
                  <a:pt x="22885" y="70891"/>
                </a:lnTo>
                <a:lnTo>
                  <a:pt x="118541" y="70891"/>
                </a:lnTo>
                <a:lnTo>
                  <a:pt x="118541" y="149809"/>
                </a:lnTo>
                <a:lnTo>
                  <a:pt x="355625" y="149809"/>
                </a:lnTo>
                <a:lnTo>
                  <a:pt x="355625" y="134061"/>
                </a:lnTo>
                <a:lnTo>
                  <a:pt x="355625" y="70891"/>
                </a:lnTo>
                <a:lnTo>
                  <a:pt x="451281" y="70891"/>
                </a:lnTo>
                <a:lnTo>
                  <a:pt x="458355" y="77939"/>
                </a:lnTo>
                <a:lnTo>
                  <a:pt x="458355" y="59956"/>
                </a:lnTo>
                <a:lnTo>
                  <a:pt x="454863" y="57607"/>
                </a:lnTo>
                <a:lnTo>
                  <a:pt x="442556" y="55130"/>
                </a:lnTo>
                <a:lnTo>
                  <a:pt x="339813" y="55130"/>
                </a:lnTo>
                <a:lnTo>
                  <a:pt x="339813" y="70891"/>
                </a:lnTo>
                <a:lnTo>
                  <a:pt x="339813" y="134061"/>
                </a:lnTo>
                <a:lnTo>
                  <a:pt x="134340" y="134061"/>
                </a:lnTo>
                <a:lnTo>
                  <a:pt x="134340" y="70891"/>
                </a:lnTo>
                <a:lnTo>
                  <a:pt x="165950" y="70891"/>
                </a:lnTo>
                <a:lnTo>
                  <a:pt x="165950" y="39382"/>
                </a:lnTo>
                <a:lnTo>
                  <a:pt x="167817" y="30175"/>
                </a:lnTo>
                <a:lnTo>
                  <a:pt x="172897" y="22669"/>
                </a:lnTo>
                <a:lnTo>
                  <a:pt x="180441" y="17614"/>
                </a:lnTo>
                <a:lnTo>
                  <a:pt x="189661" y="15748"/>
                </a:lnTo>
                <a:lnTo>
                  <a:pt x="284492" y="15748"/>
                </a:lnTo>
                <a:lnTo>
                  <a:pt x="293725" y="17614"/>
                </a:lnTo>
                <a:lnTo>
                  <a:pt x="301269" y="22669"/>
                </a:lnTo>
                <a:lnTo>
                  <a:pt x="306336" y="30175"/>
                </a:lnTo>
                <a:lnTo>
                  <a:pt x="308203" y="39382"/>
                </a:lnTo>
                <a:lnTo>
                  <a:pt x="308203" y="70891"/>
                </a:lnTo>
                <a:lnTo>
                  <a:pt x="339813" y="70891"/>
                </a:lnTo>
                <a:lnTo>
                  <a:pt x="339813" y="55130"/>
                </a:lnTo>
                <a:lnTo>
                  <a:pt x="324015" y="55130"/>
                </a:lnTo>
                <a:lnTo>
                  <a:pt x="324015" y="39382"/>
                </a:lnTo>
                <a:lnTo>
                  <a:pt x="299872" y="3124"/>
                </a:lnTo>
                <a:lnTo>
                  <a:pt x="284492" y="0"/>
                </a:lnTo>
                <a:lnTo>
                  <a:pt x="189661" y="0"/>
                </a:lnTo>
                <a:lnTo>
                  <a:pt x="174294" y="3124"/>
                </a:lnTo>
                <a:lnTo>
                  <a:pt x="161734" y="11569"/>
                </a:lnTo>
                <a:lnTo>
                  <a:pt x="153263" y="24066"/>
                </a:lnTo>
                <a:lnTo>
                  <a:pt x="150152" y="39382"/>
                </a:lnTo>
                <a:lnTo>
                  <a:pt x="150152" y="55130"/>
                </a:lnTo>
                <a:lnTo>
                  <a:pt x="31610" y="55130"/>
                </a:lnTo>
                <a:lnTo>
                  <a:pt x="19304" y="57607"/>
                </a:lnTo>
                <a:lnTo>
                  <a:pt x="9258" y="64363"/>
                </a:lnTo>
                <a:lnTo>
                  <a:pt x="2476" y="74371"/>
                </a:lnTo>
                <a:lnTo>
                  <a:pt x="0" y="86639"/>
                </a:lnTo>
                <a:lnTo>
                  <a:pt x="0" y="598703"/>
                </a:lnTo>
                <a:lnTo>
                  <a:pt x="2476" y="610958"/>
                </a:lnTo>
                <a:lnTo>
                  <a:pt x="9258" y="620979"/>
                </a:lnTo>
                <a:lnTo>
                  <a:pt x="19304" y="627722"/>
                </a:lnTo>
                <a:lnTo>
                  <a:pt x="31610" y="630199"/>
                </a:lnTo>
                <a:lnTo>
                  <a:pt x="442556" y="630199"/>
                </a:lnTo>
                <a:lnTo>
                  <a:pt x="454863" y="627722"/>
                </a:lnTo>
                <a:lnTo>
                  <a:pt x="464908" y="620979"/>
                </a:lnTo>
                <a:lnTo>
                  <a:pt x="469315" y="614451"/>
                </a:lnTo>
                <a:lnTo>
                  <a:pt x="471678" y="610958"/>
                </a:lnTo>
                <a:lnTo>
                  <a:pt x="474167" y="598703"/>
                </a:lnTo>
                <a:lnTo>
                  <a:pt x="474167" y="86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4509508" y="0"/>
            <a:ext cx="7292340" cy="3930650"/>
            <a:chOff x="4509508" y="0"/>
            <a:chExt cx="7292340" cy="393065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42503" y="0"/>
              <a:ext cx="3154679" cy="202996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251705" y="2040267"/>
              <a:ext cx="550545" cy="612775"/>
            </a:xfrm>
            <a:custGeom>
              <a:avLst/>
              <a:gdLst/>
              <a:ahLst/>
              <a:cxnLst/>
              <a:rect l="l" t="t" r="r" b="b"/>
              <a:pathLst>
                <a:path w="550545" h="612775">
                  <a:moveTo>
                    <a:pt x="318401" y="598157"/>
                  </a:moveTo>
                  <a:lnTo>
                    <a:pt x="315023" y="590321"/>
                  </a:lnTo>
                  <a:lnTo>
                    <a:pt x="310222" y="588429"/>
                  </a:lnTo>
                  <a:lnTo>
                    <a:pt x="306006" y="590029"/>
                  </a:lnTo>
                  <a:lnTo>
                    <a:pt x="279933" y="597052"/>
                  </a:lnTo>
                  <a:lnTo>
                    <a:pt x="262953" y="595998"/>
                  </a:lnTo>
                  <a:lnTo>
                    <a:pt x="251587" y="589013"/>
                  </a:lnTo>
                  <a:lnTo>
                    <a:pt x="234759" y="568833"/>
                  </a:lnTo>
                  <a:lnTo>
                    <a:pt x="225044" y="559816"/>
                  </a:lnTo>
                  <a:lnTo>
                    <a:pt x="212051" y="552653"/>
                  </a:lnTo>
                  <a:lnTo>
                    <a:pt x="194551" y="548792"/>
                  </a:lnTo>
                  <a:lnTo>
                    <a:pt x="175577" y="549529"/>
                  </a:lnTo>
                  <a:lnTo>
                    <a:pt x="157708" y="554266"/>
                  </a:lnTo>
                  <a:lnTo>
                    <a:pt x="140665" y="561594"/>
                  </a:lnTo>
                  <a:lnTo>
                    <a:pt x="99682" y="582485"/>
                  </a:lnTo>
                  <a:lnTo>
                    <a:pt x="74129" y="591058"/>
                  </a:lnTo>
                  <a:lnTo>
                    <a:pt x="45783" y="592455"/>
                  </a:lnTo>
                  <a:lnTo>
                    <a:pt x="12903" y="583260"/>
                  </a:lnTo>
                  <a:lnTo>
                    <a:pt x="8788" y="581469"/>
                  </a:lnTo>
                  <a:lnTo>
                    <a:pt x="3886" y="583095"/>
                  </a:lnTo>
                  <a:lnTo>
                    <a:pt x="0" y="590715"/>
                  </a:lnTo>
                  <a:lnTo>
                    <a:pt x="1765" y="595261"/>
                  </a:lnTo>
                  <a:lnTo>
                    <a:pt x="5880" y="597052"/>
                  </a:lnTo>
                  <a:lnTo>
                    <a:pt x="44323" y="607631"/>
                  </a:lnTo>
                  <a:lnTo>
                    <a:pt x="77406" y="605942"/>
                  </a:lnTo>
                  <a:lnTo>
                    <a:pt x="106337" y="596392"/>
                  </a:lnTo>
                  <a:lnTo>
                    <a:pt x="147548" y="575462"/>
                  </a:lnTo>
                  <a:lnTo>
                    <a:pt x="162547" y="568883"/>
                  </a:lnTo>
                  <a:lnTo>
                    <a:pt x="177622" y="564680"/>
                  </a:lnTo>
                  <a:lnTo>
                    <a:pt x="193052" y="563930"/>
                  </a:lnTo>
                  <a:lnTo>
                    <a:pt x="205587" y="566623"/>
                  </a:lnTo>
                  <a:lnTo>
                    <a:pt x="214947" y="571779"/>
                  </a:lnTo>
                  <a:lnTo>
                    <a:pt x="222351" y="578802"/>
                  </a:lnTo>
                  <a:lnTo>
                    <a:pt x="236461" y="596188"/>
                  </a:lnTo>
                  <a:lnTo>
                    <a:pt x="245427" y="604418"/>
                  </a:lnTo>
                  <a:lnTo>
                    <a:pt x="257136" y="610349"/>
                  </a:lnTo>
                  <a:lnTo>
                    <a:pt x="272783" y="612635"/>
                  </a:lnTo>
                  <a:lnTo>
                    <a:pt x="282905" y="611809"/>
                  </a:lnTo>
                  <a:lnTo>
                    <a:pt x="292887" y="610108"/>
                  </a:lnTo>
                  <a:lnTo>
                    <a:pt x="302641" y="607555"/>
                  </a:lnTo>
                  <a:lnTo>
                    <a:pt x="316357" y="602589"/>
                  </a:lnTo>
                  <a:lnTo>
                    <a:pt x="318401" y="598157"/>
                  </a:lnTo>
                  <a:close/>
                </a:path>
                <a:path w="550545" h="612775">
                  <a:moveTo>
                    <a:pt x="550100" y="90411"/>
                  </a:moveTo>
                  <a:lnTo>
                    <a:pt x="548233" y="63677"/>
                  </a:lnTo>
                  <a:lnTo>
                    <a:pt x="548195" y="63068"/>
                  </a:lnTo>
                  <a:lnTo>
                    <a:pt x="535127" y="36080"/>
                  </a:lnTo>
                  <a:lnTo>
                    <a:pt x="533209" y="34099"/>
                  </a:lnTo>
                  <a:lnTo>
                    <a:pt x="533209" y="92290"/>
                  </a:lnTo>
                  <a:lnTo>
                    <a:pt x="524357" y="114528"/>
                  </a:lnTo>
                  <a:lnTo>
                    <a:pt x="491566" y="148780"/>
                  </a:lnTo>
                  <a:lnTo>
                    <a:pt x="446633" y="159943"/>
                  </a:lnTo>
                  <a:lnTo>
                    <a:pt x="438188" y="160172"/>
                  </a:lnTo>
                  <a:lnTo>
                    <a:pt x="431304" y="159943"/>
                  </a:lnTo>
                  <a:lnTo>
                    <a:pt x="428942" y="159943"/>
                  </a:lnTo>
                  <a:lnTo>
                    <a:pt x="417461" y="158750"/>
                  </a:lnTo>
                  <a:lnTo>
                    <a:pt x="407543" y="157022"/>
                  </a:lnTo>
                  <a:lnTo>
                    <a:pt x="406514" y="156781"/>
                  </a:lnTo>
                  <a:lnTo>
                    <a:pt x="397421" y="154533"/>
                  </a:lnTo>
                  <a:lnTo>
                    <a:pt x="395973" y="154533"/>
                  </a:lnTo>
                  <a:lnTo>
                    <a:pt x="395617" y="154736"/>
                  </a:lnTo>
                  <a:lnTo>
                    <a:pt x="395363" y="155232"/>
                  </a:lnTo>
                  <a:lnTo>
                    <a:pt x="395312" y="156489"/>
                  </a:lnTo>
                  <a:lnTo>
                    <a:pt x="395516" y="156781"/>
                  </a:lnTo>
                  <a:lnTo>
                    <a:pt x="435444" y="174282"/>
                  </a:lnTo>
                  <a:lnTo>
                    <a:pt x="451421" y="177647"/>
                  </a:lnTo>
                  <a:lnTo>
                    <a:pt x="452589" y="179133"/>
                  </a:lnTo>
                  <a:lnTo>
                    <a:pt x="406831" y="212648"/>
                  </a:lnTo>
                  <a:lnTo>
                    <a:pt x="385419" y="227507"/>
                  </a:lnTo>
                  <a:lnTo>
                    <a:pt x="351485" y="254076"/>
                  </a:lnTo>
                  <a:lnTo>
                    <a:pt x="312267" y="292392"/>
                  </a:lnTo>
                  <a:lnTo>
                    <a:pt x="293179" y="309397"/>
                  </a:lnTo>
                  <a:lnTo>
                    <a:pt x="270840" y="322072"/>
                  </a:lnTo>
                  <a:lnTo>
                    <a:pt x="246100" y="330022"/>
                  </a:lnTo>
                  <a:lnTo>
                    <a:pt x="219798" y="332905"/>
                  </a:lnTo>
                  <a:lnTo>
                    <a:pt x="214083" y="332905"/>
                  </a:lnTo>
                  <a:lnTo>
                    <a:pt x="208394" y="332511"/>
                  </a:lnTo>
                  <a:lnTo>
                    <a:pt x="201701" y="331571"/>
                  </a:lnTo>
                  <a:lnTo>
                    <a:pt x="200596" y="331571"/>
                  </a:lnTo>
                  <a:lnTo>
                    <a:pt x="199910" y="332206"/>
                  </a:lnTo>
                  <a:lnTo>
                    <a:pt x="199910" y="333552"/>
                  </a:lnTo>
                  <a:lnTo>
                    <a:pt x="245719" y="346557"/>
                  </a:lnTo>
                  <a:lnTo>
                    <a:pt x="261391" y="347472"/>
                  </a:lnTo>
                  <a:lnTo>
                    <a:pt x="254203" y="355815"/>
                  </a:lnTo>
                  <a:lnTo>
                    <a:pt x="203390" y="397459"/>
                  </a:lnTo>
                  <a:lnTo>
                    <a:pt x="164249" y="414007"/>
                  </a:lnTo>
                  <a:lnTo>
                    <a:pt x="129832" y="419608"/>
                  </a:lnTo>
                  <a:lnTo>
                    <a:pt x="123761" y="419608"/>
                  </a:lnTo>
                  <a:lnTo>
                    <a:pt x="116611" y="418084"/>
                  </a:lnTo>
                  <a:lnTo>
                    <a:pt x="93433" y="407466"/>
                  </a:lnTo>
                  <a:lnTo>
                    <a:pt x="99529" y="397941"/>
                  </a:lnTo>
                  <a:lnTo>
                    <a:pt x="119481" y="366737"/>
                  </a:lnTo>
                  <a:lnTo>
                    <a:pt x="147612" y="327279"/>
                  </a:lnTo>
                  <a:lnTo>
                    <a:pt x="177800" y="289140"/>
                  </a:lnTo>
                  <a:lnTo>
                    <a:pt x="209956" y="252425"/>
                  </a:lnTo>
                  <a:lnTo>
                    <a:pt x="244068" y="217170"/>
                  </a:lnTo>
                  <a:lnTo>
                    <a:pt x="287883" y="180009"/>
                  </a:lnTo>
                  <a:lnTo>
                    <a:pt x="335711" y="146189"/>
                  </a:lnTo>
                  <a:lnTo>
                    <a:pt x="335826" y="145783"/>
                  </a:lnTo>
                  <a:lnTo>
                    <a:pt x="335940" y="145415"/>
                  </a:lnTo>
                  <a:lnTo>
                    <a:pt x="335622" y="144754"/>
                  </a:lnTo>
                  <a:lnTo>
                    <a:pt x="335280" y="144106"/>
                  </a:lnTo>
                  <a:lnTo>
                    <a:pt x="334492" y="143789"/>
                  </a:lnTo>
                  <a:lnTo>
                    <a:pt x="327393" y="145618"/>
                  </a:lnTo>
                  <a:lnTo>
                    <a:pt x="286664" y="169583"/>
                  </a:lnTo>
                  <a:lnTo>
                    <a:pt x="232194" y="210527"/>
                  </a:lnTo>
                  <a:lnTo>
                    <a:pt x="173850" y="268033"/>
                  </a:lnTo>
                  <a:lnTo>
                    <a:pt x="138709" y="311353"/>
                  </a:lnTo>
                  <a:lnTo>
                    <a:pt x="105460" y="356768"/>
                  </a:lnTo>
                  <a:lnTo>
                    <a:pt x="78003" y="397941"/>
                  </a:lnTo>
                  <a:lnTo>
                    <a:pt x="70167" y="386765"/>
                  </a:lnTo>
                  <a:lnTo>
                    <a:pt x="64973" y="374472"/>
                  </a:lnTo>
                  <a:lnTo>
                    <a:pt x="62560" y="361467"/>
                  </a:lnTo>
                  <a:lnTo>
                    <a:pt x="62953" y="350685"/>
                  </a:lnTo>
                  <a:lnTo>
                    <a:pt x="63042" y="348145"/>
                  </a:lnTo>
                  <a:lnTo>
                    <a:pt x="68287" y="319913"/>
                  </a:lnTo>
                  <a:lnTo>
                    <a:pt x="78155" y="288531"/>
                  </a:lnTo>
                  <a:lnTo>
                    <a:pt x="90893" y="257441"/>
                  </a:lnTo>
                  <a:lnTo>
                    <a:pt x="104749" y="230060"/>
                  </a:lnTo>
                  <a:lnTo>
                    <a:pt x="108229" y="241960"/>
                  </a:lnTo>
                  <a:lnTo>
                    <a:pt x="112903" y="253466"/>
                  </a:lnTo>
                  <a:lnTo>
                    <a:pt x="118732" y="264528"/>
                  </a:lnTo>
                  <a:lnTo>
                    <a:pt x="125679" y="275043"/>
                  </a:lnTo>
                  <a:lnTo>
                    <a:pt x="125971" y="275437"/>
                  </a:lnTo>
                  <a:lnTo>
                    <a:pt x="126453" y="275666"/>
                  </a:lnTo>
                  <a:lnTo>
                    <a:pt x="127304" y="275666"/>
                  </a:lnTo>
                  <a:lnTo>
                    <a:pt x="128320" y="275221"/>
                  </a:lnTo>
                  <a:lnTo>
                    <a:pt x="128663" y="274497"/>
                  </a:lnTo>
                  <a:lnTo>
                    <a:pt x="126441" y="267106"/>
                  </a:lnTo>
                  <a:lnTo>
                    <a:pt x="124828" y="260324"/>
                  </a:lnTo>
                  <a:lnTo>
                    <a:pt x="123723" y="254076"/>
                  </a:lnTo>
                  <a:lnTo>
                    <a:pt x="123609" y="253466"/>
                  </a:lnTo>
                  <a:lnTo>
                    <a:pt x="122783" y="246545"/>
                  </a:lnTo>
                  <a:lnTo>
                    <a:pt x="123151" y="234823"/>
                  </a:lnTo>
                  <a:lnTo>
                    <a:pt x="123202" y="233146"/>
                  </a:lnTo>
                  <a:lnTo>
                    <a:pt x="123291" y="230060"/>
                  </a:lnTo>
                  <a:lnTo>
                    <a:pt x="123367" y="227507"/>
                  </a:lnTo>
                  <a:lnTo>
                    <a:pt x="123494" y="225145"/>
                  </a:lnTo>
                  <a:lnTo>
                    <a:pt x="125984" y="215201"/>
                  </a:lnTo>
                  <a:lnTo>
                    <a:pt x="128511" y="205092"/>
                  </a:lnTo>
                  <a:lnTo>
                    <a:pt x="151320" y="168605"/>
                  </a:lnTo>
                  <a:lnTo>
                    <a:pt x="198170" y="124879"/>
                  </a:lnTo>
                  <a:lnTo>
                    <a:pt x="249948" y="86194"/>
                  </a:lnTo>
                  <a:lnTo>
                    <a:pt x="299135" y="57010"/>
                  </a:lnTo>
                  <a:lnTo>
                    <a:pt x="351917" y="33794"/>
                  </a:lnTo>
                  <a:lnTo>
                    <a:pt x="352272" y="33667"/>
                  </a:lnTo>
                  <a:lnTo>
                    <a:pt x="354761" y="33667"/>
                  </a:lnTo>
                  <a:lnTo>
                    <a:pt x="356120" y="35001"/>
                  </a:lnTo>
                  <a:lnTo>
                    <a:pt x="356006" y="37223"/>
                  </a:lnTo>
                  <a:lnTo>
                    <a:pt x="353923" y="47828"/>
                  </a:lnTo>
                  <a:lnTo>
                    <a:pt x="352971" y="57010"/>
                  </a:lnTo>
                  <a:lnTo>
                    <a:pt x="352869" y="57975"/>
                  </a:lnTo>
                  <a:lnTo>
                    <a:pt x="352767" y="70866"/>
                  </a:lnTo>
                  <a:lnTo>
                    <a:pt x="353466" y="80060"/>
                  </a:lnTo>
                  <a:lnTo>
                    <a:pt x="353834" y="82905"/>
                  </a:lnTo>
                  <a:lnTo>
                    <a:pt x="354203" y="85026"/>
                  </a:lnTo>
                  <a:lnTo>
                    <a:pt x="354825" y="85534"/>
                  </a:lnTo>
                  <a:lnTo>
                    <a:pt x="356336" y="85534"/>
                  </a:lnTo>
                  <a:lnTo>
                    <a:pt x="356971" y="85026"/>
                  </a:lnTo>
                  <a:lnTo>
                    <a:pt x="358482" y="77368"/>
                  </a:lnTo>
                  <a:lnTo>
                    <a:pt x="360172" y="70866"/>
                  </a:lnTo>
                  <a:lnTo>
                    <a:pt x="383057" y="33667"/>
                  </a:lnTo>
                  <a:lnTo>
                    <a:pt x="387083" y="29895"/>
                  </a:lnTo>
                  <a:lnTo>
                    <a:pt x="429260" y="15811"/>
                  </a:lnTo>
                  <a:lnTo>
                    <a:pt x="437680" y="15303"/>
                  </a:lnTo>
                  <a:lnTo>
                    <a:pt x="446112" y="15303"/>
                  </a:lnTo>
                  <a:lnTo>
                    <a:pt x="491896" y="22694"/>
                  </a:lnTo>
                  <a:lnTo>
                    <a:pt x="532777" y="68948"/>
                  </a:lnTo>
                  <a:lnTo>
                    <a:pt x="532866" y="73850"/>
                  </a:lnTo>
                  <a:lnTo>
                    <a:pt x="532980" y="80060"/>
                  </a:lnTo>
                  <a:lnTo>
                    <a:pt x="533082" y="85534"/>
                  </a:lnTo>
                  <a:lnTo>
                    <a:pt x="533209" y="92290"/>
                  </a:lnTo>
                  <a:lnTo>
                    <a:pt x="533209" y="34099"/>
                  </a:lnTo>
                  <a:lnTo>
                    <a:pt x="500011" y="9321"/>
                  </a:lnTo>
                  <a:lnTo>
                    <a:pt x="446138" y="0"/>
                  </a:lnTo>
                  <a:lnTo>
                    <a:pt x="439293" y="139"/>
                  </a:lnTo>
                  <a:lnTo>
                    <a:pt x="391363" y="9448"/>
                  </a:lnTo>
                  <a:lnTo>
                    <a:pt x="368160" y="25095"/>
                  </a:lnTo>
                  <a:lnTo>
                    <a:pt x="362826" y="18923"/>
                  </a:lnTo>
                  <a:lnTo>
                    <a:pt x="318160" y="30822"/>
                  </a:lnTo>
                  <a:lnTo>
                    <a:pt x="265264" y="57975"/>
                  </a:lnTo>
                  <a:lnTo>
                    <a:pt x="213093" y="93078"/>
                  </a:lnTo>
                  <a:lnTo>
                    <a:pt x="162356" y="135496"/>
                  </a:lnTo>
                  <a:lnTo>
                    <a:pt x="128409" y="171297"/>
                  </a:lnTo>
                  <a:lnTo>
                    <a:pt x="108546" y="215201"/>
                  </a:lnTo>
                  <a:lnTo>
                    <a:pt x="101168" y="213575"/>
                  </a:lnTo>
                  <a:lnTo>
                    <a:pt x="75780" y="251371"/>
                  </a:lnTo>
                  <a:lnTo>
                    <a:pt x="52197" y="316636"/>
                  </a:lnTo>
                  <a:lnTo>
                    <a:pt x="46685" y="346557"/>
                  </a:lnTo>
                  <a:lnTo>
                    <a:pt x="46736" y="350685"/>
                  </a:lnTo>
                  <a:lnTo>
                    <a:pt x="47205" y="366407"/>
                  </a:lnTo>
                  <a:lnTo>
                    <a:pt x="47320" y="370344"/>
                  </a:lnTo>
                  <a:lnTo>
                    <a:pt x="53530" y="390893"/>
                  </a:lnTo>
                  <a:lnTo>
                    <a:pt x="64693" y="407314"/>
                  </a:lnTo>
                  <a:lnTo>
                    <a:pt x="80276" y="418426"/>
                  </a:lnTo>
                  <a:lnTo>
                    <a:pt x="83807" y="420027"/>
                  </a:lnTo>
                  <a:lnTo>
                    <a:pt x="67754" y="444296"/>
                  </a:lnTo>
                  <a:lnTo>
                    <a:pt x="44729" y="482587"/>
                  </a:lnTo>
                  <a:lnTo>
                    <a:pt x="20955" y="528777"/>
                  </a:lnTo>
                  <a:lnTo>
                    <a:pt x="2654" y="576745"/>
                  </a:lnTo>
                  <a:lnTo>
                    <a:pt x="13220" y="564819"/>
                  </a:lnTo>
                  <a:lnTo>
                    <a:pt x="24206" y="553212"/>
                  </a:lnTo>
                  <a:lnTo>
                    <a:pt x="35598" y="541959"/>
                  </a:lnTo>
                  <a:lnTo>
                    <a:pt x="47371" y="531050"/>
                  </a:lnTo>
                  <a:lnTo>
                    <a:pt x="49479" y="524560"/>
                  </a:lnTo>
                  <a:lnTo>
                    <a:pt x="57886" y="505345"/>
                  </a:lnTo>
                  <a:lnTo>
                    <a:pt x="75793" y="473760"/>
                  </a:lnTo>
                  <a:lnTo>
                    <a:pt x="106362" y="430136"/>
                  </a:lnTo>
                  <a:lnTo>
                    <a:pt x="114147" y="433222"/>
                  </a:lnTo>
                  <a:lnTo>
                    <a:pt x="122516" y="434797"/>
                  </a:lnTo>
                  <a:lnTo>
                    <a:pt x="130594" y="434797"/>
                  </a:lnTo>
                  <a:lnTo>
                    <a:pt x="140550" y="434149"/>
                  </a:lnTo>
                  <a:lnTo>
                    <a:pt x="150037" y="432917"/>
                  </a:lnTo>
                  <a:lnTo>
                    <a:pt x="159423" y="431114"/>
                  </a:lnTo>
                  <a:lnTo>
                    <a:pt x="163182" y="430136"/>
                  </a:lnTo>
                  <a:lnTo>
                    <a:pt x="168668" y="428713"/>
                  </a:lnTo>
                  <a:lnTo>
                    <a:pt x="211023" y="411035"/>
                  </a:lnTo>
                  <a:lnTo>
                    <a:pt x="244182" y="387451"/>
                  </a:lnTo>
                  <a:lnTo>
                    <a:pt x="274764" y="356362"/>
                  </a:lnTo>
                  <a:lnTo>
                    <a:pt x="279171" y="350685"/>
                  </a:lnTo>
                  <a:lnTo>
                    <a:pt x="279069" y="348145"/>
                  </a:lnTo>
                  <a:lnTo>
                    <a:pt x="278993" y="346557"/>
                  </a:lnTo>
                  <a:lnTo>
                    <a:pt x="278892" y="344030"/>
                  </a:lnTo>
                  <a:lnTo>
                    <a:pt x="278841" y="342938"/>
                  </a:lnTo>
                  <a:lnTo>
                    <a:pt x="273939" y="337604"/>
                  </a:lnTo>
                  <a:lnTo>
                    <a:pt x="283870" y="332905"/>
                  </a:lnTo>
                  <a:lnTo>
                    <a:pt x="324840" y="302234"/>
                  </a:lnTo>
                  <a:lnTo>
                    <a:pt x="336918" y="289433"/>
                  </a:lnTo>
                  <a:lnTo>
                    <a:pt x="349542" y="277101"/>
                  </a:lnTo>
                  <a:lnTo>
                    <a:pt x="388848" y="244386"/>
                  </a:lnTo>
                  <a:lnTo>
                    <a:pt x="453567" y="199936"/>
                  </a:lnTo>
                  <a:lnTo>
                    <a:pt x="467245" y="190411"/>
                  </a:lnTo>
                  <a:lnTo>
                    <a:pt x="470090" y="183108"/>
                  </a:lnTo>
                  <a:lnTo>
                    <a:pt x="468020" y="175031"/>
                  </a:lnTo>
                  <a:lnTo>
                    <a:pt x="467741" y="174282"/>
                  </a:lnTo>
                  <a:lnTo>
                    <a:pt x="467626" y="173964"/>
                  </a:lnTo>
                  <a:lnTo>
                    <a:pt x="467144" y="172948"/>
                  </a:lnTo>
                  <a:lnTo>
                    <a:pt x="469925" y="172466"/>
                  </a:lnTo>
                  <a:lnTo>
                    <a:pt x="472706" y="171907"/>
                  </a:lnTo>
                  <a:lnTo>
                    <a:pt x="475475" y="171297"/>
                  </a:lnTo>
                  <a:lnTo>
                    <a:pt x="488238" y="167398"/>
                  </a:lnTo>
                  <a:lnTo>
                    <a:pt x="500113" y="161785"/>
                  </a:lnTo>
                  <a:lnTo>
                    <a:pt x="502513" y="160172"/>
                  </a:lnTo>
                  <a:lnTo>
                    <a:pt x="510933" y="154533"/>
                  </a:lnTo>
                  <a:lnTo>
                    <a:pt x="520471" y="145783"/>
                  </a:lnTo>
                  <a:lnTo>
                    <a:pt x="540854" y="118021"/>
                  </a:lnTo>
                  <a:lnTo>
                    <a:pt x="550100" y="90411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9508" y="3034046"/>
              <a:ext cx="6491492" cy="89601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552187" y="1921764"/>
              <a:ext cx="6323330" cy="551815"/>
            </a:xfrm>
            <a:custGeom>
              <a:avLst/>
              <a:gdLst/>
              <a:ahLst/>
              <a:cxnLst/>
              <a:rect l="l" t="t" r="r" b="b"/>
              <a:pathLst>
                <a:path w="6323330" h="551814">
                  <a:moveTo>
                    <a:pt x="6231128" y="0"/>
                  </a:moveTo>
                  <a:lnTo>
                    <a:pt x="91948" y="0"/>
                  </a:lnTo>
                  <a:lnTo>
                    <a:pt x="56149" y="7223"/>
                  </a:lnTo>
                  <a:lnTo>
                    <a:pt x="26924" y="26924"/>
                  </a:lnTo>
                  <a:lnTo>
                    <a:pt x="7223" y="56149"/>
                  </a:lnTo>
                  <a:lnTo>
                    <a:pt x="0" y="91948"/>
                  </a:lnTo>
                  <a:lnTo>
                    <a:pt x="0" y="459739"/>
                  </a:lnTo>
                  <a:lnTo>
                    <a:pt x="7223" y="495538"/>
                  </a:lnTo>
                  <a:lnTo>
                    <a:pt x="26924" y="524763"/>
                  </a:lnTo>
                  <a:lnTo>
                    <a:pt x="56149" y="544464"/>
                  </a:lnTo>
                  <a:lnTo>
                    <a:pt x="91948" y="551688"/>
                  </a:lnTo>
                  <a:lnTo>
                    <a:pt x="6231128" y="551688"/>
                  </a:lnTo>
                  <a:lnTo>
                    <a:pt x="6266926" y="544464"/>
                  </a:lnTo>
                  <a:lnTo>
                    <a:pt x="6296152" y="524763"/>
                  </a:lnTo>
                  <a:lnTo>
                    <a:pt x="6315852" y="495538"/>
                  </a:lnTo>
                  <a:lnTo>
                    <a:pt x="6323076" y="459739"/>
                  </a:lnTo>
                  <a:lnTo>
                    <a:pt x="6323076" y="91948"/>
                  </a:lnTo>
                  <a:lnTo>
                    <a:pt x="6315852" y="56149"/>
                  </a:lnTo>
                  <a:lnTo>
                    <a:pt x="6296152" y="26924"/>
                  </a:lnTo>
                  <a:lnTo>
                    <a:pt x="6266926" y="7223"/>
                  </a:lnTo>
                  <a:lnTo>
                    <a:pt x="6231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552187" y="1921764"/>
              <a:ext cx="6323330" cy="551815"/>
            </a:xfrm>
            <a:custGeom>
              <a:avLst/>
              <a:gdLst/>
              <a:ahLst/>
              <a:cxnLst/>
              <a:rect l="l" t="t" r="r" b="b"/>
              <a:pathLst>
                <a:path w="6323330" h="551814">
                  <a:moveTo>
                    <a:pt x="0" y="91948"/>
                  </a:moveTo>
                  <a:lnTo>
                    <a:pt x="7223" y="56149"/>
                  </a:lnTo>
                  <a:lnTo>
                    <a:pt x="26924" y="26924"/>
                  </a:lnTo>
                  <a:lnTo>
                    <a:pt x="56149" y="7223"/>
                  </a:lnTo>
                  <a:lnTo>
                    <a:pt x="91948" y="0"/>
                  </a:lnTo>
                  <a:lnTo>
                    <a:pt x="6231128" y="0"/>
                  </a:lnTo>
                  <a:lnTo>
                    <a:pt x="6266926" y="7223"/>
                  </a:lnTo>
                  <a:lnTo>
                    <a:pt x="6296152" y="26924"/>
                  </a:lnTo>
                  <a:lnTo>
                    <a:pt x="6315852" y="56149"/>
                  </a:lnTo>
                  <a:lnTo>
                    <a:pt x="6323076" y="91948"/>
                  </a:lnTo>
                  <a:lnTo>
                    <a:pt x="6323076" y="459739"/>
                  </a:lnTo>
                  <a:lnTo>
                    <a:pt x="6315852" y="495538"/>
                  </a:lnTo>
                  <a:lnTo>
                    <a:pt x="6296152" y="524763"/>
                  </a:lnTo>
                  <a:lnTo>
                    <a:pt x="6266926" y="544464"/>
                  </a:lnTo>
                  <a:lnTo>
                    <a:pt x="6231128" y="551688"/>
                  </a:lnTo>
                  <a:lnTo>
                    <a:pt x="91948" y="551688"/>
                  </a:lnTo>
                  <a:lnTo>
                    <a:pt x="56149" y="544464"/>
                  </a:lnTo>
                  <a:lnTo>
                    <a:pt x="26924" y="524763"/>
                  </a:lnTo>
                  <a:lnTo>
                    <a:pt x="7223" y="495538"/>
                  </a:lnTo>
                  <a:lnTo>
                    <a:pt x="0" y="459739"/>
                  </a:lnTo>
                  <a:lnTo>
                    <a:pt x="0" y="91948"/>
                  </a:lnTo>
                  <a:close/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4687570" y="1903857"/>
            <a:ext cx="6050280" cy="576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Стандарт</a:t>
            </a:r>
            <a:r>
              <a:rPr sz="2000" b="1" spc="-3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питания</a:t>
            </a:r>
            <a:r>
              <a:rPr sz="2000" b="1" spc="-4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2000" b="1" spc="-4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организациях</a:t>
            </a:r>
            <a:r>
              <a:rPr sz="2000" b="1" spc="-7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образования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1905" algn="ctr">
              <a:lnSpc>
                <a:spcPct val="100000"/>
              </a:lnSpc>
              <a:spcBef>
                <a:spcPts val="15"/>
              </a:spcBef>
            </a:pPr>
            <a:r>
              <a:rPr sz="1600" i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приказ</a:t>
            </a:r>
            <a:r>
              <a:rPr sz="1600" i="1" spc="-3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i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МЗ</a:t>
            </a:r>
            <a:r>
              <a:rPr sz="1600" i="1" spc="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i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РК</a:t>
            </a:r>
            <a:r>
              <a:rPr sz="1600" i="1" spc="-2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от</a:t>
            </a:r>
            <a:r>
              <a:rPr sz="1400" i="1" spc="-2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04</a:t>
            </a:r>
            <a:r>
              <a:rPr sz="1400" i="1" spc="-4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марта</a:t>
            </a:r>
            <a:r>
              <a:rPr sz="1400" i="1" spc="-4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2025</a:t>
            </a:r>
            <a:r>
              <a:rPr sz="1400" i="1" spc="-5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года</a:t>
            </a:r>
            <a:r>
              <a:rPr sz="1400" i="1" spc="-3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№</a:t>
            </a:r>
            <a:r>
              <a:rPr sz="1400" i="1" spc="-3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2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16</a:t>
            </a:r>
            <a:endParaRPr sz="1400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617219"/>
            <a:ext cx="12192000" cy="5861304"/>
            <a:chOff x="0" y="617219"/>
            <a:chExt cx="12192000" cy="5861304"/>
          </a:xfrm>
        </p:grpSpPr>
        <p:sp>
          <p:nvSpPr>
            <p:cNvPr id="21" name="object 21"/>
            <p:cNvSpPr/>
            <p:nvPr/>
          </p:nvSpPr>
          <p:spPr>
            <a:xfrm>
              <a:off x="0" y="1789175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9525">
              <a:solidFill>
                <a:srgbClr val="4F81BC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286256" y="2576499"/>
              <a:ext cx="493395" cy="420370"/>
            </a:xfrm>
            <a:custGeom>
              <a:avLst/>
              <a:gdLst/>
              <a:ahLst/>
              <a:cxnLst/>
              <a:rect l="l" t="t" r="r" b="b"/>
              <a:pathLst>
                <a:path w="493395" h="420369">
                  <a:moveTo>
                    <a:pt x="492848" y="247370"/>
                  </a:moveTo>
                  <a:lnTo>
                    <a:pt x="246430" y="355587"/>
                  </a:lnTo>
                  <a:lnTo>
                    <a:pt x="0" y="247370"/>
                  </a:lnTo>
                  <a:lnTo>
                    <a:pt x="0" y="311785"/>
                  </a:lnTo>
                  <a:lnTo>
                    <a:pt x="246430" y="420027"/>
                  </a:lnTo>
                  <a:lnTo>
                    <a:pt x="492848" y="311785"/>
                  </a:lnTo>
                  <a:lnTo>
                    <a:pt x="492848" y="247370"/>
                  </a:lnTo>
                  <a:close/>
                </a:path>
                <a:path w="493395" h="420369">
                  <a:moveTo>
                    <a:pt x="492848" y="123685"/>
                  </a:moveTo>
                  <a:lnTo>
                    <a:pt x="246430" y="231902"/>
                  </a:lnTo>
                  <a:lnTo>
                    <a:pt x="0" y="123685"/>
                  </a:lnTo>
                  <a:lnTo>
                    <a:pt x="0" y="188099"/>
                  </a:lnTo>
                  <a:lnTo>
                    <a:pt x="246430" y="296329"/>
                  </a:lnTo>
                  <a:lnTo>
                    <a:pt x="492848" y="188099"/>
                  </a:lnTo>
                  <a:lnTo>
                    <a:pt x="492848" y="123685"/>
                  </a:lnTo>
                  <a:close/>
                </a:path>
                <a:path w="493395" h="420369">
                  <a:moveTo>
                    <a:pt x="492848" y="0"/>
                  </a:moveTo>
                  <a:lnTo>
                    <a:pt x="246430" y="108229"/>
                  </a:lnTo>
                  <a:lnTo>
                    <a:pt x="0" y="0"/>
                  </a:lnTo>
                  <a:lnTo>
                    <a:pt x="0" y="64427"/>
                  </a:lnTo>
                  <a:lnTo>
                    <a:pt x="246430" y="172643"/>
                  </a:lnTo>
                  <a:lnTo>
                    <a:pt x="492848" y="64427"/>
                  </a:lnTo>
                  <a:lnTo>
                    <a:pt x="4928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400" y="2127503"/>
              <a:ext cx="4322064" cy="43510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1299279" y="4400562"/>
              <a:ext cx="530860" cy="711835"/>
            </a:xfrm>
            <a:custGeom>
              <a:avLst/>
              <a:gdLst/>
              <a:ahLst/>
              <a:cxnLst/>
              <a:rect l="l" t="t" r="r" b="b"/>
              <a:pathLst>
                <a:path w="530859" h="711835">
                  <a:moveTo>
                    <a:pt x="389648" y="583488"/>
                  </a:moveTo>
                  <a:lnTo>
                    <a:pt x="384975" y="578154"/>
                  </a:lnTo>
                  <a:lnTo>
                    <a:pt x="379514" y="578154"/>
                  </a:lnTo>
                  <a:lnTo>
                    <a:pt x="144945" y="578154"/>
                  </a:lnTo>
                  <a:lnTo>
                    <a:pt x="140271" y="583488"/>
                  </a:lnTo>
                  <a:lnTo>
                    <a:pt x="140271" y="711581"/>
                  </a:lnTo>
                  <a:lnTo>
                    <a:pt x="389648" y="711581"/>
                  </a:lnTo>
                  <a:lnTo>
                    <a:pt x="389648" y="583488"/>
                  </a:lnTo>
                  <a:close/>
                </a:path>
                <a:path w="530859" h="711835">
                  <a:moveTo>
                    <a:pt x="420814" y="133400"/>
                  </a:moveTo>
                  <a:lnTo>
                    <a:pt x="381850" y="133400"/>
                  </a:lnTo>
                  <a:lnTo>
                    <a:pt x="372681" y="81419"/>
                  </a:lnTo>
                  <a:lnTo>
                    <a:pt x="356133" y="53365"/>
                  </a:lnTo>
                  <a:lnTo>
                    <a:pt x="347662" y="39027"/>
                  </a:lnTo>
                  <a:lnTo>
                    <a:pt x="335102" y="29375"/>
                  </a:lnTo>
                  <a:lnTo>
                    <a:pt x="335102" y="133400"/>
                  </a:lnTo>
                  <a:lnTo>
                    <a:pt x="194830" y="133400"/>
                  </a:lnTo>
                  <a:lnTo>
                    <a:pt x="200304" y="102133"/>
                  </a:lnTo>
                  <a:lnTo>
                    <a:pt x="215277" y="76708"/>
                  </a:lnTo>
                  <a:lnTo>
                    <a:pt x="237566" y="59613"/>
                  </a:lnTo>
                  <a:lnTo>
                    <a:pt x="264960" y="53365"/>
                  </a:lnTo>
                  <a:lnTo>
                    <a:pt x="292354" y="59613"/>
                  </a:lnTo>
                  <a:lnTo>
                    <a:pt x="314642" y="76708"/>
                  </a:lnTo>
                  <a:lnTo>
                    <a:pt x="329615" y="102133"/>
                  </a:lnTo>
                  <a:lnTo>
                    <a:pt x="335102" y="133400"/>
                  </a:lnTo>
                  <a:lnTo>
                    <a:pt x="335102" y="29375"/>
                  </a:lnTo>
                  <a:lnTo>
                    <a:pt x="310515" y="10464"/>
                  </a:lnTo>
                  <a:lnTo>
                    <a:pt x="264960" y="0"/>
                  </a:lnTo>
                  <a:lnTo>
                    <a:pt x="219405" y="10464"/>
                  </a:lnTo>
                  <a:lnTo>
                    <a:pt x="182257" y="39027"/>
                  </a:lnTo>
                  <a:lnTo>
                    <a:pt x="157238" y="81419"/>
                  </a:lnTo>
                  <a:lnTo>
                    <a:pt x="148069" y="133400"/>
                  </a:lnTo>
                  <a:lnTo>
                    <a:pt x="109105" y="133400"/>
                  </a:lnTo>
                  <a:lnTo>
                    <a:pt x="109105" y="312191"/>
                  </a:lnTo>
                  <a:lnTo>
                    <a:pt x="116116" y="320192"/>
                  </a:lnTo>
                  <a:lnTo>
                    <a:pt x="233794" y="320192"/>
                  </a:lnTo>
                  <a:lnTo>
                    <a:pt x="233794" y="292620"/>
                  </a:lnTo>
                  <a:lnTo>
                    <a:pt x="240804" y="284619"/>
                  </a:lnTo>
                  <a:lnTo>
                    <a:pt x="289115" y="284619"/>
                  </a:lnTo>
                  <a:lnTo>
                    <a:pt x="296138" y="292620"/>
                  </a:lnTo>
                  <a:lnTo>
                    <a:pt x="296138" y="320192"/>
                  </a:lnTo>
                  <a:lnTo>
                    <a:pt x="413804" y="320192"/>
                  </a:lnTo>
                  <a:lnTo>
                    <a:pt x="420814" y="312191"/>
                  </a:lnTo>
                  <a:lnTo>
                    <a:pt x="420814" y="284619"/>
                  </a:lnTo>
                  <a:lnTo>
                    <a:pt x="420814" y="133400"/>
                  </a:lnTo>
                  <a:close/>
                </a:path>
                <a:path w="530859" h="711835">
                  <a:moveTo>
                    <a:pt x="530694" y="453618"/>
                  </a:moveTo>
                  <a:lnTo>
                    <a:pt x="527786" y="439801"/>
                  </a:lnTo>
                  <a:lnTo>
                    <a:pt x="520865" y="428498"/>
                  </a:lnTo>
                  <a:lnTo>
                    <a:pt x="510870" y="420852"/>
                  </a:lnTo>
                  <a:lnTo>
                    <a:pt x="498754" y="418045"/>
                  </a:lnTo>
                  <a:lnTo>
                    <a:pt x="483158" y="418045"/>
                  </a:lnTo>
                  <a:lnTo>
                    <a:pt x="483158" y="204558"/>
                  </a:lnTo>
                  <a:lnTo>
                    <a:pt x="481037" y="185839"/>
                  </a:lnTo>
                  <a:lnTo>
                    <a:pt x="474878" y="168871"/>
                  </a:lnTo>
                  <a:lnTo>
                    <a:pt x="465086" y="154406"/>
                  </a:lnTo>
                  <a:lnTo>
                    <a:pt x="451993" y="143179"/>
                  </a:lnTo>
                  <a:lnTo>
                    <a:pt x="451993" y="302399"/>
                  </a:lnTo>
                  <a:lnTo>
                    <a:pt x="448297" y="323126"/>
                  </a:lnTo>
                  <a:lnTo>
                    <a:pt x="438251" y="340093"/>
                  </a:lnTo>
                  <a:lnTo>
                    <a:pt x="423392" y="351561"/>
                  </a:lnTo>
                  <a:lnTo>
                    <a:pt x="405231" y="355777"/>
                  </a:lnTo>
                  <a:lnTo>
                    <a:pt x="296138" y="355777"/>
                  </a:lnTo>
                  <a:lnTo>
                    <a:pt x="296138" y="383349"/>
                  </a:lnTo>
                  <a:lnTo>
                    <a:pt x="289115" y="391350"/>
                  </a:lnTo>
                  <a:lnTo>
                    <a:pt x="240804" y="391350"/>
                  </a:lnTo>
                  <a:lnTo>
                    <a:pt x="233794" y="383349"/>
                  </a:lnTo>
                  <a:lnTo>
                    <a:pt x="233794" y="355777"/>
                  </a:lnTo>
                  <a:lnTo>
                    <a:pt x="124688" y="355777"/>
                  </a:lnTo>
                  <a:lnTo>
                    <a:pt x="106540" y="351561"/>
                  </a:lnTo>
                  <a:lnTo>
                    <a:pt x="91668" y="340093"/>
                  </a:lnTo>
                  <a:lnTo>
                    <a:pt x="81622" y="323126"/>
                  </a:lnTo>
                  <a:lnTo>
                    <a:pt x="77927" y="302399"/>
                  </a:lnTo>
                  <a:lnTo>
                    <a:pt x="77927" y="143179"/>
                  </a:lnTo>
                  <a:lnTo>
                    <a:pt x="64846" y="154520"/>
                  </a:lnTo>
                  <a:lnTo>
                    <a:pt x="55041" y="169202"/>
                  </a:lnTo>
                  <a:lnTo>
                    <a:pt x="48895" y="186220"/>
                  </a:lnTo>
                  <a:lnTo>
                    <a:pt x="46761" y="204558"/>
                  </a:lnTo>
                  <a:lnTo>
                    <a:pt x="46761" y="418045"/>
                  </a:lnTo>
                  <a:lnTo>
                    <a:pt x="31178" y="418045"/>
                  </a:lnTo>
                  <a:lnTo>
                    <a:pt x="19075" y="420852"/>
                  </a:lnTo>
                  <a:lnTo>
                    <a:pt x="9156" y="428498"/>
                  </a:lnTo>
                  <a:lnTo>
                    <a:pt x="2463" y="439801"/>
                  </a:lnTo>
                  <a:lnTo>
                    <a:pt x="0" y="453618"/>
                  </a:lnTo>
                  <a:lnTo>
                    <a:pt x="0" y="595934"/>
                  </a:lnTo>
                  <a:lnTo>
                    <a:pt x="2463" y="609752"/>
                  </a:lnTo>
                  <a:lnTo>
                    <a:pt x="9156" y="621068"/>
                  </a:lnTo>
                  <a:lnTo>
                    <a:pt x="19075" y="628713"/>
                  </a:lnTo>
                  <a:lnTo>
                    <a:pt x="31178" y="631520"/>
                  </a:lnTo>
                  <a:lnTo>
                    <a:pt x="46761" y="631520"/>
                  </a:lnTo>
                  <a:lnTo>
                    <a:pt x="46761" y="675995"/>
                  </a:lnTo>
                  <a:lnTo>
                    <a:pt x="49225" y="689813"/>
                  </a:lnTo>
                  <a:lnTo>
                    <a:pt x="55918" y="701116"/>
                  </a:lnTo>
                  <a:lnTo>
                    <a:pt x="65824" y="708761"/>
                  </a:lnTo>
                  <a:lnTo>
                    <a:pt x="77927" y="711581"/>
                  </a:lnTo>
                  <a:lnTo>
                    <a:pt x="109105" y="711581"/>
                  </a:lnTo>
                  <a:lnTo>
                    <a:pt x="109105" y="589711"/>
                  </a:lnTo>
                  <a:lnTo>
                    <a:pt x="112382" y="571461"/>
                  </a:lnTo>
                  <a:lnTo>
                    <a:pt x="121285" y="556463"/>
                  </a:lnTo>
                  <a:lnTo>
                    <a:pt x="134416" y="546303"/>
                  </a:lnTo>
                  <a:lnTo>
                    <a:pt x="150406" y="542569"/>
                  </a:lnTo>
                  <a:lnTo>
                    <a:pt x="380301" y="542569"/>
                  </a:lnTo>
                  <a:lnTo>
                    <a:pt x="396290" y="546303"/>
                  </a:lnTo>
                  <a:lnTo>
                    <a:pt x="409422" y="556463"/>
                  </a:lnTo>
                  <a:lnTo>
                    <a:pt x="418325" y="571461"/>
                  </a:lnTo>
                  <a:lnTo>
                    <a:pt x="421601" y="589711"/>
                  </a:lnTo>
                  <a:lnTo>
                    <a:pt x="421601" y="711581"/>
                  </a:lnTo>
                  <a:lnTo>
                    <a:pt x="452767" y="711581"/>
                  </a:lnTo>
                  <a:lnTo>
                    <a:pt x="464870" y="708761"/>
                  </a:lnTo>
                  <a:lnTo>
                    <a:pt x="474789" y="701116"/>
                  </a:lnTo>
                  <a:lnTo>
                    <a:pt x="481482" y="689813"/>
                  </a:lnTo>
                  <a:lnTo>
                    <a:pt x="483946" y="675995"/>
                  </a:lnTo>
                  <a:lnTo>
                    <a:pt x="483946" y="631520"/>
                  </a:lnTo>
                  <a:lnTo>
                    <a:pt x="499529" y="631520"/>
                  </a:lnTo>
                  <a:lnTo>
                    <a:pt x="511632" y="628713"/>
                  </a:lnTo>
                  <a:lnTo>
                    <a:pt x="521538" y="621068"/>
                  </a:lnTo>
                  <a:lnTo>
                    <a:pt x="528243" y="609752"/>
                  </a:lnTo>
                  <a:lnTo>
                    <a:pt x="530694" y="595934"/>
                  </a:lnTo>
                  <a:lnTo>
                    <a:pt x="530694" y="453618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1281283" y="5622734"/>
              <a:ext cx="624840" cy="599440"/>
            </a:xfrm>
            <a:custGeom>
              <a:avLst/>
              <a:gdLst/>
              <a:ahLst/>
              <a:cxnLst/>
              <a:rect l="l" t="t" r="r" b="b"/>
              <a:pathLst>
                <a:path w="624840" h="599439">
                  <a:moveTo>
                    <a:pt x="524103" y="299123"/>
                  </a:moveTo>
                  <a:lnTo>
                    <a:pt x="518541" y="252730"/>
                  </a:lnTo>
                  <a:lnTo>
                    <a:pt x="507263" y="222440"/>
                  </a:lnTo>
                  <a:lnTo>
                    <a:pt x="507263" y="299123"/>
                  </a:lnTo>
                  <a:lnTo>
                    <a:pt x="500341" y="348602"/>
                  </a:lnTo>
                  <a:lnTo>
                    <a:pt x="480809" y="393077"/>
                  </a:lnTo>
                  <a:lnTo>
                    <a:pt x="450519" y="430758"/>
                  </a:lnTo>
                  <a:lnTo>
                    <a:pt x="411314" y="459879"/>
                  </a:lnTo>
                  <a:lnTo>
                    <a:pt x="365048" y="478650"/>
                  </a:lnTo>
                  <a:lnTo>
                    <a:pt x="313563" y="485305"/>
                  </a:lnTo>
                  <a:lnTo>
                    <a:pt x="262089" y="478650"/>
                  </a:lnTo>
                  <a:lnTo>
                    <a:pt x="215823" y="459879"/>
                  </a:lnTo>
                  <a:lnTo>
                    <a:pt x="176618" y="430758"/>
                  </a:lnTo>
                  <a:lnTo>
                    <a:pt x="146329" y="393077"/>
                  </a:lnTo>
                  <a:lnTo>
                    <a:pt x="126796" y="348602"/>
                  </a:lnTo>
                  <a:lnTo>
                    <a:pt x="119875" y="299123"/>
                  </a:lnTo>
                  <a:lnTo>
                    <a:pt x="126796" y="249631"/>
                  </a:lnTo>
                  <a:lnTo>
                    <a:pt x="146329" y="205155"/>
                  </a:lnTo>
                  <a:lnTo>
                    <a:pt x="176618" y="167474"/>
                  </a:lnTo>
                  <a:lnTo>
                    <a:pt x="215823" y="138366"/>
                  </a:lnTo>
                  <a:lnTo>
                    <a:pt x="262089" y="119583"/>
                  </a:lnTo>
                  <a:lnTo>
                    <a:pt x="313563" y="112941"/>
                  </a:lnTo>
                  <a:lnTo>
                    <a:pt x="365048" y="119583"/>
                  </a:lnTo>
                  <a:lnTo>
                    <a:pt x="411314" y="138366"/>
                  </a:lnTo>
                  <a:lnTo>
                    <a:pt x="450519" y="167474"/>
                  </a:lnTo>
                  <a:lnTo>
                    <a:pt x="480809" y="205155"/>
                  </a:lnTo>
                  <a:lnTo>
                    <a:pt x="500341" y="249631"/>
                  </a:lnTo>
                  <a:lnTo>
                    <a:pt x="507263" y="299123"/>
                  </a:lnTo>
                  <a:lnTo>
                    <a:pt x="507263" y="222440"/>
                  </a:lnTo>
                  <a:lnTo>
                    <a:pt x="477824" y="172567"/>
                  </a:lnTo>
                  <a:lnTo>
                    <a:pt x="445223" y="141224"/>
                  </a:lnTo>
                  <a:lnTo>
                    <a:pt x="406133" y="117322"/>
                  </a:lnTo>
                  <a:lnTo>
                    <a:pt x="393357" y="112941"/>
                  </a:lnTo>
                  <a:lnTo>
                    <a:pt x="361823" y="102095"/>
                  </a:lnTo>
                  <a:lnTo>
                    <a:pt x="313563" y="96748"/>
                  </a:lnTo>
                  <a:lnTo>
                    <a:pt x="265315" y="102095"/>
                  </a:lnTo>
                  <a:lnTo>
                    <a:pt x="221005" y="117322"/>
                  </a:lnTo>
                  <a:lnTo>
                    <a:pt x="181914" y="141224"/>
                  </a:lnTo>
                  <a:lnTo>
                    <a:pt x="149301" y="172567"/>
                  </a:lnTo>
                  <a:lnTo>
                    <a:pt x="124447" y="210146"/>
                  </a:lnTo>
                  <a:lnTo>
                    <a:pt x="108597" y="252730"/>
                  </a:lnTo>
                  <a:lnTo>
                    <a:pt x="103035" y="299123"/>
                  </a:lnTo>
                  <a:lnTo>
                    <a:pt x="108597" y="345503"/>
                  </a:lnTo>
                  <a:lnTo>
                    <a:pt x="124447" y="388099"/>
                  </a:lnTo>
                  <a:lnTo>
                    <a:pt x="149301" y="425665"/>
                  </a:lnTo>
                  <a:lnTo>
                    <a:pt x="181914" y="457009"/>
                  </a:lnTo>
                  <a:lnTo>
                    <a:pt x="221005" y="480910"/>
                  </a:lnTo>
                  <a:lnTo>
                    <a:pt x="265315" y="496150"/>
                  </a:lnTo>
                  <a:lnTo>
                    <a:pt x="313563" y="501497"/>
                  </a:lnTo>
                  <a:lnTo>
                    <a:pt x="361823" y="496150"/>
                  </a:lnTo>
                  <a:lnTo>
                    <a:pt x="393357" y="485305"/>
                  </a:lnTo>
                  <a:lnTo>
                    <a:pt x="406133" y="480910"/>
                  </a:lnTo>
                  <a:lnTo>
                    <a:pt x="445223" y="457009"/>
                  </a:lnTo>
                  <a:lnTo>
                    <a:pt x="477824" y="425665"/>
                  </a:lnTo>
                  <a:lnTo>
                    <a:pt x="502691" y="388099"/>
                  </a:lnTo>
                  <a:lnTo>
                    <a:pt x="518541" y="345503"/>
                  </a:lnTo>
                  <a:lnTo>
                    <a:pt x="524103" y="299123"/>
                  </a:lnTo>
                  <a:close/>
                </a:path>
                <a:path w="624840" h="599439">
                  <a:moveTo>
                    <a:pt x="541172" y="504190"/>
                  </a:moveTo>
                  <a:lnTo>
                    <a:pt x="524103" y="504190"/>
                  </a:lnTo>
                  <a:lnTo>
                    <a:pt x="519049" y="504190"/>
                  </a:lnTo>
                  <a:lnTo>
                    <a:pt x="478485" y="504190"/>
                  </a:lnTo>
                  <a:lnTo>
                    <a:pt x="470941" y="506730"/>
                  </a:lnTo>
                  <a:lnTo>
                    <a:pt x="465137" y="513080"/>
                  </a:lnTo>
                  <a:lnTo>
                    <a:pt x="461784" y="520700"/>
                  </a:lnTo>
                  <a:lnTo>
                    <a:pt x="453364" y="551180"/>
                  </a:lnTo>
                  <a:lnTo>
                    <a:pt x="452513" y="554990"/>
                  </a:lnTo>
                  <a:lnTo>
                    <a:pt x="447471" y="557530"/>
                  </a:lnTo>
                  <a:lnTo>
                    <a:pt x="443255" y="556260"/>
                  </a:lnTo>
                  <a:lnTo>
                    <a:pt x="442417" y="556260"/>
                  </a:lnTo>
                  <a:lnTo>
                    <a:pt x="412940" y="544830"/>
                  </a:lnTo>
                  <a:lnTo>
                    <a:pt x="404533" y="543560"/>
                  </a:lnTo>
                  <a:lnTo>
                    <a:pt x="396201" y="544830"/>
                  </a:lnTo>
                  <a:lnTo>
                    <a:pt x="388658" y="548640"/>
                  </a:lnTo>
                  <a:lnTo>
                    <a:pt x="382625" y="553720"/>
                  </a:lnTo>
                  <a:lnTo>
                    <a:pt x="364934" y="580390"/>
                  </a:lnTo>
                  <a:lnTo>
                    <a:pt x="362407" y="582930"/>
                  </a:lnTo>
                  <a:lnTo>
                    <a:pt x="357365" y="584200"/>
                  </a:lnTo>
                  <a:lnTo>
                    <a:pt x="353987" y="581660"/>
                  </a:lnTo>
                  <a:lnTo>
                    <a:pt x="353148" y="581660"/>
                  </a:lnTo>
                  <a:lnTo>
                    <a:pt x="341757" y="572770"/>
                  </a:lnTo>
                  <a:lnTo>
                    <a:pt x="328726" y="562610"/>
                  </a:lnTo>
                  <a:lnTo>
                    <a:pt x="321259" y="557530"/>
                  </a:lnTo>
                  <a:lnTo>
                    <a:pt x="313143" y="556260"/>
                  </a:lnTo>
                  <a:lnTo>
                    <a:pt x="305041" y="557530"/>
                  </a:lnTo>
                  <a:lnTo>
                    <a:pt x="297573" y="562610"/>
                  </a:lnTo>
                  <a:lnTo>
                    <a:pt x="273151" y="581660"/>
                  </a:lnTo>
                  <a:lnTo>
                    <a:pt x="269773" y="584200"/>
                  </a:lnTo>
                  <a:lnTo>
                    <a:pt x="264731" y="584200"/>
                  </a:lnTo>
                  <a:lnTo>
                    <a:pt x="262204" y="580390"/>
                  </a:lnTo>
                  <a:lnTo>
                    <a:pt x="261353" y="580390"/>
                  </a:lnTo>
                  <a:lnTo>
                    <a:pt x="243674" y="553720"/>
                  </a:lnTo>
                  <a:lnTo>
                    <a:pt x="237769" y="547370"/>
                  </a:lnTo>
                  <a:lnTo>
                    <a:pt x="230517" y="543560"/>
                  </a:lnTo>
                  <a:lnTo>
                    <a:pt x="222478" y="543560"/>
                  </a:lnTo>
                  <a:lnTo>
                    <a:pt x="214198" y="544830"/>
                  </a:lnTo>
                  <a:lnTo>
                    <a:pt x="180517" y="557530"/>
                  </a:lnTo>
                  <a:lnTo>
                    <a:pt x="176301" y="554990"/>
                  </a:lnTo>
                  <a:lnTo>
                    <a:pt x="174612" y="552450"/>
                  </a:lnTo>
                  <a:lnTo>
                    <a:pt x="174612" y="551180"/>
                  </a:lnTo>
                  <a:lnTo>
                    <a:pt x="166192" y="521970"/>
                  </a:lnTo>
                  <a:lnTo>
                    <a:pt x="149377" y="504190"/>
                  </a:lnTo>
                  <a:lnTo>
                    <a:pt x="140931" y="504190"/>
                  </a:lnTo>
                  <a:lnTo>
                    <a:pt x="108927" y="505460"/>
                  </a:lnTo>
                  <a:lnTo>
                    <a:pt x="104724" y="505460"/>
                  </a:lnTo>
                  <a:lnTo>
                    <a:pt x="100507" y="501650"/>
                  </a:lnTo>
                  <a:lnTo>
                    <a:pt x="100571" y="496570"/>
                  </a:lnTo>
                  <a:lnTo>
                    <a:pt x="102196" y="466090"/>
                  </a:lnTo>
                  <a:lnTo>
                    <a:pt x="101307" y="458470"/>
                  </a:lnTo>
                  <a:lnTo>
                    <a:pt x="97663" y="450850"/>
                  </a:lnTo>
                  <a:lnTo>
                    <a:pt x="91655" y="445770"/>
                  </a:lnTo>
                  <a:lnTo>
                    <a:pt x="83667" y="441960"/>
                  </a:lnTo>
                  <a:lnTo>
                    <a:pt x="52514" y="434340"/>
                  </a:lnTo>
                  <a:lnTo>
                    <a:pt x="49987" y="433070"/>
                  </a:lnTo>
                  <a:lnTo>
                    <a:pt x="48298" y="433070"/>
                  </a:lnTo>
                  <a:lnTo>
                    <a:pt x="46609" y="427990"/>
                  </a:lnTo>
                  <a:lnTo>
                    <a:pt x="46609" y="425450"/>
                  </a:lnTo>
                  <a:lnTo>
                    <a:pt x="47459" y="424180"/>
                  </a:lnTo>
                  <a:lnTo>
                    <a:pt x="59245" y="394970"/>
                  </a:lnTo>
                  <a:lnTo>
                    <a:pt x="60871" y="387350"/>
                  </a:lnTo>
                  <a:lnTo>
                    <a:pt x="59664" y="379730"/>
                  </a:lnTo>
                  <a:lnTo>
                    <a:pt x="55930" y="372110"/>
                  </a:lnTo>
                  <a:lnTo>
                    <a:pt x="49987" y="367030"/>
                  </a:lnTo>
                  <a:lnTo>
                    <a:pt x="23037" y="350520"/>
                  </a:lnTo>
                  <a:lnTo>
                    <a:pt x="19659" y="347980"/>
                  </a:lnTo>
                  <a:lnTo>
                    <a:pt x="17983" y="342900"/>
                  </a:lnTo>
                  <a:lnTo>
                    <a:pt x="20510" y="339090"/>
                  </a:lnTo>
                  <a:lnTo>
                    <a:pt x="21348" y="339090"/>
                  </a:lnTo>
                  <a:lnTo>
                    <a:pt x="41567" y="314960"/>
                  </a:lnTo>
                  <a:lnTo>
                    <a:pt x="45821" y="307340"/>
                  </a:lnTo>
                  <a:lnTo>
                    <a:pt x="47244" y="299720"/>
                  </a:lnTo>
                  <a:lnTo>
                    <a:pt x="45821" y="292100"/>
                  </a:lnTo>
                  <a:lnTo>
                    <a:pt x="41554" y="285750"/>
                  </a:lnTo>
                  <a:lnTo>
                    <a:pt x="21348" y="261620"/>
                  </a:lnTo>
                  <a:lnTo>
                    <a:pt x="18821" y="259080"/>
                  </a:lnTo>
                  <a:lnTo>
                    <a:pt x="18821" y="254000"/>
                  </a:lnTo>
                  <a:lnTo>
                    <a:pt x="22186" y="251460"/>
                  </a:lnTo>
                  <a:lnTo>
                    <a:pt x="23037" y="251460"/>
                  </a:lnTo>
                  <a:lnTo>
                    <a:pt x="23037" y="250190"/>
                  </a:lnTo>
                  <a:lnTo>
                    <a:pt x="49987" y="233680"/>
                  </a:lnTo>
                  <a:lnTo>
                    <a:pt x="56400" y="228600"/>
                  </a:lnTo>
                  <a:lnTo>
                    <a:pt x="60299" y="220980"/>
                  </a:lnTo>
                  <a:lnTo>
                    <a:pt x="61353" y="213360"/>
                  </a:lnTo>
                  <a:lnTo>
                    <a:pt x="59245" y="205740"/>
                  </a:lnTo>
                  <a:lnTo>
                    <a:pt x="47459" y="177800"/>
                  </a:lnTo>
                  <a:lnTo>
                    <a:pt x="46609" y="176530"/>
                  </a:lnTo>
                  <a:lnTo>
                    <a:pt x="46609" y="173990"/>
                  </a:lnTo>
                  <a:lnTo>
                    <a:pt x="48298" y="168910"/>
                  </a:lnTo>
                  <a:lnTo>
                    <a:pt x="49987" y="167640"/>
                  </a:lnTo>
                  <a:lnTo>
                    <a:pt x="52514" y="166370"/>
                  </a:lnTo>
                  <a:lnTo>
                    <a:pt x="83667" y="158750"/>
                  </a:lnTo>
                  <a:lnTo>
                    <a:pt x="91655" y="154940"/>
                  </a:lnTo>
                  <a:lnTo>
                    <a:pt x="97663" y="149860"/>
                  </a:lnTo>
                  <a:lnTo>
                    <a:pt x="101307" y="142240"/>
                  </a:lnTo>
                  <a:lnTo>
                    <a:pt x="102196" y="134620"/>
                  </a:lnTo>
                  <a:lnTo>
                    <a:pt x="100507" y="104140"/>
                  </a:lnTo>
                  <a:lnTo>
                    <a:pt x="100507" y="101600"/>
                  </a:lnTo>
                  <a:lnTo>
                    <a:pt x="101346" y="100330"/>
                  </a:lnTo>
                  <a:lnTo>
                    <a:pt x="104724" y="96520"/>
                  </a:lnTo>
                  <a:lnTo>
                    <a:pt x="107251" y="95250"/>
                  </a:lnTo>
                  <a:lnTo>
                    <a:pt x="108927" y="95250"/>
                  </a:lnTo>
                  <a:lnTo>
                    <a:pt x="140931" y="97790"/>
                  </a:lnTo>
                  <a:lnTo>
                    <a:pt x="149377" y="96520"/>
                  </a:lnTo>
                  <a:lnTo>
                    <a:pt x="151828" y="95250"/>
                  </a:lnTo>
                  <a:lnTo>
                    <a:pt x="156718" y="92710"/>
                  </a:lnTo>
                  <a:lnTo>
                    <a:pt x="162483" y="87630"/>
                  </a:lnTo>
                  <a:lnTo>
                    <a:pt x="166192" y="80010"/>
                  </a:lnTo>
                  <a:lnTo>
                    <a:pt x="144297" y="80010"/>
                  </a:lnTo>
                  <a:lnTo>
                    <a:pt x="140093" y="80010"/>
                  </a:lnTo>
                  <a:lnTo>
                    <a:pt x="98437" y="80010"/>
                  </a:lnTo>
                  <a:lnTo>
                    <a:pt x="90297" y="85090"/>
                  </a:lnTo>
                  <a:lnTo>
                    <a:pt x="84518" y="91440"/>
                  </a:lnTo>
                  <a:lnTo>
                    <a:pt x="81978" y="101600"/>
                  </a:lnTo>
                  <a:lnTo>
                    <a:pt x="81978" y="104140"/>
                  </a:lnTo>
                  <a:lnTo>
                    <a:pt x="83667" y="134620"/>
                  </a:lnTo>
                  <a:lnTo>
                    <a:pt x="83667" y="138430"/>
                  </a:lnTo>
                  <a:lnTo>
                    <a:pt x="81140" y="142240"/>
                  </a:lnTo>
                  <a:lnTo>
                    <a:pt x="77774" y="142240"/>
                  </a:lnTo>
                  <a:lnTo>
                    <a:pt x="46609" y="151130"/>
                  </a:lnTo>
                  <a:lnTo>
                    <a:pt x="37693" y="154940"/>
                  </a:lnTo>
                  <a:lnTo>
                    <a:pt x="31457" y="161290"/>
                  </a:lnTo>
                  <a:lnTo>
                    <a:pt x="28371" y="170180"/>
                  </a:lnTo>
                  <a:lnTo>
                    <a:pt x="28930" y="180340"/>
                  </a:lnTo>
                  <a:lnTo>
                    <a:pt x="29768" y="181610"/>
                  </a:lnTo>
                  <a:lnTo>
                    <a:pt x="29768" y="182880"/>
                  </a:lnTo>
                  <a:lnTo>
                    <a:pt x="41554" y="210820"/>
                  </a:lnTo>
                  <a:lnTo>
                    <a:pt x="43243" y="213360"/>
                  </a:lnTo>
                  <a:lnTo>
                    <a:pt x="41554" y="218440"/>
                  </a:lnTo>
                  <a:lnTo>
                    <a:pt x="4025" y="242570"/>
                  </a:lnTo>
                  <a:lnTo>
                    <a:pt x="165" y="252730"/>
                  </a:lnTo>
                  <a:lnTo>
                    <a:pt x="50" y="257810"/>
                  </a:lnTo>
                  <a:lnTo>
                    <a:pt x="0" y="260350"/>
                  </a:lnTo>
                  <a:lnTo>
                    <a:pt x="3670" y="269240"/>
                  </a:lnTo>
                  <a:lnTo>
                    <a:pt x="4508" y="269240"/>
                  </a:lnTo>
                  <a:lnTo>
                    <a:pt x="4508" y="270510"/>
                  </a:lnTo>
                  <a:lnTo>
                    <a:pt x="5346" y="271780"/>
                  </a:lnTo>
                  <a:lnTo>
                    <a:pt x="25565" y="294640"/>
                  </a:lnTo>
                  <a:lnTo>
                    <a:pt x="28092" y="297180"/>
                  </a:lnTo>
                  <a:lnTo>
                    <a:pt x="28092" y="302260"/>
                  </a:lnTo>
                  <a:lnTo>
                    <a:pt x="25565" y="304800"/>
                  </a:lnTo>
                  <a:lnTo>
                    <a:pt x="5346" y="327660"/>
                  </a:lnTo>
                  <a:lnTo>
                    <a:pt x="901" y="336550"/>
                  </a:lnTo>
                  <a:lnTo>
                    <a:pt x="88" y="345440"/>
                  </a:lnTo>
                  <a:lnTo>
                    <a:pt x="2743" y="354330"/>
                  </a:lnTo>
                  <a:lnTo>
                    <a:pt x="8712" y="360680"/>
                  </a:lnTo>
                  <a:lnTo>
                    <a:pt x="9563" y="361950"/>
                  </a:lnTo>
                  <a:lnTo>
                    <a:pt x="10401" y="361950"/>
                  </a:lnTo>
                  <a:lnTo>
                    <a:pt x="11239" y="363220"/>
                  </a:lnTo>
                  <a:lnTo>
                    <a:pt x="38188" y="379730"/>
                  </a:lnTo>
                  <a:lnTo>
                    <a:pt x="41567" y="381000"/>
                  </a:lnTo>
                  <a:lnTo>
                    <a:pt x="42405" y="386080"/>
                  </a:lnTo>
                  <a:lnTo>
                    <a:pt x="41567" y="388620"/>
                  </a:lnTo>
                  <a:lnTo>
                    <a:pt x="29768" y="416560"/>
                  </a:lnTo>
                  <a:lnTo>
                    <a:pt x="28105" y="426720"/>
                  </a:lnTo>
                  <a:lnTo>
                    <a:pt x="30302" y="435610"/>
                  </a:lnTo>
                  <a:lnTo>
                    <a:pt x="35814" y="443230"/>
                  </a:lnTo>
                  <a:lnTo>
                    <a:pt x="44081" y="448310"/>
                  </a:lnTo>
                  <a:lnTo>
                    <a:pt x="46609" y="448310"/>
                  </a:lnTo>
                  <a:lnTo>
                    <a:pt x="77774" y="457200"/>
                  </a:lnTo>
                  <a:lnTo>
                    <a:pt x="81140" y="457200"/>
                  </a:lnTo>
                  <a:lnTo>
                    <a:pt x="83667" y="461010"/>
                  </a:lnTo>
                  <a:lnTo>
                    <a:pt x="83591" y="466090"/>
                  </a:lnTo>
                  <a:lnTo>
                    <a:pt x="81978" y="495300"/>
                  </a:lnTo>
                  <a:lnTo>
                    <a:pt x="83299" y="505460"/>
                  </a:lnTo>
                  <a:lnTo>
                    <a:pt x="88087" y="513080"/>
                  </a:lnTo>
                  <a:lnTo>
                    <a:pt x="95719" y="518160"/>
                  </a:lnTo>
                  <a:lnTo>
                    <a:pt x="105562" y="520700"/>
                  </a:lnTo>
                  <a:lnTo>
                    <a:pt x="108089" y="520700"/>
                  </a:lnTo>
                  <a:lnTo>
                    <a:pt x="140093" y="519430"/>
                  </a:lnTo>
                  <a:lnTo>
                    <a:pt x="143459" y="519430"/>
                  </a:lnTo>
                  <a:lnTo>
                    <a:pt x="147662" y="521970"/>
                  </a:lnTo>
                  <a:lnTo>
                    <a:pt x="148513" y="524510"/>
                  </a:lnTo>
                  <a:lnTo>
                    <a:pt x="156933" y="554990"/>
                  </a:lnTo>
                  <a:lnTo>
                    <a:pt x="161201" y="563880"/>
                  </a:lnTo>
                  <a:lnTo>
                    <a:pt x="168300" y="568960"/>
                  </a:lnTo>
                  <a:lnTo>
                    <a:pt x="177304" y="572770"/>
                  </a:lnTo>
                  <a:lnTo>
                    <a:pt x="187248" y="571500"/>
                  </a:lnTo>
                  <a:lnTo>
                    <a:pt x="189776" y="571500"/>
                  </a:lnTo>
                  <a:lnTo>
                    <a:pt x="219252" y="560070"/>
                  </a:lnTo>
                  <a:lnTo>
                    <a:pt x="222618" y="557530"/>
                  </a:lnTo>
                  <a:lnTo>
                    <a:pt x="226834" y="560070"/>
                  </a:lnTo>
                  <a:lnTo>
                    <a:pt x="246202" y="589280"/>
                  </a:lnTo>
                  <a:lnTo>
                    <a:pt x="253136" y="595630"/>
                  </a:lnTo>
                  <a:lnTo>
                    <a:pt x="261886" y="599440"/>
                  </a:lnTo>
                  <a:lnTo>
                    <a:pt x="271424" y="599440"/>
                  </a:lnTo>
                  <a:lnTo>
                    <a:pt x="280720" y="595630"/>
                  </a:lnTo>
                  <a:lnTo>
                    <a:pt x="282409" y="595630"/>
                  </a:lnTo>
                  <a:lnTo>
                    <a:pt x="282409" y="594360"/>
                  </a:lnTo>
                  <a:lnTo>
                    <a:pt x="295440" y="584200"/>
                  </a:lnTo>
                  <a:lnTo>
                    <a:pt x="306832" y="575310"/>
                  </a:lnTo>
                  <a:lnTo>
                    <a:pt x="309359" y="572770"/>
                  </a:lnTo>
                  <a:lnTo>
                    <a:pt x="314413" y="572770"/>
                  </a:lnTo>
                  <a:lnTo>
                    <a:pt x="316941" y="575310"/>
                  </a:lnTo>
                  <a:lnTo>
                    <a:pt x="341363" y="594360"/>
                  </a:lnTo>
                  <a:lnTo>
                    <a:pt x="345567" y="598170"/>
                  </a:lnTo>
                  <a:lnTo>
                    <a:pt x="351459" y="599440"/>
                  </a:lnTo>
                  <a:lnTo>
                    <a:pt x="368312" y="599440"/>
                  </a:lnTo>
                  <a:lnTo>
                    <a:pt x="375043" y="595630"/>
                  </a:lnTo>
                  <a:lnTo>
                    <a:pt x="378409" y="589280"/>
                  </a:lnTo>
                  <a:lnTo>
                    <a:pt x="381952" y="584200"/>
                  </a:lnTo>
                  <a:lnTo>
                    <a:pt x="396100" y="563880"/>
                  </a:lnTo>
                  <a:lnTo>
                    <a:pt x="397776" y="560070"/>
                  </a:lnTo>
                  <a:lnTo>
                    <a:pt x="405358" y="560070"/>
                  </a:lnTo>
                  <a:lnTo>
                    <a:pt x="434835" y="571500"/>
                  </a:lnTo>
                  <a:lnTo>
                    <a:pt x="444449" y="572770"/>
                  </a:lnTo>
                  <a:lnTo>
                    <a:pt x="453682" y="571500"/>
                  </a:lnTo>
                  <a:lnTo>
                    <a:pt x="461479" y="566420"/>
                  </a:lnTo>
                  <a:lnTo>
                    <a:pt x="465302" y="560070"/>
                  </a:lnTo>
                  <a:lnTo>
                    <a:pt x="466839" y="557530"/>
                  </a:lnTo>
                  <a:lnTo>
                    <a:pt x="467677" y="556260"/>
                  </a:lnTo>
                  <a:lnTo>
                    <a:pt x="467677" y="554990"/>
                  </a:lnTo>
                  <a:lnTo>
                    <a:pt x="476097" y="525780"/>
                  </a:lnTo>
                  <a:lnTo>
                    <a:pt x="476935" y="521970"/>
                  </a:lnTo>
                  <a:lnTo>
                    <a:pt x="480314" y="519430"/>
                  </a:lnTo>
                  <a:lnTo>
                    <a:pt x="484517" y="519430"/>
                  </a:lnTo>
                  <a:lnTo>
                    <a:pt x="516521" y="521970"/>
                  </a:lnTo>
                  <a:lnTo>
                    <a:pt x="526161" y="520700"/>
                  </a:lnTo>
                  <a:lnTo>
                    <a:pt x="528205" y="519430"/>
                  </a:lnTo>
                  <a:lnTo>
                    <a:pt x="534314" y="515620"/>
                  </a:lnTo>
                  <a:lnTo>
                    <a:pt x="540092" y="508000"/>
                  </a:lnTo>
                  <a:lnTo>
                    <a:pt x="541172" y="504190"/>
                  </a:lnTo>
                  <a:close/>
                </a:path>
                <a:path w="624840" h="599439">
                  <a:moveTo>
                    <a:pt x="624649" y="339090"/>
                  </a:moveTo>
                  <a:lnTo>
                    <a:pt x="620979" y="330200"/>
                  </a:lnTo>
                  <a:lnTo>
                    <a:pt x="617550" y="326390"/>
                  </a:lnTo>
                  <a:lnTo>
                    <a:pt x="610019" y="317500"/>
                  </a:lnTo>
                  <a:lnTo>
                    <a:pt x="599046" y="304800"/>
                  </a:lnTo>
                  <a:lnTo>
                    <a:pt x="596519" y="302260"/>
                  </a:lnTo>
                  <a:lnTo>
                    <a:pt x="596519" y="298450"/>
                  </a:lnTo>
                  <a:lnTo>
                    <a:pt x="599046" y="294640"/>
                  </a:lnTo>
                  <a:lnTo>
                    <a:pt x="619290" y="271780"/>
                  </a:lnTo>
                  <a:lnTo>
                    <a:pt x="623747" y="262890"/>
                  </a:lnTo>
                  <a:lnTo>
                    <a:pt x="624560" y="254000"/>
                  </a:lnTo>
                  <a:lnTo>
                    <a:pt x="621906" y="245110"/>
                  </a:lnTo>
                  <a:lnTo>
                    <a:pt x="615924" y="238760"/>
                  </a:lnTo>
                  <a:lnTo>
                    <a:pt x="615086" y="237490"/>
                  </a:lnTo>
                  <a:lnTo>
                    <a:pt x="614248" y="237490"/>
                  </a:lnTo>
                  <a:lnTo>
                    <a:pt x="613397" y="236220"/>
                  </a:lnTo>
                  <a:lnTo>
                    <a:pt x="586422" y="219710"/>
                  </a:lnTo>
                  <a:lnTo>
                    <a:pt x="583044" y="218440"/>
                  </a:lnTo>
                  <a:lnTo>
                    <a:pt x="582206" y="213360"/>
                  </a:lnTo>
                  <a:lnTo>
                    <a:pt x="583044" y="210820"/>
                  </a:lnTo>
                  <a:lnTo>
                    <a:pt x="594842" y="182880"/>
                  </a:lnTo>
                  <a:lnTo>
                    <a:pt x="596506" y="172720"/>
                  </a:lnTo>
                  <a:lnTo>
                    <a:pt x="594309" y="163830"/>
                  </a:lnTo>
                  <a:lnTo>
                    <a:pt x="588797" y="156210"/>
                  </a:lnTo>
                  <a:lnTo>
                    <a:pt x="580517" y="151130"/>
                  </a:lnTo>
                  <a:lnTo>
                    <a:pt x="578002" y="151130"/>
                  </a:lnTo>
                  <a:lnTo>
                    <a:pt x="546836" y="142240"/>
                  </a:lnTo>
                  <a:lnTo>
                    <a:pt x="543471" y="142240"/>
                  </a:lnTo>
                  <a:lnTo>
                    <a:pt x="540943" y="138430"/>
                  </a:lnTo>
                  <a:lnTo>
                    <a:pt x="540943" y="134620"/>
                  </a:lnTo>
                  <a:lnTo>
                    <a:pt x="542632" y="104140"/>
                  </a:lnTo>
                  <a:lnTo>
                    <a:pt x="541477" y="95250"/>
                  </a:lnTo>
                  <a:lnTo>
                    <a:pt x="541312" y="93980"/>
                  </a:lnTo>
                  <a:lnTo>
                    <a:pt x="536524" y="86360"/>
                  </a:lnTo>
                  <a:lnTo>
                    <a:pt x="528891" y="81280"/>
                  </a:lnTo>
                  <a:lnTo>
                    <a:pt x="523963" y="80010"/>
                  </a:lnTo>
                  <a:lnTo>
                    <a:pt x="519049" y="78740"/>
                  </a:lnTo>
                  <a:lnTo>
                    <a:pt x="516521" y="78740"/>
                  </a:lnTo>
                  <a:lnTo>
                    <a:pt x="484517" y="80010"/>
                  </a:lnTo>
                  <a:lnTo>
                    <a:pt x="480314" y="80010"/>
                  </a:lnTo>
                  <a:lnTo>
                    <a:pt x="476935" y="77470"/>
                  </a:lnTo>
                  <a:lnTo>
                    <a:pt x="476097" y="74930"/>
                  </a:lnTo>
                  <a:lnTo>
                    <a:pt x="467677" y="44450"/>
                  </a:lnTo>
                  <a:lnTo>
                    <a:pt x="467067" y="43180"/>
                  </a:lnTo>
                  <a:lnTo>
                    <a:pt x="466458" y="41910"/>
                  </a:lnTo>
                  <a:lnTo>
                    <a:pt x="463410" y="35560"/>
                  </a:lnTo>
                  <a:lnTo>
                    <a:pt x="456311" y="30480"/>
                  </a:lnTo>
                  <a:lnTo>
                    <a:pt x="447306" y="26670"/>
                  </a:lnTo>
                  <a:lnTo>
                    <a:pt x="437362" y="27940"/>
                  </a:lnTo>
                  <a:lnTo>
                    <a:pt x="434835" y="27940"/>
                  </a:lnTo>
                  <a:lnTo>
                    <a:pt x="405358" y="39370"/>
                  </a:lnTo>
                  <a:lnTo>
                    <a:pt x="401993" y="41910"/>
                  </a:lnTo>
                  <a:lnTo>
                    <a:pt x="397776" y="39370"/>
                  </a:lnTo>
                  <a:lnTo>
                    <a:pt x="383463" y="17780"/>
                  </a:lnTo>
                  <a:lnTo>
                    <a:pt x="378409" y="10160"/>
                  </a:lnTo>
                  <a:lnTo>
                    <a:pt x="371475" y="3810"/>
                  </a:lnTo>
                  <a:lnTo>
                    <a:pt x="362724" y="0"/>
                  </a:lnTo>
                  <a:lnTo>
                    <a:pt x="353187" y="0"/>
                  </a:lnTo>
                  <a:lnTo>
                    <a:pt x="343890" y="3810"/>
                  </a:lnTo>
                  <a:lnTo>
                    <a:pt x="342201" y="3810"/>
                  </a:lnTo>
                  <a:lnTo>
                    <a:pt x="341363" y="5080"/>
                  </a:lnTo>
                  <a:lnTo>
                    <a:pt x="316941" y="24130"/>
                  </a:lnTo>
                  <a:lnTo>
                    <a:pt x="314413" y="26670"/>
                  </a:lnTo>
                  <a:lnTo>
                    <a:pt x="309359" y="26670"/>
                  </a:lnTo>
                  <a:lnTo>
                    <a:pt x="306832" y="24130"/>
                  </a:lnTo>
                  <a:lnTo>
                    <a:pt x="297065" y="16510"/>
                  </a:lnTo>
                  <a:lnTo>
                    <a:pt x="282409" y="5080"/>
                  </a:lnTo>
                  <a:lnTo>
                    <a:pt x="273583" y="1270"/>
                  </a:lnTo>
                  <a:lnTo>
                    <a:pt x="264198" y="0"/>
                  </a:lnTo>
                  <a:lnTo>
                    <a:pt x="255295" y="2540"/>
                  </a:lnTo>
                  <a:lnTo>
                    <a:pt x="247878" y="8890"/>
                  </a:lnTo>
                  <a:lnTo>
                    <a:pt x="247040" y="8890"/>
                  </a:lnTo>
                  <a:lnTo>
                    <a:pt x="247040" y="10160"/>
                  </a:lnTo>
                  <a:lnTo>
                    <a:pt x="246202" y="10160"/>
                  </a:lnTo>
                  <a:lnTo>
                    <a:pt x="226834" y="39370"/>
                  </a:lnTo>
                  <a:lnTo>
                    <a:pt x="222618" y="40640"/>
                  </a:lnTo>
                  <a:lnTo>
                    <a:pt x="219252" y="39370"/>
                  </a:lnTo>
                  <a:lnTo>
                    <a:pt x="189776" y="27940"/>
                  </a:lnTo>
                  <a:lnTo>
                    <a:pt x="180162" y="26670"/>
                  </a:lnTo>
                  <a:lnTo>
                    <a:pt x="170929" y="29210"/>
                  </a:lnTo>
                  <a:lnTo>
                    <a:pt x="163131" y="34290"/>
                  </a:lnTo>
                  <a:lnTo>
                    <a:pt x="157772" y="41910"/>
                  </a:lnTo>
                  <a:lnTo>
                    <a:pt x="156933" y="43180"/>
                  </a:lnTo>
                  <a:lnTo>
                    <a:pt x="156933" y="44450"/>
                  </a:lnTo>
                  <a:lnTo>
                    <a:pt x="148513" y="74930"/>
                  </a:lnTo>
                  <a:lnTo>
                    <a:pt x="147662" y="77470"/>
                  </a:lnTo>
                  <a:lnTo>
                    <a:pt x="145973" y="78740"/>
                  </a:lnTo>
                  <a:lnTo>
                    <a:pt x="166547" y="78740"/>
                  </a:lnTo>
                  <a:lnTo>
                    <a:pt x="174612" y="49530"/>
                  </a:lnTo>
                  <a:lnTo>
                    <a:pt x="175463" y="46990"/>
                  </a:lnTo>
                  <a:lnTo>
                    <a:pt x="176301" y="45720"/>
                  </a:lnTo>
                  <a:lnTo>
                    <a:pt x="178828" y="44450"/>
                  </a:lnTo>
                  <a:lnTo>
                    <a:pt x="185559" y="44450"/>
                  </a:lnTo>
                  <a:lnTo>
                    <a:pt x="215036" y="55880"/>
                  </a:lnTo>
                  <a:lnTo>
                    <a:pt x="223431" y="57150"/>
                  </a:lnTo>
                  <a:lnTo>
                    <a:pt x="263880" y="17780"/>
                  </a:lnTo>
                  <a:lnTo>
                    <a:pt x="268935" y="16510"/>
                  </a:lnTo>
                  <a:lnTo>
                    <a:pt x="272300" y="19050"/>
                  </a:lnTo>
                  <a:lnTo>
                    <a:pt x="273151" y="19050"/>
                  </a:lnTo>
                  <a:lnTo>
                    <a:pt x="297573" y="39370"/>
                  </a:lnTo>
                  <a:lnTo>
                    <a:pt x="305041" y="43180"/>
                  </a:lnTo>
                  <a:lnTo>
                    <a:pt x="313143" y="44450"/>
                  </a:lnTo>
                  <a:lnTo>
                    <a:pt x="321246" y="43180"/>
                  </a:lnTo>
                  <a:lnTo>
                    <a:pt x="328726" y="39370"/>
                  </a:lnTo>
                  <a:lnTo>
                    <a:pt x="343992" y="26670"/>
                  </a:lnTo>
                  <a:lnTo>
                    <a:pt x="353148" y="19050"/>
                  </a:lnTo>
                  <a:lnTo>
                    <a:pt x="356514" y="17780"/>
                  </a:lnTo>
                  <a:lnTo>
                    <a:pt x="361569" y="17780"/>
                  </a:lnTo>
                  <a:lnTo>
                    <a:pt x="364096" y="20320"/>
                  </a:lnTo>
                  <a:lnTo>
                    <a:pt x="364934" y="21590"/>
                  </a:lnTo>
                  <a:lnTo>
                    <a:pt x="382625" y="46990"/>
                  </a:lnTo>
                  <a:lnTo>
                    <a:pt x="388531" y="53340"/>
                  </a:lnTo>
                  <a:lnTo>
                    <a:pt x="395782" y="57150"/>
                  </a:lnTo>
                  <a:lnTo>
                    <a:pt x="403821" y="58420"/>
                  </a:lnTo>
                  <a:lnTo>
                    <a:pt x="412102" y="55880"/>
                  </a:lnTo>
                  <a:lnTo>
                    <a:pt x="445782" y="43180"/>
                  </a:lnTo>
                  <a:lnTo>
                    <a:pt x="449999" y="45720"/>
                  </a:lnTo>
                  <a:lnTo>
                    <a:pt x="451675" y="48260"/>
                  </a:lnTo>
                  <a:lnTo>
                    <a:pt x="451675" y="49530"/>
                  </a:lnTo>
                  <a:lnTo>
                    <a:pt x="460095" y="80010"/>
                  </a:lnTo>
                  <a:lnTo>
                    <a:pt x="463804" y="87630"/>
                  </a:lnTo>
                  <a:lnTo>
                    <a:pt x="469569" y="92710"/>
                  </a:lnTo>
                  <a:lnTo>
                    <a:pt x="476910" y="96520"/>
                  </a:lnTo>
                  <a:lnTo>
                    <a:pt x="485368" y="97790"/>
                  </a:lnTo>
                  <a:lnTo>
                    <a:pt x="517359" y="95250"/>
                  </a:lnTo>
                  <a:lnTo>
                    <a:pt x="519887" y="95250"/>
                  </a:lnTo>
                  <a:lnTo>
                    <a:pt x="521576" y="96520"/>
                  </a:lnTo>
                  <a:lnTo>
                    <a:pt x="524941" y="100330"/>
                  </a:lnTo>
                  <a:lnTo>
                    <a:pt x="525780" y="102870"/>
                  </a:lnTo>
                  <a:lnTo>
                    <a:pt x="525780" y="104140"/>
                  </a:lnTo>
                  <a:lnTo>
                    <a:pt x="524103" y="134620"/>
                  </a:lnTo>
                  <a:lnTo>
                    <a:pt x="524979" y="142240"/>
                  </a:lnTo>
                  <a:lnTo>
                    <a:pt x="528624" y="149860"/>
                  </a:lnTo>
                  <a:lnTo>
                    <a:pt x="534644" y="156210"/>
                  </a:lnTo>
                  <a:lnTo>
                    <a:pt x="542632" y="158750"/>
                  </a:lnTo>
                  <a:lnTo>
                    <a:pt x="573786" y="166370"/>
                  </a:lnTo>
                  <a:lnTo>
                    <a:pt x="578002" y="167640"/>
                  </a:lnTo>
                  <a:lnTo>
                    <a:pt x="580517" y="172720"/>
                  </a:lnTo>
                  <a:lnTo>
                    <a:pt x="579678" y="176530"/>
                  </a:lnTo>
                  <a:lnTo>
                    <a:pt x="579678" y="177800"/>
                  </a:lnTo>
                  <a:lnTo>
                    <a:pt x="567893" y="205740"/>
                  </a:lnTo>
                  <a:lnTo>
                    <a:pt x="566254" y="213360"/>
                  </a:lnTo>
                  <a:lnTo>
                    <a:pt x="567474" y="222250"/>
                  </a:lnTo>
                  <a:lnTo>
                    <a:pt x="571207" y="228600"/>
                  </a:lnTo>
                  <a:lnTo>
                    <a:pt x="577151" y="233680"/>
                  </a:lnTo>
                  <a:lnTo>
                    <a:pt x="604100" y="250190"/>
                  </a:lnTo>
                  <a:lnTo>
                    <a:pt x="607504" y="252730"/>
                  </a:lnTo>
                  <a:lnTo>
                    <a:pt x="609193" y="257810"/>
                  </a:lnTo>
                  <a:lnTo>
                    <a:pt x="606666" y="260350"/>
                  </a:lnTo>
                  <a:lnTo>
                    <a:pt x="606666" y="261620"/>
                  </a:lnTo>
                  <a:lnTo>
                    <a:pt x="605828" y="261620"/>
                  </a:lnTo>
                  <a:lnTo>
                    <a:pt x="585571" y="285750"/>
                  </a:lnTo>
                  <a:lnTo>
                    <a:pt x="581317" y="292100"/>
                  </a:lnTo>
                  <a:lnTo>
                    <a:pt x="579894" y="299720"/>
                  </a:lnTo>
                  <a:lnTo>
                    <a:pt x="581317" y="307340"/>
                  </a:lnTo>
                  <a:lnTo>
                    <a:pt x="585571" y="314960"/>
                  </a:lnTo>
                  <a:lnTo>
                    <a:pt x="605828" y="339090"/>
                  </a:lnTo>
                  <a:lnTo>
                    <a:pt x="610031" y="341630"/>
                  </a:lnTo>
                  <a:lnTo>
                    <a:pt x="609193" y="346710"/>
                  </a:lnTo>
                  <a:lnTo>
                    <a:pt x="604939" y="350520"/>
                  </a:lnTo>
                  <a:lnTo>
                    <a:pt x="578002" y="367030"/>
                  </a:lnTo>
                  <a:lnTo>
                    <a:pt x="571576" y="372110"/>
                  </a:lnTo>
                  <a:lnTo>
                    <a:pt x="567677" y="379730"/>
                  </a:lnTo>
                  <a:lnTo>
                    <a:pt x="566623" y="387350"/>
                  </a:lnTo>
                  <a:lnTo>
                    <a:pt x="568731" y="394970"/>
                  </a:lnTo>
                  <a:lnTo>
                    <a:pt x="582206" y="427990"/>
                  </a:lnTo>
                  <a:lnTo>
                    <a:pt x="579678" y="431800"/>
                  </a:lnTo>
                  <a:lnTo>
                    <a:pt x="576313" y="433070"/>
                  </a:lnTo>
                  <a:lnTo>
                    <a:pt x="575475" y="433070"/>
                  </a:lnTo>
                  <a:lnTo>
                    <a:pt x="544309" y="441960"/>
                  </a:lnTo>
                  <a:lnTo>
                    <a:pt x="536321" y="444500"/>
                  </a:lnTo>
                  <a:lnTo>
                    <a:pt x="530313" y="450850"/>
                  </a:lnTo>
                  <a:lnTo>
                    <a:pt x="526669" y="457200"/>
                  </a:lnTo>
                  <a:lnTo>
                    <a:pt x="525907" y="464820"/>
                  </a:lnTo>
                  <a:lnTo>
                    <a:pt x="525780" y="466090"/>
                  </a:lnTo>
                  <a:lnTo>
                    <a:pt x="527405" y="495300"/>
                  </a:lnTo>
                  <a:lnTo>
                    <a:pt x="527469" y="500380"/>
                  </a:lnTo>
                  <a:lnTo>
                    <a:pt x="525221" y="502920"/>
                  </a:lnTo>
                  <a:lnTo>
                    <a:pt x="541540" y="502920"/>
                  </a:lnTo>
                  <a:lnTo>
                    <a:pt x="542632" y="499110"/>
                  </a:lnTo>
                  <a:lnTo>
                    <a:pt x="542556" y="495300"/>
                  </a:lnTo>
                  <a:lnTo>
                    <a:pt x="540943" y="466090"/>
                  </a:lnTo>
                  <a:lnTo>
                    <a:pt x="540943" y="462280"/>
                  </a:lnTo>
                  <a:lnTo>
                    <a:pt x="543471" y="458470"/>
                  </a:lnTo>
                  <a:lnTo>
                    <a:pt x="546836" y="457200"/>
                  </a:lnTo>
                  <a:lnTo>
                    <a:pt x="578002" y="449580"/>
                  </a:lnTo>
                  <a:lnTo>
                    <a:pt x="586917" y="445770"/>
                  </a:lnTo>
                  <a:lnTo>
                    <a:pt x="593153" y="438150"/>
                  </a:lnTo>
                  <a:lnTo>
                    <a:pt x="596239" y="430530"/>
                  </a:lnTo>
                  <a:lnTo>
                    <a:pt x="595680" y="420370"/>
                  </a:lnTo>
                  <a:lnTo>
                    <a:pt x="595680" y="419100"/>
                  </a:lnTo>
                  <a:lnTo>
                    <a:pt x="594842" y="419100"/>
                  </a:lnTo>
                  <a:lnTo>
                    <a:pt x="594842" y="417830"/>
                  </a:lnTo>
                  <a:lnTo>
                    <a:pt x="583044" y="389890"/>
                  </a:lnTo>
                  <a:lnTo>
                    <a:pt x="581367" y="386080"/>
                  </a:lnTo>
                  <a:lnTo>
                    <a:pt x="583044" y="382270"/>
                  </a:lnTo>
                  <a:lnTo>
                    <a:pt x="586422" y="381000"/>
                  </a:lnTo>
                  <a:lnTo>
                    <a:pt x="613397" y="363220"/>
                  </a:lnTo>
                  <a:lnTo>
                    <a:pt x="620623" y="356870"/>
                  </a:lnTo>
                  <a:lnTo>
                    <a:pt x="624459" y="349250"/>
                  </a:lnTo>
                  <a:lnTo>
                    <a:pt x="624573" y="342900"/>
                  </a:lnTo>
                  <a:lnTo>
                    <a:pt x="624649" y="3390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87907" y="5843327"/>
              <a:ext cx="222322" cy="14651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1256277" y="2041918"/>
              <a:ext cx="550545" cy="614045"/>
            </a:xfrm>
            <a:custGeom>
              <a:avLst/>
              <a:gdLst/>
              <a:ahLst/>
              <a:cxnLst/>
              <a:rect l="l" t="t" r="r" b="b"/>
              <a:pathLst>
                <a:path w="550545" h="614044">
                  <a:moveTo>
                    <a:pt x="318401" y="599389"/>
                  </a:moveTo>
                  <a:lnTo>
                    <a:pt x="315023" y="591540"/>
                  </a:lnTo>
                  <a:lnTo>
                    <a:pt x="310222" y="589635"/>
                  </a:lnTo>
                  <a:lnTo>
                    <a:pt x="306006" y="591248"/>
                  </a:lnTo>
                  <a:lnTo>
                    <a:pt x="279933" y="598284"/>
                  </a:lnTo>
                  <a:lnTo>
                    <a:pt x="262953" y="597230"/>
                  </a:lnTo>
                  <a:lnTo>
                    <a:pt x="251587" y="590219"/>
                  </a:lnTo>
                  <a:lnTo>
                    <a:pt x="234759" y="570014"/>
                  </a:lnTo>
                  <a:lnTo>
                    <a:pt x="225044" y="560971"/>
                  </a:lnTo>
                  <a:lnTo>
                    <a:pt x="212051" y="553783"/>
                  </a:lnTo>
                  <a:lnTo>
                    <a:pt x="194551" y="549922"/>
                  </a:lnTo>
                  <a:lnTo>
                    <a:pt x="175577" y="550672"/>
                  </a:lnTo>
                  <a:lnTo>
                    <a:pt x="157708" y="555409"/>
                  </a:lnTo>
                  <a:lnTo>
                    <a:pt x="140665" y="562749"/>
                  </a:lnTo>
                  <a:lnTo>
                    <a:pt x="99682" y="583679"/>
                  </a:lnTo>
                  <a:lnTo>
                    <a:pt x="74129" y="592277"/>
                  </a:lnTo>
                  <a:lnTo>
                    <a:pt x="45783" y="593674"/>
                  </a:lnTo>
                  <a:lnTo>
                    <a:pt x="12903" y="584466"/>
                  </a:lnTo>
                  <a:lnTo>
                    <a:pt x="8788" y="582663"/>
                  </a:lnTo>
                  <a:lnTo>
                    <a:pt x="3886" y="584301"/>
                  </a:lnTo>
                  <a:lnTo>
                    <a:pt x="0" y="591934"/>
                  </a:lnTo>
                  <a:lnTo>
                    <a:pt x="1765" y="596493"/>
                  </a:lnTo>
                  <a:lnTo>
                    <a:pt x="5880" y="598284"/>
                  </a:lnTo>
                  <a:lnTo>
                    <a:pt x="44323" y="608876"/>
                  </a:lnTo>
                  <a:lnTo>
                    <a:pt x="77406" y="607199"/>
                  </a:lnTo>
                  <a:lnTo>
                    <a:pt x="106337" y="597623"/>
                  </a:lnTo>
                  <a:lnTo>
                    <a:pt x="147548" y="576643"/>
                  </a:lnTo>
                  <a:lnTo>
                    <a:pt x="162547" y="570064"/>
                  </a:lnTo>
                  <a:lnTo>
                    <a:pt x="177622" y="565848"/>
                  </a:lnTo>
                  <a:lnTo>
                    <a:pt x="193052" y="565099"/>
                  </a:lnTo>
                  <a:lnTo>
                    <a:pt x="205587" y="567791"/>
                  </a:lnTo>
                  <a:lnTo>
                    <a:pt x="214947" y="572960"/>
                  </a:lnTo>
                  <a:lnTo>
                    <a:pt x="222351" y="579996"/>
                  </a:lnTo>
                  <a:lnTo>
                    <a:pt x="236461" y="597420"/>
                  </a:lnTo>
                  <a:lnTo>
                    <a:pt x="245427" y="605663"/>
                  </a:lnTo>
                  <a:lnTo>
                    <a:pt x="257136" y="611619"/>
                  </a:lnTo>
                  <a:lnTo>
                    <a:pt x="272783" y="613905"/>
                  </a:lnTo>
                  <a:lnTo>
                    <a:pt x="282905" y="613067"/>
                  </a:lnTo>
                  <a:lnTo>
                    <a:pt x="292887" y="611365"/>
                  </a:lnTo>
                  <a:lnTo>
                    <a:pt x="302641" y="608812"/>
                  </a:lnTo>
                  <a:lnTo>
                    <a:pt x="316357" y="603834"/>
                  </a:lnTo>
                  <a:lnTo>
                    <a:pt x="318401" y="599389"/>
                  </a:lnTo>
                  <a:close/>
                </a:path>
                <a:path w="550545" h="614044">
                  <a:moveTo>
                    <a:pt x="550100" y="90601"/>
                  </a:moveTo>
                  <a:lnTo>
                    <a:pt x="548233" y="63804"/>
                  </a:lnTo>
                  <a:lnTo>
                    <a:pt x="548195" y="63195"/>
                  </a:lnTo>
                  <a:lnTo>
                    <a:pt x="535127" y="36156"/>
                  </a:lnTo>
                  <a:lnTo>
                    <a:pt x="533209" y="34175"/>
                  </a:lnTo>
                  <a:lnTo>
                    <a:pt x="533209" y="92481"/>
                  </a:lnTo>
                  <a:lnTo>
                    <a:pt x="524357" y="114769"/>
                  </a:lnTo>
                  <a:lnTo>
                    <a:pt x="491566" y="149098"/>
                  </a:lnTo>
                  <a:lnTo>
                    <a:pt x="446633" y="160274"/>
                  </a:lnTo>
                  <a:lnTo>
                    <a:pt x="438188" y="160502"/>
                  </a:lnTo>
                  <a:lnTo>
                    <a:pt x="431304" y="160274"/>
                  </a:lnTo>
                  <a:lnTo>
                    <a:pt x="428942" y="160274"/>
                  </a:lnTo>
                  <a:lnTo>
                    <a:pt x="417461" y="159080"/>
                  </a:lnTo>
                  <a:lnTo>
                    <a:pt x="407543" y="157340"/>
                  </a:lnTo>
                  <a:lnTo>
                    <a:pt x="406514" y="157111"/>
                  </a:lnTo>
                  <a:lnTo>
                    <a:pt x="397421" y="154851"/>
                  </a:lnTo>
                  <a:lnTo>
                    <a:pt x="395973" y="154851"/>
                  </a:lnTo>
                  <a:lnTo>
                    <a:pt x="395617" y="155054"/>
                  </a:lnTo>
                  <a:lnTo>
                    <a:pt x="395363" y="155549"/>
                  </a:lnTo>
                  <a:lnTo>
                    <a:pt x="395312" y="156806"/>
                  </a:lnTo>
                  <a:lnTo>
                    <a:pt x="395516" y="157111"/>
                  </a:lnTo>
                  <a:lnTo>
                    <a:pt x="435444" y="174650"/>
                  </a:lnTo>
                  <a:lnTo>
                    <a:pt x="451421" y="178015"/>
                  </a:lnTo>
                  <a:lnTo>
                    <a:pt x="452589" y="179501"/>
                  </a:lnTo>
                  <a:lnTo>
                    <a:pt x="406831" y="213093"/>
                  </a:lnTo>
                  <a:lnTo>
                    <a:pt x="385419" y="227977"/>
                  </a:lnTo>
                  <a:lnTo>
                    <a:pt x="351485" y="254609"/>
                  </a:lnTo>
                  <a:lnTo>
                    <a:pt x="312267" y="293001"/>
                  </a:lnTo>
                  <a:lnTo>
                    <a:pt x="293179" y="310045"/>
                  </a:lnTo>
                  <a:lnTo>
                    <a:pt x="270840" y="322732"/>
                  </a:lnTo>
                  <a:lnTo>
                    <a:pt x="246100" y="330708"/>
                  </a:lnTo>
                  <a:lnTo>
                    <a:pt x="219798" y="333590"/>
                  </a:lnTo>
                  <a:lnTo>
                    <a:pt x="214083" y="333590"/>
                  </a:lnTo>
                  <a:lnTo>
                    <a:pt x="208394" y="333197"/>
                  </a:lnTo>
                  <a:lnTo>
                    <a:pt x="201701" y="332257"/>
                  </a:lnTo>
                  <a:lnTo>
                    <a:pt x="200596" y="332257"/>
                  </a:lnTo>
                  <a:lnTo>
                    <a:pt x="199910" y="332892"/>
                  </a:lnTo>
                  <a:lnTo>
                    <a:pt x="199910" y="334238"/>
                  </a:lnTo>
                  <a:lnTo>
                    <a:pt x="245719" y="347268"/>
                  </a:lnTo>
                  <a:lnTo>
                    <a:pt x="261391" y="348183"/>
                  </a:lnTo>
                  <a:lnTo>
                    <a:pt x="254203" y="356552"/>
                  </a:lnTo>
                  <a:lnTo>
                    <a:pt x="203390" y="398272"/>
                  </a:lnTo>
                  <a:lnTo>
                    <a:pt x="164249" y="414870"/>
                  </a:lnTo>
                  <a:lnTo>
                    <a:pt x="129832" y="420471"/>
                  </a:lnTo>
                  <a:lnTo>
                    <a:pt x="123761" y="420471"/>
                  </a:lnTo>
                  <a:lnTo>
                    <a:pt x="116611" y="418947"/>
                  </a:lnTo>
                  <a:lnTo>
                    <a:pt x="93433" y="408305"/>
                  </a:lnTo>
                  <a:lnTo>
                    <a:pt x="99529" y="398754"/>
                  </a:lnTo>
                  <a:lnTo>
                    <a:pt x="147612" y="327952"/>
                  </a:lnTo>
                  <a:lnTo>
                    <a:pt x="177800" y="289750"/>
                  </a:lnTo>
                  <a:lnTo>
                    <a:pt x="209956" y="252945"/>
                  </a:lnTo>
                  <a:lnTo>
                    <a:pt x="244068" y="217614"/>
                  </a:lnTo>
                  <a:lnTo>
                    <a:pt x="287883" y="180378"/>
                  </a:lnTo>
                  <a:lnTo>
                    <a:pt x="335711" y="146481"/>
                  </a:lnTo>
                  <a:lnTo>
                    <a:pt x="335826" y="146088"/>
                  </a:lnTo>
                  <a:lnTo>
                    <a:pt x="335940" y="145719"/>
                  </a:lnTo>
                  <a:lnTo>
                    <a:pt x="335622" y="145059"/>
                  </a:lnTo>
                  <a:lnTo>
                    <a:pt x="335280" y="144411"/>
                  </a:lnTo>
                  <a:lnTo>
                    <a:pt x="334492" y="144081"/>
                  </a:lnTo>
                  <a:lnTo>
                    <a:pt x="327393" y="145923"/>
                  </a:lnTo>
                  <a:lnTo>
                    <a:pt x="286664" y="169938"/>
                  </a:lnTo>
                  <a:lnTo>
                    <a:pt x="232194" y="210959"/>
                  </a:lnTo>
                  <a:lnTo>
                    <a:pt x="173850" y="268592"/>
                  </a:lnTo>
                  <a:lnTo>
                    <a:pt x="138709" y="312000"/>
                  </a:lnTo>
                  <a:lnTo>
                    <a:pt x="105460" y="357505"/>
                  </a:lnTo>
                  <a:lnTo>
                    <a:pt x="78003" y="398754"/>
                  </a:lnTo>
                  <a:lnTo>
                    <a:pt x="70167" y="387565"/>
                  </a:lnTo>
                  <a:lnTo>
                    <a:pt x="64973" y="375246"/>
                  </a:lnTo>
                  <a:lnTo>
                    <a:pt x="62560" y="362216"/>
                  </a:lnTo>
                  <a:lnTo>
                    <a:pt x="62953" y="351409"/>
                  </a:lnTo>
                  <a:lnTo>
                    <a:pt x="63042" y="348869"/>
                  </a:lnTo>
                  <a:lnTo>
                    <a:pt x="68287" y="320573"/>
                  </a:lnTo>
                  <a:lnTo>
                    <a:pt x="78155" y="289128"/>
                  </a:lnTo>
                  <a:lnTo>
                    <a:pt x="90893" y="257975"/>
                  </a:lnTo>
                  <a:lnTo>
                    <a:pt x="104749" y="230530"/>
                  </a:lnTo>
                  <a:lnTo>
                    <a:pt x="108229" y="242455"/>
                  </a:lnTo>
                  <a:lnTo>
                    <a:pt x="112903" y="254000"/>
                  </a:lnTo>
                  <a:lnTo>
                    <a:pt x="118732" y="265074"/>
                  </a:lnTo>
                  <a:lnTo>
                    <a:pt x="125679" y="275615"/>
                  </a:lnTo>
                  <a:lnTo>
                    <a:pt x="125971" y="276009"/>
                  </a:lnTo>
                  <a:lnTo>
                    <a:pt x="126453" y="276237"/>
                  </a:lnTo>
                  <a:lnTo>
                    <a:pt x="127304" y="276237"/>
                  </a:lnTo>
                  <a:lnTo>
                    <a:pt x="128320" y="275793"/>
                  </a:lnTo>
                  <a:lnTo>
                    <a:pt x="128663" y="275056"/>
                  </a:lnTo>
                  <a:lnTo>
                    <a:pt x="126441" y="267665"/>
                  </a:lnTo>
                  <a:lnTo>
                    <a:pt x="124828" y="260858"/>
                  </a:lnTo>
                  <a:lnTo>
                    <a:pt x="123723" y="254609"/>
                  </a:lnTo>
                  <a:lnTo>
                    <a:pt x="123609" y="254000"/>
                  </a:lnTo>
                  <a:lnTo>
                    <a:pt x="122783" y="247053"/>
                  </a:lnTo>
                  <a:lnTo>
                    <a:pt x="123151" y="235305"/>
                  </a:lnTo>
                  <a:lnTo>
                    <a:pt x="123202" y="233629"/>
                  </a:lnTo>
                  <a:lnTo>
                    <a:pt x="123291" y="230530"/>
                  </a:lnTo>
                  <a:lnTo>
                    <a:pt x="123367" y="227977"/>
                  </a:lnTo>
                  <a:lnTo>
                    <a:pt x="123494" y="225602"/>
                  </a:lnTo>
                  <a:lnTo>
                    <a:pt x="125984" y="215646"/>
                  </a:lnTo>
                  <a:lnTo>
                    <a:pt x="128511" y="205524"/>
                  </a:lnTo>
                  <a:lnTo>
                    <a:pt x="151320" y="168960"/>
                  </a:lnTo>
                  <a:lnTo>
                    <a:pt x="198170" y="125145"/>
                  </a:lnTo>
                  <a:lnTo>
                    <a:pt x="249948" y="86372"/>
                  </a:lnTo>
                  <a:lnTo>
                    <a:pt x="299135" y="57124"/>
                  </a:lnTo>
                  <a:lnTo>
                    <a:pt x="351917" y="33870"/>
                  </a:lnTo>
                  <a:lnTo>
                    <a:pt x="352272" y="33743"/>
                  </a:lnTo>
                  <a:lnTo>
                    <a:pt x="354761" y="33743"/>
                  </a:lnTo>
                  <a:lnTo>
                    <a:pt x="356120" y="35077"/>
                  </a:lnTo>
                  <a:lnTo>
                    <a:pt x="356006" y="37299"/>
                  </a:lnTo>
                  <a:lnTo>
                    <a:pt x="353923" y="47929"/>
                  </a:lnTo>
                  <a:lnTo>
                    <a:pt x="352971" y="57124"/>
                  </a:lnTo>
                  <a:lnTo>
                    <a:pt x="352869" y="58102"/>
                  </a:lnTo>
                  <a:lnTo>
                    <a:pt x="352767" y="71018"/>
                  </a:lnTo>
                  <a:lnTo>
                    <a:pt x="353466" y="80225"/>
                  </a:lnTo>
                  <a:lnTo>
                    <a:pt x="353834" y="83070"/>
                  </a:lnTo>
                  <a:lnTo>
                    <a:pt x="354203" y="85204"/>
                  </a:lnTo>
                  <a:lnTo>
                    <a:pt x="354825" y="85712"/>
                  </a:lnTo>
                  <a:lnTo>
                    <a:pt x="356336" y="85712"/>
                  </a:lnTo>
                  <a:lnTo>
                    <a:pt x="356971" y="85204"/>
                  </a:lnTo>
                  <a:lnTo>
                    <a:pt x="358482" y="77533"/>
                  </a:lnTo>
                  <a:lnTo>
                    <a:pt x="360172" y="71018"/>
                  </a:lnTo>
                  <a:lnTo>
                    <a:pt x="383057" y="33743"/>
                  </a:lnTo>
                  <a:lnTo>
                    <a:pt x="387083" y="29959"/>
                  </a:lnTo>
                  <a:lnTo>
                    <a:pt x="429260" y="15849"/>
                  </a:lnTo>
                  <a:lnTo>
                    <a:pt x="437680" y="15341"/>
                  </a:lnTo>
                  <a:lnTo>
                    <a:pt x="446112" y="15341"/>
                  </a:lnTo>
                  <a:lnTo>
                    <a:pt x="491896" y="22745"/>
                  </a:lnTo>
                  <a:lnTo>
                    <a:pt x="532777" y="69088"/>
                  </a:lnTo>
                  <a:lnTo>
                    <a:pt x="532866" y="74002"/>
                  </a:lnTo>
                  <a:lnTo>
                    <a:pt x="532980" y="80225"/>
                  </a:lnTo>
                  <a:lnTo>
                    <a:pt x="533082" y="85712"/>
                  </a:lnTo>
                  <a:lnTo>
                    <a:pt x="533209" y="92481"/>
                  </a:lnTo>
                  <a:lnTo>
                    <a:pt x="533209" y="34175"/>
                  </a:lnTo>
                  <a:lnTo>
                    <a:pt x="520192" y="20675"/>
                  </a:lnTo>
                  <a:lnTo>
                    <a:pt x="510692" y="15341"/>
                  </a:lnTo>
                  <a:lnTo>
                    <a:pt x="500011" y="9334"/>
                  </a:lnTo>
                  <a:lnTo>
                    <a:pt x="475145" y="2374"/>
                  </a:lnTo>
                  <a:lnTo>
                    <a:pt x="446138" y="0"/>
                  </a:lnTo>
                  <a:lnTo>
                    <a:pt x="439293" y="139"/>
                  </a:lnTo>
                  <a:lnTo>
                    <a:pt x="391363" y="9461"/>
                  </a:lnTo>
                  <a:lnTo>
                    <a:pt x="368160" y="25146"/>
                  </a:lnTo>
                  <a:lnTo>
                    <a:pt x="362826" y="18973"/>
                  </a:lnTo>
                  <a:lnTo>
                    <a:pt x="318160" y="30886"/>
                  </a:lnTo>
                  <a:lnTo>
                    <a:pt x="265264" y="58102"/>
                  </a:lnTo>
                  <a:lnTo>
                    <a:pt x="213093" y="93268"/>
                  </a:lnTo>
                  <a:lnTo>
                    <a:pt x="162356" y="135775"/>
                  </a:lnTo>
                  <a:lnTo>
                    <a:pt x="128409" y="171653"/>
                  </a:lnTo>
                  <a:lnTo>
                    <a:pt x="108546" y="215646"/>
                  </a:lnTo>
                  <a:lnTo>
                    <a:pt x="101168" y="214007"/>
                  </a:lnTo>
                  <a:lnTo>
                    <a:pt x="75780" y="251879"/>
                  </a:lnTo>
                  <a:lnTo>
                    <a:pt x="52197" y="317284"/>
                  </a:lnTo>
                  <a:lnTo>
                    <a:pt x="46685" y="347268"/>
                  </a:lnTo>
                  <a:lnTo>
                    <a:pt x="46736" y="351409"/>
                  </a:lnTo>
                  <a:lnTo>
                    <a:pt x="47205" y="367169"/>
                  </a:lnTo>
                  <a:lnTo>
                    <a:pt x="47320" y="371106"/>
                  </a:lnTo>
                  <a:lnTo>
                    <a:pt x="53530" y="391706"/>
                  </a:lnTo>
                  <a:lnTo>
                    <a:pt x="64693" y="408152"/>
                  </a:lnTo>
                  <a:lnTo>
                    <a:pt x="80276" y="419290"/>
                  </a:lnTo>
                  <a:lnTo>
                    <a:pt x="83807" y="420890"/>
                  </a:lnTo>
                  <a:lnTo>
                    <a:pt x="67754" y="445211"/>
                  </a:lnTo>
                  <a:lnTo>
                    <a:pt x="44729" y="483577"/>
                  </a:lnTo>
                  <a:lnTo>
                    <a:pt x="20955" y="529869"/>
                  </a:lnTo>
                  <a:lnTo>
                    <a:pt x="2654" y="577926"/>
                  </a:lnTo>
                  <a:lnTo>
                    <a:pt x="13220" y="565975"/>
                  </a:lnTo>
                  <a:lnTo>
                    <a:pt x="24206" y="554355"/>
                  </a:lnTo>
                  <a:lnTo>
                    <a:pt x="35598" y="543077"/>
                  </a:lnTo>
                  <a:lnTo>
                    <a:pt x="47371" y="532142"/>
                  </a:lnTo>
                  <a:lnTo>
                    <a:pt x="49479" y="525640"/>
                  </a:lnTo>
                  <a:lnTo>
                    <a:pt x="57886" y="506399"/>
                  </a:lnTo>
                  <a:lnTo>
                    <a:pt x="75793" y="474738"/>
                  </a:lnTo>
                  <a:lnTo>
                    <a:pt x="106362" y="431025"/>
                  </a:lnTo>
                  <a:lnTo>
                    <a:pt x="114147" y="434111"/>
                  </a:lnTo>
                  <a:lnTo>
                    <a:pt x="122516" y="435686"/>
                  </a:lnTo>
                  <a:lnTo>
                    <a:pt x="130594" y="435686"/>
                  </a:lnTo>
                  <a:lnTo>
                    <a:pt x="140550" y="435038"/>
                  </a:lnTo>
                  <a:lnTo>
                    <a:pt x="150037" y="433819"/>
                  </a:lnTo>
                  <a:lnTo>
                    <a:pt x="159423" y="432003"/>
                  </a:lnTo>
                  <a:lnTo>
                    <a:pt x="163182" y="431025"/>
                  </a:lnTo>
                  <a:lnTo>
                    <a:pt x="168668" y="429602"/>
                  </a:lnTo>
                  <a:lnTo>
                    <a:pt x="211023" y="411886"/>
                  </a:lnTo>
                  <a:lnTo>
                    <a:pt x="244182" y="388251"/>
                  </a:lnTo>
                  <a:lnTo>
                    <a:pt x="274764" y="357098"/>
                  </a:lnTo>
                  <a:lnTo>
                    <a:pt x="279171" y="351409"/>
                  </a:lnTo>
                  <a:lnTo>
                    <a:pt x="279069" y="348869"/>
                  </a:lnTo>
                  <a:lnTo>
                    <a:pt x="278993" y="347268"/>
                  </a:lnTo>
                  <a:lnTo>
                    <a:pt x="278892" y="344741"/>
                  </a:lnTo>
                  <a:lnTo>
                    <a:pt x="278841" y="343649"/>
                  </a:lnTo>
                  <a:lnTo>
                    <a:pt x="273939" y="338302"/>
                  </a:lnTo>
                  <a:lnTo>
                    <a:pt x="283870" y="333590"/>
                  </a:lnTo>
                  <a:lnTo>
                    <a:pt x="324840" y="302869"/>
                  </a:lnTo>
                  <a:lnTo>
                    <a:pt x="336918" y="290029"/>
                  </a:lnTo>
                  <a:lnTo>
                    <a:pt x="349542" y="277672"/>
                  </a:lnTo>
                  <a:lnTo>
                    <a:pt x="388848" y="244894"/>
                  </a:lnTo>
                  <a:lnTo>
                    <a:pt x="453567" y="200342"/>
                  </a:lnTo>
                  <a:lnTo>
                    <a:pt x="467245" y="190804"/>
                  </a:lnTo>
                  <a:lnTo>
                    <a:pt x="470090" y="183489"/>
                  </a:lnTo>
                  <a:lnTo>
                    <a:pt x="468020" y="175387"/>
                  </a:lnTo>
                  <a:lnTo>
                    <a:pt x="467741" y="174650"/>
                  </a:lnTo>
                  <a:lnTo>
                    <a:pt x="467626" y="174332"/>
                  </a:lnTo>
                  <a:lnTo>
                    <a:pt x="467144" y="173304"/>
                  </a:lnTo>
                  <a:lnTo>
                    <a:pt x="469925" y="172821"/>
                  </a:lnTo>
                  <a:lnTo>
                    <a:pt x="472706" y="172262"/>
                  </a:lnTo>
                  <a:lnTo>
                    <a:pt x="475475" y="171653"/>
                  </a:lnTo>
                  <a:lnTo>
                    <a:pt x="488238" y="167754"/>
                  </a:lnTo>
                  <a:lnTo>
                    <a:pt x="500113" y="162115"/>
                  </a:lnTo>
                  <a:lnTo>
                    <a:pt x="502513" y="160502"/>
                  </a:lnTo>
                  <a:lnTo>
                    <a:pt x="510933" y="154851"/>
                  </a:lnTo>
                  <a:lnTo>
                    <a:pt x="520471" y="146088"/>
                  </a:lnTo>
                  <a:lnTo>
                    <a:pt x="540854" y="118262"/>
                  </a:lnTo>
                  <a:lnTo>
                    <a:pt x="550100" y="90601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83664" y="617219"/>
              <a:ext cx="2260091" cy="963167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90525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Типовое</a:t>
            </a:r>
            <a:r>
              <a:rPr spc="-50" dirty="0"/>
              <a:t> </a:t>
            </a:r>
            <a:r>
              <a:rPr spc="-20" dirty="0"/>
              <a:t>четырехнедельное</a:t>
            </a:r>
            <a:r>
              <a:rPr spc="-25" dirty="0"/>
              <a:t> </a:t>
            </a:r>
            <a:r>
              <a:rPr spc="-10" dirty="0"/>
              <a:t>сезонное</a:t>
            </a:r>
            <a:endParaRPr spc="-10" dirty="0"/>
          </a:p>
          <a:p>
            <a:pPr marR="393065" algn="ctr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перспективное</a:t>
            </a:r>
            <a:r>
              <a:rPr spc="-60" dirty="0"/>
              <a:t> </a:t>
            </a:r>
            <a:r>
              <a:rPr spc="-20" dirty="0"/>
              <a:t>меню</a:t>
            </a:r>
            <a:endParaRPr spc="-20" dirty="0"/>
          </a:p>
          <a:p>
            <a:pPr marR="391160" algn="ctr">
              <a:lnSpc>
                <a:spcPct val="100000"/>
              </a:lnSpc>
            </a:pPr>
            <a:r>
              <a:rPr sz="1400" i="1" dirty="0">
                <a:latin typeface="Arial" panose="020B0604020202020204"/>
                <a:cs typeface="Arial" panose="020B0604020202020204"/>
              </a:rPr>
              <a:t>Приказ</a:t>
            </a:r>
            <a:r>
              <a:rPr sz="1400" i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latin typeface="Arial" panose="020B0604020202020204"/>
                <a:cs typeface="Arial" panose="020B0604020202020204"/>
              </a:rPr>
              <a:t>КСЭК</a:t>
            </a:r>
            <a:r>
              <a:rPr sz="1400" i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latin typeface="Arial" panose="020B0604020202020204"/>
                <a:cs typeface="Arial" panose="020B0604020202020204"/>
              </a:rPr>
              <a:t>МЗ</a:t>
            </a:r>
            <a:r>
              <a:rPr sz="1400" i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latin typeface="Arial" panose="020B0604020202020204"/>
                <a:cs typeface="Arial" panose="020B0604020202020204"/>
              </a:rPr>
              <a:t>РК</a:t>
            </a:r>
            <a:r>
              <a:rPr sz="1400" i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latin typeface="Arial" panose="020B0604020202020204"/>
                <a:cs typeface="Arial" panose="020B0604020202020204"/>
              </a:rPr>
              <a:t>от</a:t>
            </a:r>
            <a:r>
              <a:rPr sz="1400" i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latin typeface="Arial" panose="020B0604020202020204"/>
                <a:cs typeface="Arial" panose="020B0604020202020204"/>
              </a:rPr>
              <a:t>25</a:t>
            </a:r>
            <a:r>
              <a:rPr sz="1400" i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latin typeface="Arial" panose="020B0604020202020204"/>
                <a:cs typeface="Arial" panose="020B0604020202020204"/>
              </a:rPr>
              <a:t>декабря</a:t>
            </a:r>
            <a:r>
              <a:rPr sz="1400" i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latin typeface="Arial" panose="020B0604020202020204"/>
                <a:cs typeface="Arial" panose="020B0604020202020204"/>
              </a:rPr>
              <a:t>2024</a:t>
            </a:r>
            <a:r>
              <a:rPr sz="1400" i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latin typeface="Arial" panose="020B0604020202020204"/>
                <a:cs typeface="Arial" panose="020B0604020202020204"/>
              </a:rPr>
              <a:t>года</a:t>
            </a:r>
            <a:r>
              <a:rPr sz="1400" i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latin typeface="Arial" panose="020B0604020202020204"/>
                <a:cs typeface="Arial" panose="020B0604020202020204"/>
              </a:rPr>
              <a:t>№</a:t>
            </a:r>
            <a:r>
              <a:rPr sz="1400" i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latin typeface="Arial" panose="020B0604020202020204"/>
                <a:cs typeface="Arial" panose="020B0604020202020204"/>
              </a:rPr>
              <a:t>135-</a:t>
            </a:r>
            <a:r>
              <a:rPr sz="1400" i="1" spc="-25" dirty="0">
                <a:latin typeface="Arial" panose="020B0604020202020204"/>
                <a:cs typeface="Arial" panose="020B0604020202020204"/>
              </a:rPr>
              <a:t>нқ</a:t>
            </a:r>
            <a:endParaRPr sz="14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Arial" panose="020B0604020202020204"/>
              <a:cs typeface="Arial" panose="020B0604020202020204"/>
            </a:endParaRPr>
          </a:p>
          <a:p>
            <a:pPr marL="12700" marR="340995" algn="just">
              <a:lnSpc>
                <a:spcPct val="100000"/>
              </a:lnSpc>
            </a:pPr>
            <a:r>
              <a:rPr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Стандарт</a:t>
            </a:r>
            <a:r>
              <a:rPr b="1" spc="14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питания</a:t>
            </a:r>
            <a:r>
              <a:rPr b="1" spc="15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600" dirty="0">
                <a:solidFill>
                  <a:srgbClr val="001F5F"/>
                </a:solidFill>
              </a:rPr>
              <a:t>распространяется</a:t>
            </a:r>
            <a:r>
              <a:rPr sz="1600" spc="180" dirty="0">
                <a:solidFill>
                  <a:srgbClr val="001F5F"/>
                </a:solidFill>
              </a:rPr>
              <a:t>  </a:t>
            </a:r>
            <a:r>
              <a:rPr sz="1600" dirty="0">
                <a:solidFill>
                  <a:srgbClr val="001F5F"/>
                </a:solidFill>
              </a:rPr>
              <a:t>на</a:t>
            </a:r>
            <a:r>
              <a:rPr sz="1600" spc="185" dirty="0">
                <a:solidFill>
                  <a:srgbClr val="001F5F"/>
                </a:solidFill>
              </a:rPr>
              <a:t>  </a:t>
            </a:r>
            <a:r>
              <a:rPr sz="1600" spc="-10" dirty="0">
                <a:solidFill>
                  <a:srgbClr val="001F5F"/>
                </a:solidFill>
              </a:rPr>
              <a:t>организацию </a:t>
            </a:r>
            <a:r>
              <a:rPr sz="1600" dirty="0">
                <a:solidFill>
                  <a:srgbClr val="001F5F"/>
                </a:solidFill>
              </a:rPr>
              <a:t>питания</a:t>
            </a:r>
            <a:r>
              <a:rPr sz="1600" spc="300" dirty="0">
                <a:solidFill>
                  <a:srgbClr val="001F5F"/>
                </a:solidFill>
              </a:rPr>
              <a:t>   </a:t>
            </a:r>
            <a:r>
              <a:rPr sz="1600" dirty="0">
                <a:solidFill>
                  <a:srgbClr val="001F5F"/>
                </a:solidFill>
              </a:rPr>
              <a:t>в</a:t>
            </a:r>
            <a:r>
              <a:rPr sz="1600" spc="310" dirty="0">
                <a:solidFill>
                  <a:srgbClr val="001F5F"/>
                </a:solidFill>
              </a:rPr>
              <a:t>   </a:t>
            </a:r>
            <a:r>
              <a:rPr sz="1600" dirty="0">
                <a:solidFill>
                  <a:srgbClr val="001F5F"/>
                </a:solidFill>
              </a:rPr>
              <a:t>дошкольных</a:t>
            </a:r>
            <a:r>
              <a:rPr sz="1600" spc="300" dirty="0">
                <a:solidFill>
                  <a:srgbClr val="001F5F"/>
                </a:solidFill>
              </a:rPr>
              <a:t>   </a:t>
            </a:r>
            <a:r>
              <a:rPr sz="1600" dirty="0">
                <a:solidFill>
                  <a:srgbClr val="001F5F"/>
                </a:solidFill>
              </a:rPr>
              <a:t>организациях,</a:t>
            </a:r>
            <a:r>
              <a:rPr sz="1600" spc="305" dirty="0">
                <a:solidFill>
                  <a:srgbClr val="001F5F"/>
                </a:solidFill>
              </a:rPr>
              <a:t>   </a:t>
            </a:r>
            <a:r>
              <a:rPr sz="1600" spc="-10" dirty="0">
                <a:solidFill>
                  <a:srgbClr val="001F5F"/>
                </a:solidFill>
              </a:rPr>
              <a:t>организациях </a:t>
            </a:r>
            <a:r>
              <a:rPr sz="1600" dirty="0">
                <a:solidFill>
                  <a:srgbClr val="001F5F"/>
                </a:solidFill>
              </a:rPr>
              <a:t>среднего,</a:t>
            </a:r>
            <a:r>
              <a:rPr sz="1600" spc="254" dirty="0">
                <a:solidFill>
                  <a:srgbClr val="001F5F"/>
                </a:solidFill>
              </a:rPr>
              <a:t> </a:t>
            </a:r>
            <a:r>
              <a:rPr sz="1600" dirty="0">
                <a:solidFill>
                  <a:srgbClr val="001F5F"/>
                </a:solidFill>
              </a:rPr>
              <a:t>технического</a:t>
            </a:r>
            <a:r>
              <a:rPr sz="1600" spc="265" dirty="0">
                <a:solidFill>
                  <a:srgbClr val="001F5F"/>
                </a:solidFill>
              </a:rPr>
              <a:t> </a:t>
            </a:r>
            <a:r>
              <a:rPr sz="1600" dirty="0">
                <a:solidFill>
                  <a:srgbClr val="001F5F"/>
                </a:solidFill>
              </a:rPr>
              <a:t>и</a:t>
            </a:r>
            <a:r>
              <a:rPr sz="1600" spc="240" dirty="0">
                <a:solidFill>
                  <a:srgbClr val="001F5F"/>
                </a:solidFill>
              </a:rPr>
              <a:t> </a:t>
            </a:r>
            <a:r>
              <a:rPr sz="1600" dirty="0">
                <a:solidFill>
                  <a:srgbClr val="001F5F"/>
                </a:solidFill>
              </a:rPr>
              <a:t>профессионального</a:t>
            </a:r>
            <a:r>
              <a:rPr sz="1600" spc="265" dirty="0">
                <a:solidFill>
                  <a:srgbClr val="001F5F"/>
                </a:solidFill>
              </a:rPr>
              <a:t> </a:t>
            </a:r>
            <a:r>
              <a:rPr sz="1600" spc="-10" dirty="0">
                <a:solidFill>
                  <a:srgbClr val="001F5F"/>
                </a:solidFill>
              </a:rPr>
              <a:t>образования, </a:t>
            </a:r>
            <a:r>
              <a:rPr sz="1600" spc="-25" dirty="0">
                <a:solidFill>
                  <a:srgbClr val="001F5F"/>
                </a:solidFill>
              </a:rPr>
              <a:t>также</a:t>
            </a:r>
            <a:r>
              <a:rPr sz="1600" spc="-50" dirty="0">
                <a:solidFill>
                  <a:srgbClr val="001F5F"/>
                </a:solidFill>
              </a:rPr>
              <a:t> </a:t>
            </a:r>
            <a:r>
              <a:rPr sz="1600" spc="-25" dirty="0">
                <a:solidFill>
                  <a:srgbClr val="001F5F"/>
                </a:solidFill>
              </a:rPr>
              <a:t>образовательно</a:t>
            </a:r>
            <a:r>
              <a:rPr sz="1600" spc="-25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600" spc="-10" dirty="0">
                <a:solidFill>
                  <a:srgbClr val="001F5F"/>
                </a:solidFill>
              </a:rPr>
              <a:t>оздоровительных</a:t>
            </a:r>
            <a:r>
              <a:rPr sz="1600" spc="-15" dirty="0">
                <a:solidFill>
                  <a:srgbClr val="001F5F"/>
                </a:solidFill>
              </a:rPr>
              <a:t> </a:t>
            </a:r>
            <a:r>
              <a:rPr sz="1600" spc="-10" dirty="0">
                <a:solidFill>
                  <a:srgbClr val="001F5F"/>
                </a:solidFill>
              </a:rPr>
              <a:t>организациях</a:t>
            </a:r>
            <a:endParaRPr sz="1600" dirty="0">
              <a:latin typeface="Arial MT"/>
              <a:cs typeface="Arial MT"/>
            </a:endParaRPr>
          </a:p>
          <a:p>
            <a:pPr marL="137795">
              <a:lnSpc>
                <a:spcPct val="100000"/>
              </a:lnSpc>
              <a:spcBef>
                <a:spcPts val="1105"/>
              </a:spcBef>
              <a:tabLst>
                <a:tab pos="1597660" algn="l"/>
                <a:tab pos="1995805" algn="l"/>
                <a:tab pos="2947035" algn="l"/>
                <a:tab pos="4519930" algn="l"/>
              </a:tabLst>
            </a:pPr>
            <a:r>
              <a:rPr sz="16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Разработан</a:t>
            </a:r>
            <a:r>
              <a:rPr sz="16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600" spc="-50" dirty="0">
                <a:solidFill>
                  <a:srgbClr val="001F5F"/>
                </a:solidFill>
              </a:rPr>
              <a:t>с</a:t>
            </a:r>
            <a:r>
              <a:rPr sz="1600" dirty="0">
                <a:solidFill>
                  <a:srgbClr val="001F5F"/>
                </a:solidFill>
              </a:rPr>
              <a:t>	</a:t>
            </a:r>
            <a:r>
              <a:rPr sz="1600" spc="-10" dirty="0">
                <a:solidFill>
                  <a:srgbClr val="001F5F"/>
                </a:solidFill>
              </a:rPr>
              <a:t>учетом</a:t>
            </a:r>
            <a:r>
              <a:rPr sz="1600" dirty="0">
                <a:solidFill>
                  <a:srgbClr val="001F5F"/>
                </a:solidFill>
              </a:rPr>
              <a:t>	</a:t>
            </a:r>
            <a:r>
              <a:rPr sz="1600" spc="-10" dirty="0">
                <a:solidFill>
                  <a:srgbClr val="001F5F"/>
                </a:solidFill>
              </a:rPr>
              <a:t>современных</a:t>
            </a:r>
            <a:r>
              <a:rPr sz="1600" dirty="0">
                <a:solidFill>
                  <a:srgbClr val="001F5F"/>
                </a:solidFill>
              </a:rPr>
              <a:t>	</a:t>
            </a:r>
            <a:r>
              <a:rPr sz="1600" spc="-10" dirty="0">
                <a:solidFill>
                  <a:srgbClr val="001F5F"/>
                </a:solidFill>
              </a:rPr>
              <a:t>международных</a:t>
            </a:r>
            <a:endParaRPr sz="1600" dirty="0">
              <a:latin typeface="Arial" panose="020B0604020202020204"/>
              <a:cs typeface="Arial" panose="020B0604020202020204"/>
            </a:endParaRPr>
          </a:p>
          <a:p>
            <a:pPr marL="137795">
              <a:lnSpc>
                <a:spcPct val="100000"/>
              </a:lnSpc>
            </a:pPr>
            <a:r>
              <a:rPr sz="1600" dirty="0">
                <a:solidFill>
                  <a:srgbClr val="001F5F"/>
                </a:solidFill>
              </a:rPr>
              <a:t>требований</a:t>
            </a:r>
            <a:r>
              <a:rPr sz="1600" spc="-60" dirty="0">
                <a:solidFill>
                  <a:srgbClr val="001F5F"/>
                </a:solidFill>
              </a:rPr>
              <a:t> </a:t>
            </a:r>
            <a:r>
              <a:rPr sz="1600" dirty="0">
                <a:solidFill>
                  <a:srgbClr val="001F5F"/>
                </a:solidFill>
              </a:rPr>
              <a:t>к</a:t>
            </a:r>
            <a:r>
              <a:rPr sz="1600" spc="-80" dirty="0">
                <a:solidFill>
                  <a:srgbClr val="001F5F"/>
                </a:solidFill>
              </a:rPr>
              <a:t> </a:t>
            </a:r>
            <a:r>
              <a:rPr sz="1600" spc="-20" dirty="0">
                <a:solidFill>
                  <a:srgbClr val="001F5F"/>
                </a:solidFill>
              </a:rPr>
              <a:t>здоровому</a:t>
            </a:r>
            <a:r>
              <a:rPr sz="1600" spc="-50" dirty="0">
                <a:solidFill>
                  <a:srgbClr val="001F5F"/>
                </a:solidFill>
              </a:rPr>
              <a:t> </a:t>
            </a:r>
            <a:r>
              <a:rPr sz="1600" spc="-10" dirty="0">
                <a:solidFill>
                  <a:srgbClr val="001F5F"/>
                </a:solidFill>
              </a:rPr>
              <a:t>питанию</a:t>
            </a:r>
            <a:endParaRPr sz="1600" dirty="0"/>
          </a:p>
          <a:p>
            <a:pPr marL="156210" marR="5080">
              <a:lnSpc>
                <a:spcPct val="100000"/>
              </a:lnSpc>
              <a:spcBef>
                <a:spcPts val="1095"/>
              </a:spcBef>
              <a:tabLst>
                <a:tab pos="983615" algn="l"/>
                <a:tab pos="1264285" algn="l"/>
                <a:tab pos="2559685" algn="l"/>
                <a:tab pos="3241040" algn="l"/>
                <a:tab pos="4566920" algn="l"/>
                <a:tab pos="6083935" algn="l"/>
              </a:tabLst>
            </a:pPr>
            <a:r>
              <a:rPr b="1" spc="-2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ЦЕЛЬ</a:t>
            </a:r>
            <a:r>
              <a:rPr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-5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60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b="1" spc="-1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обеспечение</a:t>
            </a:r>
            <a:r>
              <a:rPr sz="16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b="1" spc="-2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детей</a:t>
            </a:r>
            <a:r>
              <a:rPr sz="16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b="1" spc="-1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безопасным,</a:t>
            </a:r>
            <a:r>
              <a:rPr sz="16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b="1" spc="-1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качественным</a:t>
            </a:r>
            <a:r>
              <a:rPr sz="16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b="1" spc="-5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и </a:t>
            </a:r>
            <a:r>
              <a:rPr sz="1600" b="1" spc="-1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сбалансированным</a:t>
            </a:r>
            <a:r>
              <a:rPr sz="1600" b="1" spc="2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питанием</a:t>
            </a:r>
            <a:endParaRPr sz="16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35530" y="152400"/>
            <a:ext cx="11456470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            При организации питания на объекте образования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не допускается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    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indent="358775"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indent="35877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1) смешивание готовых блюд с остатками, в том числе от предыдущего дня, реализация на следующий день готовых блюд;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indent="358775"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indent="35877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2) размещение на раздаче для реализации в порционном виде холодных блюд, гастрономических, кондитерских изделий и напитков вне охлаждаемой витрины (холодильного оборудования) и реализация с нарушением установленных сроков годности и условий хранения;</a:t>
            </a:r>
            <a:endParaRPr lang="ru-RU" sz="1400" dirty="0">
              <a:effectLst/>
              <a:latin typeface="Times New Roman" panose="02020603050405020304"/>
              <a:ea typeface="Times New Roman" panose="02020603050405020304"/>
            </a:endParaRPr>
          </a:p>
          <a:p>
            <a:pPr marL="358775" indent="-35877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  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indent="35877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3) замораживание нереализованных готовых блюд, скоропортящихся кулинарных изделий для последующей реализации в другие дни;</a:t>
            </a:r>
            <a:endParaRPr lang="ru-RU" sz="1400" dirty="0">
              <a:effectLst/>
              <a:latin typeface="Times New Roman" panose="02020603050405020304"/>
              <a:ea typeface="Times New Roman" panose="02020603050405020304"/>
            </a:endParaRPr>
          </a:p>
          <a:p>
            <a:pPr marL="358775" indent="-35877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  </a:t>
            </a:r>
            <a:endParaRPr 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indent="35877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4) заправка соусами (за исключением растительных масел) салатной продукции, первых, вторых блюд, предназначенных для реализации вне объекта питания. Соусы к блюдам доставляются в индивидуальной потребительской упаковке;</a:t>
            </a:r>
            <a:endParaRPr lang="ru-RU" sz="1400" dirty="0">
              <a:effectLst/>
              <a:latin typeface="Times New Roman" panose="02020603050405020304"/>
              <a:ea typeface="Times New Roman" panose="02020603050405020304"/>
            </a:endParaRPr>
          </a:p>
          <a:p>
            <a:pPr marL="358775" indent="-35877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     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indent="35877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5) привлечение к приготовлению, сервировке,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порционированию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 и раздаче блюд, кулинарных изделий посторонних лиц, а также персонала, не являющихся ответственными за указанные виды деятельности;</a:t>
            </a:r>
            <a:endParaRPr lang="ru-RU" sz="1400" dirty="0">
              <a:effectLst/>
              <a:latin typeface="Times New Roman" panose="02020603050405020304"/>
              <a:ea typeface="Times New Roman" panose="02020603050405020304"/>
            </a:endParaRPr>
          </a:p>
          <a:p>
            <a:pPr marL="358775" indent="-35877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     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marL="35877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6) реализация готовых блюд, находившихся на раздаче более двух часов с момента их изготовления.</a:t>
            </a:r>
            <a:endParaRPr lang="ru-RU" sz="1400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90" y="762000"/>
            <a:ext cx="576122" cy="57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06" y="2766196"/>
            <a:ext cx="552451" cy="55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3" y="1676400"/>
            <a:ext cx="637614" cy="63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90" y="3710577"/>
            <a:ext cx="578225" cy="46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2" y="4572000"/>
            <a:ext cx="670017" cy="53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6" y="5388230"/>
            <a:ext cx="511689" cy="51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524000" y="6006352"/>
            <a:ext cx="1036319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60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Реализация (выдача) готовых блюд осуществляется по окончании их приготовления и органолептической оценки.</a:t>
            </a:r>
            <a:endParaRPr lang="ru-RU" sz="1400" b="1" i="1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0"/>
            <a:ext cx="101447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0" algn="ctr">
              <a:lnSpc>
                <a:spcPct val="100000"/>
              </a:lnSpc>
            </a:pPr>
            <a:r>
              <a:rPr sz="2000" dirty="0"/>
              <a:t>Перечень</a:t>
            </a:r>
            <a:r>
              <a:rPr sz="2000" spc="-125" dirty="0"/>
              <a:t> </a:t>
            </a:r>
            <a:r>
              <a:rPr sz="2000" spc="-45" dirty="0"/>
              <a:t>пищевой</a:t>
            </a:r>
            <a:r>
              <a:rPr sz="2000" spc="-235" dirty="0"/>
              <a:t> </a:t>
            </a:r>
            <a:r>
              <a:rPr sz="2000" dirty="0"/>
              <a:t>продукции,</a:t>
            </a:r>
            <a:r>
              <a:rPr sz="2000" spc="-30" dirty="0"/>
              <a:t> </a:t>
            </a:r>
            <a:r>
              <a:rPr sz="2000" dirty="0"/>
              <a:t>которая</a:t>
            </a:r>
            <a:r>
              <a:rPr sz="2000" spc="-65" dirty="0"/>
              <a:t> </a:t>
            </a:r>
            <a:r>
              <a:rPr sz="2000" dirty="0"/>
              <a:t>не</a:t>
            </a:r>
            <a:r>
              <a:rPr sz="2000" spc="-80" dirty="0"/>
              <a:t> </a:t>
            </a:r>
            <a:r>
              <a:rPr sz="2000" dirty="0"/>
              <a:t>допускается</a:t>
            </a:r>
            <a:r>
              <a:rPr sz="2000" spc="-60" dirty="0"/>
              <a:t> </a:t>
            </a:r>
            <a:r>
              <a:rPr sz="2000" spc="-50" dirty="0"/>
              <a:t>к </a:t>
            </a:r>
            <a:r>
              <a:rPr sz="2000" dirty="0"/>
              <a:t>изготовлению</a:t>
            </a:r>
            <a:r>
              <a:rPr sz="2000" spc="-55" dirty="0"/>
              <a:t> </a:t>
            </a:r>
            <a:r>
              <a:rPr sz="2000" dirty="0"/>
              <a:t>и</a:t>
            </a:r>
            <a:r>
              <a:rPr sz="2000" spc="-55" dirty="0"/>
              <a:t> </a:t>
            </a:r>
            <a:r>
              <a:rPr sz="2000" dirty="0"/>
              <a:t>реализации</a:t>
            </a:r>
            <a:r>
              <a:rPr sz="2000" spc="-50" dirty="0"/>
              <a:t> </a:t>
            </a:r>
            <a:r>
              <a:rPr sz="2000" dirty="0"/>
              <a:t>в</a:t>
            </a:r>
            <a:r>
              <a:rPr sz="2000" spc="-55" dirty="0"/>
              <a:t> </a:t>
            </a:r>
            <a:r>
              <a:rPr sz="2000" dirty="0"/>
              <a:t>организациях</a:t>
            </a:r>
            <a:r>
              <a:rPr sz="2000" spc="-50" dirty="0"/>
              <a:t> </a:t>
            </a:r>
            <a:r>
              <a:rPr sz="2000" spc="-10" dirty="0"/>
              <a:t>образования</a:t>
            </a:r>
            <a:endParaRPr sz="2000" spc="-10" dirty="0"/>
          </a:p>
        </p:txBody>
      </p:sp>
      <p:sp>
        <p:nvSpPr>
          <p:cNvPr id="53" name="object 53"/>
          <p:cNvSpPr txBox="1"/>
          <p:nvPr/>
        </p:nvSpPr>
        <p:spPr>
          <a:xfrm>
            <a:off x="306192" y="681191"/>
            <a:ext cx="8483701" cy="412292"/>
          </a:xfrm>
          <a:prstGeom prst="rect">
            <a:avLst/>
          </a:prstGeom>
        </p:spPr>
        <p:txBody>
          <a:bodyPr vert="horz" wrap="square" lIns="0" tIns="103505" rIns="0" bIns="0" numCol="1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6870700" algn="l"/>
              </a:tabLst>
            </a:pPr>
            <a:r>
              <a:rPr sz="2000" b="1" i="1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Не</a:t>
            </a:r>
            <a:r>
              <a:rPr sz="2000" b="1" i="1" spc="-40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i="1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допускается</a:t>
            </a:r>
            <a:r>
              <a:rPr sz="2000" b="1" i="1" spc="-55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i="1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2000" b="1" i="1" spc="-35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i="1" spc="-10" dirty="0" err="1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изготовлению</a:t>
            </a:r>
            <a:r>
              <a:rPr sz="2000" b="1" i="1" spc="-40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i="1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2000" b="1" i="1" spc="-20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i="1" spc="-10" dirty="0" err="1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реализации</a:t>
            </a:r>
            <a:r>
              <a:rPr sz="2000" b="1" i="1" spc="-10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2000" b="1" i="1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4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	</a:t>
            </a:r>
            <a:endParaRPr lang="ru-RU" sz="1400" b="1" i="1" dirty="0">
              <a:solidFill>
                <a:srgbClr val="0D284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138543" y="6224117"/>
            <a:ext cx="4693285" cy="231538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605"/>
              </a:spcBef>
            </a:pPr>
            <a:endParaRPr sz="1400" dirty="0"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100" name="Таблица 99"/>
          <p:cNvGraphicFramePr>
            <a:graphicFrameLocks noGrp="1"/>
          </p:cNvGraphicFramePr>
          <p:nvPr/>
        </p:nvGraphicFramePr>
        <p:xfrm>
          <a:off x="304586" y="1145975"/>
          <a:ext cx="11657208" cy="5206158"/>
        </p:xfrm>
        <a:graphic>
          <a:graphicData uri="http://schemas.openxmlformats.org/drawingml/2006/table">
            <a:tbl>
              <a:tblPr firstRow="1" firstCol="1" bandRow="1"/>
              <a:tblGrid>
                <a:gridCol w="5621375"/>
                <a:gridCol w="6035833"/>
              </a:tblGrid>
              <a:tr h="289647">
                <a:tc>
                  <a:txBody>
                    <a:bodyPr/>
                    <a:lstStyle/>
                    <a:p>
                      <a:pPr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   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1) простокваша, творог, кефир;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  14) первые и вторые блюда на основе сухих пищевых концентратов быстрого приготовления;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196">
                <a:tc>
                  <a:txBody>
                    <a:bodyPr/>
                    <a:lstStyle/>
                    <a:p>
                      <a:pPr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   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2) фаршированные блинчики;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9705" indent="0"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15) фаст-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фуды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: гамбургеры, хот-доги, пицца,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наггетсы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, чипсы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чипсоны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), соленые сухарики с вкусовыми добавками;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098">
                <a:tc>
                  <a:txBody>
                    <a:bodyPr/>
                    <a:lstStyle/>
                    <a:p>
                      <a:pPr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   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3) макароны по-флотски;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   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16) острые соусы, кетчупы, жгучие специи (перец, хрен, горчица);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9647">
                <a:tc>
                  <a:txBody>
                    <a:bodyPr/>
                    <a:lstStyle/>
                    <a:p>
                      <a:pPr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   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4) зельцы, форшмаки, студни, паштеты;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17)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непастеризованное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молоко, творог и сметана без термической обработки;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9647">
                <a:tc>
                  <a:txBody>
                    <a:bodyPr/>
                    <a:lstStyle/>
                    <a:p>
                      <a:pPr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   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5) кондитерские изделия с кремом;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358775"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18) технологически обработанные мясные и рыбные продукты (колбасные изделия, копчености);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3098">
                <a:tc>
                  <a:txBody>
                    <a:bodyPr/>
                    <a:lstStyle/>
                    <a:p>
                      <a:pPr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    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6) сахаристые некремовые кондитерские изделия;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   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19) кофе и кофейные напитки;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647">
                <a:tc>
                  <a:txBody>
                    <a:bodyPr/>
                    <a:lstStyle/>
                    <a:p>
                      <a:pPr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   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7) морсы, квасы;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358775"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20) пищевая продукция с содержанием соли более 0,3% от веса готового продукта;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647">
                <a:tc>
                  <a:txBody>
                    <a:bodyPr/>
                    <a:lstStyle/>
                    <a:p>
                      <a:pPr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   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8) жареные во фритюре изделия;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358775"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21) пищевая продукция с содержанием добавленных сахаров свыше 5% от веса готового продукта;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647">
                <a:tc>
                  <a:txBody>
                    <a:bodyPr/>
                    <a:lstStyle/>
                    <a:p>
                      <a:pPr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   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9) яйца всмятку, яичница-глазунья, омлет из свежего яичного меланжа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непастеризованного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358775"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22) блюда, кулинарные изделия из мясной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обрези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, диафрагмы, крови, рулетов из мякоти голов;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647">
                <a:tc>
                  <a:txBody>
                    <a:bodyPr/>
                    <a:lstStyle/>
                    <a:p>
                      <a:pPr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   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10) сложные (более четырех компонентов) салаты, салаты, заправленные сметаной и майонезом;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358775"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23)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сушеная и вяленая рыба.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196">
                <a:tc>
                  <a:txBody>
                    <a:bodyPr/>
                    <a:lstStyle/>
                    <a:p>
                      <a:pPr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   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11) окрошка;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358775"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24) печенье для детского питания промышленного изготовления, содержащее более 25 % добавленного сахара от веса готового продукта;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647">
                <a:tc>
                  <a:txBody>
                    <a:bodyPr/>
                    <a:lstStyle/>
                    <a:p>
                      <a:pPr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    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12) грибы;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358775"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25) хлебобулочные изделия для детского питания, содержащие соли более 0,5 % от веса готового продукта.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390">
                <a:tc>
                  <a:txBody>
                    <a:bodyPr/>
                    <a:lstStyle/>
                    <a:p>
                      <a:pPr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13) пищевая продукция непромышленного (домашнего) изготовления, в том числе консервы овощные, фруктовые, мясные, рыбные, грибные;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68605" algn="just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26) пищевая продукция для детского питания, содержащая этиловый спирт более 0,2 %, ядра абрикосовой косточки, уксус, подсластители, за исключением специализированной пищевой продукции для диетического лечебного и диетического профилактического питания.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0270" marR="202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9855" y="76200"/>
            <a:ext cx="101447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0" algn="ctr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Перечень</a:t>
            </a:r>
            <a:r>
              <a:rPr sz="2000" spc="-125" dirty="0"/>
              <a:t> </a:t>
            </a:r>
            <a:r>
              <a:rPr sz="2000" spc="-45" dirty="0"/>
              <a:t>пищевой</a:t>
            </a:r>
            <a:r>
              <a:rPr sz="2000" spc="-235" dirty="0"/>
              <a:t> </a:t>
            </a:r>
            <a:r>
              <a:rPr sz="2000" dirty="0"/>
              <a:t>продукции,</a:t>
            </a:r>
            <a:r>
              <a:rPr sz="2000" spc="-30" dirty="0"/>
              <a:t> </a:t>
            </a:r>
            <a:r>
              <a:rPr sz="2000" dirty="0"/>
              <a:t>которая</a:t>
            </a:r>
            <a:r>
              <a:rPr sz="2000" spc="-65" dirty="0"/>
              <a:t> </a:t>
            </a:r>
            <a:r>
              <a:rPr sz="2000" dirty="0"/>
              <a:t>не</a:t>
            </a:r>
            <a:r>
              <a:rPr sz="2000" spc="-80" dirty="0"/>
              <a:t> </a:t>
            </a:r>
            <a:r>
              <a:rPr sz="2000" dirty="0"/>
              <a:t>допускается</a:t>
            </a:r>
            <a:r>
              <a:rPr sz="2000" spc="-60" dirty="0"/>
              <a:t> </a:t>
            </a:r>
            <a:r>
              <a:rPr sz="2000" spc="-50" dirty="0"/>
              <a:t>к </a:t>
            </a:r>
            <a:r>
              <a:rPr sz="2000" dirty="0"/>
              <a:t>изготовлению</a:t>
            </a:r>
            <a:r>
              <a:rPr sz="2000" spc="-55" dirty="0"/>
              <a:t> </a:t>
            </a:r>
            <a:r>
              <a:rPr sz="2000" dirty="0"/>
              <a:t>и</a:t>
            </a:r>
            <a:r>
              <a:rPr sz="2000" spc="-55" dirty="0"/>
              <a:t> </a:t>
            </a:r>
            <a:r>
              <a:rPr sz="2000" dirty="0"/>
              <a:t>реализации</a:t>
            </a:r>
            <a:r>
              <a:rPr sz="2000" spc="-50" dirty="0"/>
              <a:t> </a:t>
            </a:r>
            <a:r>
              <a:rPr sz="2000" dirty="0"/>
              <a:t>в</a:t>
            </a:r>
            <a:r>
              <a:rPr sz="2000" spc="-55" dirty="0"/>
              <a:t> </a:t>
            </a:r>
            <a:r>
              <a:rPr sz="2000" dirty="0"/>
              <a:t>организациях</a:t>
            </a:r>
            <a:r>
              <a:rPr sz="1800" spc="-50" dirty="0"/>
              <a:t> </a:t>
            </a:r>
            <a:r>
              <a:rPr sz="2000" spc="-10" dirty="0"/>
              <a:t>образования</a:t>
            </a:r>
            <a:endParaRPr sz="2000" spc="-10" dirty="0"/>
          </a:p>
        </p:txBody>
      </p:sp>
      <p:sp>
        <p:nvSpPr>
          <p:cNvPr id="99" name="object 53"/>
          <p:cNvSpPr txBox="1"/>
          <p:nvPr/>
        </p:nvSpPr>
        <p:spPr>
          <a:xfrm>
            <a:off x="342051" y="788810"/>
            <a:ext cx="8483701" cy="412292"/>
          </a:xfrm>
          <a:prstGeom prst="rect">
            <a:avLst/>
          </a:prstGeom>
        </p:spPr>
        <p:txBody>
          <a:bodyPr vert="horz" wrap="square" lIns="0" tIns="103505" rIns="0" bIns="0" numCol="1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6870700" algn="l"/>
              </a:tabLst>
            </a:pPr>
            <a:r>
              <a:rPr sz="2000" b="1" i="1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Не</a:t>
            </a:r>
            <a:r>
              <a:rPr sz="2000" b="1" i="1" spc="-40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i="1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допускается</a:t>
            </a:r>
            <a:r>
              <a:rPr sz="2000" b="1" i="1" spc="-55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i="1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2000" b="1" i="1" spc="-35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i="1" spc="-10" dirty="0" err="1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реализации</a:t>
            </a:r>
            <a:r>
              <a:rPr sz="2000" b="1" i="1" spc="-10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2000" b="1" i="1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4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	</a:t>
            </a:r>
            <a:endParaRPr lang="ru-RU" sz="1400" b="1" i="1" dirty="0">
              <a:solidFill>
                <a:srgbClr val="0D284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42574" y="1219200"/>
            <a:ext cx="11734800" cy="504126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   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1) фаршированные блинчики;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  2) зельцы, форшмаки, студни, паштеты;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  3) кондитерские изделия с кремом;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  4) сахаристые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некремовые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кондитерские изделия;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  5) мороженое;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  6) пищевые концентраты;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  7) жевательная резинка;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  8) сладкие безалкогольные и энергетические (тонизирующие) напитки, газированные, лечебные и лечебно-столовые минеральные воды, соки концентрированные диффузионные (за исключением упакованных минеральных и питьевых вод), соки фруктовые, овощные, фруктово-ягодные, фруктово-овощные пастеризованные, вода питьевая со вкусовыми добавками;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  9) жареные во фритюре изделия;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  10) пищевая продукция непромышленного (домашнего) изготовлени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" alt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11) фаст-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фуды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: гамбургеры, хот-доги, пицца,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наггетсы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чипсы (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чипсоны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), соленые сухарики с вкусовыми добавкам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" alt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12) острые соусы, кетчупы, жгучие специи (перец, хрен, горчица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" alt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13)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непастеризованное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молоко, творог и сметана без термической обработки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" alt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14) технологически обработанные мясные и рыбные продукты (колбасные изделия,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копчености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" altLang="ru-RU" sz="1400" dirty="0" smtClean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15) кофе и кофейные напитки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" alt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16) продукты, содержащие заменители молочного жира: спреды,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молокосодержащие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продукты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" alt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17) печенье для детского питания промышленного изготовления, содержащее более 25 % добавленного сахара от веса готового продукта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" alt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18) хлебобулочные изделия для детского питания, содержащие соли более 0,5 % от веса готового продукта.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990600"/>
            <a:ext cx="1729305" cy="150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" y="685800"/>
            <a:ext cx="10744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738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поддержка уголков здоровья, формирующих осознанное отношение к здоровому образу жизни и питанию (снижение соли, сахара, отказ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трансжиров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2738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распространение наглядных материалов (плакаты, памятки, буклеты) о сбалансированном рационе и его влиянии на здоровье.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2738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классных часов «Уроки безопасности» (не менее 2 раз в год) для развития осознанного отношения к здоровому питанию.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2738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2738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Просветительские мероприятия для воспитанников и их законных представителей о правилах поведения за столом и принципах здорового питания с использованием визуальных материалов.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2738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2738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конкурсов и акций, направленных на популяризацию здорового образа жизни и правильного питания.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2738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2738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«Недели здорового питания» для информирования и мотивации.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2738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2738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потребления соли – отказ от досаливания пищи, удаление солонок со столов.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2738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2738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мессенджеров для распространения информационных материалов о здоровом питании среди воспитанников и их представителей.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969855" y="76200"/>
            <a:ext cx="101447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0" algn="ctr">
              <a:lnSpc>
                <a:spcPct val="100000"/>
              </a:lnSpc>
              <a:spcBef>
                <a:spcPts val="100"/>
              </a:spcBef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Образовательные и воспитательные мероприятия для формирования здоровых привычек питания</a:t>
            </a:r>
            <a:endParaRPr sz="2000" i="1" spc="-1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510918" cy="51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7" y="1371600"/>
            <a:ext cx="461961" cy="45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6" y="2209800"/>
            <a:ext cx="53816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0" y="3048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35" y="3886200"/>
            <a:ext cx="4619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18" y="4724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56" y="5334000"/>
            <a:ext cx="3857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38" y="5804824"/>
            <a:ext cx="457200" cy="48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1" y="719708"/>
            <a:ext cx="11734800" cy="58689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 algn="just">
              <a:spcBef>
                <a:spcPts val="105"/>
              </a:spcBef>
              <a:buFont typeface="Wingdings" panose="05000000000000000000"/>
              <a:buChar char=""/>
              <a:tabLst>
                <a:tab pos="298450" algn="l"/>
              </a:tabLst>
            </a:pPr>
            <a:r>
              <a:rPr sz="1400" b="1" i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 panose="020B0604020202020204"/>
                <a:cs typeface="Arial" panose="020B0604020202020204"/>
              </a:rPr>
              <a:t>Основные</a:t>
            </a:r>
            <a:r>
              <a:rPr sz="1400" b="1" i="1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1400" b="1" i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 panose="020B0604020202020204"/>
                <a:cs typeface="Arial" panose="020B0604020202020204"/>
              </a:rPr>
              <a:t>условия,</a:t>
            </a:r>
            <a:r>
              <a:rPr sz="1400" b="1" i="1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1400" b="1" i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 panose="020B0604020202020204"/>
                <a:cs typeface="Arial" panose="020B0604020202020204"/>
              </a:rPr>
              <a:t>приводящие</a:t>
            </a:r>
            <a:r>
              <a:rPr sz="1400" b="1" i="1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1400" b="1" i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 panose="020B0604020202020204"/>
                <a:cs typeface="Arial" panose="020B0604020202020204"/>
              </a:rPr>
              <a:t>к</a:t>
            </a:r>
            <a:r>
              <a:rPr sz="1400" b="1" i="1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1400" b="1" i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 panose="020B0604020202020204"/>
                <a:cs typeface="Arial" panose="020B0604020202020204"/>
              </a:rPr>
              <a:t>развитию</a:t>
            </a:r>
            <a:r>
              <a:rPr sz="1400" b="1" i="1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1400" b="1" i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 panose="020B0604020202020204"/>
                <a:cs typeface="Arial" panose="020B0604020202020204"/>
              </a:rPr>
              <a:t>отравления:</a:t>
            </a:r>
            <a:endParaRPr sz="1400" dirty="0">
              <a:latin typeface="Arial" panose="020B0604020202020204"/>
              <a:cs typeface="Arial" panose="020B0604020202020204"/>
            </a:endParaRPr>
          </a:p>
          <a:p>
            <a:pPr>
              <a:spcBef>
                <a:spcPts val="65"/>
              </a:spcBef>
            </a:pPr>
            <a:endParaRPr sz="1400" dirty="0">
              <a:latin typeface="Arial" panose="020B0604020202020204"/>
              <a:cs typeface="Arial" panose="020B0604020202020204"/>
            </a:endParaRPr>
          </a:p>
          <a:p>
            <a:pPr marL="354965" indent="-342265">
              <a:spcBef>
                <a:spcPts val="5"/>
              </a:spcBef>
              <a:buFont typeface="Arial MT"/>
              <a:buAutoNum type="arabicParenR"/>
              <a:tabLst>
                <a:tab pos="354965" algn="l"/>
              </a:tabLst>
            </a:pP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допуск</a:t>
            </a:r>
            <a:r>
              <a:rPr sz="1400" spc="5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1400" spc="4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работу</a:t>
            </a:r>
            <a:r>
              <a:rPr sz="1400" spc="4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работников</a:t>
            </a:r>
            <a:r>
              <a:rPr sz="1400" spc="5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пищеблока</a:t>
            </a:r>
            <a:r>
              <a:rPr sz="1400" spc="4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без</a:t>
            </a:r>
            <a:r>
              <a:rPr sz="1400" spc="5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прохождения</a:t>
            </a:r>
            <a:r>
              <a:rPr sz="1400" spc="5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медицинских</a:t>
            </a:r>
            <a:r>
              <a:rPr sz="1400" spc="3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осмотров</a:t>
            </a:r>
            <a:r>
              <a:rPr sz="1400" spc="5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spc="4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гигиенического</a:t>
            </a:r>
            <a:r>
              <a:rPr sz="1400" spc="3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обучения,</a:t>
            </a:r>
            <a:r>
              <a:rPr sz="1400" spc="5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нет</a:t>
            </a:r>
            <a:r>
              <a:rPr sz="1400" spc="5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контроля</a:t>
            </a:r>
            <a:r>
              <a:rPr sz="1400" spc="3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за</a:t>
            </a:r>
            <a:endParaRPr sz="1400" dirty="0">
              <a:latin typeface="Microsoft Sans Serif" panose="020B0604020202020204"/>
              <a:cs typeface="Microsoft Sans Serif" panose="020B0604020202020204"/>
            </a:endParaRPr>
          </a:p>
          <a:p>
            <a:pPr marL="354965"/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своевременным</a:t>
            </a:r>
            <a:r>
              <a:rPr sz="1400" spc="-1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2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прохождением</a:t>
            </a:r>
            <a:r>
              <a:rPr sz="1400" spc="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2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периодического</a:t>
            </a:r>
            <a:r>
              <a:rPr sz="1400" spc="-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2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медосмотра,</a:t>
            </a:r>
            <a:r>
              <a:rPr sz="1400" spc="-1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4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т</a:t>
            </a:r>
            <a:r>
              <a:rPr sz="1400" spc="-40" dirty="0">
                <a:solidFill>
                  <a:srgbClr val="006FC0"/>
                </a:solidFill>
                <a:latin typeface="Arial MT"/>
                <a:cs typeface="Arial MT"/>
              </a:rPr>
              <a:t>.</a:t>
            </a:r>
            <a:r>
              <a:rPr sz="1400" spc="-4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е</a:t>
            </a:r>
            <a:r>
              <a:rPr sz="1400" spc="-40" dirty="0">
                <a:solidFill>
                  <a:srgbClr val="006FC0"/>
                </a:solidFill>
                <a:latin typeface="Arial MT"/>
                <a:cs typeface="Arial MT"/>
              </a:rPr>
              <a:t>.</a:t>
            </a:r>
            <a:r>
              <a:rPr sz="1400" spc="-3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выявляются</a:t>
            </a:r>
            <a:r>
              <a:rPr sz="1400" spc="3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просроченные медосмотры</a:t>
            </a:r>
            <a:r>
              <a:rPr sz="1400" i="1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.</a:t>
            </a:r>
            <a:endParaRPr sz="1400" dirty="0">
              <a:latin typeface="Arial" panose="020B0604020202020204"/>
              <a:cs typeface="Arial" panose="020B0604020202020204"/>
            </a:endParaRPr>
          </a:p>
          <a:p>
            <a:pPr marL="12700" marR="5080" algn="just"/>
            <a:r>
              <a:rPr sz="1400" b="1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Почему</a:t>
            </a:r>
            <a:r>
              <a:rPr sz="1400" b="1" i="1" spc="34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важен</a:t>
            </a:r>
            <a:r>
              <a:rPr sz="1400" b="1" i="1" spc="34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медосмотр:</a:t>
            </a:r>
            <a:r>
              <a:rPr sz="1400" b="1" i="1" spc="34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персонал</a:t>
            </a:r>
            <a:r>
              <a:rPr sz="1400" i="1" spc="34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может</a:t>
            </a:r>
            <a:r>
              <a:rPr sz="1400" i="1" spc="3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быть</a:t>
            </a:r>
            <a:r>
              <a:rPr sz="1400" i="1" spc="34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бактерионосителем</a:t>
            </a:r>
            <a:r>
              <a:rPr sz="1400" i="1" spc="33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–</a:t>
            </a:r>
            <a:r>
              <a:rPr sz="1400" i="1" spc="33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это</a:t>
            </a:r>
            <a:r>
              <a:rPr sz="1400" i="1" spc="34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когда</a:t>
            </a:r>
            <a:r>
              <a:rPr sz="1400" i="1" spc="34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человек</a:t>
            </a:r>
            <a:r>
              <a:rPr sz="1400" i="1" spc="34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не</a:t>
            </a:r>
            <a:r>
              <a:rPr sz="1400" i="1" spc="34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болеет,</a:t>
            </a:r>
            <a:r>
              <a:rPr sz="1400" i="1" spc="34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но</a:t>
            </a:r>
            <a:r>
              <a:rPr sz="1400" i="1" spc="33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400" i="1" spc="33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организме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содержат</a:t>
            </a:r>
            <a:r>
              <a:rPr sz="1400" i="1" spc="4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возбудителей</a:t>
            </a:r>
            <a:r>
              <a:rPr sz="1400" i="1" spc="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инфекции,</a:t>
            </a:r>
            <a:r>
              <a:rPr sz="1400" i="1" spc="4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которые</a:t>
            </a:r>
            <a:r>
              <a:rPr sz="1400" i="1" spc="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быстро</a:t>
            </a:r>
            <a:r>
              <a:rPr sz="1400" i="1" spc="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распространяются</a:t>
            </a:r>
            <a:r>
              <a:rPr sz="1400" i="1" spc="4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400" i="1" spc="4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окружающую</a:t>
            </a:r>
            <a:r>
              <a:rPr sz="1400" i="1" spc="4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среду,</a:t>
            </a:r>
            <a:r>
              <a:rPr sz="1400" i="1" spc="5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тем</a:t>
            </a:r>
            <a:r>
              <a:rPr sz="1400" i="1" spc="4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самым</a:t>
            </a:r>
            <a:r>
              <a:rPr sz="1400" i="1" spc="5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заражают</a:t>
            </a:r>
            <a:r>
              <a:rPr sz="1400" i="1" spc="4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пищевую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продукции</a:t>
            </a:r>
            <a:r>
              <a:rPr sz="1400" i="1" spc="204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вызывая</a:t>
            </a:r>
            <a:r>
              <a:rPr sz="1400" i="1" spc="2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массовое</a:t>
            </a:r>
            <a:r>
              <a:rPr sz="1400" i="1" spc="204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пищевое</a:t>
            </a:r>
            <a:r>
              <a:rPr sz="1400" i="1" spc="204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отравление.</a:t>
            </a:r>
            <a:r>
              <a:rPr sz="1400" i="1" spc="2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i="1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Бактерионосительство</a:t>
            </a:r>
            <a:r>
              <a:rPr sz="1400" i="1" spc="204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i="1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выявляется</a:t>
            </a:r>
            <a:r>
              <a:rPr sz="1400" i="1" spc="19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только</a:t>
            </a:r>
            <a:r>
              <a:rPr sz="1400" i="1" spc="2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i="1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при</a:t>
            </a:r>
            <a:r>
              <a:rPr sz="1400" i="1" spc="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i="1" spc="-1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лаборат</a:t>
            </a:r>
            <a:r>
              <a:rPr lang="ru-RU" sz="14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400" i="1" spc="-1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рном</a:t>
            </a:r>
            <a:r>
              <a:rPr sz="14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исследовании.</a:t>
            </a:r>
            <a:endParaRPr sz="1400" dirty="0">
              <a:latin typeface="Arial" panose="020B0604020202020204"/>
              <a:cs typeface="Arial" panose="020B0604020202020204"/>
            </a:endParaRPr>
          </a:p>
          <a:p>
            <a:pPr marL="12700" marR="7620" indent="249555" algn="just">
              <a:buFont typeface="Arial" panose="020B0604020202020204"/>
              <a:buAutoNum type="arabicParenR" startAt="2"/>
              <a:tabLst>
                <a:tab pos="262255" algn="l"/>
              </a:tabLst>
            </a:pP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не</a:t>
            </a:r>
            <a:r>
              <a:rPr sz="1400" spc="27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проведение</a:t>
            </a:r>
            <a:r>
              <a:rPr sz="1400" spc="27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ежедневного</a:t>
            </a:r>
            <a:r>
              <a:rPr sz="1400" spc="27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осмотра</a:t>
            </a:r>
            <a:r>
              <a:rPr sz="1400" spc="27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работников</a:t>
            </a:r>
            <a:r>
              <a:rPr sz="1400" spc="26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1400" spc="26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наличие</a:t>
            </a:r>
            <a:r>
              <a:rPr sz="1400" spc="26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заболеваний</a:t>
            </a:r>
            <a:r>
              <a:rPr sz="1400" spc="27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(наличие</a:t>
            </a:r>
            <a:r>
              <a:rPr sz="1400" i="1" spc="24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гнойничковых</a:t>
            </a:r>
            <a:r>
              <a:rPr sz="1400" i="1" spc="25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заболеваний</a:t>
            </a:r>
            <a:r>
              <a:rPr sz="1400" i="1" spc="254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кожи</a:t>
            </a:r>
            <a:r>
              <a:rPr sz="1400" i="1" spc="24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рук</a:t>
            </a:r>
            <a:r>
              <a:rPr sz="1400" i="1" spc="25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5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sz="1400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открытых</a:t>
            </a:r>
            <a:r>
              <a:rPr sz="1400" i="1" spc="434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поверхностей</a:t>
            </a:r>
            <a:r>
              <a:rPr sz="1400" i="1" spc="43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тела</a:t>
            </a:r>
            <a:r>
              <a:rPr sz="1400" i="1" spc="43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(в</a:t>
            </a:r>
            <a:r>
              <a:rPr sz="1400" i="1" spc="42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том</a:t>
            </a:r>
            <a:r>
              <a:rPr sz="1400" i="1" spc="41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числе</a:t>
            </a:r>
            <a:r>
              <a:rPr sz="1400" i="1" spc="434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400" i="1" spc="42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нагноившимися</a:t>
            </a:r>
            <a:r>
              <a:rPr sz="1400" i="1" spc="42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порезами,</a:t>
            </a:r>
            <a:r>
              <a:rPr sz="1400" i="1" spc="44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ожогами,</a:t>
            </a:r>
            <a:r>
              <a:rPr sz="1400" i="1" spc="42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ссадинами),</a:t>
            </a:r>
            <a:r>
              <a:rPr sz="1400" i="1" spc="44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признаков</a:t>
            </a:r>
            <a:r>
              <a:rPr sz="1400" i="1" spc="42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инфекционных заболеваний,</a:t>
            </a:r>
            <a:r>
              <a:rPr sz="1400" i="1" spc="-4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заболеваний</a:t>
            </a:r>
            <a:r>
              <a:rPr sz="1400" i="1" spc="-4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верхних</a:t>
            </a:r>
            <a:r>
              <a:rPr sz="1400" i="1" spc="-3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дыхательных</a:t>
            </a:r>
            <a:r>
              <a:rPr sz="1400" i="1" spc="-4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путей).</a:t>
            </a:r>
            <a:endParaRPr sz="1400" dirty="0">
              <a:latin typeface="Arial" panose="020B0604020202020204"/>
              <a:cs typeface="Arial" panose="020B0604020202020204"/>
            </a:endParaRPr>
          </a:p>
          <a:p>
            <a:pPr marL="12700" marR="8890" algn="just">
              <a:spcBef>
                <a:spcPts val="5"/>
              </a:spcBef>
            </a:pPr>
            <a:r>
              <a:rPr sz="1400" b="1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Почему</a:t>
            </a:r>
            <a:r>
              <a:rPr sz="1400" b="1" i="1" spc="16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важен</a:t>
            </a:r>
            <a:r>
              <a:rPr sz="1400" b="1" i="1" spc="17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ежедневный</a:t>
            </a:r>
            <a:r>
              <a:rPr sz="1400" b="1" i="1" spc="16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осмотр</a:t>
            </a:r>
            <a:r>
              <a:rPr sz="1400" b="1" i="1" spc="17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i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персонала:</a:t>
            </a:r>
            <a:r>
              <a:rPr sz="1400" b="1" i="1" spc="15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гнойничковые</a:t>
            </a:r>
            <a:r>
              <a:rPr sz="1400" i="1" spc="16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заболевания</a:t>
            </a:r>
            <a:r>
              <a:rPr sz="1400" i="1" spc="17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являются</a:t>
            </a:r>
            <a:r>
              <a:rPr sz="1400" i="1" spc="16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благоприятной</a:t>
            </a:r>
            <a:r>
              <a:rPr sz="1400" i="1" spc="16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средой</a:t>
            </a:r>
            <a:r>
              <a:rPr sz="1400" i="1" spc="16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для</a:t>
            </a:r>
            <a:r>
              <a:rPr sz="1400" i="1" spc="16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быстрого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размножения</a:t>
            </a:r>
            <a:r>
              <a:rPr sz="1400" i="1" spc="19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возбудителя</a:t>
            </a:r>
            <a:r>
              <a:rPr sz="1400" i="1" spc="18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стафилококка,</a:t>
            </a:r>
            <a:r>
              <a:rPr sz="1400" i="1" spc="18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попадая</a:t>
            </a:r>
            <a:r>
              <a:rPr sz="1400" i="1" spc="18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400" i="1" spc="18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пищевую</a:t>
            </a:r>
            <a:r>
              <a:rPr sz="1400" i="1" spc="18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продукция</a:t>
            </a:r>
            <a:r>
              <a:rPr sz="1400" i="1" spc="19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при</a:t>
            </a:r>
            <a:r>
              <a:rPr sz="1400" i="1" spc="18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употреблении</a:t>
            </a:r>
            <a:r>
              <a:rPr sz="1400" i="1" spc="18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вызывает</a:t>
            </a:r>
            <a:r>
              <a:rPr sz="1400" i="1" spc="16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массовое</a:t>
            </a:r>
            <a:r>
              <a:rPr sz="1400" i="1" spc="18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отравление.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Поэтому</a:t>
            </a:r>
            <a:r>
              <a:rPr sz="1400" i="1" spc="1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для</a:t>
            </a:r>
            <a:r>
              <a:rPr sz="1400" i="1" spc="1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профилактики</a:t>
            </a:r>
            <a:r>
              <a:rPr sz="1400" i="1" spc="114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обсеменения</a:t>
            </a:r>
            <a:r>
              <a:rPr sz="1400" i="1" spc="1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важно</a:t>
            </a:r>
            <a:r>
              <a:rPr sz="1400" i="1" spc="1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своевременно</a:t>
            </a:r>
            <a:r>
              <a:rPr sz="1400" i="1" spc="1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выявлять</a:t>
            </a:r>
            <a:r>
              <a:rPr sz="1400" i="1" spc="1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лиц</a:t>
            </a:r>
            <a:r>
              <a:rPr sz="1400" i="1" spc="1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400" i="1" spc="1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гнойными</a:t>
            </a:r>
            <a:r>
              <a:rPr sz="1400" i="1" spc="1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воспалительными</a:t>
            </a:r>
            <a:r>
              <a:rPr sz="1400" i="1" spc="1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процессами</a:t>
            </a:r>
            <a:r>
              <a:rPr sz="1400" i="1" spc="10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кожи, верхних</a:t>
            </a:r>
            <a:r>
              <a:rPr sz="1400" i="1" spc="-3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дыхательных</a:t>
            </a:r>
            <a:r>
              <a:rPr sz="1400" i="1" spc="-5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путей</a:t>
            </a:r>
            <a:r>
              <a:rPr sz="1400" i="1" spc="-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400" i="1" spc="-1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отстранять</a:t>
            </a:r>
            <a:r>
              <a:rPr sz="1400" i="1" spc="-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их</a:t>
            </a:r>
            <a:r>
              <a:rPr sz="1400" i="1" spc="-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от</a:t>
            </a:r>
            <a:r>
              <a:rPr sz="1400" i="1" spc="-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работы</a:t>
            </a:r>
            <a:r>
              <a:rPr sz="1400" i="1" spc="-4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400" i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готовой</a:t>
            </a:r>
            <a:r>
              <a:rPr sz="1400" i="1" spc="-4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пищей</a:t>
            </a:r>
            <a:r>
              <a:rPr sz="1400" i="1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.</a:t>
            </a:r>
            <a:endParaRPr sz="1400" dirty="0">
              <a:latin typeface="Arial" panose="020B0604020202020204"/>
              <a:cs typeface="Arial" panose="020B0604020202020204"/>
            </a:endParaRPr>
          </a:p>
          <a:p>
            <a:pPr>
              <a:spcBef>
                <a:spcPts val="65"/>
              </a:spcBef>
            </a:pPr>
            <a:endParaRPr sz="1400" dirty="0">
              <a:latin typeface="Arial" panose="020B0604020202020204"/>
              <a:cs typeface="Arial" panose="020B0604020202020204"/>
            </a:endParaRPr>
          </a:p>
          <a:p>
            <a:pPr marL="217170" indent="-204470">
              <a:spcBef>
                <a:spcPts val="5"/>
              </a:spcBef>
              <a:buFont typeface="Arial MT"/>
              <a:buAutoNum type="arabicParenR" startAt="3"/>
              <a:tabLst>
                <a:tab pos="217170" algn="l"/>
              </a:tabLst>
            </a:pP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не</a:t>
            </a:r>
            <a:r>
              <a:rPr sz="1400" spc="-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соблюдение</a:t>
            </a:r>
            <a:r>
              <a:rPr sz="1400" spc="-4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2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технологического</a:t>
            </a:r>
            <a:r>
              <a:rPr sz="1400" spc="-3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процесса</a:t>
            </a:r>
            <a:r>
              <a:rPr sz="1400" spc="-2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приготовления блюд</a:t>
            </a:r>
            <a:r>
              <a:rPr sz="1400" spc="-10" dirty="0">
                <a:solidFill>
                  <a:srgbClr val="006FC0"/>
                </a:solidFill>
                <a:latin typeface="Arial MT"/>
                <a:cs typeface="Arial MT"/>
              </a:rPr>
              <a:t>;</a:t>
            </a:r>
            <a:endParaRPr sz="1400" dirty="0">
              <a:latin typeface="Arial MT"/>
              <a:cs typeface="Arial MT"/>
            </a:endParaRPr>
          </a:p>
          <a:p>
            <a:pPr marL="217170" indent="-204470">
              <a:buFont typeface="Arial MT"/>
              <a:buAutoNum type="arabicParenR" startAt="3"/>
              <a:tabLst>
                <a:tab pos="217170" algn="l"/>
              </a:tabLst>
            </a:pP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не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соблюдение</a:t>
            </a:r>
            <a:r>
              <a:rPr sz="1400" spc="-4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правил мытья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посуды</a:t>
            </a:r>
            <a:r>
              <a:rPr sz="1400" spc="2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spc="-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2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дезинфекционного</a:t>
            </a:r>
            <a:r>
              <a:rPr sz="1400" spc="-4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режима</a:t>
            </a:r>
            <a:r>
              <a:rPr sz="1400" i="1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;</a:t>
            </a:r>
            <a:endParaRPr sz="1400" dirty="0">
              <a:latin typeface="Arial" panose="020B0604020202020204"/>
              <a:cs typeface="Arial" panose="020B0604020202020204"/>
            </a:endParaRPr>
          </a:p>
          <a:p>
            <a:pPr marL="217170" indent="-204470">
              <a:buFont typeface="Arial MT"/>
              <a:buAutoNum type="arabicParenR" startAt="3"/>
              <a:tabLst>
                <a:tab pos="217170" algn="l"/>
              </a:tabLst>
            </a:pP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использование</a:t>
            </a:r>
            <a:r>
              <a:rPr sz="1400" spc="-6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продукции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400" spc="-5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2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истекшим</a:t>
            </a:r>
            <a:r>
              <a:rPr sz="1400" spc="-4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сроком</a:t>
            </a:r>
            <a:r>
              <a:rPr sz="1400" spc="-6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годности</a:t>
            </a:r>
            <a:r>
              <a:rPr sz="1400" spc="-7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spc="-4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хранение</a:t>
            </a:r>
            <a:r>
              <a:rPr sz="1400" spc="-4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остатков</a:t>
            </a:r>
            <a:r>
              <a:rPr sz="1400" spc="-6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продукции</a:t>
            </a:r>
            <a:r>
              <a:rPr sz="1400" spc="-1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от</a:t>
            </a:r>
            <a:r>
              <a:rPr sz="1400" spc="-5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предыдущих</a:t>
            </a:r>
            <a:r>
              <a:rPr sz="1400" spc="-3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дней</a:t>
            </a:r>
            <a:r>
              <a:rPr sz="1400" spc="-10" dirty="0">
                <a:solidFill>
                  <a:srgbClr val="006FC0"/>
                </a:solidFill>
                <a:latin typeface="Arial MT"/>
                <a:cs typeface="Arial MT"/>
              </a:rPr>
              <a:t>;</a:t>
            </a:r>
            <a:endParaRPr sz="1400" dirty="0">
              <a:latin typeface="Arial MT"/>
              <a:cs typeface="Arial MT"/>
            </a:endParaRPr>
          </a:p>
          <a:p>
            <a:pPr marL="217170" indent="-204470">
              <a:buFont typeface="Arial MT"/>
              <a:buAutoNum type="arabicParenR" startAt="3"/>
              <a:tabLst>
                <a:tab pos="217170" algn="l"/>
              </a:tabLst>
            </a:pP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приготовление</a:t>
            </a:r>
            <a:r>
              <a:rPr sz="1400" spc="-3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spc="-2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использование</a:t>
            </a:r>
            <a:r>
              <a:rPr sz="1400" spc="-5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запрещенной</a:t>
            </a:r>
            <a:r>
              <a:rPr sz="1400" spc="-5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продукции</a:t>
            </a:r>
            <a:r>
              <a:rPr sz="1400" spc="-1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(макарон</a:t>
            </a:r>
            <a:r>
              <a:rPr sz="1400" spc="-4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sz="1400" spc="-10" dirty="0">
                <a:solidFill>
                  <a:srgbClr val="006FC0"/>
                </a:solidFill>
                <a:latin typeface="Arial MT"/>
                <a:cs typeface="Arial MT"/>
              </a:rPr>
              <a:t>-</a:t>
            </a:r>
            <a:r>
              <a:rPr sz="1400" spc="-2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флотски,</a:t>
            </a:r>
            <a:r>
              <a:rPr sz="1400" spc="-4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пицца,</a:t>
            </a:r>
            <a:r>
              <a:rPr sz="1400" spc="-2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спреды</a:t>
            </a:r>
            <a:r>
              <a:rPr sz="1400" spc="-3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spc="-2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др</a:t>
            </a:r>
            <a:r>
              <a:rPr sz="1400" spc="-10" dirty="0">
                <a:solidFill>
                  <a:srgbClr val="006FC0"/>
                </a:solidFill>
                <a:latin typeface="Arial MT"/>
                <a:cs typeface="Arial MT"/>
              </a:rPr>
              <a:t>.);</a:t>
            </a:r>
            <a:endParaRPr sz="1400" dirty="0">
              <a:latin typeface="Arial MT"/>
              <a:cs typeface="Arial MT"/>
            </a:endParaRPr>
          </a:p>
          <a:p>
            <a:pPr marL="217170" indent="-204470">
              <a:buFont typeface="Arial MT"/>
              <a:buAutoNum type="arabicParenR" startAt="3"/>
              <a:tabLst>
                <a:tab pos="217170" algn="l"/>
              </a:tabLst>
            </a:pP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отсутствие</a:t>
            </a:r>
            <a:r>
              <a:rPr sz="1400" spc="-3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производственного</a:t>
            </a:r>
            <a:r>
              <a:rPr sz="1400" spc="-3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контроля</a:t>
            </a:r>
            <a:r>
              <a:rPr sz="1400" spc="-10" dirty="0">
                <a:solidFill>
                  <a:srgbClr val="006FC0"/>
                </a:solidFill>
                <a:latin typeface="Arial MT"/>
                <a:cs typeface="Arial MT"/>
              </a:rPr>
              <a:t>;</a:t>
            </a:r>
            <a:endParaRPr sz="1400" dirty="0">
              <a:latin typeface="Arial MT"/>
              <a:cs typeface="Arial MT"/>
            </a:endParaRPr>
          </a:p>
          <a:p>
            <a:pPr marL="217170" indent="-204470">
              <a:buFont typeface="Arial MT"/>
              <a:buAutoNum type="arabicParenR" startAt="3"/>
              <a:tabLst>
                <a:tab pos="217170" algn="l"/>
              </a:tabLst>
            </a:pP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прием</a:t>
            </a:r>
            <a:r>
              <a:rPr sz="1400" spc="-4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пищевой</a:t>
            </a:r>
            <a:r>
              <a:rPr sz="1400" spc="-3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продукции </a:t>
            </a:r>
            <a:r>
              <a:rPr sz="1400" spc="-2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без</a:t>
            </a:r>
            <a:r>
              <a:rPr sz="1400" spc="-6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документов,</a:t>
            </a:r>
            <a:r>
              <a:rPr sz="1400" spc="-4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подтверждающих</a:t>
            </a:r>
            <a:r>
              <a:rPr sz="1400" spc="-5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ее</a:t>
            </a:r>
            <a:r>
              <a:rPr sz="1400" spc="-5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безопасность</a:t>
            </a:r>
            <a:r>
              <a:rPr sz="1400" spc="-7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spc="-35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Microsoft Sans Serif" panose="020B0604020202020204"/>
                <a:cs typeface="Microsoft Sans Serif" panose="020B0604020202020204"/>
              </a:rPr>
              <a:t>качества</a:t>
            </a:r>
            <a:r>
              <a:rPr sz="1400" spc="-10" dirty="0">
                <a:solidFill>
                  <a:srgbClr val="006FC0"/>
                </a:solidFill>
                <a:latin typeface="Arial MT"/>
                <a:cs typeface="Arial MT"/>
              </a:rPr>
              <a:t>.</a:t>
            </a:r>
            <a:endParaRPr sz="1400" dirty="0">
              <a:latin typeface="Arial MT"/>
              <a:cs typeface="Arial MT"/>
            </a:endParaRPr>
          </a:p>
          <a:p>
            <a:pPr>
              <a:spcBef>
                <a:spcPts val="70"/>
              </a:spcBef>
            </a:pPr>
            <a:endParaRPr sz="1400" dirty="0">
              <a:latin typeface="Arial MT"/>
              <a:cs typeface="Arial MT"/>
            </a:endParaRPr>
          </a:p>
          <a:p>
            <a:pPr marL="12700" marR="8890" algn="just">
              <a:spcBef>
                <a:spcPts val="5"/>
              </a:spcBef>
            </a:pPr>
            <a:r>
              <a:rPr sz="140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Важно</a:t>
            </a:r>
            <a:r>
              <a:rPr sz="1400" b="1" spc="3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знать:</a:t>
            </a:r>
            <a:r>
              <a:rPr sz="1400" b="1" spc="3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Приготовление</a:t>
            </a:r>
            <a:r>
              <a:rPr sz="1400" i="1" spc="3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пищи</a:t>
            </a:r>
            <a:r>
              <a:rPr sz="1400" i="1" spc="3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не</a:t>
            </a:r>
            <a:r>
              <a:rPr sz="1400" i="1" spc="3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терпит</a:t>
            </a:r>
            <a:r>
              <a:rPr sz="1400" i="1" spc="30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присутствия</a:t>
            </a:r>
            <a:r>
              <a:rPr sz="1400" i="1" spc="3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грязи</a:t>
            </a:r>
            <a:r>
              <a:rPr sz="1400" i="1" spc="3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на</a:t>
            </a:r>
            <a:r>
              <a:rPr sz="1400" i="1" spc="3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руках,</a:t>
            </a:r>
            <a:r>
              <a:rPr sz="1400" i="1" spc="3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продуктах,</a:t>
            </a:r>
            <a:r>
              <a:rPr sz="1400" i="1" spc="3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посуде,</a:t>
            </a:r>
            <a:r>
              <a:rPr sz="1400" i="1" spc="3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так</a:t>
            </a:r>
            <a:r>
              <a:rPr sz="1400" i="1" spc="30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как</a:t>
            </a:r>
            <a:r>
              <a:rPr sz="1400" i="1" spc="30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микробы</a:t>
            </a:r>
            <a:r>
              <a:rPr sz="1400" i="1" spc="31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имеют свойство</a:t>
            </a:r>
            <a:r>
              <a:rPr sz="1400" i="1" spc="-4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перемещаться,</a:t>
            </a:r>
            <a:r>
              <a:rPr sz="1400" i="1" spc="-4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400" i="1" spc="-1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попадая</a:t>
            </a:r>
            <a:r>
              <a:rPr sz="1400" i="1" spc="-1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4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пищу</a:t>
            </a:r>
            <a:r>
              <a:rPr sz="1400" i="1" spc="-3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способствует</a:t>
            </a:r>
            <a:r>
              <a:rPr sz="1400" i="1" spc="-5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пищевым</a:t>
            </a:r>
            <a:r>
              <a:rPr sz="1400" i="1" spc="-3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отравлением.</a:t>
            </a:r>
            <a:endParaRPr sz="1400" dirty="0">
              <a:latin typeface="Arial" panose="020B0604020202020204"/>
              <a:cs typeface="Arial" panose="020B0604020202020204"/>
            </a:endParaRPr>
          </a:p>
          <a:p>
            <a:pPr marL="12700" marR="8255" algn="just"/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Большинство</a:t>
            </a:r>
            <a:r>
              <a:rPr sz="1400" i="1" spc="7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бактерий,</a:t>
            </a:r>
            <a:r>
              <a:rPr sz="1400" i="1" spc="7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вызывающих</a:t>
            </a:r>
            <a:r>
              <a:rPr sz="1400" i="1" spc="7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инфекционные</a:t>
            </a:r>
            <a:r>
              <a:rPr sz="1400" i="1" spc="7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заболевания,</a:t>
            </a:r>
            <a:r>
              <a:rPr sz="1400" i="1" spc="7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передаются</a:t>
            </a:r>
            <a:r>
              <a:rPr sz="1400" i="1" spc="6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через</a:t>
            </a:r>
            <a:r>
              <a:rPr sz="1400" i="1" spc="6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грязные</a:t>
            </a:r>
            <a:r>
              <a:rPr sz="1400" i="1" spc="7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руки.</a:t>
            </a:r>
            <a:r>
              <a:rPr sz="1400" i="1" spc="7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i="1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Нарушение</a:t>
            </a:r>
            <a:r>
              <a:rPr sz="1400" i="1" spc="7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i="1" spc="-1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услови</a:t>
            </a:r>
            <a:r>
              <a:rPr lang="ru-RU" sz="14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sz="14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хранения</a:t>
            </a:r>
            <a:r>
              <a:rPr sz="1400" i="1" spc="3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также</a:t>
            </a:r>
            <a:r>
              <a:rPr sz="1400" i="1" spc="-7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создает</a:t>
            </a:r>
            <a:r>
              <a:rPr sz="1400" i="1" spc="-6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хорошую</a:t>
            </a:r>
            <a:r>
              <a:rPr sz="1400" i="1" spc="-8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среду</a:t>
            </a:r>
            <a:r>
              <a:rPr sz="1400" i="1" spc="-6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для</a:t>
            </a:r>
            <a:r>
              <a:rPr sz="1400" i="1" spc="-4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размножения</a:t>
            </a:r>
            <a:r>
              <a:rPr sz="1400" i="1" spc="-3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бактерии.</a:t>
            </a:r>
            <a:endParaRPr sz="14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533400"/>
          </a:xfrm>
          <a:custGeom>
            <a:avLst/>
            <a:gdLst/>
            <a:ahLst/>
            <a:cxnLst/>
            <a:rect l="l" t="t" r="r" b="b"/>
            <a:pathLst>
              <a:path w="12171045" h="462280">
                <a:moveTo>
                  <a:pt x="0" y="0"/>
                </a:moveTo>
                <a:lnTo>
                  <a:pt x="0" y="461772"/>
                </a:lnTo>
                <a:lnTo>
                  <a:pt x="12170664" y="461772"/>
                </a:lnTo>
                <a:lnTo>
                  <a:pt x="1217066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149" y="-60884"/>
            <a:ext cx="11423700" cy="471462"/>
          </a:xfrm>
          <a:prstGeom prst="rect">
            <a:avLst/>
          </a:prstGeom>
        </p:spPr>
        <p:txBody>
          <a:bodyPr vert="horz" wrap="square" lIns="0" tIns="101142" rIns="0" bIns="0" rtlCol="0">
            <a:spAutoFit/>
          </a:bodyPr>
          <a:lstStyle/>
          <a:p>
            <a:pPr marL="4216400" indent="-3771900" algn="l">
              <a:lnSpc>
                <a:spcPct val="100000"/>
              </a:lnSpc>
              <a:spcBef>
                <a:spcPts val="100"/>
              </a:spcBef>
            </a:pPr>
            <a:r>
              <a:rPr i="1" dirty="0" err="1"/>
              <a:t>Основные</a:t>
            </a:r>
            <a:r>
              <a:rPr i="1" spc="-35" dirty="0"/>
              <a:t> </a:t>
            </a:r>
            <a:r>
              <a:rPr i="1" spc="-10" dirty="0" err="1"/>
              <a:t>причины</a:t>
            </a:r>
            <a:r>
              <a:rPr lang="ru-RU" i="1" spc="-10" dirty="0"/>
              <a:t> возникновения массовых пищевых отравлений</a:t>
            </a:r>
            <a:endParaRPr i="1" spc="-1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7800" y="2819400"/>
            <a:ext cx="9878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Благодарю за внимание 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572135"/>
            <a:chOff x="0" y="0"/>
            <a:chExt cx="12192000" cy="57213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5717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191" y="0"/>
              <a:ext cx="12179935" cy="504825"/>
            </a:xfrm>
            <a:custGeom>
              <a:avLst/>
              <a:gdLst/>
              <a:ahLst/>
              <a:cxnLst/>
              <a:rect l="l" t="t" r="r" b="b"/>
              <a:pathLst>
                <a:path w="12179935" h="504825">
                  <a:moveTo>
                    <a:pt x="0" y="0"/>
                  </a:moveTo>
                  <a:lnTo>
                    <a:pt x="0" y="504444"/>
                  </a:lnTo>
                  <a:lnTo>
                    <a:pt x="12179808" y="504444"/>
                  </a:lnTo>
                  <a:lnTo>
                    <a:pt x="121798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76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0683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105"/>
              </a:spcBef>
            </a:pPr>
            <a:r>
              <a:rPr sz="2000" spc="-10" dirty="0"/>
              <a:t>Законодательная</a:t>
            </a:r>
            <a:r>
              <a:rPr sz="2000" spc="-65" dirty="0"/>
              <a:t> </a:t>
            </a:r>
            <a:r>
              <a:rPr sz="2000" dirty="0"/>
              <a:t>база</a:t>
            </a:r>
            <a:r>
              <a:rPr sz="2000" spc="-35" dirty="0"/>
              <a:t> </a:t>
            </a:r>
            <a:r>
              <a:rPr sz="2000" dirty="0"/>
              <a:t>по</a:t>
            </a:r>
            <a:r>
              <a:rPr sz="2000" spc="-40" dirty="0"/>
              <a:t> </a:t>
            </a:r>
            <a:r>
              <a:rPr sz="2000" dirty="0"/>
              <a:t>организации</a:t>
            </a:r>
            <a:r>
              <a:rPr sz="2000" spc="-70" dirty="0"/>
              <a:t> </a:t>
            </a:r>
            <a:r>
              <a:rPr sz="2000" dirty="0"/>
              <a:t>питания</a:t>
            </a:r>
            <a:r>
              <a:rPr sz="2000" spc="-40" dirty="0"/>
              <a:t> </a:t>
            </a:r>
            <a:r>
              <a:rPr sz="2000" dirty="0"/>
              <a:t>в</a:t>
            </a:r>
            <a:r>
              <a:rPr sz="2000" spc="-40" dirty="0"/>
              <a:t> </a:t>
            </a:r>
            <a:r>
              <a:rPr sz="2000" dirty="0"/>
              <a:t>организациях</a:t>
            </a:r>
            <a:r>
              <a:rPr sz="2000" spc="-70" dirty="0"/>
              <a:t> </a:t>
            </a:r>
            <a:r>
              <a:rPr sz="2000" spc="-10" dirty="0"/>
              <a:t>образования</a:t>
            </a:r>
            <a:endParaRPr sz="2000" dirty="0"/>
          </a:p>
        </p:txBody>
      </p:sp>
      <p:grpSp>
        <p:nvGrpSpPr>
          <p:cNvPr id="6" name="object 6"/>
          <p:cNvGrpSpPr/>
          <p:nvPr/>
        </p:nvGrpSpPr>
        <p:grpSpPr>
          <a:xfrm>
            <a:off x="0" y="534911"/>
            <a:ext cx="12192000" cy="1899285"/>
            <a:chOff x="0" y="534911"/>
            <a:chExt cx="12192000" cy="189928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20" y="534911"/>
              <a:ext cx="7040880" cy="12542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46286"/>
              <a:ext cx="4864676" cy="687637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65" y="6840727"/>
            <a:ext cx="12173734" cy="1727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9623" y="1799844"/>
            <a:ext cx="4735195" cy="5765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41910" rIns="0" bIns="0" rtlCol="0">
            <a:spAutoFit/>
          </a:bodyPr>
          <a:lstStyle/>
          <a:p>
            <a:pPr marL="1850390" marR="255905" indent="-1588770">
              <a:lnSpc>
                <a:spcPct val="100000"/>
              </a:lnSpc>
              <a:spcBef>
                <a:spcPts val="330"/>
              </a:spcBef>
            </a:pP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Технический</a:t>
            </a:r>
            <a:r>
              <a:rPr sz="105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регламент</a:t>
            </a:r>
            <a:r>
              <a:rPr sz="1050" b="1" spc="-6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«О</a:t>
            </a:r>
            <a:r>
              <a:rPr sz="1050" b="1" spc="-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безопасности</a:t>
            </a:r>
            <a:r>
              <a:rPr sz="1050" b="1" spc="-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пищевой</a:t>
            </a:r>
            <a:r>
              <a:rPr sz="1050" b="1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продукции»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(ТР</a:t>
            </a:r>
            <a:r>
              <a:rPr sz="1050" b="1" spc="-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ТС</a:t>
            </a:r>
            <a:r>
              <a:rPr sz="105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021/2011)</a:t>
            </a:r>
            <a:endParaRPr sz="1050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1676387"/>
            <a:ext cx="12192000" cy="3432175"/>
            <a:chOff x="0" y="1676387"/>
            <a:chExt cx="12192000" cy="343217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8071" y="1676387"/>
              <a:ext cx="7043928" cy="7894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282184" y="1748027"/>
              <a:ext cx="6842759" cy="650875"/>
            </a:xfrm>
            <a:custGeom>
              <a:avLst/>
              <a:gdLst/>
              <a:ahLst/>
              <a:cxnLst/>
              <a:rect l="l" t="t" r="r" b="b"/>
              <a:pathLst>
                <a:path w="6842759" h="650875">
                  <a:moveTo>
                    <a:pt x="6842759" y="0"/>
                  </a:moveTo>
                  <a:lnTo>
                    <a:pt x="0" y="0"/>
                  </a:lnTo>
                  <a:lnTo>
                    <a:pt x="0" y="650748"/>
                  </a:lnTo>
                  <a:lnTo>
                    <a:pt x="6842759" y="650748"/>
                  </a:lnTo>
                  <a:lnTo>
                    <a:pt x="6842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163441"/>
              <a:ext cx="4945416" cy="94506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3152" y="4218432"/>
            <a:ext cx="4773295" cy="8305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42544" rIns="0" bIns="0" rtlCol="0">
            <a:spAutoFit/>
          </a:bodyPr>
          <a:lstStyle/>
          <a:p>
            <a:pPr marL="290195" marR="282575" indent="-2540" algn="ctr">
              <a:lnSpc>
                <a:spcPct val="100000"/>
              </a:lnSpc>
              <a:spcBef>
                <a:spcPts val="335"/>
              </a:spcBef>
            </a:pP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Стандарты</a:t>
            </a:r>
            <a:r>
              <a:rPr sz="105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питания</a:t>
            </a:r>
            <a:r>
              <a:rPr sz="105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05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организациях</a:t>
            </a:r>
            <a:r>
              <a:rPr sz="105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здравоохранения</a:t>
            </a:r>
            <a:r>
              <a:rPr sz="1050" b="1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и </a:t>
            </a:r>
            <a:r>
              <a:rPr sz="105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образования</a:t>
            </a:r>
            <a:r>
              <a:rPr sz="1050" b="1" spc="-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((приказ</a:t>
            </a:r>
            <a:r>
              <a:rPr sz="900" i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МЗ</a:t>
            </a:r>
            <a:r>
              <a:rPr sz="900" i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РК</a:t>
            </a:r>
            <a:r>
              <a:rPr sz="900" i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от</a:t>
            </a:r>
            <a:r>
              <a:rPr sz="900" i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04</a:t>
            </a:r>
            <a:r>
              <a:rPr sz="900" i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марта</a:t>
            </a:r>
            <a:r>
              <a:rPr sz="900" i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2025</a:t>
            </a:r>
            <a:r>
              <a:rPr sz="900" i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года</a:t>
            </a:r>
            <a:r>
              <a:rPr sz="9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№</a:t>
            </a:r>
            <a:r>
              <a:rPr sz="9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16</a:t>
            </a:r>
            <a:r>
              <a:rPr sz="900" i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«О</a:t>
            </a:r>
            <a:r>
              <a:rPr sz="900" i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внесении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изменений</a:t>
            </a:r>
            <a:r>
              <a:rPr sz="900" i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900" i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приказ</a:t>
            </a:r>
            <a:r>
              <a:rPr sz="900" i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МЗ</a:t>
            </a:r>
            <a:r>
              <a:rPr sz="9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РК</a:t>
            </a:r>
            <a:r>
              <a:rPr sz="900" i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от</a:t>
            </a:r>
            <a:r>
              <a:rPr sz="900" i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21</a:t>
            </a:r>
            <a:r>
              <a:rPr sz="900" i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декабря</a:t>
            </a:r>
            <a:r>
              <a:rPr sz="900" i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2020</a:t>
            </a:r>
            <a:r>
              <a:rPr sz="900" i="1" spc="-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года</a:t>
            </a:r>
            <a:r>
              <a:rPr sz="900" i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№</a:t>
            </a:r>
            <a:r>
              <a:rPr sz="900" i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ҚР</a:t>
            </a:r>
            <a:r>
              <a:rPr sz="900" i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ДСМ-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302/2020</a:t>
            </a:r>
            <a:r>
              <a:rPr sz="900" i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«Об </a:t>
            </a:r>
            <a:r>
              <a:rPr sz="900" i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утверждении</a:t>
            </a:r>
            <a:r>
              <a:rPr sz="900" i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Стандарта</a:t>
            </a:r>
            <a:r>
              <a:rPr sz="900" i="1" spc="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питания</a:t>
            </a:r>
            <a:r>
              <a:rPr sz="900" i="1" spc="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900" i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организациях здравоохранения</a:t>
            </a:r>
            <a:r>
              <a:rPr sz="9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900" i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образования»)</a:t>
            </a:r>
            <a:endParaRPr sz="90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17584" y="4251940"/>
            <a:ext cx="7074415" cy="83061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233415" y="4306823"/>
            <a:ext cx="6920865" cy="716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98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35"/>
              </a:spcBef>
            </a:pPr>
            <a:endParaRPr sz="1100" dirty="0">
              <a:latin typeface="Times New Roman" panose="02020603050405020304"/>
              <a:cs typeface="Times New Roman" panose="02020603050405020304"/>
            </a:endParaRPr>
          </a:p>
          <a:p>
            <a:pPr marL="262255" indent="-171450">
              <a:lnSpc>
                <a:spcPct val="100000"/>
              </a:lnSpc>
              <a:buFont typeface="Wingdings" panose="05000000000000000000"/>
              <a:buChar char=""/>
              <a:tabLst>
                <a:tab pos="262255" algn="l"/>
              </a:tabLst>
            </a:pPr>
            <a:r>
              <a:rPr sz="1100" dirty="0">
                <a:solidFill>
                  <a:srgbClr val="1F3763"/>
                </a:solidFill>
                <a:latin typeface="Microsoft Sans Serif" panose="020B0604020202020204"/>
                <a:cs typeface="Microsoft Sans Serif" panose="020B0604020202020204"/>
              </a:rPr>
              <a:t>Определены</a:t>
            </a:r>
            <a:r>
              <a:rPr sz="1100" spc="-40" dirty="0">
                <a:solidFill>
                  <a:srgbClr val="1F37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00" b="1" dirty="0">
                <a:solidFill>
                  <a:srgbClr val="1F3763"/>
                </a:solidFill>
                <a:latin typeface="Arial" panose="020B0604020202020204"/>
                <a:cs typeface="Arial" panose="020B0604020202020204"/>
              </a:rPr>
              <a:t>принципы</a:t>
            </a:r>
            <a:r>
              <a:rPr sz="1100" b="1" spc="-60" dirty="0">
                <a:solidFill>
                  <a:srgbClr val="1F376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b="1" dirty="0">
                <a:solidFill>
                  <a:srgbClr val="1F3763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100" b="1" spc="-25" dirty="0">
                <a:solidFill>
                  <a:srgbClr val="1F376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b="1" dirty="0">
                <a:solidFill>
                  <a:srgbClr val="1F3763"/>
                </a:solidFill>
                <a:latin typeface="Arial" panose="020B0604020202020204"/>
                <a:cs typeface="Arial" panose="020B0604020202020204"/>
              </a:rPr>
              <a:t>порядок</a:t>
            </a:r>
            <a:r>
              <a:rPr sz="1100" b="1" spc="-35" dirty="0">
                <a:solidFill>
                  <a:srgbClr val="1F376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1F3763"/>
                </a:solidFill>
                <a:latin typeface="Microsoft Sans Serif" panose="020B0604020202020204"/>
                <a:cs typeface="Microsoft Sans Serif" panose="020B0604020202020204"/>
              </a:rPr>
              <a:t>организации</a:t>
            </a:r>
            <a:r>
              <a:rPr sz="1100" spc="-20" dirty="0">
                <a:solidFill>
                  <a:srgbClr val="1F37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00" spc="-10" dirty="0">
                <a:solidFill>
                  <a:srgbClr val="1F3763"/>
                </a:solidFill>
                <a:latin typeface="Microsoft Sans Serif" panose="020B0604020202020204"/>
                <a:cs typeface="Microsoft Sans Serif" panose="020B0604020202020204"/>
              </a:rPr>
              <a:t>питания</a:t>
            </a:r>
            <a:endParaRPr sz="1100" dirty="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824230"/>
            <a:ext cx="5111750" cy="5191760"/>
            <a:chOff x="0" y="824230"/>
            <a:chExt cx="5111750" cy="5191760"/>
          </a:xfrm>
        </p:grpSpPr>
        <p:sp>
          <p:nvSpPr>
            <p:cNvPr id="20" name="object 20"/>
            <p:cNvSpPr/>
            <p:nvPr/>
          </p:nvSpPr>
          <p:spPr>
            <a:xfrm>
              <a:off x="4863084" y="830580"/>
              <a:ext cx="181610" cy="485140"/>
            </a:xfrm>
            <a:custGeom>
              <a:avLst/>
              <a:gdLst/>
              <a:ahLst/>
              <a:cxnLst/>
              <a:rect l="l" t="t" r="r" b="b"/>
              <a:pathLst>
                <a:path w="181610" h="485140">
                  <a:moveTo>
                    <a:pt x="90677" y="0"/>
                  </a:moveTo>
                  <a:lnTo>
                    <a:pt x="90677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90677" y="363474"/>
                  </a:lnTo>
                  <a:lnTo>
                    <a:pt x="90677" y="484632"/>
                  </a:lnTo>
                  <a:lnTo>
                    <a:pt x="181355" y="242316"/>
                  </a:lnTo>
                  <a:lnTo>
                    <a:pt x="9067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863084" y="830580"/>
              <a:ext cx="181610" cy="485140"/>
            </a:xfrm>
            <a:custGeom>
              <a:avLst/>
              <a:gdLst/>
              <a:ahLst/>
              <a:cxnLst/>
              <a:rect l="l" t="t" r="r" b="b"/>
              <a:pathLst>
                <a:path w="181610" h="485140">
                  <a:moveTo>
                    <a:pt x="0" y="121158"/>
                  </a:moveTo>
                  <a:lnTo>
                    <a:pt x="90677" y="121158"/>
                  </a:lnTo>
                  <a:lnTo>
                    <a:pt x="90677" y="0"/>
                  </a:lnTo>
                  <a:lnTo>
                    <a:pt x="181355" y="242316"/>
                  </a:lnTo>
                  <a:lnTo>
                    <a:pt x="90677" y="484632"/>
                  </a:lnTo>
                  <a:lnTo>
                    <a:pt x="90677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924044" y="1818132"/>
              <a:ext cx="181610" cy="485140"/>
            </a:xfrm>
            <a:custGeom>
              <a:avLst/>
              <a:gdLst/>
              <a:ahLst/>
              <a:cxnLst/>
              <a:rect l="l" t="t" r="r" b="b"/>
              <a:pathLst>
                <a:path w="181610" h="485139">
                  <a:moveTo>
                    <a:pt x="90677" y="0"/>
                  </a:moveTo>
                  <a:lnTo>
                    <a:pt x="90677" y="121157"/>
                  </a:lnTo>
                  <a:lnTo>
                    <a:pt x="0" y="121157"/>
                  </a:lnTo>
                  <a:lnTo>
                    <a:pt x="0" y="363473"/>
                  </a:lnTo>
                  <a:lnTo>
                    <a:pt x="90677" y="363473"/>
                  </a:lnTo>
                  <a:lnTo>
                    <a:pt x="90677" y="484631"/>
                  </a:lnTo>
                  <a:lnTo>
                    <a:pt x="181355" y="242315"/>
                  </a:lnTo>
                  <a:lnTo>
                    <a:pt x="9067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924044" y="1818132"/>
              <a:ext cx="181610" cy="485140"/>
            </a:xfrm>
            <a:custGeom>
              <a:avLst/>
              <a:gdLst/>
              <a:ahLst/>
              <a:cxnLst/>
              <a:rect l="l" t="t" r="r" b="b"/>
              <a:pathLst>
                <a:path w="181610" h="485139">
                  <a:moveTo>
                    <a:pt x="0" y="121157"/>
                  </a:moveTo>
                  <a:lnTo>
                    <a:pt x="90677" y="121157"/>
                  </a:lnTo>
                  <a:lnTo>
                    <a:pt x="90677" y="0"/>
                  </a:lnTo>
                  <a:lnTo>
                    <a:pt x="181355" y="242315"/>
                  </a:lnTo>
                  <a:lnTo>
                    <a:pt x="90677" y="484631"/>
                  </a:lnTo>
                  <a:lnTo>
                    <a:pt x="90677" y="363473"/>
                  </a:lnTo>
                  <a:lnTo>
                    <a:pt x="0" y="363473"/>
                  </a:lnTo>
                  <a:lnTo>
                    <a:pt x="0" y="12115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911852" y="5524500"/>
              <a:ext cx="181610" cy="485140"/>
            </a:xfrm>
            <a:custGeom>
              <a:avLst/>
              <a:gdLst/>
              <a:ahLst/>
              <a:cxnLst/>
              <a:rect l="l" t="t" r="r" b="b"/>
              <a:pathLst>
                <a:path w="181610" h="485139">
                  <a:moveTo>
                    <a:pt x="90677" y="0"/>
                  </a:moveTo>
                  <a:lnTo>
                    <a:pt x="90677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90677" y="363474"/>
                  </a:lnTo>
                  <a:lnTo>
                    <a:pt x="90677" y="484631"/>
                  </a:lnTo>
                  <a:lnTo>
                    <a:pt x="181356" y="242315"/>
                  </a:lnTo>
                  <a:lnTo>
                    <a:pt x="9067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911852" y="5524500"/>
              <a:ext cx="181610" cy="485140"/>
            </a:xfrm>
            <a:custGeom>
              <a:avLst/>
              <a:gdLst/>
              <a:ahLst/>
              <a:cxnLst/>
              <a:rect l="l" t="t" r="r" b="b"/>
              <a:pathLst>
                <a:path w="181610" h="485139">
                  <a:moveTo>
                    <a:pt x="0" y="121158"/>
                  </a:moveTo>
                  <a:lnTo>
                    <a:pt x="90677" y="121158"/>
                  </a:lnTo>
                  <a:lnTo>
                    <a:pt x="90677" y="0"/>
                  </a:lnTo>
                  <a:lnTo>
                    <a:pt x="181356" y="242315"/>
                  </a:lnTo>
                  <a:lnTo>
                    <a:pt x="90677" y="484631"/>
                  </a:lnTo>
                  <a:lnTo>
                    <a:pt x="90677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564629"/>
              <a:ext cx="4907302" cy="65886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45719" y="2618232"/>
            <a:ext cx="4762500" cy="5562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43180" rIns="0" bIns="0" rtlCol="0">
            <a:spAutoFit/>
          </a:bodyPr>
          <a:lstStyle/>
          <a:p>
            <a:pPr marL="97790" marR="93980" indent="1270" algn="ctr">
              <a:lnSpc>
                <a:spcPct val="100000"/>
              </a:lnSpc>
              <a:spcBef>
                <a:spcPts val="340"/>
              </a:spcBef>
            </a:pP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Санитарные</a:t>
            </a:r>
            <a:r>
              <a:rPr sz="105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правила</a:t>
            </a:r>
            <a:r>
              <a:rPr sz="105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«Санитарно-эпидемиологические</a:t>
            </a:r>
            <a:r>
              <a:rPr sz="105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требования</a:t>
            </a:r>
            <a:r>
              <a:rPr sz="1050" b="1" spc="5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050" b="1" spc="-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объектам</a:t>
            </a:r>
            <a:r>
              <a:rPr sz="105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общественного</a:t>
            </a:r>
            <a:r>
              <a:rPr sz="105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питания», </a:t>
            </a:r>
            <a:r>
              <a:rPr sz="9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утв.</a:t>
            </a:r>
            <a:r>
              <a:rPr sz="900" b="1" spc="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приказом</a:t>
            </a:r>
            <a:r>
              <a:rPr sz="900" b="1" spc="-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от</a:t>
            </a:r>
            <a:r>
              <a:rPr sz="900" b="1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17.02.</a:t>
            </a:r>
            <a:r>
              <a:rPr sz="90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2022</a:t>
            </a:r>
            <a:r>
              <a:rPr sz="900" b="1" spc="-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года</a:t>
            </a:r>
            <a:r>
              <a:rPr sz="900" b="1" spc="-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b="1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№</a:t>
            </a:r>
            <a:r>
              <a:rPr sz="9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ҚР</a:t>
            </a:r>
            <a:r>
              <a:rPr sz="900" b="1" spc="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ДСМ-</a:t>
            </a:r>
            <a:r>
              <a:rPr sz="90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16</a:t>
            </a:r>
            <a:endParaRPr sz="900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0" y="2354579"/>
            <a:ext cx="12192000" cy="1755775"/>
            <a:chOff x="0" y="2354579"/>
            <a:chExt cx="12192000" cy="1755775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45023" y="2354579"/>
              <a:ext cx="7046976" cy="109270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279135" y="2429255"/>
              <a:ext cx="6856730" cy="948055"/>
            </a:xfrm>
            <a:custGeom>
              <a:avLst/>
              <a:gdLst/>
              <a:ahLst/>
              <a:cxnLst/>
              <a:rect l="l" t="t" r="r" b="b"/>
              <a:pathLst>
                <a:path w="6856730" h="948054">
                  <a:moveTo>
                    <a:pt x="6856475" y="0"/>
                  </a:moveTo>
                  <a:lnTo>
                    <a:pt x="0" y="0"/>
                  </a:lnTo>
                  <a:lnTo>
                    <a:pt x="0" y="947927"/>
                  </a:lnTo>
                  <a:lnTo>
                    <a:pt x="6856475" y="947927"/>
                  </a:lnTo>
                  <a:lnTo>
                    <a:pt x="6856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892040" y="2674619"/>
              <a:ext cx="181610" cy="485140"/>
            </a:xfrm>
            <a:custGeom>
              <a:avLst/>
              <a:gdLst/>
              <a:ahLst/>
              <a:cxnLst/>
              <a:rect l="l" t="t" r="r" b="b"/>
              <a:pathLst>
                <a:path w="181610" h="485139">
                  <a:moveTo>
                    <a:pt x="90677" y="0"/>
                  </a:moveTo>
                  <a:lnTo>
                    <a:pt x="90677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90677" y="363474"/>
                  </a:lnTo>
                  <a:lnTo>
                    <a:pt x="90677" y="484631"/>
                  </a:lnTo>
                  <a:lnTo>
                    <a:pt x="181356" y="242315"/>
                  </a:lnTo>
                  <a:lnTo>
                    <a:pt x="9067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892040" y="2674619"/>
              <a:ext cx="181610" cy="485140"/>
            </a:xfrm>
            <a:custGeom>
              <a:avLst/>
              <a:gdLst/>
              <a:ahLst/>
              <a:cxnLst/>
              <a:rect l="l" t="t" r="r" b="b"/>
              <a:pathLst>
                <a:path w="181610" h="485139">
                  <a:moveTo>
                    <a:pt x="0" y="121157"/>
                  </a:moveTo>
                  <a:lnTo>
                    <a:pt x="90677" y="121157"/>
                  </a:lnTo>
                  <a:lnTo>
                    <a:pt x="90677" y="0"/>
                  </a:lnTo>
                  <a:lnTo>
                    <a:pt x="181356" y="242315"/>
                  </a:lnTo>
                  <a:lnTo>
                    <a:pt x="90677" y="484631"/>
                  </a:lnTo>
                  <a:lnTo>
                    <a:pt x="90677" y="363474"/>
                  </a:lnTo>
                  <a:lnTo>
                    <a:pt x="0" y="363474"/>
                  </a:lnTo>
                  <a:lnTo>
                    <a:pt x="0" y="121157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3421213"/>
              <a:ext cx="4928683" cy="689091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73152" y="3474720"/>
            <a:ext cx="4765675" cy="5778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ППРК</a:t>
            </a:r>
            <a:r>
              <a:rPr sz="1050" b="1" spc="-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от</a:t>
            </a:r>
            <a:r>
              <a:rPr sz="1050" b="1" spc="-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12</a:t>
            </a:r>
            <a:r>
              <a:rPr sz="105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марта</a:t>
            </a:r>
            <a:r>
              <a:rPr sz="105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2012</a:t>
            </a:r>
            <a:r>
              <a:rPr sz="105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года</a:t>
            </a:r>
            <a:r>
              <a:rPr sz="105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№</a:t>
            </a:r>
            <a:r>
              <a:rPr sz="105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320</a:t>
            </a:r>
            <a:r>
              <a:rPr sz="105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«Об</a:t>
            </a:r>
            <a:r>
              <a:rPr sz="1050" b="1" spc="-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утверждении</a:t>
            </a:r>
            <a:r>
              <a:rPr sz="105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размеров,</a:t>
            </a:r>
            <a:endParaRPr sz="1050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источников,</a:t>
            </a:r>
            <a:r>
              <a:rPr sz="105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видов</a:t>
            </a:r>
            <a:r>
              <a:rPr sz="105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05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Правил</a:t>
            </a:r>
            <a:r>
              <a:rPr sz="1050" b="1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предоставления</a:t>
            </a:r>
            <a:r>
              <a:rPr sz="105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социальной</a:t>
            </a:r>
            <a:r>
              <a:rPr sz="105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помощи</a:t>
            </a:r>
            <a:endParaRPr sz="1050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гражданам,</a:t>
            </a:r>
            <a:r>
              <a:rPr sz="1050" b="1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которым</a:t>
            </a:r>
            <a:r>
              <a:rPr sz="105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оказывается</a:t>
            </a:r>
            <a:r>
              <a:rPr sz="105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социальная</a:t>
            </a:r>
            <a:r>
              <a:rPr sz="105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помощь»</a:t>
            </a:r>
            <a:endParaRPr sz="1050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903978" y="3383292"/>
            <a:ext cx="7288530" cy="830580"/>
            <a:chOff x="4903978" y="3383292"/>
            <a:chExt cx="7288530" cy="830580"/>
          </a:xfrm>
        </p:grpSpPr>
        <p:sp>
          <p:nvSpPr>
            <p:cNvPr id="36" name="object 36"/>
            <p:cNvSpPr/>
            <p:nvPr/>
          </p:nvSpPr>
          <p:spPr>
            <a:xfrm>
              <a:off x="4910328" y="3485388"/>
              <a:ext cx="181610" cy="485140"/>
            </a:xfrm>
            <a:custGeom>
              <a:avLst/>
              <a:gdLst/>
              <a:ahLst/>
              <a:cxnLst/>
              <a:rect l="l" t="t" r="r" b="b"/>
              <a:pathLst>
                <a:path w="181610" h="485139">
                  <a:moveTo>
                    <a:pt x="90677" y="0"/>
                  </a:moveTo>
                  <a:lnTo>
                    <a:pt x="90677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90677" y="363474"/>
                  </a:lnTo>
                  <a:lnTo>
                    <a:pt x="90677" y="484631"/>
                  </a:lnTo>
                  <a:lnTo>
                    <a:pt x="181356" y="242316"/>
                  </a:lnTo>
                  <a:lnTo>
                    <a:pt x="9067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910328" y="3485388"/>
              <a:ext cx="181610" cy="485140"/>
            </a:xfrm>
            <a:custGeom>
              <a:avLst/>
              <a:gdLst/>
              <a:ahLst/>
              <a:cxnLst/>
              <a:rect l="l" t="t" r="r" b="b"/>
              <a:pathLst>
                <a:path w="181610" h="485139">
                  <a:moveTo>
                    <a:pt x="0" y="121158"/>
                  </a:moveTo>
                  <a:lnTo>
                    <a:pt x="90677" y="121158"/>
                  </a:lnTo>
                  <a:lnTo>
                    <a:pt x="90677" y="0"/>
                  </a:lnTo>
                  <a:lnTo>
                    <a:pt x="181356" y="242316"/>
                  </a:lnTo>
                  <a:lnTo>
                    <a:pt x="90677" y="484631"/>
                  </a:lnTo>
                  <a:lnTo>
                    <a:pt x="90677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45024" y="3383292"/>
              <a:ext cx="7046976" cy="830567"/>
            </a:xfrm>
            <a:prstGeom prst="rect">
              <a:avLst/>
            </a:prstGeom>
          </p:spPr>
        </p:pic>
      </p:grpSp>
      <p:sp>
        <p:nvSpPr>
          <p:cNvPr id="39" name="object 39"/>
          <p:cNvSpPr/>
          <p:nvPr/>
        </p:nvSpPr>
        <p:spPr>
          <a:xfrm>
            <a:off x="5279135" y="3456432"/>
            <a:ext cx="6875145" cy="688975"/>
          </a:xfrm>
          <a:custGeom>
            <a:avLst/>
            <a:gdLst/>
            <a:ahLst/>
            <a:cxnLst/>
            <a:rect l="l" t="t" r="r" b="b"/>
            <a:pathLst>
              <a:path w="6875145" h="688975">
                <a:moveTo>
                  <a:pt x="6874763" y="0"/>
                </a:moveTo>
                <a:lnTo>
                  <a:pt x="0" y="0"/>
                </a:lnTo>
                <a:lnTo>
                  <a:pt x="0" y="688847"/>
                </a:lnTo>
                <a:lnTo>
                  <a:pt x="6874763" y="688847"/>
                </a:lnTo>
                <a:lnTo>
                  <a:pt x="68747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5279135" y="611123"/>
          <a:ext cx="6874509" cy="3533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74509"/>
              </a:tblGrid>
              <a:tr h="1121410">
                <a:tc>
                  <a:txBody>
                    <a:bodyPr/>
                    <a:lstStyle/>
                    <a:p>
                      <a:pPr marL="384175" marR="114935" indent="-285750" algn="just">
                        <a:lnSpc>
                          <a:spcPct val="100000"/>
                        </a:lnSpc>
                        <a:spcBef>
                          <a:spcPts val="515"/>
                        </a:spcBef>
                        <a:buFont typeface="Wingdings" panose="05000000000000000000"/>
                        <a:buChar char=""/>
                        <a:tabLst>
                          <a:tab pos="385445" algn="l"/>
                        </a:tabLst>
                      </a:pPr>
                      <a:r>
                        <a:rPr sz="1100" b="1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Компетенция</a:t>
                      </a:r>
                      <a:r>
                        <a:rPr sz="1100" b="1" spc="180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b="1" dirty="0" err="1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уполномоченного</a:t>
                      </a:r>
                      <a:r>
                        <a:rPr sz="1100" b="1" spc="180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b="1" dirty="0" err="1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органа</a:t>
                      </a:r>
                      <a:r>
                        <a:rPr sz="1100" b="1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r>
                        <a:rPr lang="ru-RU" sz="1100" b="1" spc="175" baseline="0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dirty="0" err="1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утверждает</a:t>
                      </a:r>
                      <a:r>
                        <a:rPr sz="1100" spc="185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стандарты</a:t>
                      </a:r>
                      <a:r>
                        <a:rPr sz="1100" spc="185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питания</a:t>
                      </a:r>
                      <a:r>
                        <a:rPr sz="1100" spc="195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spc="-5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в 	</a:t>
                      </a: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организациях</a:t>
                      </a:r>
                      <a:r>
                        <a:rPr sz="1100" spc="1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здравоохранения</a:t>
                      </a:r>
                      <a:r>
                        <a:rPr sz="1100" spc="3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и</a:t>
                      </a:r>
                      <a:r>
                        <a:rPr sz="1100" spc="4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образования</a:t>
                      </a:r>
                      <a:r>
                        <a:rPr sz="1100" spc="3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(пп</a:t>
                      </a:r>
                      <a:r>
                        <a:rPr sz="1100" dirty="0">
                          <a:solidFill>
                            <a:srgbClr val="1F3863"/>
                          </a:solidFill>
                          <a:latin typeface="Arial MT"/>
                          <a:cs typeface="Arial MT"/>
                        </a:rPr>
                        <a:t>.103)</a:t>
                      </a:r>
                      <a:r>
                        <a:rPr sz="1100" spc="-15" dirty="0">
                          <a:solidFill>
                            <a:srgbClr val="1F386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ст</a:t>
                      </a:r>
                      <a:r>
                        <a:rPr sz="1100" spc="-10" dirty="0">
                          <a:solidFill>
                            <a:srgbClr val="1F3863"/>
                          </a:solidFill>
                          <a:latin typeface="Arial MT"/>
                          <a:cs typeface="Arial MT"/>
                        </a:rPr>
                        <a:t>.7).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  <a:p>
                      <a:pPr marL="384175" marR="114935" indent="-28575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 panose="05000000000000000000"/>
                        <a:buChar char=""/>
                        <a:tabLst>
                          <a:tab pos="385445" algn="l"/>
                        </a:tabLst>
                      </a:pPr>
                      <a:r>
                        <a:rPr sz="1100" b="1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Компетенция</a:t>
                      </a:r>
                      <a:r>
                        <a:rPr sz="1100" b="1" spc="335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b="1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местных</a:t>
                      </a:r>
                      <a:r>
                        <a:rPr sz="1100" b="1" spc="325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b="1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исполнительных</a:t>
                      </a:r>
                      <a:r>
                        <a:rPr sz="1100" b="1" spc="330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b="1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органов</a:t>
                      </a:r>
                      <a:r>
                        <a:rPr sz="1100" b="1" spc="320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b="1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областей,</a:t>
                      </a:r>
                      <a:r>
                        <a:rPr sz="1100" b="1" spc="320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b="1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городов</a:t>
                      </a:r>
                      <a:r>
                        <a:rPr sz="1100" b="1" spc="335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республиканского 	</a:t>
                      </a:r>
                      <a:r>
                        <a:rPr sz="1100" b="1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значения</a:t>
                      </a:r>
                      <a:r>
                        <a:rPr sz="1100" b="1" spc="430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b="1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и</a:t>
                      </a:r>
                      <a:r>
                        <a:rPr sz="1100" b="1" spc="440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b="1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столицы:</a:t>
                      </a:r>
                      <a:r>
                        <a:rPr sz="1100" b="1" spc="415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осуществляют</a:t>
                      </a:r>
                      <a:r>
                        <a:rPr sz="1050" spc="43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мероприятия,</a:t>
                      </a:r>
                      <a:r>
                        <a:rPr sz="1050" spc="425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необходимые</a:t>
                      </a:r>
                      <a:r>
                        <a:rPr sz="1050" spc="405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для</a:t>
                      </a:r>
                      <a:r>
                        <a:rPr sz="1050" spc="44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укрепления</a:t>
                      </a:r>
                      <a:r>
                        <a:rPr sz="1050" spc="44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spc="-1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здоровья, 	</a:t>
                      </a:r>
                      <a:r>
                        <a:rPr sz="105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профилактики</a:t>
                      </a:r>
                      <a:r>
                        <a:rPr sz="1050" spc="7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заболеваний,</a:t>
                      </a:r>
                      <a:r>
                        <a:rPr sz="1050" spc="7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формирования</a:t>
                      </a:r>
                      <a:r>
                        <a:rPr sz="1050" spc="6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здорового</a:t>
                      </a:r>
                      <a:r>
                        <a:rPr sz="1050" spc="6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образа</a:t>
                      </a:r>
                      <a:r>
                        <a:rPr sz="1050" spc="6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жизни</a:t>
                      </a:r>
                      <a:r>
                        <a:rPr sz="1050" spc="55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и</a:t>
                      </a:r>
                      <a:r>
                        <a:rPr sz="1050" spc="55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здорового</a:t>
                      </a:r>
                      <a:r>
                        <a:rPr sz="1050" spc="6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05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питания</a:t>
                      </a:r>
                      <a:r>
                        <a:rPr sz="1050" spc="-1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9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(пп</a:t>
                      </a:r>
                      <a:r>
                        <a:rPr sz="900" dirty="0">
                          <a:solidFill>
                            <a:srgbClr val="1F3863"/>
                          </a:solidFill>
                          <a:latin typeface="Arial MT"/>
                          <a:cs typeface="Arial MT"/>
                        </a:rPr>
                        <a:t>.20)</a:t>
                      </a:r>
                      <a:r>
                        <a:rPr sz="900" spc="25" dirty="0">
                          <a:solidFill>
                            <a:srgbClr val="1F386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5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ч</a:t>
                      </a:r>
                      <a:r>
                        <a:rPr sz="900" spc="-25" dirty="0">
                          <a:solidFill>
                            <a:srgbClr val="1F3863"/>
                          </a:solidFill>
                          <a:latin typeface="Arial MT"/>
                          <a:cs typeface="Arial MT"/>
                        </a:rPr>
                        <a:t>.2 	</a:t>
                      </a:r>
                      <a:r>
                        <a:rPr sz="900" spc="-1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ст</a:t>
                      </a:r>
                      <a:r>
                        <a:rPr sz="900" spc="-10" dirty="0">
                          <a:solidFill>
                            <a:srgbClr val="1F3863"/>
                          </a:solidFill>
                          <a:latin typeface="Arial MT"/>
                          <a:cs typeface="Arial MT"/>
                        </a:rPr>
                        <a:t>.12).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65404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80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2270" marR="109855" indent="-287020">
                        <a:lnSpc>
                          <a:spcPct val="100000"/>
                        </a:lnSpc>
                        <a:buFont typeface="Wingdings" panose="05000000000000000000"/>
                        <a:buChar char=""/>
                        <a:tabLst>
                          <a:tab pos="382270" algn="l"/>
                        </a:tabLst>
                      </a:pPr>
                      <a:r>
                        <a:rPr sz="1100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Содержит требования</a:t>
                      </a:r>
                      <a:r>
                        <a:rPr sz="1100" spc="10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к</a:t>
                      </a:r>
                      <a:r>
                        <a:rPr sz="1100" spc="-10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b="1" dirty="0">
                          <a:solidFill>
                            <a:srgbClr val="1F3763"/>
                          </a:solidFill>
                          <a:latin typeface="Arial" panose="020B0604020202020204"/>
                          <a:cs typeface="Arial" panose="020B0604020202020204"/>
                        </a:rPr>
                        <a:t>безопасности</a:t>
                      </a:r>
                      <a:r>
                        <a:rPr sz="1100" b="1" spc="-10" dirty="0">
                          <a:solidFill>
                            <a:srgbClr val="1F376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b="1" dirty="0">
                          <a:solidFill>
                            <a:srgbClr val="1F3763"/>
                          </a:solidFill>
                          <a:latin typeface="Arial" panose="020B0604020202020204"/>
                          <a:cs typeface="Arial" panose="020B0604020202020204"/>
                        </a:rPr>
                        <a:t>пищевой</a:t>
                      </a:r>
                      <a:r>
                        <a:rPr sz="1100" b="1" spc="-5" dirty="0">
                          <a:solidFill>
                            <a:srgbClr val="1F376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b="1" dirty="0">
                          <a:solidFill>
                            <a:srgbClr val="1F3763"/>
                          </a:solidFill>
                          <a:latin typeface="Arial" panose="020B0604020202020204"/>
                          <a:cs typeface="Arial" panose="020B0604020202020204"/>
                        </a:rPr>
                        <a:t>продукции</a:t>
                      </a:r>
                      <a:r>
                        <a:rPr sz="1100" b="1" spc="-25" dirty="0">
                          <a:solidFill>
                            <a:srgbClr val="1F376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детского</a:t>
                      </a:r>
                      <a:r>
                        <a:rPr sz="1100" spc="15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питания,</a:t>
                      </a:r>
                      <a:r>
                        <a:rPr sz="1100" spc="305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в</a:t>
                      </a:r>
                      <a:r>
                        <a:rPr sz="1100" spc="-5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том</a:t>
                      </a:r>
                      <a:r>
                        <a:rPr sz="1100" spc="15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spc="-10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числе </a:t>
                      </a:r>
                      <a:r>
                        <a:rPr sz="1100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детей</a:t>
                      </a:r>
                      <a:r>
                        <a:rPr sz="1100" spc="-40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spc="-10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школьного</a:t>
                      </a:r>
                      <a:r>
                        <a:rPr sz="1100" spc="-30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spc="-10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возраста</a:t>
                      </a:r>
                      <a:r>
                        <a:rPr sz="1100" spc="-35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763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sz="1100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ст</a:t>
                      </a:r>
                      <a:r>
                        <a:rPr sz="1100" dirty="0">
                          <a:solidFill>
                            <a:srgbClr val="1F3763"/>
                          </a:solidFill>
                          <a:latin typeface="Arial MT"/>
                          <a:cs typeface="Arial MT"/>
                        </a:rPr>
                        <a:t>.8,</a:t>
                      </a:r>
                      <a:r>
                        <a:rPr sz="1100" spc="-60" dirty="0">
                          <a:solidFill>
                            <a:srgbClr val="1F376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приложение</a:t>
                      </a:r>
                      <a:r>
                        <a:rPr sz="1100" spc="-35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763"/>
                          </a:solidFill>
                          <a:latin typeface="Arial MT"/>
                          <a:cs typeface="Arial MT"/>
                        </a:rPr>
                        <a:t>1,</a:t>
                      </a:r>
                      <a:r>
                        <a:rPr sz="1100" spc="-40" dirty="0">
                          <a:solidFill>
                            <a:srgbClr val="1F376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раздел</a:t>
                      </a:r>
                      <a:r>
                        <a:rPr sz="1100" spc="-30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763"/>
                          </a:solidFill>
                          <a:latin typeface="Arial MT"/>
                          <a:cs typeface="Arial MT"/>
                        </a:rPr>
                        <a:t>1.12</a:t>
                      </a:r>
                      <a:r>
                        <a:rPr sz="1100" spc="-45" dirty="0">
                          <a:solidFill>
                            <a:srgbClr val="1F376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приложения</a:t>
                      </a:r>
                      <a:r>
                        <a:rPr sz="1100" spc="-30" dirty="0">
                          <a:solidFill>
                            <a:srgbClr val="1F37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spc="-25" dirty="0">
                          <a:solidFill>
                            <a:srgbClr val="1F3763"/>
                          </a:solidFill>
                          <a:latin typeface="Arial MT"/>
                          <a:cs typeface="Arial MT"/>
                        </a:rPr>
                        <a:t>2)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02665">
                <a:tc>
                  <a:txBody>
                    <a:bodyPr/>
                    <a:lstStyle/>
                    <a:p>
                      <a:pPr marL="379095" indent="-286385">
                        <a:lnSpc>
                          <a:spcPct val="100000"/>
                        </a:lnSpc>
                        <a:spcBef>
                          <a:spcPts val="1185"/>
                        </a:spcBef>
                        <a:buFont typeface="Wingdings" panose="05000000000000000000"/>
                        <a:buChar char=""/>
                        <a:tabLst>
                          <a:tab pos="379095" algn="l"/>
                        </a:tabLst>
                      </a:pP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Установлены</a:t>
                      </a:r>
                      <a:r>
                        <a:rPr sz="1100" spc="15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санитарно-эпидемиологические</a:t>
                      </a:r>
                      <a:r>
                        <a:rPr sz="1100" b="1" spc="-25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b="1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требования</a:t>
                      </a:r>
                      <a:r>
                        <a:rPr sz="1100" b="1" spc="-25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b="1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к</a:t>
                      </a:r>
                      <a:r>
                        <a:rPr sz="1100" b="1" spc="15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b="1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объекту питания</a:t>
                      </a:r>
                      <a:r>
                        <a:rPr sz="1100" b="1" spc="-30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spc="-1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(пищеблоку</a:t>
                      </a:r>
                      <a:r>
                        <a:rPr sz="1100" spc="-10" dirty="0">
                          <a:solidFill>
                            <a:srgbClr val="1F3863"/>
                          </a:solidFill>
                          <a:latin typeface="Arial MT"/>
                          <a:cs typeface="Arial MT"/>
                        </a:rPr>
                        <a:t>):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  <a:p>
                      <a:pPr marL="379095" indent="-286385">
                        <a:lnSpc>
                          <a:spcPct val="100000"/>
                        </a:lnSpc>
                        <a:buFont typeface="Wingdings" panose="05000000000000000000"/>
                        <a:buChar char=""/>
                        <a:tabLst>
                          <a:tab pos="379095" algn="l"/>
                        </a:tabLst>
                      </a:pP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содержит</a:t>
                      </a:r>
                      <a:r>
                        <a:rPr sz="1100" spc="-65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требования</a:t>
                      </a:r>
                      <a:r>
                        <a:rPr sz="1100" spc="-5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к</a:t>
                      </a:r>
                      <a:r>
                        <a:rPr sz="1100" spc="-3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условиям</a:t>
                      </a:r>
                      <a:r>
                        <a:rPr sz="1100" spc="-5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spc="-1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питания</a:t>
                      </a:r>
                      <a:r>
                        <a:rPr sz="1100" spc="-10" dirty="0">
                          <a:solidFill>
                            <a:srgbClr val="1F3863"/>
                          </a:solidFill>
                          <a:latin typeface="Arial MT"/>
                          <a:cs typeface="Arial MT"/>
                        </a:rPr>
                        <a:t>;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  <a:p>
                      <a:pPr marL="379095" indent="-286385">
                        <a:lnSpc>
                          <a:spcPct val="100000"/>
                        </a:lnSpc>
                        <a:buFont typeface="Wingdings" panose="05000000000000000000"/>
                        <a:buChar char=""/>
                        <a:tabLst>
                          <a:tab pos="379095" algn="l"/>
                        </a:tabLst>
                      </a:pP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содержит</a:t>
                      </a:r>
                      <a:r>
                        <a:rPr sz="1100" spc="-6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требования</a:t>
                      </a:r>
                      <a:r>
                        <a:rPr sz="1100" spc="-55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к</a:t>
                      </a:r>
                      <a:r>
                        <a:rPr sz="1100" spc="-25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spc="-1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пищеблоку</a:t>
                      </a:r>
                      <a:r>
                        <a:rPr sz="1100" spc="-10" dirty="0">
                          <a:solidFill>
                            <a:srgbClr val="1F3863"/>
                          </a:solidFill>
                          <a:latin typeface="Arial MT"/>
                          <a:cs typeface="Arial MT"/>
                        </a:rPr>
                        <a:t>;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  <a:p>
                      <a:pPr marL="379095" indent="-286385">
                        <a:lnSpc>
                          <a:spcPct val="100000"/>
                        </a:lnSpc>
                        <a:buFont typeface="Wingdings" panose="05000000000000000000"/>
                        <a:buChar char=""/>
                        <a:tabLst>
                          <a:tab pos="379095" algn="l"/>
                        </a:tabLst>
                      </a:pPr>
                      <a:r>
                        <a:rPr sz="1100" spc="-1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содержит</a:t>
                      </a:r>
                      <a:r>
                        <a:rPr sz="1100" spc="-45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требования</a:t>
                      </a:r>
                      <a:r>
                        <a:rPr sz="1100" spc="-3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к</a:t>
                      </a:r>
                      <a:r>
                        <a:rPr sz="1100" spc="-1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оборудованию,</a:t>
                      </a:r>
                      <a:r>
                        <a:rPr sz="1100" spc="-6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инвентарю</a:t>
                      </a:r>
                      <a:r>
                        <a:rPr sz="1100" spc="-2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и</a:t>
                      </a:r>
                      <a:r>
                        <a:rPr sz="1100" spc="-25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spc="-1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посуде</a:t>
                      </a:r>
                      <a:r>
                        <a:rPr sz="1100" spc="-10" dirty="0">
                          <a:solidFill>
                            <a:srgbClr val="1F3863"/>
                          </a:solidFill>
                          <a:latin typeface="Arial MT"/>
                          <a:cs typeface="Arial MT"/>
                        </a:rPr>
                        <a:t>.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5049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79248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28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endParaRPr sz="1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79095" indent="-286385">
                        <a:lnSpc>
                          <a:spcPct val="100000"/>
                        </a:lnSpc>
                        <a:buFont typeface="Wingdings" panose="05000000000000000000"/>
                        <a:buChar char=""/>
                        <a:tabLst>
                          <a:tab pos="379095" algn="l"/>
                        </a:tabLst>
                      </a:pP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Содержит</a:t>
                      </a:r>
                      <a:r>
                        <a:rPr sz="1100" spc="-3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b="1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нормы</a:t>
                      </a:r>
                      <a:r>
                        <a:rPr sz="1100" b="1" spc="-35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b="1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питания</a:t>
                      </a:r>
                      <a:r>
                        <a:rPr sz="1100" b="1" spc="-55" dirty="0">
                          <a:solidFill>
                            <a:srgbClr val="1F386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на</a:t>
                      </a:r>
                      <a:r>
                        <a:rPr sz="1100" spc="-15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spc="-10" dirty="0">
                          <a:solidFill>
                            <a:srgbClr val="1F3863"/>
                          </a:solidFill>
                          <a:latin typeface="Arial MT"/>
                          <a:cs typeface="Arial MT"/>
                        </a:rPr>
                        <a:t>1-</a:t>
                      </a: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го</a:t>
                      </a:r>
                      <a:r>
                        <a:rPr sz="1100" spc="-4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spc="-1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ребенка</a:t>
                      </a:r>
                      <a:r>
                        <a:rPr sz="1100" spc="-15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в</a:t>
                      </a:r>
                      <a:r>
                        <a:rPr sz="1100" spc="-15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 </a:t>
                      </a:r>
                      <a:r>
                        <a:rPr sz="1100" spc="-20" dirty="0">
                          <a:solidFill>
                            <a:srgbClr val="1F3863"/>
                          </a:solidFill>
                          <a:latin typeface="Microsoft Sans Serif" panose="020B0604020202020204"/>
                          <a:cs typeface="Microsoft Sans Serif" panose="020B0604020202020204"/>
                        </a:rPr>
                        <a:t>день</a:t>
                      </a:r>
                      <a:endParaRPr sz="1100" dirty="0">
                        <a:latin typeface="Microsoft Sans Serif" panose="020B0604020202020204"/>
                        <a:cs typeface="Microsoft Sans Serif" panose="020B0604020202020204"/>
                      </a:endParaRPr>
                    </a:p>
                  </a:txBody>
                  <a:tcPr marL="0" marR="0" marT="135890" marB="0">
                    <a:lnT w="79248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41" name="object 41"/>
          <p:cNvGrpSpPr/>
          <p:nvPr/>
        </p:nvGrpSpPr>
        <p:grpSpPr>
          <a:xfrm>
            <a:off x="0" y="4416297"/>
            <a:ext cx="5106035" cy="2202815"/>
            <a:chOff x="0" y="4416297"/>
            <a:chExt cx="5106035" cy="2202815"/>
          </a:xfrm>
        </p:grpSpPr>
        <p:sp>
          <p:nvSpPr>
            <p:cNvPr id="42" name="object 42"/>
            <p:cNvSpPr/>
            <p:nvPr/>
          </p:nvSpPr>
          <p:spPr>
            <a:xfrm>
              <a:off x="4917947" y="4422647"/>
              <a:ext cx="181610" cy="485140"/>
            </a:xfrm>
            <a:custGeom>
              <a:avLst/>
              <a:gdLst/>
              <a:ahLst/>
              <a:cxnLst/>
              <a:rect l="l" t="t" r="r" b="b"/>
              <a:pathLst>
                <a:path w="181610" h="485139">
                  <a:moveTo>
                    <a:pt x="90677" y="0"/>
                  </a:moveTo>
                  <a:lnTo>
                    <a:pt x="90677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90677" y="363474"/>
                  </a:lnTo>
                  <a:lnTo>
                    <a:pt x="90677" y="484631"/>
                  </a:lnTo>
                  <a:lnTo>
                    <a:pt x="181355" y="242315"/>
                  </a:lnTo>
                  <a:lnTo>
                    <a:pt x="9067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917947" y="4422647"/>
              <a:ext cx="181610" cy="485140"/>
            </a:xfrm>
            <a:custGeom>
              <a:avLst/>
              <a:gdLst/>
              <a:ahLst/>
              <a:cxnLst/>
              <a:rect l="l" t="t" r="r" b="b"/>
              <a:pathLst>
                <a:path w="181610" h="485139">
                  <a:moveTo>
                    <a:pt x="0" y="121157"/>
                  </a:moveTo>
                  <a:lnTo>
                    <a:pt x="90677" y="121157"/>
                  </a:lnTo>
                  <a:lnTo>
                    <a:pt x="90677" y="0"/>
                  </a:lnTo>
                  <a:lnTo>
                    <a:pt x="181355" y="242315"/>
                  </a:lnTo>
                  <a:lnTo>
                    <a:pt x="90677" y="484631"/>
                  </a:lnTo>
                  <a:lnTo>
                    <a:pt x="90677" y="363474"/>
                  </a:lnTo>
                  <a:lnTo>
                    <a:pt x="0" y="363474"/>
                  </a:lnTo>
                  <a:lnTo>
                    <a:pt x="0" y="12115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5125211"/>
              <a:ext cx="4991100" cy="1493520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73152" y="5204459"/>
            <a:ext cx="4808220" cy="13398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43180" rIns="0" bIns="0" rtlCol="0">
            <a:spAutoFit/>
          </a:bodyPr>
          <a:lstStyle/>
          <a:p>
            <a:pPr marL="135255" marR="129540" indent="8890" algn="ctr">
              <a:lnSpc>
                <a:spcPct val="100000"/>
              </a:lnSpc>
              <a:spcBef>
                <a:spcPts val="340"/>
              </a:spcBef>
            </a:pP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Приказ</a:t>
            </a:r>
            <a:r>
              <a:rPr sz="1050" b="1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Министра</a:t>
            </a:r>
            <a:r>
              <a:rPr sz="1050" b="1" spc="-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образования</a:t>
            </a:r>
            <a:r>
              <a:rPr sz="1050" b="1" spc="-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050" b="1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науки</a:t>
            </a:r>
            <a:r>
              <a:rPr sz="105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Республики</a:t>
            </a:r>
            <a:r>
              <a:rPr sz="105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Казахстан</a:t>
            </a:r>
            <a:r>
              <a:rPr sz="1050" b="1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от</a:t>
            </a:r>
            <a:r>
              <a:rPr sz="105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31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октября</a:t>
            </a:r>
            <a:r>
              <a:rPr sz="105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2018</a:t>
            </a:r>
            <a:r>
              <a:rPr sz="105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года</a:t>
            </a:r>
            <a:r>
              <a:rPr sz="105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№</a:t>
            </a:r>
            <a:r>
              <a:rPr sz="105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598</a:t>
            </a:r>
            <a:r>
              <a:rPr sz="1050" b="1" spc="2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«Об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утверждении</a:t>
            </a:r>
            <a:r>
              <a:rPr sz="1000" spc="5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Правил</a:t>
            </a:r>
            <a:r>
              <a:rPr sz="1000" spc="1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организации</a:t>
            </a:r>
            <a:r>
              <a:rPr sz="1000" spc="2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питания </a:t>
            </a:r>
            <a:r>
              <a:rPr sz="1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обучающихся</a:t>
            </a:r>
            <a:r>
              <a:rPr sz="1000" spc="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000" spc="-2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государственных</a:t>
            </a:r>
            <a:r>
              <a:rPr sz="1000" spc="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организациях</a:t>
            </a:r>
            <a:r>
              <a:rPr sz="1000" spc="-2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среднего,</a:t>
            </a:r>
            <a:r>
              <a:rPr sz="1000" spc="-3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технического</a:t>
            </a:r>
            <a:r>
              <a:rPr sz="1000" spc="-2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профессионального,</a:t>
            </a:r>
            <a:r>
              <a:rPr sz="1000" spc="5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послесреднего</a:t>
            </a:r>
            <a:r>
              <a:rPr sz="1000" spc="4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образования,</a:t>
            </a:r>
            <a:r>
              <a:rPr sz="1000" spc="4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внешкольных</a:t>
            </a:r>
            <a:endParaRPr sz="1000" dirty="0">
              <a:latin typeface="Microsoft Sans Serif" panose="020B0604020202020204"/>
              <a:cs typeface="Microsoft Sans Serif" panose="020B0604020202020204"/>
            </a:endParaRPr>
          </a:p>
          <a:p>
            <a:pPr marL="97155" marR="94615" indent="13335" algn="ctr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организациях</a:t>
            </a:r>
            <a:r>
              <a:rPr sz="1000" spc="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дополнительного</a:t>
            </a:r>
            <a:r>
              <a:rPr sz="1000" spc="4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образования,</a:t>
            </a:r>
            <a:r>
              <a:rPr sz="1000" spc="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а</a:t>
            </a:r>
            <a:r>
              <a:rPr sz="1000" spc="-1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также</a:t>
            </a:r>
            <a:r>
              <a:rPr sz="1000" spc="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приобретения</a:t>
            </a:r>
            <a:r>
              <a:rPr sz="1000" spc="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товаров, </a:t>
            </a:r>
            <a:r>
              <a:rPr sz="1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связанных</a:t>
            </a:r>
            <a:r>
              <a:rPr sz="1000" spc="-1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000" spc="-1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обеспечением</a:t>
            </a:r>
            <a:r>
              <a:rPr sz="1000" spc="-2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питания детей,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воспитывающихся</a:t>
            </a:r>
            <a:r>
              <a:rPr sz="1000" spc="2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000" spc="-1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обучающихся </a:t>
            </a:r>
            <a:r>
              <a:rPr sz="1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000" spc="-1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государственных</a:t>
            </a:r>
            <a:r>
              <a:rPr sz="1000" spc="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дошкольных</a:t>
            </a:r>
            <a:r>
              <a:rPr sz="1000" spc="1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организациях,</a:t>
            </a:r>
            <a:r>
              <a:rPr sz="1000" spc="-2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организациях</a:t>
            </a:r>
            <a:r>
              <a:rPr sz="1000" spc="-1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образования</a:t>
            </a:r>
            <a:r>
              <a:rPr sz="1000" spc="5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sz="1000" spc="-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детей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1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сирот и</a:t>
            </a:r>
            <a:r>
              <a:rPr sz="1000" spc="-2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детей, оставшихся</a:t>
            </a:r>
            <a:r>
              <a:rPr sz="1000" spc="-2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без</a:t>
            </a:r>
            <a:r>
              <a:rPr sz="1000" spc="-1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попечения</a:t>
            </a:r>
            <a:r>
              <a:rPr sz="1000" spc="-2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родителей»</a:t>
            </a:r>
            <a:endParaRPr sz="1000" dirty="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46" name="object 4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082540" y="5343144"/>
            <a:ext cx="7109459" cy="920483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5218176" y="5416296"/>
            <a:ext cx="6951345" cy="7791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41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15"/>
              </a:spcBef>
            </a:pPr>
            <a:endParaRPr sz="1100" dirty="0">
              <a:latin typeface="Times New Roman" panose="02020603050405020304"/>
              <a:cs typeface="Times New Roman" panose="02020603050405020304"/>
            </a:endParaRPr>
          </a:p>
          <a:p>
            <a:pPr marL="264160" indent="-171450">
              <a:lnSpc>
                <a:spcPct val="100000"/>
              </a:lnSpc>
              <a:buFont typeface="Wingdings" panose="05000000000000000000"/>
              <a:buChar char=""/>
              <a:tabLst>
                <a:tab pos="264160" algn="l"/>
              </a:tabLst>
            </a:pPr>
            <a:r>
              <a:rPr sz="1100" dirty="0">
                <a:solidFill>
                  <a:srgbClr val="1F3763"/>
                </a:solidFill>
                <a:latin typeface="Microsoft Sans Serif" panose="020B0604020202020204"/>
                <a:cs typeface="Microsoft Sans Serif" panose="020B0604020202020204"/>
              </a:rPr>
              <a:t>Установлены</a:t>
            </a:r>
            <a:r>
              <a:rPr sz="1100" spc="-30" dirty="0">
                <a:solidFill>
                  <a:srgbClr val="1F37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00" b="1" dirty="0">
                <a:solidFill>
                  <a:srgbClr val="1F3763"/>
                </a:solidFill>
                <a:latin typeface="Arial" panose="020B0604020202020204"/>
                <a:cs typeface="Arial" panose="020B0604020202020204"/>
              </a:rPr>
              <a:t>требования</a:t>
            </a:r>
            <a:r>
              <a:rPr sz="1100" b="1" spc="-75" dirty="0">
                <a:solidFill>
                  <a:srgbClr val="1F376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b="1" dirty="0">
                <a:solidFill>
                  <a:srgbClr val="1F3763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100" b="1" spc="-30" dirty="0">
                <a:solidFill>
                  <a:srgbClr val="1F376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b="1" dirty="0">
                <a:solidFill>
                  <a:srgbClr val="1F3763"/>
                </a:solidFill>
                <a:latin typeface="Arial" panose="020B0604020202020204"/>
                <a:cs typeface="Arial" panose="020B0604020202020204"/>
              </a:rPr>
              <a:t>Поставщику</a:t>
            </a:r>
            <a:r>
              <a:rPr sz="1100" dirty="0">
                <a:solidFill>
                  <a:srgbClr val="1F3763"/>
                </a:solidFill>
                <a:latin typeface="Arial MT"/>
                <a:cs typeface="Arial MT"/>
              </a:rPr>
              <a:t>,</a:t>
            </a:r>
            <a:r>
              <a:rPr sz="1100" spc="-40" dirty="0">
                <a:solidFill>
                  <a:srgbClr val="1F3763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F3763"/>
                </a:solidFill>
                <a:latin typeface="Microsoft Sans Serif" panose="020B0604020202020204"/>
                <a:cs typeface="Microsoft Sans Serif" panose="020B0604020202020204"/>
              </a:rPr>
              <a:t>оказывающий</a:t>
            </a:r>
            <a:r>
              <a:rPr sz="1100" spc="-35" dirty="0">
                <a:solidFill>
                  <a:srgbClr val="1F37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00" dirty="0">
                <a:solidFill>
                  <a:srgbClr val="1F3763"/>
                </a:solidFill>
                <a:latin typeface="Microsoft Sans Serif" panose="020B0604020202020204"/>
                <a:cs typeface="Microsoft Sans Serif" panose="020B0604020202020204"/>
              </a:rPr>
              <a:t>услуги</a:t>
            </a:r>
            <a:r>
              <a:rPr sz="1100" spc="-20" dirty="0">
                <a:solidFill>
                  <a:srgbClr val="1F37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00" dirty="0">
                <a:solidFill>
                  <a:srgbClr val="1F3763"/>
                </a:solidFill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sz="1100" spc="-20" dirty="0">
                <a:solidFill>
                  <a:srgbClr val="1F37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00" spc="-10" dirty="0">
                <a:solidFill>
                  <a:srgbClr val="1F3763"/>
                </a:solidFill>
                <a:latin typeface="Microsoft Sans Serif" panose="020B0604020202020204"/>
                <a:cs typeface="Microsoft Sans Serif" panose="020B0604020202020204"/>
              </a:rPr>
              <a:t>организации</a:t>
            </a:r>
            <a:r>
              <a:rPr sz="1100" spc="-35" dirty="0">
                <a:solidFill>
                  <a:srgbClr val="1F37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00" spc="-10" dirty="0">
                <a:solidFill>
                  <a:srgbClr val="1F3763"/>
                </a:solidFill>
                <a:latin typeface="Microsoft Sans Serif" panose="020B0604020202020204"/>
                <a:cs typeface="Microsoft Sans Serif" panose="020B0604020202020204"/>
              </a:rPr>
              <a:t>питания</a:t>
            </a:r>
            <a:endParaRPr sz="1100" dirty="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48" name="object 4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716267"/>
            <a:ext cx="4882896" cy="716292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73152" y="787908"/>
            <a:ext cx="4701540" cy="5778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42545" rIns="0" bIns="0" rtlCol="0">
            <a:spAutoFit/>
          </a:bodyPr>
          <a:lstStyle/>
          <a:p>
            <a:pPr marL="321310">
              <a:lnSpc>
                <a:spcPct val="100000"/>
              </a:lnSpc>
              <a:spcBef>
                <a:spcPts val="335"/>
              </a:spcBef>
            </a:pP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Кодекс</a:t>
            </a:r>
            <a:r>
              <a:rPr sz="1050" b="1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РК</a:t>
            </a:r>
            <a:r>
              <a:rPr sz="1050" b="1" spc="-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«О</a:t>
            </a:r>
            <a:r>
              <a:rPr sz="105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здоровье</a:t>
            </a:r>
            <a:r>
              <a:rPr sz="1050" b="1" spc="-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народа</a:t>
            </a:r>
            <a:r>
              <a:rPr sz="105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05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системе</a:t>
            </a:r>
            <a:r>
              <a:rPr sz="105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здравоохранения»</a:t>
            </a:r>
            <a:endParaRPr sz="105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17" y="12902"/>
            <a:ext cx="11040745" cy="307777"/>
          </a:xfrm>
        </p:spPr>
        <p:txBody>
          <a:bodyPr/>
          <a:lstStyle/>
          <a:p>
            <a:pPr algn="ctr"/>
            <a:r>
              <a:rPr lang="ru-RU" sz="2000" dirty="0"/>
              <a:t>Размещение Стандарта питания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7391400" cy="52622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907875" y="5905815"/>
            <a:ext cx="1021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Информационно-правовая система нормативных правовых актов РК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www.adilet.zan.kz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http://10.61.42.188/rus/docs/V2000021857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6" descr="Компьютерные иконки Font Awesome, значок ссылки, угол, другие,  инкапсулированный PostScript png | PNGWing"/>
          <p:cNvSpPr>
            <a:spLocks noChangeAspect="1" noChangeArrowheads="1"/>
          </p:cNvSpPr>
          <p:nvPr/>
        </p:nvSpPr>
        <p:spPr bwMode="auto">
          <a:xfrm>
            <a:off x="307975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92" y="6096000"/>
            <a:ext cx="732152" cy="73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35"/>
            <a:ext cx="12192000" cy="680085"/>
          </a:xfrm>
          <a:custGeom>
            <a:avLst/>
            <a:gdLst/>
            <a:ahLst/>
            <a:cxnLst/>
            <a:rect l="l" t="t" r="r" b="b"/>
            <a:pathLst>
              <a:path w="12192000" h="680085">
                <a:moveTo>
                  <a:pt x="12192000" y="0"/>
                </a:moveTo>
                <a:lnTo>
                  <a:pt x="0" y="0"/>
                </a:lnTo>
                <a:lnTo>
                  <a:pt x="0" y="679704"/>
                </a:lnTo>
                <a:lnTo>
                  <a:pt x="12192000" y="67970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980" rIns="0" bIns="0" rtlCol="0">
            <a:spAutoFit/>
          </a:bodyPr>
          <a:lstStyle/>
          <a:p>
            <a:pPr algn="ctr">
              <a:lnSpc>
                <a:spcPts val="2310"/>
              </a:lnSpc>
              <a:spcBef>
                <a:spcPts val="100"/>
              </a:spcBef>
            </a:pPr>
            <a:r>
              <a:rPr sz="2000" dirty="0"/>
              <a:t>Новый</a:t>
            </a:r>
            <a:r>
              <a:rPr sz="2000" spc="-45" dirty="0"/>
              <a:t> </a:t>
            </a:r>
            <a:r>
              <a:rPr sz="2000" dirty="0"/>
              <a:t>Стандарт</a:t>
            </a:r>
            <a:r>
              <a:rPr sz="2000" spc="-30" dirty="0"/>
              <a:t> </a:t>
            </a:r>
            <a:r>
              <a:rPr sz="2000" dirty="0"/>
              <a:t>питания</a:t>
            </a:r>
            <a:r>
              <a:rPr sz="2000" spc="-30" dirty="0"/>
              <a:t> </a:t>
            </a:r>
            <a:r>
              <a:rPr sz="2000" dirty="0"/>
              <a:t>в</a:t>
            </a:r>
            <a:r>
              <a:rPr sz="2000" spc="-35" dirty="0"/>
              <a:t> </a:t>
            </a:r>
            <a:r>
              <a:rPr sz="2000" spc="-10" dirty="0"/>
              <a:t>организациях</a:t>
            </a:r>
            <a:r>
              <a:rPr sz="2000" spc="-75" dirty="0"/>
              <a:t> </a:t>
            </a:r>
            <a:r>
              <a:rPr sz="2000" spc="-10" dirty="0"/>
              <a:t>образования</a:t>
            </a:r>
            <a:endParaRPr sz="2000"/>
          </a:p>
          <a:p>
            <a:pPr marL="9525" marR="5080" algn="ctr">
              <a:lnSpc>
                <a:spcPts val="860"/>
              </a:lnSpc>
              <a:spcBef>
                <a:spcPts val="120"/>
              </a:spcBef>
            </a:pPr>
            <a:r>
              <a:rPr sz="900" dirty="0"/>
              <a:t>(приказ</a:t>
            </a:r>
            <a:r>
              <a:rPr sz="900" spc="-20" dirty="0"/>
              <a:t> </a:t>
            </a:r>
            <a:r>
              <a:rPr sz="900" dirty="0"/>
              <a:t>МЗ</a:t>
            </a:r>
            <a:r>
              <a:rPr sz="900" spc="-25" dirty="0"/>
              <a:t> </a:t>
            </a:r>
            <a:r>
              <a:rPr sz="900" dirty="0"/>
              <a:t>РК</a:t>
            </a:r>
            <a:r>
              <a:rPr sz="900" spc="-10" dirty="0"/>
              <a:t> </a:t>
            </a:r>
            <a:r>
              <a:rPr sz="900" dirty="0"/>
              <a:t>от</a:t>
            </a:r>
            <a:r>
              <a:rPr sz="900" spc="-15" dirty="0"/>
              <a:t> </a:t>
            </a:r>
            <a:r>
              <a:rPr sz="900" dirty="0"/>
              <a:t>04</a:t>
            </a:r>
            <a:r>
              <a:rPr sz="900" spc="-20" dirty="0"/>
              <a:t> </a:t>
            </a:r>
            <a:r>
              <a:rPr sz="900" dirty="0"/>
              <a:t>марта</a:t>
            </a:r>
            <a:r>
              <a:rPr sz="900" spc="15" dirty="0"/>
              <a:t> </a:t>
            </a:r>
            <a:r>
              <a:rPr sz="900" dirty="0"/>
              <a:t>2025</a:t>
            </a:r>
            <a:r>
              <a:rPr sz="900" spc="-30" dirty="0"/>
              <a:t> </a:t>
            </a:r>
            <a:r>
              <a:rPr sz="900" dirty="0"/>
              <a:t>года</a:t>
            </a:r>
            <a:r>
              <a:rPr sz="900" spc="-10" dirty="0"/>
              <a:t> </a:t>
            </a:r>
            <a:r>
              <a:rPr sz="900" dirty="0"/>
              <a:t>№</a:t>
            </a:r>
            <a:r>
              <a:rPr sz="900" spc="5" dirty="0"/>
              <a:t> </a:t>
            </a:r>
            <a:r>
              <a:rPr sz="900" dirty="0"/>
              <a:t>16</a:t>
            </a:r>
            <a:r>
              <a:rPr sz="900" spc="-20" dirty="0"/>
              <a:t> </a:t>
            </a:r>
            <a:r>
              <a:rPr sz="900" dirty="0"/>
              <a:t>«О</a:t>
            </a:r>
            <a:r>
              <a:rPr sz="900" spc="-15" dirty="0"/>
              <a:t> </a:t>
            </a:r>
            <a:r>
              <a:rPr sz="900" dirty="0"/>
              <a:t>внесении</a:t>
            </a:r>
            <a:r>
              <a:rPr sz="900" spc="-35" dirty="0"/>
              <a:t> </a:t>
            </a:r>
            <a:r>
              <a:rPr sz="900" dirty="0"/>
              <a:t>изменений</a:t>
            </a:r>
            <a:r>
              <a:rPr sz="900" spc="-20" dirty="0"/>
              <a:t> </a:t>
            </a:r>
            <a:r>
              <a:rPr sz="900" dirty="0"/>
              <a:t>в</a:t>
            </a:r>
            <a:r>
              <a:rPr sz="900" spc="-10" dirty="0"/>
              <a:t> </a:t>
            </a:r>
            <a:r>
              <a:rPr sz="900" dirty="0"/>
              <a:t>приказ</a:t>
            </a:r>
            <a:r>
              <a:rPr sz="900" spc="-40" dirty="0"/>
              <a:t> </a:t>
            </a:r>
            <a:r>
              <a:rPr sz="900" dirty="0"/>
              <a:t>МЗ</a:t>
            </a:r>
            <a:r>
              <a:rPr sz="900" spc="-10" dirty="0"/>
              <a:t> </a:t>
            </a:r>
            <a:r>
              <a:rPr sz="900" dirty="0"/>
              <a:t>РК</a:t>
            </a:r>
            <a:r>
              <a:rPr sz="900" spc="-20" dirty="0"/>
              <a:t> </a:t>
            </a:r>
            <a:r>
              <a:rPr sz="900" dirty="0"/>
              <a:t>от</a:t>
            </a:r>
            <a:r>
              <a:rPr sz="900" spc="-15" dirty="0"/>
              <a:t> </a:t>
            </a:r>
            <a:r>
              <a:rPr sz="900" dirty="0"/>
              <a:t>21</a:t>
            </a:r>
            <a:r>
              <a:rPr sz="900" spc="-10" dirty="0"/>
              <a:t> </a:t>
            </a:r>
            <a:r>
              <a:rPr sz="900" dirty="0"/>
              <a:t>декабря</a:t>
            </a:r>
            <a:r>
              <a:rPr sz="900" spc="-30" dirty="0"/>
              <a:t> </a:t>
            </a:r>
            <a:r>
              <a:rPr sz="900" dirty="0"/>
              <a:t>2020</a:t>
            </a:r>
            <a:r>
              <a:rPr sz="900" spc="-30" dirty="0"/>
              <a:t> </a:t>
            </a:r>
            <a:r>
              <a:rPr sz="900" dirty="0"/>
              <a:t>года</a:t>
            </a:r>
            <a:r>
              <a:rPr sz="900" spc="-10" dirty="0"/>
              <a:t> </a:t>
            </a:r>
            <a:r>
              <a:rPr sz="900" dirty="0"/>
              <a:t>№</a:t>
            </a:r>
            <a:r>
              <a:rPr sz="900" spc="15" dirty="0"/>
              <a:t> </a:t>
            </a:r>
            <a:r>
              <a:rPr sz="900" dirty="0"/>
              <a:t>ҚР</a:t>
            </a:r>
            <a:r>
              <a:rPr sz="900" spc="-20" dirty="0"/>
              <a:t> </a:t>
            </a:r>
            <a:r>
              <a:rPr sz="900" spc="-10" dirty="0"/>
              <a:t>ДСМ-</a:t>
            </a:r>
            <a:r>
              <a:rPr sz="900" dirty="0"/>
              <a:t>302/2020</a:t>
            </a:r>
            <a:r>
              <a:rPr sz="900" spc="-30" dirty="0"/>
              <a:t> </a:t>
            </a:r>
            <a:r>
              <a:rPr sz="900" dirty="0"/>
              <a:t>«Об</a:t>
            </a:r>
            <a:r>
              <a:rPr sz="900" spc="-25" dirty="0"/>
              <a:t> </a:t>
            </a:r>
            <a:r>
              <a:rPr sz="900" dirty="0"/>
              <a:t>утверждении</a:t>
            </a:r>
            <a:r>
              <a:rPr sz="900" spc="20" dirty="0"/>
              <a:t> </a:t>
            </a:r>
            <a:r>
              <a:rPr sz="900" dirty="0"/>
              <a:t>Стандарта</a:t>
            </a:r>
            <a:r>
              <a:rPr sz="900" spc="25" dirty="0"/>
              <a:t> </a:t>
            </a:r>
            <a:r>
              <a:rPr sz="900" dirty="0"/>
              <a:t>питания в</a:t>
            </a:r>
            <a:r>
              <a:rPr sz="900" spc="-10" dirty="0"/>
              <a:t> </a:t>
            </a:r>
            <a:r>
              <a:rPr sz="900" dirty="0"/>
              <a:t>организациях</a:t>
            </a:r>
            <a:r>
              <a:rPr sz="900" spc="-25" dirty="0"/>
              <a:t> </a:t>
            </a:r>
            <a:r>
              <a:rPr sz="900" spc="-10" dirty="0"/>
              <a:t>здравоохранения</a:t>
            </a:r>
            <a:r>
              <a:rPr sz="900" spc="-45" dirty="0"/>
              <a:t> </a:t>
            </a:r>
            <a:r>
              <a:rPr sz="900" spc="-50" dirty="0"/>
              <a:t>и</a:t>
            </a:r>
            <a:r>
              <a:rPr sz="900" spc="-10" dirty="0"/>
              <a:t> образования»)</a:t>
            </a: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188468" y="2000503"/>
            <a:ext cx="23812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184150" algn="l"/>
                <a:tab pos="1047115" algn="l"/>
                <a:tab pos="1981835" algn="l"/>
              </a:tabLst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Ежедневно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утверждает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050" spc="-20" dirty="0">
                <a:solidFill>
                  <a:srgbClr val="FF0000"/>
                </a:solidFill>
                <a:latin typeface="Microsoft Sans Serif" panose="020B0604020202020204"/>
                <a:cs typeface="Microsoft Sans Serif" panose="020B0604020202020204"/>
              </a:rPr>
              <a:t>меню</a:t>
            </a:r>
            <a:r>
              <a:rPr sz="1050" spc="-20" dirty="0">
                <a:solidFill>
                  <a:srgbClr val="FF0000"/>
                </a:solidFill>
                <a:latin typeface="Arial MT"/>
                <a:cs typeface="Arial MT"/>
              </a:rPr>
              <a:t>-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0679" y="2160523"/>
            <a:ext cx="22085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FF0000"/>
                </a:solidFill>
                <a:latin typeface="Microsoft Sans Serif" panose="020B0604020202020204"/>
                <a:cs typeface="Microsoft Sans Serif" panose="020B0604020202020204"/>
              </a:rPr>
              <a:t>раскладку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 меню</a:t>
            </a:r>
            <a:r>
              <a:rPr sz="1050" spc="-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предстоящий</a:t>
            </a:r>
            <a:endParaRPr sz="105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679" y="2320544"/>
            <a:ext cx="22078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6100" algn="l"/>
                <a:tab pos="1087120" algn="l"/>
                <a:tab pos="2123440" algn="l"/>
              </a:tabLst>
            </a:pPr>
            <a:r>
              <a:rPr sz="1050" spc="-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день,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меню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размещается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endParaRPr sz="105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679" y="2480564"/>
            <a:ext cx="2207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столовой,</a:t>
            </a:r>
            <a:r>
              <a:rPr sz="1050" spc="40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050" spc="40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050" spc="41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месте,</a:t>
            </a:r>
            <a:r>
              <a:rPr sz="1050" spc="39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доступном</a:t>
            </a:r>
            <a:endParaRPr sz="105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679" y="2640584"/>
            <a:ext cx="22085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5450" algn="l"/>
                <a:tab pos="1186180" algn="l"/>
              </a:tabLst>
            </a:pPr>
            <a:r>
              <a:rPr sz="1050" spc="-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законных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представителей</a:t>
            </a:r>
            <a:endParaRPr sz="105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679" y="2800603"/>
            <a:ext cx="2207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учащихся,</a:t>
            </a:r>
            <a:r>
              <a:rPr sz="1050" spc="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а</a:t>
            </a:r>
            <a:r>
              <a:rPr sz="1050" spc="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также</a:t>
            </a:r>
            <a:r>
              <a:rPr sz="1050" spc="1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050" spc="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размещением</a:t>
            </a:r>
            <a:endParaRPr sz="105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0679" y="2960319"/>
            <a:ext cx="132270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7515" algn="l"/>
              </a:tabLst>
            </a:pPr>
            <a:r>
              <a:rPr sz="1050" spc="-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официальном</a:t>
            </a:r>
            <a:endParaRPr sz="105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0679" y="3120897"/>
            <a:ext cx="5238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ресурсе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9966" y="2960319"/>
            <a:ext cx="809625" cy="34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интернет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-</a:t>
            </a:r>
            <a:endParaRPr sz="105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организации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679" y="3280917"/>
            <a:ext cx="86804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образования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8468" y="3440938"/>
            <a:ext cx="23793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184150" algn="l"/>
                <a:tab pos="757555" algn="l"/>
                <a:tab pos="1865630" algn="l"/>
              </a:tabLst>
            </a:pPr>
            <a:r>
              <a:rPr sz="1050" spc="-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При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организации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питания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0679" y="3600958"/>
            <a:ext cx="22085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75385" algn="l"/>
              </a:tabLst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поставщиком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согласовывает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0679" y="3760977"/>
            <a:ext cx="15671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меню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-</a:t>
            </a:r>
            <a:r>
              <a:rPr sz="1050" spc="-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раскладку</a:t>
            </a:r>
            <a:r>
              <a:rPr sz="1050" spc="-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050" spc="3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меню</a:t>
            </a:r>
            <a:r>
              <a:rPr sz="1050" spc="-2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8468" y="3920997"/>
            <a:ext cx="23812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184150" algn="l"/>
                <a:tab pos="1280795" algn="l"/>
              </a:tabLst>
            </a:pPr>
            <a:r>
              <a:rPr sz="1050" spc="-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При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самостоятельной</a:t>
            </a:r>
            <a:endParaRPr sz="105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0679" y="4081017"/>
            <a:ext cx="22098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организации</a:t>
            </a:r>
            <a:r>
              <a:rPr sz="1050" spc="1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питания</a:t>
            </a:r>
            <a:r>
              <a:rPr sz="1050" spc="13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утверждает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0679" y="4240733"/>
            <a:ext cx="2207895" cy="34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95680" algn="l"/>
              </a:tabLst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программу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FF0000"/>
                </a:solidFill>
                <a:latin typeface="Microsoft Sans Serif" panose="020B0604020202020204"/>
                <a:cs typeface="Microsoft Sans Serif" panose="020B0604020202020204"/>
              </a:rPr>
              <a:t>производственного</a:t>
            </a:r>
            <a:endParaRPr sz="1050" dirty="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spc="-10" dirty="0">
                <a:solidFill>
                  <a:srgbClr val="FF0000"/>
                </a:solidFill>
                <a:latin typeface="Microsoft Sans Serif" panose="020B0604020202020204"/>
                <a:cs typeface="Microsoft Sans Serif" panose="020B0604020202020204"/>
              </a:rPr>
              <a:t>контроля</a:t>
            </a:r>
            <a:r>
              <a:rPr sz="1050" spc="-10" dirty="0">
                <a:solidFill>
                  <a:srgbClr val="FF0000"/>
                </a:solidFill>
                <a:latin typeface="Arial MT"/>
                <a:cs typeface="Arial MT"/>
              </a:rPr>
              <a:t>.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8468" y="4561458"/>
            <a:ext cx="238061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184785" algn="l"/>
              </a:tabLst>
            </a:pP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Определяет</a:t>
            </a:r>
            <a:r>
              <a:rPr sz="1050" b="1" spc="20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состав</a:t>
            </a:r>
            <a:r>
              <a:rPr sz="1050" spc="2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050" spc="21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положение 	бракеражной</a:t>
            </a:r>
            <a:r>
              <a:rPr sz="1050" spc="-4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комиссии</a:t>
            </a:r>
            <a:r>
              <a:rPr sz="1050" spc="-1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5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8468" y="4881498"/>
            <a:ext cx="238125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184785" algn="l"/>
                <a:tab pos="1938655" algn="l"/>
              </a:tabLst>
            </a:pP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Координирует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работу 	бракеражной</a:t>
            </a:r>
            <a:r>
              <a:rPr sz="1050" spc="-4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комиссии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8468" y="5201539"/>
            <a:ext cx="23812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184150" algn="l"/>
                <a:tab pos="1280795" algn="l"/>
              </a:tabLst>
            </a:pPr>
            <a:r>
              <a:rPr sz="1050" spc="-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При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самостоятельной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0679" y="5361559"/>
            <a:ext cx="220789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организации</a:t>
            </a:r>
            <a:r>
              <a:rPr sz="1050" spc="7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питания</a:t>
            </a:r>
            <a:r>
              <a:rPr sz="1050" spc="434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организует</a:t>
            </a:r>
            <a:endParaRPr sz="10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диетическое</a:t>
            </a:r>
            <a:r>
              <a:rPr sz="1050" spc="-3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питание</a:t>
            </a:r>
            <a:r>
              <a:rPr sz="1050" spc="-3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детей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8468" y="5681268"/>
            <a:ext cx="238252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184150" algn="l"/>
                <a:tab pos="1696720" algn="l"/>
              </a:tabLst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Приказом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назначает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0679" y="5841898"/>
            <a:ext cx="220599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64615" algn="l"/>
                <a:tab pos="2058035" algn="l"/>
              </a:tabLst>
            </a:pPr>
            <a:r>
              <a:rPr sz="1050" spc="-10" dirty="0" err="1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ответственно</a:t>
            </a:r>
            <a:r>
              <a:rPr lang="ru-RU"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е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20" dirty="0" err="1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лиц</a:t>
            </a:r>
            <a:r>
              <a:rPr lang="ru-RU" sz="1050" spc="-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за</a:t>
            </a:r>
            <a:endParaRPr sz="105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0679" y="6001918"/>
            <a:ext cx="141224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организацию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питания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7219" y="754380"/>
            <a:ext cx="10957560" cy="338455"/>
          </a:xfrm>
          <a:prstGeom prst="rect">
            <a:avLst/>
          </a:prstGeom>
          <a:solidFill>
            <a:srgbClr val="8496AF"/>
          </a:solidFill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Обязанности</a:t>
            </a:r>
            <a:r>
              <a:rPr sz="1600" b="1" spc="-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основных</a:t>
            </a:r>
            <a:r>
              <a:rPr sz="1600" b="1" spc="-8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участников</a:t>
            </a:r>
            <a:r>
              <a:rPr sz="1600" b="1" spc="-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процесса</a:t>
            </a:r>
            <a:r>
              <a:rPr sz="1600" b="1" spc="-7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организации</a:t>
            </a:r>
            <a:r>
              <a:rPr sz="1600" b="1" spc="-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школьного</a:t>
            </a:r>
            <a:r>
              <a:rPr sz="1600" b="1" spc="-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питания</a:t>
            </a:r>
            <a:endParaRPr sz="16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6784" y="1197863"/>
            <a:ext cx="2705100" cy="441959"/>
          </a:xfrm>
          <a:custGeom>
            <a:avLst/>
            <a:gdLst/>
            <a:ahLst/>
            <a:cxnLst/>
            <a:rect l="l" t="t" r="r" b="b"/>
            <a:pathLst>
              <a:path w="2705100" h="441960">
                <a:moveTo>
                  <a:pt x="0" y="73660"/>
                </a:moveTo>
                <a:lnTo>
                  <a:pt x="5789" y="45005"/>
                </a:lnTo>
                <a:lnTo>
                  <a:pt x="21575" y="21589"/>
                </a:lnTo>
                <a:lnTo>
                  <a:pt x="44989" y="5794"/>
                </a:lnTo>
                <a:lnTo>
                  <a:pt x="73659" y="0"/>
                </a:lnTo>
                <a:lnTo>
                  <a:pt x="2631440" y="0"/>
                </a:lnTo>
                <a:lnTo>
                  <a:pt x="2660094" y="5794"/>
                </a:lnTo>
                <a:lnTo>
                  <a:pt x="2683510" y="21590"/>
                </a:lnTo>
                <a:lnTo>
                  <a:pt x="2699305" y="45005"/>
                </a:lnTo>
                <a:lnTo>
                  <a:pt x="2705100" y="73660"/>
                </a:lnTo>
                <a:lnTo>
                  <a:pt x="2705100" y="368300"/>
                </a:lnTo>
                <a:lnTo>
                  <a:pt x="2699305" y="396954"/>
                </a:lnTo>
                <a:lnTo>
                  <a:pt x="2683510" y="420370"/>
                </a:lnTo>
                <a:lnTo>
                  <a:pt x="2660094" y="436165"/>
                </a:lnTo>
                <a:lnTo>
                  <a:pt x="2631440" y="441960"/>
                </a:lnTo>
                <a:lnTo>
                  <a:pt x="73659" y="441960"/>
                </a:lnTo>
                <a:lnTo>
                  <a:pt x="44989" y="436165"/>
                </a:lnTo>
                <a:lnTo>
                  <a:pt x="21575" y="420369"/>
                </a:lnTo>
                <a:lnTo>
                  <a:pt x="5789" y="396954"/>
                </a:lnTo>
                <a:lnTo>
                  <a:pt x="0" y="368300"/>
                </a:lnTo>
                <a:lnTo>
                  <a:pt x="0" y="73660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88468" y="1186941"/>
            <a:ext cx="2571115" cy="840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4540" marR="5080" indent="-64198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Руководитель</a:t>
            </a:r>
            <a:r>
              <a:rPr sz="1400" b="1" spc="-7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организации образования</a:t>
            </a:r>
            <a:endParaRPr sz="1400" dirty="0">
              <a:latin typeface="Arial" panose="020B0604020202020204"/>
              <a:cs typeface="Arial" panose="020B0604020202020204"/>
            </a:endParaRPr>
          </a:p>
          <a:p>
            <a:pPr marL="184150" indent="-171450">
              <a:lnSpc>
                <a:spcPct val="100000"/>
              </a:lnSpc>
              <a:spcBef>
                <a:spcPts val="525"/>
              </a:spcBef>
              <a:buFont typeface="Wingdings" panose="05000000000000000000"/>
              <a:buChar char=""/>
              <a:tabLst>
                <a:tab pos="184150" algn="l"/>
              </a:tabLst>
            </a:pP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Осуществляет</a:t>
            </a:r>
            <a:r>
              <a:rPr sz="1050" b="1" spc="-45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общий</a:t>
            </a:r>
            <a:r>
              <a:rPr sz="1050" spc="-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контроль</a:t>
            </a:r>
            <a:endParaRPr sz="1050" dirty="0">
              <a:latin typeface="Microsoft Sans Serif" panose="020B0604020202020204"/>
              <a:cs typeface="Microsoft Sans Serif" panose="020B0604020202020204"/>
            </a:endParaRPr>
          </a:p>
          <a:p>
            <a:pPr marL="184785">
              <a:lnSpc>
                <a:spcPct val="100000"/>
              </a:lnSpc>
            </a:pP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за</a:t>
            </a:r>
            <a:r>
              <a:rPr sz="1050" spc="-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организацией</a:t>
            </a:r>
            <a:r>
              <a:rPr sz="1050" spc="-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питания.</a:t>
            </a:r>
            <a:endParaRPr sz="105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054095" y="1222247"/>
            <a:ext cx="2917190" cy="443865"/>
          </a:xfrm>
          <a:custGeom>
            <a:avLst/>
            <a:gdLst/>
            <a:ahLst/>
            <a:cxnLst/>
            <a:rect l="l" t="t" r="r" b="b"/>
            <a:pathLst>
              <a:path w="2917190" h="443864">
                <a:moveTo>
                  <a:pt x="0" y="73913"/>
                </a:moveTo>
                <a:lnTo>
                  <a:pt x="5816" y="45166"/>
                </a:lnTo>
                <a:lnTo>
                  <a:pt x="21669" y="21669"/>
                </a:lnTo>
                <a:lnTo>
                  <a:pt x="45166" y="5816"/>
                </a:lnTo>
                <a:lnTo>
                  <a:pt x="73914" y="0"/>
                </a:lnTo>
                <a:lnTo>
                  <a:pt x="2843022" y="0"/>
                </a:lnTo>
                <a:lnTo>
                  <a:pt x="2871769" y="5816"/>
                </a:lnTo>
                <a:lnTo>
                  <a:pt x="2895266" y="21669"/>
                </a:lnTo>
                <a:lnTo>
                  <a:pt x="2911119" y="45166"/>
                </a:lnTo>
                <a:lnTo>
                  <a:pt x="2916936" y="73913"/>
                </a:lnTo>
                <a:lnTo>
                  <a:pt x="2916936" y="369569"/>
                </a:lnTo>
                <a:lnTo>
                  <a:pt x="2911119" y="398317"/>
                </a:lnTo>
                <a:lnTo>
                  <a:pt x="2895266" y="421814"/>
                </a:lnTo>
                <a:lnTo>
                  <a:pt x="2871769" y="437667"/>
                </a:lnTo>
                <a:lnTo>
                  <a:pt x="2843022" y="443484"/>
                </a:lnTo>
                <a:lnTo>
                  <a:pt x="73914" y="443484"/>
                </a:lnTo>
                <a:lnTo>
                  <a:pt x="45166" y="437667"/>
                </a:lnTo>
                <a:lnTo>
                  <a:pt x="21669" y="421814"/>
                </a:lnTo>
                <a:lnTo>
                  <a:pt x="5816" y="398317"/>
                </a:lnTo>
                <a:lnTo>
                  <a:pt x="0" y="369569"/>
                </a:lnTo>
                <a:lnTo>
                  <a:pt x="0" y="73913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469640" y="1211707"/>
            <a:ext cx="2088514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Ответственное</a:t>
            </a:r>
            <a:r>
              <a:rPr sz="1400" b="1" spc="-4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лицо</a:t>
            </a:r>
            <a:r>
              <a:rPr sz="1400" b="1" spc="-4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за </a:t>
            </a:r>
            <a:r>
              <a:rPr sz="14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организацию</a:t>
            </a:r>
            <a:r>
              <a:rPr sz="1400" b="1" spc="-5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питания</a:t>
            </a:r>
            <a:endParaRPr sz="14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409176" y="1234439"/>
            <a:ext cx="2324100" cy="441959"/>
          </a:xfrm>
          <a:custGeom>
            <a:avLst/>
            <a:gdLst/>
            <a:ahLst/>
            <a:cxnLst/>
            <a:rect l="l" t="t" r="r" b="b"/>
            <a:pathLst>
              <a:path w="2324100" h="441960">
                <a:moveTo>
                  <a:pt x="0" y="73660"/>
                </a:moveTo>
                <a:lnTo>
                  <a:pt x="5794" y="45005"/>
                </a:lnTo>
                <a:lnTo>
                  <a:pt x="21589" y="21589"/>
                </a:lnTo>
                <a:lnTo>
                  <a:pt x="45005" y="5794"/>
                </a:lnTo>
                <a:lnTo>
                  <a:pt x="73659" y="0"/>
                </a:lnTo>
                <a:lnTo>
                  <a:pt x="2250440" y="0"/>
                </a:lnTo>
                <a:lnTo>
                  <a:pt x="2279094" y="5794"/>
                </a:lnTo>
                <a:lnTo>
                  <a:pt x="2302509" y="21590"/>
                </a:lnTo>
                <a:lnTo>
                  <a:pt x="2318305" y="45005"/>
                </a:lnTo>
                <a:lnTo>
                  <a:pt x="2324100" y="73660"/>
                </a:lnTo>
                <a:lnTo>
                  <a:pt x="2324100" y="368300"/>
                </a:lnTo>
                <a:lnTo>
                  <a:pt x="2318305" y="396954"/>
                </a:lnTo>
                <a:lnTo>
                  <a:pt x="2302510" y="420370"/>
                </a:lnTo>
                <a:lnTo>
                  <a:pt x="2279094" y="436165"/>
                </a:lnTo>
                <a:lnTo>
                  <a:pt x="2250440" y="441960"/>
                </a:lnTo>
                <a:lnTo>
                  <a:pt x="73659" y="441960"/>
                </a:lnTo>
                <a:lnTo>
                  <a:pt x="45005" y="436165"/>
                </a:lnTo>
                <a:lnTo>
                  <a:pt x="21590" y="420369"/>
                </a:lnTo>
                <a:lnTo>
                  <a:pt x="5794" y="396954"/>
                </a:lnTo>
                <a:lnTo>
                  <a:pt x="0" y="368300"/>
                </a:lnTo>
                <a:lnTo>
                  <a:pt x="0" y="73660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9525127" y="1330197"/>
            <a:ext cx="209486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Медицинский</a:t>
            </a:r>
            <a:r>
              <a:rPr sz="1400" b="1" spc="-6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работник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161532" y="1225296"/>
            <a:ext cx="2181225" cy="441959"/>
          </a:xfrm>
          <a:custGeom>
            <a:avLst/>
            <a:gdLst/>
            <a:ahLst/>
            <a:cxnLst/>
            <a:rect l="l" t="t" r="r" b="b"/>
            <a:pathLst>
              <a:path w="2181225" h="441960">
                <a:moveTo>
                  <a:pt x="0" y="73659"/>
                </a:moveTo>
                <a:lnTo>
                  <a:pt x="5794" y="45005"/>
                </a:lnTo>
                <a:lnTo>
                  <a:pt x="21589" y="21589"/>
                </a:lnTo>
                <a:lnTo>
                  <a:pt x="45005" y="5794"/>
                </a:lnTo>
                <a:lnTo>
                  <a:pt x="73659" y="0"/>
                </a:lnTo>
                <a:lnTo>
                  <a:pt x="2107184" y="0"/>
                </a:lnTo>
                <a:lnTo>
                  <a:pt x="2135838" y="5794"/>
                </a:lnTo>
                <a:lnTo>
                  <a:pt x="2159253" y="21589"/>
                </a:lnTo>
                <a:lnTo>
                  <a:pt x="2175049" y="45005"/>
                </a:lnTo>
                <a:lnTo>
                  <a:pt x="2180843" y="73659"/>
                </a:lnTo>
                <a:lnTo>
                  <a:pt x="2180843" y="368300"/>
                </a:lnTo>
                <a:lnTo>
                  <a:pt x="2175049" y="396954"/>
                </a:lnTo>
                <a:lnTo>
                  <a:pt x="2159254" y="420369"/>
                </a:lnTo>
                <a:lnTo>
                  <a:pt x="2135838" y="436165"/>
                </a:lnTo>
                <a:lnTo>
                  <a:pt x="2107184" y="441959"/>
                </a:lnTo>
                <a:lnTo>
                  <a:pt x="73659" y="441959"/>
                </a:lnTo>
                <a:lnTo>
                  <a:pt x="45005" y="436165"/>
                </a:lnTo>
                <a:lnTo>
                  <a:pt x="21589" y="420369"/>
                </a:lnTo>
                <a:lnTo>
                  <a:pt x="5794" y="396954"/>
                </a:lnTo>
                <a:lnTo>
                  <a:pt x="0" y="368300"/>
                </a:lnTo>
                <a:lnTo>
                  <a:pt x="0" y="73659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6486525" y="1214755"/>
            <a:ext cx="152908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2590" marR="5080" indent="-39052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Поставщик</a:t>
            </a:r>
            <a:r>
              <a:rPr sz="1400" b="1" spc="-6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услуг </a:t>
            </a:r>
            <a:r>
              <a:rPr sz="14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питания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44851" y="1774063"/>
            <a:ext cx="204406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184150" algn="l"/>
              </a:tabLst>
            </a:pP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Осуществляет</a:t>
            </a:r>
            <a:r>
              <a:rPr sz="1050" b="1" spc="25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контроль</a:t>
            </a: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spc="-25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за:</a:t>
            </a:r>
            <a:endParaRPr sz="105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44851" y="1934083"/>
            <a:ext cx="29311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0980" indent="-20828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"/>
              <a:tabLst>
                <a:tab pos="220345" algn="l"/>
              </a:tabLst>
            </a:pP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работой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работников</a:t>
            </a:r>
            <a:r>
              <a:rPr sz="1050" spc="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столовой</a:t>
            </a:r>
            <a:r>
              <a:rPr sz="1050" spc="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(пищеблока)</a:t>
            </a:r>
            <a:endParaRPr sz="105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17063" y="2094103"/>
            <a:ext cx="275717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050" spc="20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поставщика</a:t>
            </a:r>
            <a:r>
              <a:rPr sz="1050" spc="2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услуг</a:t>
            </a:r>
            <a:r>
              <a:rPr sz="1050" spc="2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питания</a:t>
            </a:r>
            <a:r>
              <a:rPr sz="1050" spc="19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sz="1050" spc="21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вопросам организации</a:t>
            </a:r>
            <a:r>
              <a:rPr sz="1050" spc="-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питания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;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44851" y="2414142"/>
            <a:ext cx="29298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"/>
              <a:tabLst>
                <a:tab pos="184785" algn="l"/>
                <a:tab pos="2188845" algn="l"/>
              </a:tabLst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санитарно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-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гигиеническим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состоянием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17063" y="2573858"/>
            <a:ext cx="275907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столовой</a:t>
            </a:r>
            <a:r>
              <a:rPr sz="1050" spc="8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(пищеблока),</a:t>
            </a:r>
            <a:r>
              <a:rPr sz="1050" spc="7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буфета,</a:t>
            </a:r>
            <a:r>
              <a:rPr sz="1050" spc="8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качеством,</a:t>
            </a:r>
            <a:endParaRPr sz="105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17063" y="2734436"/>
            <a:ext cx="27590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59205" algn="l"/>
                <a:tab pos="2230120" algn="l"/>
              </a:tabLst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безопасностью,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условиями,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сроками</a:t>
            </a:r>
            <a:endParaRPr sz="105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17063" y="2894457"/>
            <a:ext cx="19208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хранения</a:t>
            </a:r>
            <a:r>
              <a:rPr sz="1050" spc="-4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пищевой</a:t>
            </a:r>
            <a:r>
              <a:rPr sz="1050" spc="-1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продукции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;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44851" y="3054477"/>
            <a:ext cx="293116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"/>
              <a:tabLst>
                <a:tab pos="184785" algn="l"/>
                <a:tab pos="220345" algn="l"/>
                <a:tab pos="1670685" algn="l"/>
                <a:tab pos="1948180" algn="l"/>
                <a:tab pos="2542540" algn="l"/>
              </a:tabLst>
            </a:pPr>
            <a:r>
              <a:rPr sz="1050" dirty="0">
                <a:solidFill>
                  <a:srgbClr val="1F3863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соблюдением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	</a:t>
            </a:r>
            <a:r>
              <a:rPr sz="1050" spc="-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перспективного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четырехнедельного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сезонного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меню,</a:t>
            </a:r>
            <a:endParaRPr sz="105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17063" y="3374516"/>
            <a:ext cx="24193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ежедневного</a:t>
            </a:r>
            <a:r>
              <a:rPr sz="1050" spc="-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меню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-</a:t>
            </a:r>
            <a:r>
              <a:rPr sz="1050" spc="-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раскладки</a:t>
            </a:r>
            <a:r>
              <a:rPr sz="1050" spc="-1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050" spc="3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меню</a:t>
            </a:r>
            <a:r>
              <a:rPr sz="1050" spc="-20" dirty="0">
                <a:solidFill>
                  <a:srgbClr val="1F3863"/>
                </a:solidFill>
                <a:latin typeface="Arial MT"/>
                <a:cs typeface="Arial MT"/>
              </a:rPr>
              <a:t>;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44851" y="3534536"/>
            <a:ext cx="120586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"/>
              <a:tabLst>
                <a:tab pos="184785" algn="l"/>
              </a:tabLst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своевременным работниками</a:t>
            </a:r>
            <a:endParaRPr sz="105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730877" y="3534536"/>
            <a:ext cx="944244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125" marR="5080" indent="-22606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прохождением пищеблока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917063" y="3854272"/>
            <a:ext cx="2758440" cy="507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профилактических</a:t>
            </a:r>
            <a:r>
              <a:rPr sz="1050" spc="19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медицинских</a:t>
            </a:r>
            <a:r>
              <a:rPr sz="1050" spc="20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осмотров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050" spc="20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обеспечением</a:t>
            </a:r>
            <a:r>
              <a:rPr sz="1050" spc="21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ежедневной</a:t>
            </a:r>
            <a:r>
              <a:rPr sz="1050" spc="18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проверки</a:t>
            </a:r>
            <a:r>
              <a:rPr sz="1050" spc="204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за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состоянием</a:t>
            </a:r>
            <a:r>
              <a:rPr sz="1050" spc="-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их</a:t>
            </a:r>
            <a:r>
              <a:rPr sz="1050" spc="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здоровья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44851" y="4335017"/>
            <a:ext cx="29305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0980" indent="-20828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220345" algn="l"/>
                <a:tab pos="917575" algn="l"/>
                <a:tab pos="2032000" algn="l"/>
              </a:tabLst>
            </a:pP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Вносит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предложения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руководителю</a:t>
            </a:r>
            <a:endParaRPr sz="105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17063" y="4495038"/>
            <a:ext cx="208851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59485" algn="l"/>
                <a:tab pos="1925955" algn="l"/>
              </a:tabLst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организации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образования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по</a:t>
            </a:r>
            <a:endParaRPr sz="105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17063" y="4655058"/>
            <a:ext cx="20586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08660" algn="l"/>
                <a:tab pos="1298575" algn="l"/>
                <a:tab pos="1536700" algn="l"/>
              </a:tabLst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способу,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форме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графику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917063" y="4815077"/>
            <a:ext cx="18770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43965" algn="l"/>
              </a:tabLst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обеспечению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питьевого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11877" y="4495038"/>
            <a:ext cx="56388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0480" algn="just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режиму,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питания, режима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917063" y="4975097"/>
            <a:ext cx="16236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учащихся/воспитанников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744851" y="5134813"/>
            <a:ext cx="293052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184150" algn="l"/>
                <a:tab pos="1381125" algn="l"/>
                <a:tab pos="2626360" algn="l"/>
              </a:tabLst>
            </a:pP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Ведет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050" b="1" spc="-2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общий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050" b="1" spc="-2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учет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917063" y="5295391"/>
            <a:ext cx="275844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учащихся/воспитанников,</a:t>
            </a:r>
            <a:r>
              <a:rPr sz="1050" spc="34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обеспечиваемых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917063" y="5455411"/>
            <a:ext cx="275844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горячим</a:t>
            </a:r>
            <a:r>
              <a:rPr sz="1050" spc="8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питанием,</a:t>
            </a:r>
            <a:r>
              <a:rPr sz="1050" spc="9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050" spc="8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том</a:t>
            </a:r>
            <a:r>
              <a:rPr sz="1050" spc="9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числе</a:t>
            </a:r>
            <a:r>
              <a:rPr sz="1050" spc="9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050" spc="8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особыми диетическими</a:t>
            </a:r>
            <a:r>
              <a:rPr sz="1050" spc="-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потребностями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744851" y="5775452"/>
            <a:ext cx="293052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184785" algn="l"/>
                <a:tab pos="1099185" algn="l"/>
                <a:tab pos="1416050" algn="l"/>
                <a:tab pos="2098675" algn="l"/>
              </a:tabLst>
            </a:pP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Участвует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050" spc="-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работе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бракеражной 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комиссии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744851" y="6095491"/>
            <a:ext cx="293116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184785" algn="l"/>
              </a:tabLst>
            </a:pP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Обеспечивает</a:t>
            </a:r>
            <a:r>
              <a:rPr sz="1050" b="1" spc="265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ведение</a:t>
            </a:r>
            <a:r>
              <a:rPr sz="1050" spc="30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учета</a:t>
            </a:r>
            <a:r>
              <a:rPr sz="1050" spc="3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отзывов</a:t>
            </a:r>
            <a:r>
              <a:rPr sz="1050" spc="30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 	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предложений</a:t>
            </a:r>
            <a:r>
              <a:rPr sz="1050" spc="27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учащихся/воспитанников,</a:t>
            </a:r>
            <a:r>
              <a:rPr sz="1050" spc="28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их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917063" y="6415532"/>
            <a:ext cx="275844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0895" algn="l"/>
                <a:tab pos="2039620" algn="l"/>
              </a:tabLst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законных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представителей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касательно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качества</a:t>
            </a:r>
            <a:r>
              <a:rPr sz="1050" spc="-1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питания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852921" y="1746250"/>
            <a:ext cx="31908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184150" algn="l"/>
                <a:tab pos="1323340" algn="l"/>
                <a:tab pos="2360930" algn="l"/>
                <a:tab pos="2627630" algn="l"/>
              </a:tabLst>
            </a:pP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Обеспечивает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безопасность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качество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025134" y="1906270"/>
            <a:ext cx="18065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25575" algn="l"/>
              </a:tabLst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приготовляемых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блюд,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187943" y="1906270"/>
            <a:ext cx="8559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соответствие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025134" y="2065985"/>
            <a:ext cx="3019425" cy="34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903605" algn="l"/>
                <a:tab pos="2473325" algn="l"/>
              </a:tabLst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пищеблока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санэпидтребованиям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,</a:t>
            </a:r>
            <a:r>
              <a:rPr sz="1050" dirty="0">
                <a:solidFill>
                  <a:srgbClr val="1F3863"/>
                </a:solidFill>
                <a:latin typeface="Arial MT"/>
                <a:cs typeface="Arial MT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наличие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ведение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025134" y="2226691"/>
            <a:ext cx="301942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097915" algn="l"/>
                <a:tab pos="1449705" algn="l"/>
                <a:tab pos="2091055" algn="l"/>
              </a:tabLst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мед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осмотра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у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работников, соответствующей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	</a:t>
            </a:r>
            <a:r>
              <a:rPr sz="1050" spc="-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документации,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025134" y="2546730"/>
            <a:ext cx="18675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производственного контроля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852921" y="2706751"/>
            <a:ext cx="319151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184785" algn="l"/>
              </a:tabLst>
            </a:pP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Создает</a:t>
            </a:r>
            <a:r>
              <a:rPr sz="1050" b="1" spc="135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условия</a:t>
            </a:r>
            <a:r>
              <a:rPr sz="1050" b="1" spc="14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sz="1050" spc="14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соблюдения</a:t>
            </a:r>
            <a:r>
              <a:rPr sz="1050" spc="14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правил 	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личной</a:t>
            </a:r>
            <a:r>
              <a:rPr sz="1050" spc="-3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гигиены</a:t>
            </a:r>
            <a:r>
              <a:rPr sz="1050" spc="-3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работниками</a:t>
            </a:r>
            <a:r>
              <a:rPr sz="1050" spc="-4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пищеблока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  <a:p>
            <a:pPr marL="184150" indent="-171450">
              <a:lnSpc>
                <a:spcPct val="100000"/>
              </a:lnSpc>
              <a:buFont typeface="Wingdings" panose="05000000000000000000"/>
              <a:buChar char=""/>
              <a:tabLst>
                <a:tab pos="184150" algn="l"/>
              </a:tabLst>
            </a:pP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К</a:t>
            </a:r>
            <a:r>
              <a:rPr sz="1050" spc="4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технологическим</a:t>
            </a:r>
            <a:r>
              <a:rPr sz="1050" spc="4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операциям</a:t>
            </a:r>
            <a:r>
              <a:rPr sz="1050" spc="41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производства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025134" y="3186810"/>
            <a:ext cx="30194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75715" algn="l"/>
                <a:tab pos="2405380" algn="l"/>
              </a:tabLst>
            </a:pP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привлекают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персонал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,</a:t>
            </a:r>
            <a:r>
              <a:rPr sz="1050" dirty="0">
                <a:solidFill>
                  <a:srgbClr val="1F3863"/>
                </a:solidFill>
                <a:latin typeface="Arial MT"/>
                <a:cs typeface="Arial MT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имеющий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025134" y="3346525"/>
            <a:ext cx="301942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профессиональную</a:t>
            </a:r>
            <a:r>
              <a:rPr sz="1050" spc="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подготовку</a:t>
            </a:r>
            <a:r>
              <a:rPr sz="1050" spc="4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(квалификацию,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852921" y="3507104"/>
            <a:ext cx="319278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специальность),</a:t>
            </a:r>
            <a:r>
              <a:rPr sz="1050" spc="13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соответствующую</a:t>
            </a:r>
            <a:r>
              <a:rPr sz="1050" spc="13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характеру выполняемых</a:t>
            </a:r>
            <a:r>
              <a:rPr sz="1050" spc="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работ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  <a:p>
            <a:pPr marL="184150" indent="-171450">
              <a:lnSpc>
                <a:spcPct val="100000"/>
              </a:lnSpc>
              <a:buFont typeface="Wingdings" panose="05000000000000000000"/>
              <a:buChar char=""/>
              <a:tabLst>
                <a:tab pos="184150" algn="l"/>
              </a:tabLst>
            </a:pP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Обеспечивает</a:t>
            </a:r>
            <a:r>
              <a:rPr sz="1050" b="1" spc="29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соответствие</a:t>
            </a:r>
            <a:r>
              <a:rPr sz="1050" spc="3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количественного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025134" y="3987164"/>
            <a:ext cx="30181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1315" algn="l"/>
                <a:tab pos="1529080" algn="l"/>
                <a:tab pos="2292350" algn="l"/>
              </a:tabLst>
            </a:pPr>
            <a:r>
              <a:rPr sz="1050" spc="-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качественного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состава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работников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025134" y="4147184"/>
            <a:ext cx="301879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пищеблока</a:t>
            </a:r>
            <a:r>
              <a:rPr sz="1050" spc="1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данным,</a:t>
            </a:r>
            <a:r>
              <a:rPr sz="1050" spc="10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заявленным</a:t>
            </a:r>
            <a:r>
              <a:rPr sz="1050" spc="1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050" spc="1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конкурсной документации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852921" y="4467225"/>
            <a:ext cx="31915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184150" algn="l"/>
                <a:tab pos="3035935" algn="l"/>
              </a:tabLst>
            </a:pP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Кладовшик</a:t>
            </a:r>
            <a:r>
              <a:rPr sz="1050" b="1" spc="19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или</a:t>
            </a:r>
            <a:r>
              <a:rPr sz="1050" b="1" spc="19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лицо,</a:t>
            </a:r>
            <a:r>
              <a:rPr sz="1050" b="1" spc="195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ответственное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050" b="1" spc="-25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за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025134" y="4627245"/>
            <a:ext cx="30194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3570" algn="l"/>
                <a:tab pos="1529080" algn="l"/>
                <a:tab pos="1803400" algn="l"/>
                <a:tab pos="2425065" algn="l"/>
              </a:tabLst>
            </a:pP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прием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продукции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050" b="1" spc="-5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сырья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проводит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025134" y="4786960"/>
            <a:ext cx="280225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бракераж</a:t>
            </a:r>
            <a:r>
              <a:rPr sz="1050" spc="-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поступающих</a:t>
            </a:r>
            <a:r>
              <a:rPr sz="1050" spc="-7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пищевых</a:t>
            </a:r>
            <a:r>
              <a:rPr sz="1050" spc="-6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продуктов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852921" y="4947665"/>
            <a:ext cx="31915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184150" algn="l"/>
                <a:tab pos="1222375" algn="l"/>
                <a:tab pos="2437130" algn="l"/>
              </a:tabLst>
            </a:pP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Заведующий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производством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пищеблока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025134" y="5107685"/>
            <a:ext cx="302006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проводит</a:t>
            </a:r>
            <a:r>
              <a:rPr sz="1050" spc="39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ежедневный</a:t>
            </a:r>
            <a:r>
              <a:rPr sz="1050" spc="37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осмотр</a:t>
            </a:r>
            <a:r>
              <a:rPr sz="1050" spc="37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персонала</a:t>
            </a:r>
            <a:r>
              <a:rPr sz="1050" spc="38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на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наличие</a:t>
            </a:r>
            <a:r>
              <a:rPr sz="1050" spc="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гнойничковых</a:t>
            </a:r>
            <a:r>
              <a:rPr sz="1050" spc="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заболеваний</a:t>
            </a:r>
            <a:r>
              <a:rPr sz="1050" spc="1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кожи</a:t>
            </a:r>
            <a:r>
              <a:rPr sz="1050" spc="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рук</a:t>
            </a:r>
            <a:r>
              <a:rPr sz="1050" spc="3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открытых</a:t>
            </a:r>
            <a:r>
              <a:rPr sz="1050" spc="2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поверхностей</a:t>
            </a:r>
            <a:r>
              <a:rPr sz="1050" spc="23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тела</a:t>
            </a:r>
            <a:r>
              <a:rPr sz="1050" spc="26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i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(в</a:t>
            </a:r>
            <a:r>
              <a:rPr sz="1050" i="1" spc="24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i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том</a:t>
            </a:r>
            <a:r>
              <a:rPr sz="1050" i="1" spc="245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i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числе</a:t>
            </a:r>
            <a:r>
              <a:rPr sz="1050" i="1" spc="245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i="1" spc="-5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с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118095" y="5587695"/>
            <a:ext cx="95440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5"/>
              </a:spcBef>
            </a:pPr>
            <a:r>
              <a:rPr sz="1050" i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порезами,</a:t>
            </a:r>
            <a:endParaRPr sz="10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признаков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094980" y="5587695"/>
            <a:ext cx="94996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105"/>
              </a:spcBef>
            </a:pPr>
            <a:r>
              <a:rPr sz="1050" i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ожогами,</a:t>
            </a:r>
            <a:endParaRPr sz="10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инфекционных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025134" y="5587695"/>
            <a:ext cx="102235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i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нагноившимися ссадинами),</a:t>
            </a:r>
            <a:endParaRPr sz="10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заболеваний,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290307" y="5907735"/>
            <a:ext cx="8356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заболеваний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518652" y="5907735"/>
            <a:ext cx="5251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верхних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025134" y="6067450"/>
            <a:ext cx="128079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дыхательных</a:t>
            </a:r>
            <a:r>
              <a:rPr sz="1050" spc="-6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путей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200768" y="1717294"/>
            <a:ext cx="27451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184150" algn="l"/>
                <a:tab pos="1567180" algn="l"/>
                <a:tab pos="2656840" algn="l"/>
              </a:tabLst>
            </a:pP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Осуществляет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внедрение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372981" y="1877314"/>
            <a:ext cx="257238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соблюдение</a:t>
            </a:r>
            <a:r>
              <a:rPr sz="1050" spc="31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принципов</a:t>
            </a:r>
            <a:r>
              <a:rPr sz="1050" spc="3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рационального питания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200768" y="2197353"/>
            <a:ext cx="274510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184785" algn="l"/>
                <a:tab pos="1038225" algn="l"/>
                <a:tab pos="1292860" algn="l"/>
                <a:tab pos="1911350" algn="l"/>
              </a:tabLst>
            </a:pP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Участвует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050" spc="-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работе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бракеражной 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комиссии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200768" y="2517394"/>
            <a:ext cx="2745105" cy="507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3515" marR="5080" indent="-171450" algn="just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184785" algn="l"/>
              </a:tabLst>
            </a:pP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Ежедневно</a:t>
            </a:r>
            <a:r>
              <a:rPr sz="1050" spc="47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проводит</a:t>
            </a:r>
            <a:r>
              <a:rPr sz="1050" b="1" spc="42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1050" spc="45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пищеблоках 	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перед</a:t>
            </a:r>
            <a:r>
              <a:rPr sz="1050" spc="19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раздачей</a:t>
            </a:r>
            <a:r>
              <a:rPr sz="1050" spc="20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органолептическую 	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оценку</a:t>
            </a:r>
            <a:r>
              <a:rPr sz="1050" b="1" spc="17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качества</a:t>
            </a:r>
            <a:r>
              <a:rPr sz="1050" b="1" spc="19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готовых</a:t>
            </a:r>
            <a:r>
              <a:rPr sz="1050" b="1" spc="185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блюд</a:t>
            </a:r>
            <a:r>
              <a:rPr sz="1050" b="1" spc="185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050" spc="-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372981" y="2997834"/>
            <a:ext cx="25717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33450" algn="l"/>
                <a:tab pos="1632585" algn="l"/>
                <a:tab pos="1884045" algn="l"/>
              </a:tabLst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кулинарных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изделий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внесением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372981" y="3157854"/>
            <a:ext cx="257175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записей</a:t>
            </a:r>
            <a:r>
              <a:rPr sz="1050" spc="-4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050" spc="-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журнал</a:t>
            </a:r>
            <a:r>
              <a:rPr sz="1050" spc="-4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согласно</a:t>
            </a:r>
            <a:r>
              <a:rPr sz="1050" spc="-5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требованиям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Санитарных</a:t>
            </a:r>
            <a:r>
              <a:rPr sz="1050" spc="-4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правил</a:t>
            </a:r>
            <a:r>
              <a:rPr sz="1050" spc="-4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7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№</a:t>
            </a:r>
            <a:r>
              <a:rPr sz="1050" spc="-3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25" dirty="0">
                <a:solidFill>
                  <a:srgbClr val="1F3863"/>
                </a:solidFill>
                <a:latin typeface="Arial MT"/>
                <a:cs typeface="Arial MT"/>
              </a:rPr>
              <a:t>16;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200768" y="3477895"/>
            <a:ext cx="274574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184150" algn="l"/>
              </a:tabLst>
            </a:pP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Формирует</a:t>
            </a:r>
            <a:r>
              <a:rPr sz="1050" b="1" spc="33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050" b="1" spc="355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подает</a:t>
            </a:r>
            <a:r>
              <a:rPr sz="1050" b="1" spc="335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ответственному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372981" y="3637914"/>
            <a:ext cx="146304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лицу</a:t>
            </a:r>
            <a:r>
              <a:rPr sz="1050" spc="4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за</a:t>
            </a:r>
            <a:r>
              <a:rPr sz="1050" spc="46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организацию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372981" y="3797934"/>
            <a:ext cx="14712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5790" algn="l"/>
                <a:tab pos="902335" algn="l"/>
              </a:tabLst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детей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особыми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372981" y="3957650"/>
            <a:ext cx="134048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51585" algn="l"/>
              </a:tabLst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потребностями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0908030" y="3637914"/>
            <a:ext cx="103886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0" marR="5080" indent="-70485" algn="just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питания</a:t>
            </a:r>
            <a:r>
              <a:rPr sz="1050" spc="40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список диетическими </a:t>
            </a: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осуществляет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200768" y="4118228"/>
            <a:ext cx="274447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контроль</a:t>
            </a:r>
            <a:r>
              <a:rPr sz="1050" spc="-1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за</a:t>
            </a:r>
            <a:r>
              <a:rPr sz="1050" spc="-1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обеспечением диетического питания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  <a:p>
            <a:pPr marL="220980" indent="-208280">
              <a:lnSpc>
                <a:spcPct val="100000"/>
              </a:lnSpc>
              <a:buFont typeface="Wingdings" panose="05000000000000000000"/>
              <a:buChar char=""/>
              <a:tabLst>
                <a:tab pos="220345" algn="l"/>
              </a:tabLst>
            </a:pP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Организует</a:t>
            </a:r>
            <a:r>
              <a:rPr sz="1050" b="1" spc="465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050" b="1" spc="475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проводит</a:t>
            </a:r>
            <a:r>
              <a:rPr sz="1050" b="1" spc="455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обучающие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372981" y="4598289"/>
            <a:ext cx="25717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3280" algn="l"/>
                <a:tab pos="1565910" algn="l"/>
                <a:tab pos="1807845" algn="l"/>
                <a:tab pos="2413000" algn="l"/>
              </a:tabLst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семинары,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тренинги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лекции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	</a:t>
            </a:r>
            <a:r>
              <a:rPr sz="1050" spc="-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по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372981" y="4758308"/>
            <a:ext cx="25717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профилактике</a:t>
            </a:r>
            <a:r>
              <a:rPr sz="1050" spc="4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заболеваний,</a:t>
            </a:r>
            <a:r>
              <a:rPr sz="1050" spc="3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пропаганде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200768" y="4918328"/>
            <a:ext cx="2745740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algn="just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050" spc="2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формированию</a:t>
            </a:r>
            <a:r>
              <a:rPr sz="1050" spc="254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здорового</a:t>
            </a:r>
            <a:r>
              <a:rPr sz="1050" spc="2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образа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жизни</a:t>
            </a:r>
            <a:r>
              <a:rPr sz="1050" spc="204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среди</a:t>
            </a:r>
            <a:r>
              <a:rPr sz="1050" spc="20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школьников,</a:t>
            </a:r>
            <a:r>
              <a:rPr sz="1050" spc="2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родителей</a:t>
            </a:r>
            <a:r>
              <a:rPr sz="1050" spc="20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педагогов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  <a:p>
            <a:pPr marL="183515" marR="5080" indent="-171450" algn="just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"/>
              <a:tabLst>
                <a:tab pos="184785" algn="l"/>
              </a:tabLst>
            </a:pP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Контролирует</a:t>
            </a:r>
            <a:r>
              <a:rPr sz="1050" b="1" spc="16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выход</a:t>
            </a:r>
            <a:r>
              <a:rPr sz="1050" spc="18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готовых</a:t>
            </a:r>
            <a:r>
              <a:rPr sz="1050" spc="18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spc="-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блюд, 	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нормы</a:t>
            </a:r>
            <a:r>
              <a:rPr sz="1050" spc="-4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2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закладки</a:t>
            </a:r>
            <a:r>
              <a:rPr sz="1050" spc="-3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рациона</a:t>
            </a:r>
            <a:r>
              <a:rPr sz="1050" spc="-3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питания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9200768" y="5718759"/>
            <a:ext cx="27451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0980" indent="-20828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220345" algn="l"/>
                <a:tab pos="1802130" algn="l"/>
              </a:tabLst>
            </a:pPr>
            <a:r>
              <a:rPr sz="1050" b="1" spc="-10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Осуществляет</a:t>
            </a:r>
            <a:r>
              <a:rPr sz="1050" b="1" dirty="0">
                <a:solidFill>
                  <a:srgbClr val="1F3863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еженедельный</a:t>
            </a:r>
            <a:endParaRPr sz="105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9372981" y="5878779"/>
            <a:ext cx="257175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выборочный</a:t>
            </a:r>
            <a:r>
              <a:rPr sz="1050" spc="1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контроль</a:t>
            </a:r>
            <a:r>
              <a:rPr sz="1050" spc="12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за</a:t>
            </a:r>
            <a:r>
              <a:rPr sz="1050" spc="13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состоянием здоровья</a:t>
            </a:r>
            <a:r>
              <a:rPr sz="1050" spc="5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персонала</a:t>
            </a:r>
            <a:r>
              <a:rPr sz="1050" spc="-3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0" spc="-10" dirty="0">
                <a:solidFill>
                  <a:srgbClr val="1F3863"/>
                </a:solidFill>
                <a:latin typeface="Microsoft Sans Serif" panose="020B0604020202020204"/>
                <a:cs typeface="Microsoft Sans Serif" panose="020B0604020202020204"/>
              </a:rPr>
              <a:t>пищеблока</a:t>
            </a:r>
            <a:r>
              <a:rPr sz="1050" spc="-10" dirty="0">
                <a:solidFill>
                  <a:srgbClr val="1F3863"/>
                </a:solidFill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53695"/>
          </a:xfrm>
          <a:custGeom>
            <a:avLst/>
            <a:gdLst/>
            <a:ahLst/>
            <a:cxnLst/>
            <a:rect l="l" t="t" r="r" b="b"/>
            <a:pathLst>
              <a:path w="12192000" h="353695">
                <a:moveTo>
                  <a:pt x="0" y="353568"/>
                </a:moveTo>
                <a:lnTo>
                  <a:pt x="12192000" y="353568"/>
                </a:lnTo>
                <a:lnTo>
                  <a:pt x="12192000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60470" y="-26669"/>
            <a:ext cx="46716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/>
              <a:t>Межведомственное</a:t>
            </a:r>
            <a:r>
              <a:rPr sz="2000" spc="-5" dirty="0"/>
              <a:t> </a:t>
            </a:r>
            <a:r>
              <a:rPr sz="2000" spc="-10" dirty="0"/>
              <a:t>взаимодействие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0084" y="1087724"/>
            <a:ext cx="540327" cy="56165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49097" y="3440938"/>
            <a:ext cx="758190" cy="590550"/>
            <a:chOff x="149097" y="3440938"/>
            <a:chExt cx="758190" cy="590550"/>
          </a:xfrm>
        </p:grpSpPr>
        <p:sp>
          <p:nvSpPr>
            <p:cNvPr id="6" name="object 6"/>
            <p:cNvSpPr/>
            <p:nvPr/>
          </p:nvSpPr>
          <p:spPr>
            <a:xfrm>
              <a:off x="155447" y="3447288"/>
              <a:ext cx="745490" cy="577850"/>
            </a:xfrm>
            <a:custGeom>
              <a:avLst/>
              <a:gdLst/>
              <a:ahLst/>
              <a:cxnLst/>
              <a:rect l="l" t="t" r="r" b="b"/>
              <a:pathLst>
                <a:path w="745490" h="577850">
                  <a:moveTo>
                    <a:pt x="0" y="288798"/>
                  </a:moveTo>
                  <a:lnTo>
                    <a:pt x="4040" y="246118"/>
                  </a:lnTo>
                  <a:lnTo>
                    <a:pt x="15776" y="205384"/>
                  </a:lnTo>
                  <a:lnTo>
                    <a:pt x="34632" y="167042"/>
                  </a:lnTo>
                  <a:lnTo>
                    <a:pt x="60031" y="131538"/>
                  </a:lnTo>
                  <a:lnTo>
                    <a:pt x="91397" y="99319"/>
                  </a:lnTo>
                  <a:lnTo>
                    <a:pt x="128153" y="70832"/>
                  </a:lnTo>
                  <a:lnTo>
                    <a:pt x="169723" y="46523"/>
                  </a:lnTo>
                  <a:lnTo>
                    <a:pt x="215531" y="26839"/>
                  </a:lnTo>
                  <a:lnTo>
                    <a:pt x="265001" y="12226"/>
                  </a:lnTo>
                  <a:lnTo>
                    <a:pt x="317555" y="3131"/>
                  </a:lnTo>
                  <a:lnTo>
                    <a:pt x="372617" y="0"/>
                  </a:lnTo>
                  <a:lnTo>
                    <a:pt x="427680" y="3131"/>
                  </a:lnTo>
                  <a:lnTo>
                    <a:pt x="480234" y="12226"/>
                  </a:lnTo>
                  <a:lnTo>
                    <a:pt x="529704" y="26839"/>
                  </a:lnTo>
                  <a:lnTo>
                    <a:pt x="575512" y="46523"/>
                  </a:lnTo>
                  <a:lnTo>
                    <a:pt x="617082" y="70832"/>
                  </a:lnTo>
                  <a:lnTo>
                    <a:pt x="653838" y="99319"/>
                  </a:lnTo>
                  <a:lnTo>
                    <a:pt x="685204" y="131538"/>
                  </a:lnTo>
                  <a:lnTo>
                    <a:pt x="710603" y="167042"/>
                  </a:lnTo>
                  <a:lnTo>
                    <a:pt x="729459" y="205384"/>
                  </a:lnTo>
                  <a:lnTo>
                    <a:pt x="741195" y="246118"/>
                  </a:lnTo>
                  <a:lnTo>
                    <a:pt x="745236" y="288798"/>
                  </a:lnTo>
                  <a:lnTo>
                    <a:pt x="741195" y="331477"/>
                  </a:lnTo>
                  <a:lnTo>
                    <a:pt x="729459" y="372211"/>
                  </a:lnTo>
                  <a:lnTo>
                    <a:pt x="710603" y="410553"/>
                  </a:lnTo>
                  <a:lnTo>
                    <a:pt x="685204" y="446057"/>
                  </a:lnTo>
                  <a:lnTo>
                    <a:pt x="653838" y="478276"/>
                  </a:lnTo>
                  <a:lnTo>
                    <a:pt x="617082" y="506763"/>
                  </a:lnTo>
                  <a:lnTo>
                    <a:pt x="575512" y="531072"/>
                  </a:lnTo>
                  <a:lnTo>
                    <a:pt x="529704" y="550756"/>
                  </a:lnTo>
                  <a:lnTo>
                    <a:pt x="480234" y="565369"/>
                  </a:lnTo>
                  <a:lnTo>
                    <a:pt x="427680" y="574464"/>
                  </a:lnTo>
                  <a:lnTo>
                    <a:pt x="372617" y="577595"/>
                  </a:lnTo>
                  <a:lnTo>
                    <a:pt x="317555" y="574464"/>
                  </a:lnTo>
                  <a:lnTo>
                    <a:pt x="265001" y="565369"/>
                  </a:lnTo>
                  <a:lnTo>
                    <a:pt x="215531" y="550756"/>
                  </a:lnTo>
                  <a:lnTo>
                    <a:pt x="169723" y="531072"/>
                  </a:lnTo>
                  <a:lnTo>
                    <a:pt x="128153" y="506763"/>
                  </a:lnTo>
                  <a:lnTo>
                    <a:pt x="91397" y="478276"/>
                  </a:lnTo>
                  <a:lnTo>
                    <a:pt x="60031" y="446057"/>
                  </a:lnTo>
                  <a:lnTo>
                    <a:pt x="34632" y="410553"/>
                  </a:lnTo>
                  <a:lnTo>
                    <a:pt x="15776" y="372211"/>
                  </a:lnTo>
                  <a:lnTo>
                    <a:pt x="4040" y="331477"/>
                  </a:lnTo>
                  <a:lnTo>
                    <a:pt x="0" y="288798"/>
                  </a:lnTo>
                  <a:close/>
                </a:path>
              </a:pathLst>
            </a:custGeom>
            <a:ln w="12700">
              <a:solidFill>
                <a:srgbClr val="42709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3944" y="3500627"/>
              <a:ext cx="399415" cy="431800"/>
            </a:xfrm>
            <a:custGeom>
              <a:avLst/>
              <a:gdLst/>
              <a:ahLst/>
              <a:cxnLst/>
              <a:rect l="l" t="t" r="r" b="b"/>
              <a:pathLst>
                <a:path w="399415" h="431800">
                  <a:moveTo>
                    <a:pt x="92964" y="286893"/>
                  </a:moveTo>
                  <a:lnTo>
                    <a:pt x="90131" y="283464"/>
                  </a:lnTo>
                  <a:lnTo>
                    <a:pt x="49491" y="283464"/>
                  </a:lnTo>
                  <a:lnTo>
                    <a:pt x="46647" y="283464"/>
                  </a:lnTo>
                  <a:lnTo>
                    <a:pt x="44196" y="286893"/>
                  </a:lnTo>
                  <a:lnTo>
                    <a:pt x="44196" y="295275"/>
                  </a:lnTo>
                  <a:lnTo>
                    <a:pt x="46647" y="298704"/>
                  </a:lnTo>
                  <a:lnTo>
                    <a:pt x="90131" y="298704"/>
                  </a:lnTo>
                  <a:lnTo>
                    <a:pt x="92964" y="295275"/>
                  </a:lnTo>
                  <a:lnTo>
                    <a:pt x="92964" y="286893"/>
                  </a:lnTo>
                  <a:close/>
                </a:path>
                <a:path w="399415" h="431800">
                  <a:moveTo>
                    <a:pt x="92964" y="220218"/>
                  </a:moveTo>
                  <a:lnTo>
                    <a:pt x="90131" y="216408"/>
                  </a:lnTo>
                  <a:lnTo>
                    <a:pt x="49491" y="216408"/>
                  </a:lnTo>
                  <a:lnTo>
                    <a:pt x="46647" y="216408"/>
                  </a:lnTo>
                  <a:lnTo>
                    <a:pt x="44196" y="220218"/>
                  </a:lnTo>
                  <a:lnTo>
                    <a:pt x="44196" y="228346"/>
                  </a:lnTo>
                  <a:lnTo>
                    <a:pt x="46647" y="231648"/>
                  </a:lnTo>
                  <a:lnTo>
                    <a:pt x="90131" y="231648"/>
                  </a:lnTo>
                  <a:lnTo>
                    <a:pt x="92964" y="228346"/>
                  </a:lnTo>
                  <a:lnTo>
                    <a:pt x="92964" y="220218"/>
                  </a:lnTo>
                  <a:close/>
                </a:path>
                <a:path w="399415" h="431800">
                  <a:moveTo>
                    <a:pt x="92964" y="153924"/>
                  </a:moveTo>
                  <a:lnTo>
                    <a:pt x="90131" y="150876"/>
                  </a:lnTo>
                  <a:lnTo>
                    <a:pt x="49491" y="150876"/>
                  </a:lnTo>
                  <a:lnTo>
                    <a:pt x="46647" y="150876"/>
                  </a:lnTo>
                  <a:lnTo>
                    <a:pt x="44196" y="153924"/>
                  </a:lnTo>
                  <a:lnTo>
                    <a:pt x="44196" y="161544"/>
                  </a:lnTo>
                  <a:lnTo>
                    <a:pt x="46647" y="164592"/>
                  </a:lnTo>
                  <a:lnTo>
                    <a:pt x="90131" y="164592"/>
                  </a:lnTo>
                  <a:lnTo>
                    <a:pt x="92964" y="161544"/>
                  </a:lnTo>
                  <a:lnTo>
                    <a:pt x="92964" y="153924"/>
                  </a:lnTo>
                  <a:close/>
                </a:path>
                <a:path w="399415" h="431800">
                  <a:moveTo>
                    <a:pt x="94475" y="338582"/>
                  </a:moveTo>
                  <a:lnTo>
                    <a:pt x="91998" y="335788"/>
                  </a:lnTo>
                  <a:lnTo>
                    <a:pt x="90995" y="334518"/>
                  </a:lnTo>
                  <a:lnTo>
                    <a:pt x="89433" y="333756"/>
                  </a:lnTo>
                  <a:lnTo>
                    <a:pt x="87871" y="333756"/>
                  </a:lnTo>
                  <a:lnTo>
                    <a:pt x="86360" y="333756"/>
                  </a:lnTo>
                  <a:lnTo>
                    <a:pt x="84797" y="334518"/>
                  </a:lnTo>
                  <a:lnTo>
                    <a:pt x="83756" y="335788"/>
                  </a:lnTo>
                  <a:lnTo>
                    <a:pt x="62750" y="363474"/>
                  </a:lnTo>
                  <a:lnTo>
                    <a:pt x="53467" y="351282"/>
                  </a:lnTo>
                  <a:lnTo>
                    <a:pt x="51917" y="350647"/>
                  </a:lnTo>
                  <a:lnTo>
                    <a:pt x="48831" y="350647"/>
                  </a:lnTo>
                  <a:lnTo>
                    <a:pt x="47282" y="351282"/>
                  </a:lnTo>
                  <a:lnTo>
                    <a:pt x="44196" y="355346"/>
                  </a:lnTo>
                  <a:lnTo>
                    <a:pt x="44196" y="360807"/>
                  </a:lnTo>
                  <a:lnTo>
                    <a:pt x="46278" y="363474"/>
                  </a:lnTo>
                  <a:lnTo>
                    <a:pt x="59042" y="380873"/>
                  </a:lnTo>
                  <a:lnTo>
                    <a:pt x="59880" y="381889"/>
                  </a:lnTo>
                  <a:lnTo>
                    <a:pt x="61506" y="382524"/>
                  </a:lnTo>
                  <a:lnTo>
                    <a:pt x="64795" y="382524"/>
                  </a:lnTo>
                  <a:lnTo>
                    <a:pt x="66040" y="381889"/>
                  </a:lnTo>
                  <a:lnTo>
                    <a:pt x="67284" y="380873"/>
                  </a:lnTo>
                  <a:lnTo>
                    <a:pt x="92405" y="347218"/>
                  </a:lnTo>
                  <a:lnTo>
                    <a:pt x="94475" y="343916"/>
                  </a:lnTo>
                  <a:lnTo>
                    <a:pt x="94475" y="338582"/>
                  </a:lnTo>
                  <a:close/>
                </a:path>
                <a:path w="399415" h="431800">
                  <a:moveTo>
                    <a:pt x="181356" y="352806"/>
                  </a:moveTo>
                  <a:lnTo>
                    <a:pt x="178396" y="348996"/>
                  </a:lnTo>
                  <a:lnTo>
                    <a:pt x="136525" y="348996"/>
                  </a:lnTo>
                  <a:lnTo>
                    <a:pt x="133565" y="348996"/>
                  </a:lnTo>
                  <a:lnTo>
                    <a:pt x="131064" y="352806"/>
                  </a:lnTo>
                  <a:lnTo>
                    <a:pt x="131064" y="360934"/>
                  </a:lnTo>
                  <a:lnTo>
                    <a:pt x="133565" y="364236"/>
                  </a:lnTo>
                  <a:lnTo>
                    <a:pt x="178396" y="364236"/>
                  </a:lnTo>
                  <a:lnTo>
                    <a:pt x="181356" y="360934"/>
                  </a:lnTo>
                  <a:lnTo>
                    <a:pt x="181356" y="352806"/>
                  </a:lnTo>
                  <a:close/>
                </a:path>
                <a:path w="399415" h="431800">
                  <a:moveTo>
                    <a:pt x="181356" y="286893"/>
                  </a:moveTo>
                  <a:lnTo>
                    <a:pt x="178396" y="283464"/>
                  </a:lnTo>
                  <a:lnTo>
                    <a:pt x="136525" y="283464"/>
                  </a:lnTo>
                  <a:lnTo>
                    <a:pt x="133565" y="283464"/>
                  </a:lnTo>
                  <a:lnTo>
                    <a:pt x="131064" y="286893"/>
                  </a:lnTo>
                  <a:lnTo>
                    <a:pt x="131064" y="295275"/>
                  </a:lnTo>
                  <a:lnTo>
                    <a:pt x="133565" y="298704"/>
                  </a:lnTo>
                  <a:lnTo>
                    <a:pt x="178396" y="298704"/>
                  </a:lnTo>
                  <a:lnTo>
                    <a:pt x="181356" y="295275"/>
                  </a:lnTo>
                  <a:lnTo>
                    <a:pt x="181356" y="286893"/>
                  </a:lnTo>
                  <a:close/>
                </a:path>
                <a:path w="399415" h="431800">
                  <a:moveTo>
                    <a:pt x="181356" y="204978"/>
                  </a:moveTo>
                  <a:lnTo>
                    <a:pt x="177825" y="200406"/>
                  </a:lnTo>
                  <a:lnTo>
                    <a:pt x="176301" y="199644"/>
                  </a:lnTo>
                  <a:lnTo>
                    <a:pt x="174739" y="199644"/>
                  </a:lnTo>
                  <a:lnTo>
                    <a:pt x="173189" y="199644"/>
                  </a:lnTo>
                  <a:lnTo>
                    <a:pt x="171665" y="200406"/>
                  </a:lnTo>
                  <a:lnTo>
                    <a:pt x="170624" y="201676"/>
                  </a:lnTo>
                  <a:lnTo>
                    <a:pt x="149618" y="229362"/>
                  </a:lnTo>
                  <a:lnTo>
                    <a:pt x="140335" y="217170"/>
                  </a:lnTo>
                  <a:lnTo>
                    <a:pt x="138785" y="216535"/>
                  </a:lnTo>
                  <a:lnTo>
                    <a:pt x="135699" y="216535"/>
                  </a:lnTo>
                  <a:lnTo>
                    <a:pt x="134150" y="217170"/>
                  </a:lnTo>
                  <a:lnTo>
                    <a:pt x="131064" y="221234"/>
                  </a:lnTo>
                  <a:lnTo>
                    <a:pt x="131064" y="226695"/>
                  </a:lnTo>
                  <a:lnTo>
                    <a:pt x="145910" y="246253"/>
                  </a:lnTo>
                  <a:lnTo>
                    <a:pt x="146710" y="247777"/>
                  </a:lnTo>
                  <a:lnTo>
                    <a:pt x="148374" y="248412"/>
                  </a:lnTo>
                  <a:lnTo>
                    <a:pt x="151663" y="248412"/>
                  </a:lnTo>
                  <a:lnTo>
                    <a:pt x="152908" y="247777"/>
                  </a:lnTo>
                  <a:lnTo>
                    <a:pt x="154152" y="246253"/>
                  </a:lnTo>
                  <a:lnTo>
                    <a:pt x="179273" y="213106"/>
                  </a:lnTo>
                  <a:lnTo>
                    <a:pt x="181356" y="209804"/>
                  </a:lnTo>
                  <a:lnTo>
                    <a:pt x="181356" y="204978"/>
                  </a:lnTo>
                  <a:close/>
                </a:path>
                <a:path w="399415" h="431800">
                  <a:moveTo>
                    <a:pt x="181356" y="153924"/>
                  </a:moveTo>
                  <a:lnTo>
                    <a:pt x="178396" y="150876"/>
                  </a:lnTo>
                  <a:lnTo>
                    <a:pt x="136525" y="150876"/>
                  </a:lnTo>
                  <a:lnTo>
                    <a:pt x="133565" y="150876"/>
                  </a:lnTo>
                  <a:lnTo>
                    <a:pt x="131064" y="153924"/>
                  </a:lnTo>
                  <a:lnTo>
                    <a:pt x="131064" y="161544"/>
                  </a:lnTo>
                  <a:lnTo>
                    <a:pt x="133565" y="164592"/>
                  </a:lnTo>
                  <a:lnTo>
                    <a:pt x="178396" y="164592"/>
                  </a:lnTo>
                  <a:lnTo>
                    <a:pt x="181356" y="161544"/>
                  </a:lnTo>
                  <a:lnTo>
                    <a:pt x="181356" y="153924"/>
                  </a:lnTo>
                  <a:close/>
                </a:path>
                <a:path w="399415" h="431800">
                  <a:moveTo>
                    <a:pt x="268224" y="352806"/>
                  </a:moveTo>
                  <a:lnTo>
                    <a:pt x="265353" y="348996"/>
                  </a:lnTo>
                  <a:lnTo>
                    <a:pt x="224777" y="348996"/>
                  </a:lnTo>
                  <a:lnTo>
                    <a:pt x="221907" y="348996"/>
                  </a:lnTo>
                  <a:lnTo>
                    <a:pt x="219494" y="352806"/>
                  </a:lnTo>
                  <a:lnTo>
                    <a:pt x="219494" y="360934"/>
                  </a:lnTo>
                  <a:lnTo>
                    <a:pt x="221907" y="364236"/>
                  </a:lnTo>
                  <a:lnTo>
                    <a:pt x="265353" y="364236"/>
                  </a:lnTo>
                  <a:lnTo>
                    <a:pt x="268224" y="360934"/>
                  </a:lnTo>
                  <a:lnTo>
                    <a:pt x="268224" y="352806"/>
                  </a:lnTo>
                  <a:close/>
                </a:path>
                <a:path w="399415" h="431800">
                  <a:moveTo>
                    <a:pt x="268224" y="220218"/>
                  </a:moveTo>
                  <a:lnTo>
                    <a:pt x="265353" y="216408"/>
                  </a:lnTo>
                  <a:lnTo>
                    <a:pt x="224777" y="216408"/>
                  </a:lnTo>
                  <a:lnTo>
                    <a:pt x="221907" y="216408"/>
                  </a:lnTo>
                  <a:lnTo>
                    <a:pt x="219494" y="220218"/>
                  </a:lnTo>
                  <a:lnTo>
                    <a:pt x="219494" y="228346"/>
                  </a:lnTo>
                  <a:lnTo>
                    <a:pt x="221907" y="231648"/>
                  </a:lnTo>
                  <a:lnTo>
                    <a:pt x="265353" y="231648"/>
                  </a:lnTo>
                  <a:lnTo>
                    <a:pt x="268224" y="228346"/>
                  </a:lnTo>
                  <a:lnTo>
                    <a:pt x="268224" y="220218"/>
                  </a:lnTo>
                  <a:close/>
                </a:path>
                <a:path w="399415" h="431800">
                  <a:moveTo>
                    <a:pt x="269709" y="271399"/>
                  </a:moveTo>
                  <a:lnTo>
                    <a:pt x="267258" y="268732"/>
                  </a:lnTo>
                  <a:lnTo>
                    <a:pt x="266217" y="267335"/>
                  </a:lnTo>
                  <a:lnTo>
                    <a:pt x="264693" y="266700"/>
                  </a:lnTo>
                  <a:lnTo>
                    <a:pt x="263144" y="266700"/>
                  </a:lnTo>
                  <a:lnTo>
                    <a:pt x="261581" y="266700"/>
                  </a:lnTo>
                  <a:lnTo>
                    <a:pt x="260057" y="267335"/>
                  </a:lnTo>
                  <a:lnTo>
                    <a:pt x="238036" y="296418"/>
                  </a:lnTo>
                  <a:lnTo>
                    <a:pt x="228765" y="284226"/>
                  </a:lnTo>
                  <a:lnTo>
                    <a:pt x="227203" y="283591"/>
                  </a:lnTo>
                  <a:lnTo>
                    <a:pt x="224129" y="283591"/>
                  </a:lnTo>
                  <a:lnTo>
                    <a:pt x="222567" y="284226"/>
                  </a:lnTo>
                  <a:lnTo>
                    <a:pt x="219494" y="288290"/>
                  </a:lnTo>
                  <a:lnTo>
                    <a:pt x="219494" y="293751"/>
                  </a:lnTo>
                  <a:lnTo>
                    <a:pt x="234289" y="313309"/>
                  </a:lnTo>
                  <a:lnTo>
                    <a:pt x="235127" y="314960"/>
                  </a:lnTo>
                  <a:lnTo>
                    <a:pt x="236778" y="315468"/>
                  </a:lnTo>
                  <a:lnTo>
                    <a:pt x="240068" y="315468"/>
                  </a:lnTo>
                  <a:lnTo>
                    <a:pt x="241312" y="314960"/>
                  </a:lnTo>
                  <a:lnTo>
                    <a:pt x="267677" y="280162"/>
                  </a:lnTo>
                  <a:lnTo>
                    <a:pt x="269709" y="275844"/>
                  </a:lnTo>
                  <a:lnTo>
                    <a:pt x="269709" y="271399"/>
                  </a:lnTo>
                  <a:close/>
                </a:path>
                <a:path w="399415" h="431800">
                  <a:moveTo>
                    <a:pt x="269709" y="139827"/>
                  </a:moveTo>
                  <a:lnTo>
                    <a:pt x="267258" y="136144"/>
                  </a:lnTo>
                  <a:lnTo>
                    <a:pt x="266217" y="134747"/>
                  </a:lnTo>
                  <a:lnTo>
                    <a:pt x="264693" y="134112"/>
                  </a:lnTo>
                  <a:lnTo>
                    <a:pt x="263144" y="134112"/>
                  </a:lnTo>
                  <a:lnTo>
                    <a:pt x="261581" y="134112"/>
                  </a:lnTo>
                  <a:lnTo>
                    <a:pt x="260057" y="134747"/>
                  </a:lnTo>
                  <a:lnTo>
                    <a:pt x="238036" y="164084"/>
                  </a:lnTo>
                  <a:lnTo>
                    <a:pt x="228765" y="152019"/>
                  </a:lnTo>
                  <a:lnTo>
                    <a:pt x="219494" y="156083"/>
                  </a:lnTo>
                  <a:lnTo>
                    <a:pt x="219494" y="161417"/>
                  </a:lnTo>
                  <a:lnTo>
                    <a:pt x="235127" y="181737"/>
                  </a:lnTo>
                  <a:lnTo>
                    <a:pt x="236778" y="182880"/>
                  </a:lnTo>
                  <a:lnTo>
                    <a:pt x="240068" y="182880"/>
                  </a:lnTo>
                  <a:lnTo>
                    <a:pt x="242557" y="180721"/>
                  </a:lnTo>
                  <a:lnTo>
                    <a:pt x="267677" y="147955"/>
                  </a:lnTo>
                  <a:lnTo>
                    <a:pt x="269709" y="144272"/>
                  </a:lnTo>
                  <a:lnTo>
                    <a:pt x="269709" y="139827"/>
                  </a:lnTo>
                  <a:close/>
                </a:path>
                <a:path w="399415" h="431800">
                  <a:moveTo>
                    <a:pt x="355092" y="352806"/>
                  </a:moveTo>
                  <a:lnTo>
                    <a:pt x="352691" y="348996"/>
                  </a:lnTo>
                  <a:lnTo>
                    <a:pt x="313016" y="348996"/>
                  </a:lnTo>
                  <a:lnTo>
                    <a:pt x="310248" y="348996"/>
                  </a:lnTo>
                  <a:lnTo>
                    <a:pt x="307886" y="352806"/>
                  </a:lnTo>
                  <a:lnTo>
                    <a:pt x="307886" y="360934"/>
                  </a:lnTo>
                  <a:lnTo>
                    <a:pt x="310248" y="364236"/>
                  </a:lnTo>
                  <a:lnTo>
                    <a:pt x="352691" y="364236"/>
                  </a:lnTo>
                  <a:lnTo>
                    <a:pt x="355092" y="360934"/>
                  </a:lnTo>
                  <a:lnTo>
                    <a:pt x="355092" y="352806"/>
                  </a:lnTo>
                  <a:close/>
                </a:path>
                <a:path w="399415" h="431800">
                  <a:moveTo>
                    <a:pt x="355092" y="286893"/>
                  </a:moveTo>
                  <a:lnTo>
                    <a:pt x="352691" y="283464"/>
                  </a:lnTo>
                  <a:lnTo>
                    <a:pt x="313016" y="283464"/>
                  </a:lnTo>
                  <a:lnTo>
                    <a:pt x="310248" y="283464"/>
                  </a:lnTo>
                  <a:lnTo>
                    <a:pt x="307886" y="286893"/>
                  </a:lnTo>
                  <a:lnTo>
                    <a:pt x="307886" y="295275"/>
                  </a:lnTo>
                  <a:lnTo>
                    <a:pt x="310248" y="298704"/>
                  </a:lnTo>
                  <a:lnTo>
                    <a:pt x="352691" y="298704"/>
                  </a:lnTo>
                  <a:lnTo>
                    <a:pt x="355092" y="295275"/>
                  </a:lnTo>
                  <a:lnTo>
                    <a:pt x="355092" y="286893"/>
                  </a:lnTo>
                  <a:close/>
                </a:path>
                <a:path w="399415" h="431800">
                  <a:moveTo>
                    <a:pt x="355092" y="153924"/>
                  </a:moveTo>
                  <a:lnTo>
                    <a:pt x="352691" y="150876"/>
                  </a:lnTo>
                  <a:lnTo>
                    <a:pt x="313016" y="150876"/>
                  </a:lnTo>
                  <a:lnTo>
                    <a:pt x="310248" y="150876"/>
                  </a:lnTo>
                  <a:lnTo>
                    <a:pt x="307886" y="153924"/>
                  </a:lnTo>
                  <a:lnTo>
                    <a:pt x="307886" y="161544"/>
                  </a:lnTo>
                  <a:lnTo>
                    <a:pt x="310248" y="164592"/>
                  </a:lnTo>
                  <a:lnTo>
                    <a:pt x="352691" y="164592"/>
                  </a:lnTo>
                  <a:lnTo>
                    <a:pt x="355092" y="161544"/>
                  </a:lnTo>
                  <a:lnTo>
                    <a:pt x="355092" y="153924"/>
                  </a:lnTo>
                  <a:close/>
                </a:path>
                <a:path w="399415" h="431800">
                  <a:moveTo>
                    <a:pt x="356577" y="204978"/>
                  </a:moveTo>
                  <a:lnTo>
                    <a:pt x="354584" y="201676"/>
                  </a:lnTo>
                  <a:lnTo>
                    <a:pt x="353568" y="200406"/>
                  </a:lnTo>
                  <a:lnTo>
                    <a:pt x="352044" y="199644"/>
                  </a:lnTo>
                  <a:lnTo>
                    <a:pt x="350558" y="199644"/>
                  </a:lnTo>
                  <a:lnTo>
                    <a:pt x="349034" y="199644"/>
                  </a:lnTo>
                  <a:lnTo>
                    <a:pt x="347522" y="200406"/>
                  </a:lnTo>
                  <a:lnTo>
                    <a:pt x="325970" y="229362"/>
                  </a:lnTo>
                  <a:lnTo>
                    <a:pt x="316941" y="217170"/>
                  </a:lnTo>
                  <a:lnTo>
                    <a:pt x="315417" y="216535"/>
                  </a:lnTo>
                  <a:lnTo>
                    <a:pt x="312407" y="216535"/>
                  </a:lnTo>
                  <a:lnTo>
                    <a:pt x="310896" y="217170"/>
                  </a:lnTo>
                  <a:lnTo>
                    <a:pt x="307886" y="221234"/>
                  </a:lnTo>
                  <a:lnTo>
                    <a:pt x="307886" y="226695"/>
                  </a:lnTo>
                  <a:lnTo>
                    <a:pt x="322351" y="246253"/>
                  </a:lnTo>
                  <a:lnTo>
                    <a:pt x="323164" y="247777"/>
                  </a:lnTo>
                  <a:lnTo>
                    <a:pt x="324789" y="248412"/>
                  </a:lnTo>
                  <a:lnTo>
                    <a:pt x="328002" y="248412"/>
                  </a:lnTo>
                  <a:lnTo>
                    <a:pt x="329222" y="247777"/>
                  </a:lnTo>
                  <a:lnTo>
                    <a:pt x="354990" y="213106"/>
                  </a:lnTo>
                  <a:lnTo>
                    <a:pt x="356577" y="209804"/>
                  </a:lnTo>
                  <a:lnTo>
                    <a:pt x="356577" y="204978"/>
                  </a:lnTo>
                  <a:close/>
                </a:path>
                <a:path w="399415" h="431800">
                  <a:moveTo>
                    <a:pt x="374865" y="87122"/>
                  </a:moveTo>
                  <a:lnTo>
                    <a:pt x="372440" y="83820"/>
                  </a:lnTo>
                  <a:lnTo>
                    <a:pt x="31216" y="83820"/>
                  </a:lnTo>
                  <a:lnTo>
                    <a:pt x="28371" y="83820"/>
                  </a:lnTo>
                  <a:lnTo>
                    <a:pt x="25908" y="87122"/>
                  </a:lnTo>
                  <a:lnTo>
                    <a:pt x="25908" y="95250"/>
                  </a:lnTo>
                  <a:lnTo>
                    <a:pt x="28371" y="99060"/>
                  </a:lnTo>
                  <a:lnTo>
                    <a:pt x="372440" y="99060"/>
                  </a:lnTo>
                  <a:lnTo>
                    <a:pt x="374865" y="95250"/>
                  </a:lnTo>
                  <a:lnTo>
                    <a:pt x="374865" y="87122"/>
                  </a:lnTo>
                  <a:close/>
                </a:path>
                <a:path w="399415" h="431800">
                  <a:moveTo>
                    <a:pt x="399249" y="66179"/>
                  </a:moveTo>
                  <a:lnTo>
                    <a:pt x="397370" y="53543"/>
                  </a:lnTo>
                  <a:lnTo>
                    <a:pt x="395566" y="49911"/>
                  </a:lnTo>
                  <a:lnTo>
                    <a:pt x="392226" y="43205"/>
                  </a:lnTo>
                  <a:lnTo>
                    <a:pt x="388264" y="39636"/>
                  </a:lnTo>
                  <a:lnTo>
                    <a:pt x="388264" y="57023"/>
                  </a:lnTo>
                  <a:lnTo>
                    <a:pt x="388264" y="399796"/>
                  </a:lnTo>
                  <a:lnTo>
                    <a:pt x="387451" y="409067"/>
                  </a:lnTo>
                  <a:lnTo>
                    <a:pt x="382143" y="416560"/>
                  </a:lnTo>
                  <a:lnTo>
                    <a:pt x="17513" y="416560"/>
                  </a:lnTo>
                  <a:lnTo>
                    <a:pt x="11836" y="409067"/>
                  </a:lnTo>
                  <a:lnTo>
                    <a:pt x="11836" y="57023"/>
                  </a:lnTo>
                  <a:lnTo>
                    <a:pt x="17513" y="49911"/>
                  </a:lnTo>
                  <a:lnTo>
                    <a:pt x="37096" y="49911"/>
                  </a:lnTo>
                  <a:lnTo>
                    <a:pt x="37096" y="59182"/>
                  </a:lnTo>
                  <a:lnTo>
                    <a:pt x="42773" y="66802"/>
                  </a:lnTo>
                  <a:lnTo>
                    <a:pt x="68846" y="66802"/>
                  </a:lnTo>
                  <a:lnTo>
                    <a:pt x="74561" y="59182"/>
                  </a:lnTo>
                  <a:lnTo>
                    <a:pt x="74561" y="50546"/>
                  </a:lnTo>
                  <a:lnTo>
                    <a:pt x="74561" y="49911"/>
                  </a:lnTo>
                  <a:lnTo>
                    <a:pt x="325513" y="49911"/>
                  </a:lnTo>
                  <a:lnTo>
                    <a:pt x="325513" y="59182"/>
                  </a:lnTo>
                  <a:lnTo>
                    <a:pt x="331228" y="66802"/>
                  </a:lnTo>
                  <a:lnTo>
                    <a:pt x="356895" y="66802"/>
                  </a:lnTo>
                  <a:lnTo>
                    <a:pt x="362610" y="59182"/>
                  </a:lnTo>
                  <a:lnTo>
                    <a:pt x="362610" y="50546"/>
                  </a:lnTo>
                  <a:lnTo>
                    <a:pt x="362610" y="49911"/>
                  </a:lnTo>
                  <a:lnTo>
                    <a:pt x="382549" y="49911"/>
                  </a:lnTo>
                  <a:lnTo>
                    <a:pt x="388264" y="57023"/>
                  </a:lnTo>
                  <a:lnTo>
                    <a:pt x="388264" y="39636"/>
                  </a:lnTo>
                  <a:lnTo>
                    <a:pt x="384479" y="36220"/>
                  </a:lnTo>
                  <a:lnTo>
                    <a:pt x="374827" y="33667"/>
                  </a:lnTo>
                  <a:lnTo>
                    <a:pt x="362191" y="33667"/>
                  </a:lnTo>
                  <a:lnTo>
                    <a:pt x="362191" y="15748"/>
                  </a:lnTo>
                  <a:lnTo>
                    <a:pt x="362191" y="7620"/>
                  </a:lnTo>
                  <a:lnTo>
                    <a:pt x="356476" y="0"/>
                  </a:lnTo>
                  <a:lnTo>
                    <a:pt x="350393" y="0"/>
                  </a:lnTo>
                  <a:lnTo>
                    <a:pt x="350393" y="15748"/>
                  </a:lnTo>
                  <a:lnTo>
                    <a:pt x="350393" y="50546"/>
                  </a:lnTo>
                  <a:lnTo>
                    <a:pt x="336537" y="50546"/>
                  </a:lnTo>
                  <a:lnTo>
                    <a:pt x="336537" y="49911"/>
                  </a:lnTo>
                  <a:lnTo>
                    <a:pt x="336537" y="33667"/>
                  </a:lnTo>
                  <a:lnTo>
                    <a:pt x="336537" y="16256"/>
                  </a:lnTo>
                  <a:lnTo>
                    <a:pt x="337350" y="16256"/>
                  </a:lnTo>
                  <a:lnTo>
                    <a:pt x="349973" y="15748"/>
                  </a:lnTo>
                  <a:lnTo>
                    <a:pt x="350393" y="15748"/>
                  </a:lnTo>
                  <a:lnTo>
                    <a:pt x="350393" y="0"/>
                  </a:lnTo>
                  <a:lnTo>
                    <a:pt x="330403" y="0"/>
                  </a:lnTo>
                  <a:lnTo>
                    <a:pt x="324726" y="7620"/>
                  </a:lnTo>
                  <a:lnTo>
                    <a:pt x="324726" y="33667"/>
                  </a:lnTo>
                  <a:lnTo>
                    <a:pt x="74561" y="33667"/>
                  </a:lnTo>
                  <a:lnTo>
                    <a:pt x="74561" y="15748"/>
                  </a:lnTo>
                  <a:lnTo>
                    <a:pt x="74561" y="7620"/>
                  </a:lnTo>
                  <a:lnTo>
                    <a:pt x="68846" y="0"/>
                  </a:lnTo>
                  <a:lnTo>
                    <a:pt x="62750" y="0"/>
                  </a:lnTo>
                  <a:lnTo>
                    <a:pt x="62750" y="15748"/>
                  </a:lnTo>
                  <a:lnTo>
                    <a:pt x="62750" y="50546"/>
                  </a:lnTo>
                  <a:lnTo>
                    <a:pt x="48895" y="50546"/>
                  </a:lnTo>
                  <a:lnTo>
                    <a:pt x="48895" y="49911"/>
                  </a:lnTo>
                  <a:lnTo>
                    <a:pt x="48895" y="16256"/>
                  </a:lnTo>
                  <a:lnTo>
                    <a:pt x="49314" y="16256"/>
                  </a:lnTo>
                  <a:lnTo>
                    <a:pt x="62344" y="15748"/>
                  </a:lnTo>
                  <a:lnTo>
                    <a:pt x="62750" y="15748"/>
                  </a:lnTo>
                  <a:lnTo>
                    <a:pt x="62750" y="0"/>
                  </a:lnTo>
                  <a:lnTo>
                    <a:pt x="42773" y="0"/>
                  </a:lnTo>
                  <a:lnTo>
                    <a:pt x="37096" y="7620"/>
                  </a:lnTo>
                  <a:lnTo>
                    <a:pt x="37096" y="33667"/>
                  </a:lnTo>
                  <a:lnTo>
                    <a:pt x="24460" y="33667"/>
                  </a:lnTo>
                  <a:lnTo>
                    <a:pt x="14782" y="36220"/>
                  </a:lnTo>
                  <a:lnTo>
                    <a:pt x="7023" y="43205"/>
                  </a:lnTo>
                  <a:lnTo>
                    <a:pt x="1866" y="53543"/>
                  </a:lnTo>
                  <a:lnTo>
                    <a:pt x="0" y="66179"/>
                  </a:lnTo>
                  <a:lnTo>
                    <a:pt x="0" y="398780"/>
                  </a:lnTo>
                  <a:lnTo>
                    <a:pt x="1943" y="411365"/>
                  </a:lnTo>
                  <a:lnTo>
                    <a:pt x="1981" y="411632"/>
                  </a:lnTo>
                  <a:lnTo>
                    <a:pt x="7213" y="421703"/>
                  </a:lnTo>
                  <a:lnTo>
                    <a:pt x="7340" y="421944"/>
                  </a:lnTo>
                  <a:lnTo>
                    <a:pt x="15138" y="428802"/>
                  </a:lnTo>
                  <a:lnTo>
                    <a:pt x="24460" y="431292"/>
                  </a:lnTo>
                  <a:lnTo>
                    <a:pt x="374827" y="431292"/>
                  </a:lnTo>
                  <a:lnTo>
                    <a:pt x="384149" y="428802"/>
                  </a:lnTo>
                  <a:lnTo>
                    <a:pt x="384378" y="428802"/>
                  </a:lnTo>
                  <a:lnTo>
                    <a:pt x="392226" y="421703"/>
                  </a:lnTo>
                  <a:lnTo>
                    <a:pt x="394792" y="416560"/>
                  </a:lnTo>
                  <a:lnTo>
                    <a:pt x="397370" y="411365"/>
                  </a:lnTo>
                  <a:lnTo>
                    <a:pt x="399249" y="398780"/>
                  </a:lnTo>
                  <a:lnTo>
                    <a:pt x="399249" y="66179"/>
                  </a:lnTo>
                  <a:close/>
                </a:path>
              </a:pathLst>
            </a:custGeom>
            <a:solidFill>
              <a:srgbClr val="647D9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058062" y="836168"/>
            <a:ext cx="11025505" cy="5471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15570" algn="just">
              <a:spcBef>
                <a:spcPts val="105"/>
              </a:spcBef>
            </a:pP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Бракеражная</a:t>
            </a:r>
            <a:r>
              <a:rPr sz="1400" b="1" spc="12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комиссия</a:t>
            </a:r>
            <a:r>
              <a:rPr sz="1400" b="1" spc="13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sz="1400" spc="16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мониторингу</a:t>
            </a:r>
            <a:r>
              <a:rPr sz="1400" spc="15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качества</a:t>
            </a:r>
            <a:r>
              <a:rPr sz="1400" spc="17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питания</a:t>
            </a:r>
            <a:r>
              <a:rPr sz="1400" spc="15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400" spc="16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участием</a:t>
            </a:r>
            <a:r>
              <a:rPr sz="1400" spc="16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представителей</a:t>
            </a:r>
            <a:r>
              <a:rPr sz="1400" spc="15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попечительского</a:t>
            </a:r>
            <a:r>
              <a:rPr sz="1400" spc="15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совета,</a:t>
            </a:r>
            <a:r>
              <a:rPr sz="1400" spc="17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родительского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комитета,</a:t>
            </a:r>
            <a:r>
              <a:rPr sz="1400" spc="5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администрации</a:t>
            </a:r>
            <a:r>
              <a:rPr sz="1400" spc="5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школы,</a:t>
            </a:r>
            <a:r>
              <a:rPr sz="1400" spc="6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медицинского</a:t>
            </a:r>
            <a:r>
              <a:rPr sz="1400" spc="4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работника</a:t>
            </a:r>
            <a:r>
              <a:rPr sz="1400" spc="5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медицинского</a:t>
            </a:r>
            <a:r>
              <a:rPr sz="1400" spc="5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пункта</a:t>
            </a:r>
            <a:r>
              <a:rPr sz="1400" spc="5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организации</a:t>
            </a:r>
            <a:r>
              <a:rPr sz="1400" spc="4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образования,</a:t>
            </a:r>
            <a:r>
              <a:rPr sz="1400" spc="4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создается</a:t>
            </a:r>
            <a:r>
              <a:rPr sz="1400" spc="4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приказом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руководителя</a:t>
            </a:r>
            <a:r>
              <a:rPr sz="1400" spc="34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организации</a:t>
            </a:r>
            <a:r>
              <a:rPr sz="1400" spc="34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образования</a:t>
            </a:r>
            <a:r>
              <a:rPr sz="1400" dirty="0">
                <a:solidFill>
                  <a:srgbClr val="1F4E79"/>
                </a:solidFill>
                <a:latin typeface="Arial MT"/>
                <a:cs typeface="Arial MT"/>
              </a:rPr>
              <a:t>.</a:t>
            </a:r>
            <a:r>
              <a:rPr sz="1400" spc="325" dirty="0">
                <a:solidFill>
                  <a:srgbClr val="1F4E79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Председателем</a:t>
            </a:r>
            <a:r>
              <a:rPr sz="1400" spc="33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комиссии</a:t>
            </a:r>
            <a:r>
              <a:rPr sz="1400" spc="34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является</a:t>
            </a:r>
            <a:r>
              <a:rPr sz="1400" spc="34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руководитель</a:t>
            </a:r>
            <a:r>
              <a:rPr sz="1400" b="1" spc="31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организации</a:t>
            </a:r>
            <a:r>
              <a:rPr sz="1400" b="1" spc="32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b="1" spc="-1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среднего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образования</a:t>
            </a:r>
            <a:r>
              <a:rPr sz="1400" i="1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.</a:t>
            </a:r>
            <a:r>
              <a:rPr sz="1400" i="1" spc="425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400" spc="37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задачи</a:t>
            </a:r>
            <a:r>
              <a:rPr sz="1400" spc="38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комиссии</a:t>
            </a:r>
            <a:r>
              <a:rPr sz="1400" spc="38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входит</a:t>
            </a:r>
            <a:r>
              <a:rPr sz="1400" spc="38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осуществление</a:t>
            </a:r>
            <a:r>
              <a:rPr sz="1400" spc="39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мониторинга</a:t>
            </a:r>
            <a:r>
              <a:rPr sz="1400" spc="37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качества</a:t>
            </a:r>
            <a:r>
              <a:rPr sz="1400" spc="38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поступающих</a:t>
            </a:r>
            <a:r>
              <a:rPr sz="1400" spc="37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продуктов</a:t>
            </a:r>
            <a:r>
              <a:rPr sz="1400" spc="39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питания,</a:t>
            </a:r>
            <a:r>
              <a:rPr sz="1400" spc="38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качества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приготовленных</a:t>
            </a:r>
            <a:r>
              <a:rPr sz="1400" spc="24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блюд,</a:t>
            </a:r>
            <a:r>
              <a:rPr sz="1400" spc="254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наличием</a:t>
            </a:r>
            <a:r>
              <a:rPr sz="1400" spc="254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spc="254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исправностью</a:t>
            </a:r>
            <a:r>
              <a:rPr sz="1400" spc="254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технологического</a:t>
            </a:r>
            <a:r>
              <a:rPr sz="1400" spc="254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оборудования,</a:t>
            </a:r>
            <a:r>
              <a:rPr sz="1400" spc="254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соблюдением</a:t>
            </a:r>
            <a:r>
              <a:rPr sz="1400" spc="254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сроков</a:t>
            </a:r>
            <a:r>
              <a:rPr sz="1400" spc="26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spc="26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условий</a:t>
            </a:r>
            <a:r>
              <a:rPr sz="1400" spc="26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хранения,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доставки</a:t>
            </a:r>
            <a:r>
              <a:rPr sz="1400" spc="26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продуктов,</a:t>
            </a:r>
            <a:r>
              <a:rPr sz="1400" spc="27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готовых</a:t>
            </a:r>
            <a:r>
              <a:rPr sz="1400" spc="24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блюд,</a:t>
            </a:r>
            <a:r>
              <a:rPr sz="1400" spc="25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соответствия</a:t>
            </a:r>
            <a:r>
              <a:rPr sz="1400" spc="26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фактического</a:t>
            </a:r>
            <a:r>
              <a:rPr sz="1400" spc="24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рациона</a:t>
            </a:r>
            <a:r>
              <a:rPr sz="1400" spc="254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питания</a:t>
            </a:r>
            <a:r>
              <a:rPr sz="1400" spc="26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детей</a:t>
            </a:r>
            <a:r>
              <a:rPr sz="1400" spc="26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ежедневному,</a:t>
            </a:r>
            <a:r>
              <a:rPr sz="1400" spc="26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перспективному</a:t>
            </a:r>
            <a:r>
              <a:rPr sz="1400" spc="25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меню,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санитарного</a:t>
            </a:r>
            <a:r>
              <a:rPr sz="1400" spc="16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состояния</a:t>
            </a:r>
            <a:r>
              <a:rPr sz="1400" spc="16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столовой</a:t>
            </a:r>
            <a:r>
              <a:rPr sz="1400" dirty="0">
                <a:solidFill>
                  <a:srgbClr val="1F4E79"/>
                </a:solidFill>
                <a:latin typeface="Arial MT"/>
                <a:cs typeface="Arial MT"/>
              </a:rPr>
              <a:t>.</a:t>
            </a:r>
            <a:r>
              <a:rPr sz="1400" spc="140" dirty="0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Итоги</a:t>
            </a:r>
            <a:r>
              <a:rPr sz="1400" i="1" spc="14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работы</a:t>
            </a:r>
            <a:r>
              <a:rPr sz="1400" i="1" spc="14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комиссии</a:t>
            </a:r>
            <a:r>
              <a:rPr sz="1400" i="1" spc="14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ежемесячно</a:t>
            </a:r>
            <a:r>
              <a:rPr sz="1400" i="1" spc="13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оформляются</a:t>
            </a:r>
            <a:r>
              <a:rPr sz="1400" i="1" spc="14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400" i="1" spc="1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виде</a:t>
            </a:r>
            <a:r>
              <a:rPr sz="1400" i="1" spc="13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информации</a:t>
            </a:r>
            <a:r>
              <a:rPr sz="1400" i="1" spc="14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400" i="1" spc="15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последующим</a:t>
            </a:r>
            <a:r>
              <a:rPr sz="1400" i="1" spc="1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их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рассмотрением</a:t>
            </a:r>
            <a:r>
              <a:rPr sz="1400" i="1" spc="4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на</a:t>
            </a:r>
            <a:r>
              <a:rPr sz="1400" i="1" spc="44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педагогическом</a:t>
            </a:r>
            <a:r>
              <a:rPr sz="1400" i="1" spc="44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совете</a:t>
            </a:r>
            <a:r>
              <a:rPr sz="1400" i="1" spc="434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организации</a:t>
            </a:r>
            <a:r>
              <a:rPr sz="1400" i="1" spc="434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образования</a:t>
            </a:r>
            <a:r>
              <a:rPr sz="1400" i="1" spc="43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400" i="1" spc="43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размещением</a:t>
            </a:r>
            <a:r>
              <a:rPr sz="1400" i="1" spc="44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на</a:t>
            </a:r>
            <a:r>
              <a:rPr sz="1400" i="1" spc="434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интернет-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ресурсе</a:t>
            </a:r>
            <a:r>
              <a:rPr sz="1400" i="1" spc="434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организации </a:t>
            </a:r>
            <a:r>
              <a:rPr sz="14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среднего</a:t>
            </a:r>
            <a:r>
              <a:rPr sz="1400" i="1" spc="-6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образования.</a:t>
            </a:r>
            <a:r>
              <a:rPr sz="1200" i="1" spc="-1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(Приказ</a:t>
            </a:r>
            <a:r>
              <a:rPr sz="1200" i="1" spc="-4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Министра</a:t>
            </a:r>
            <a:r>
              <a:rPr sz="1200" i="1" spc="-1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spc="-1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образования</a:t>
            </a:r>
            <a:r>
              <a:rPr sz="1200" i="1" spc="-5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00" i="1" spc="-2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науки</a:t>
            </a:r>
            <a:r>
              <a:rPr sz="1200" i="1" spc="-3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spc="-1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Республики</a:t>
            </a:r>
            <a:r>
              <a:rPr sz="1200" i="1" spc="-6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spc="-1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Казахстан</a:t>
            </a:r>
            <a:r>
              <a:rPr sz="1200" i="1" spc="-1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от</a:t>
            </a:r>
            <a:r>
              <a:rPr sz="1200" i="1" spc="-2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31</a:t>
            </a:r>
            <a:r>
              <a:rPr sz="1200" i="1" spc="-2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октября</a:t>
            </a:r>
            <a:r>
              <a:rPr sz="1200" i="1" spc="-3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2018</a:t>
            </a:r>
            <a:r>
              <a:rPr sz="1200" i="1" spc="-5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года</a:t>
            </a:r>
            <a:r>
              <a:rPr sz="1200" i="1" spc="-3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№</a:t>
            </a:r>
            <a:r>
              <a:rPr sz="1200" i="1" spc="-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spc="-1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598).</a:t>
            </a:r>
            <a:endParaRPr sz="1200" dirty="0">
              <a:latin typeface="Arial" panose="020B0604020202020204"/>
              <a:cs typeface="Arial" panose="020B0604020202020204"/>
            </a:endParaRPr>
          </a:p>
          <a:p>
            <a:pPr marL="12700" marR="58420" algn="just">
              <a:lnSpc>
                <a:spcPct val="99000"/>
              </a:lnSpc>
              <a:spcBef>
                <a:spcPts val="1025"/>
              </a:spcBef>
            </a:pP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Участие</a:t>
            </a:r>
            <a:r>
              <a:rPr sz="1400" b="1" spc="-5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родителей.</a:t>
            </a:r>
            <a:r>
              <a:rPr sz="1400" b="1" spc="-4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Родитель</a:t>
            </a:r>
            <a:r>
              <a:rPr sz="1400" spc="-4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имеет</a:t>
            </a:r>
            <a:r>
              <a:rPr sz="1400" spc="-4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право</a:t>
            </a:r>
            <a:r>
              <a:rPr sz="1400" spc="-3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участвовать</a:t>
            </a:r>
            <a:r>
              <a:rPr sz="1400" spc="-4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400" spc="-3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школьной</a:t>
            </a:r>
            <a:r>
              <a:rPr sz="1400" spc="-4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бракеражной</a:t>
            </a:r>
            <a:r>
              <a:rPr sz="1400" spc="-3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комиссии</a:t>
            </a:r>
            <a:r>
              <a:rPr sz="1400" dirty="0">
                <a:solidFill>
                  <a:srgbClr val="1F4E79"/>
                </a:solidFill>
                <a:latin typeface="Arial MT"/>
                <a:cs typeface="Arial MT"/>
              </a:rPr>
              <a:t>.</a:t>
            </a:r>
            <a:r>
              <a:rPr sz="1400" spc="-30" dirty="0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Достаточно</a:t>
            </a:r>
            <a:r>
              <a:rPr sz="1400" spc="-3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обратиться</a:t>
            </a:r>
            <a:r>
              <a:rPr sz="1400" spc="-3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к</a:t>
            </a:r>
            <a:r>
              <a:rPr sz="1400" spc="-4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руководству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школы</a:t>
            </a:r>
            <a:r>
              <a:rPr sz="1400" spc="32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spc="33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его</a:t>
            </a:r>
            <a:r>
              <a:rPr sz="1400" spc="33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должны</a:t>
            </a:r>
            <a:r>
              <a:rPr sz="1400" spc="33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включать</a:t>
            </a:r>
            <a:r>
              <a:rPr sz="1400" spc="33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400" spc="32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её</a:t>
            </a:r>
            <a:r>
              <a:rPr sz="1400" spc="33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состав</a:t>
            </a:r>
            <a:r>
              <a:rPr sz="1400" dirty="0">
                <a:solidFill>
                  <a:srgbClr val="1F4E79"/>
                </a:solidFill>
                <a:latin typeface="Arial MT"/>
                <a:cs typeface="Arial MT"/>
              </a:rPr>
              <a:t>.</a:t>
            </a:r>
            <a:r>
              <a:rPr sz="1400" spc="305" dirty="0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При</a:t>
            </a:r>
            <a:r>
              <a:rPr sz="1400" spc="32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выявлении</a:t>
            </a:r>
            <a:r>
              <a:rPr sz="1400" spc="33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нарушений</a:t>
            </a:r>
            <a:r>
              <a:rPr sz="1400" spc="33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школьная</a:t>
            </a:r>
            <a:r>
              <a:rPr sz="1400" spc="32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бракеражная</a:t>
            </a:r>
            <a:r>
              <a:rPr sz="1400" spc="33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комиссия</a:t>
            </a:r>
            <a:r>
              <a:rPr sz="1400" spc="33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или</a:t>
            </a:r>
            <a:r>
              <a:rPr sz="1400" spc="32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родитель</a:t>
            </a:r>
            <a:r>
              <a:rPr sz="1400" spc="32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2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как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физическое</a:t>
            </a:r>
            <a:r>
              <a:rPr sz="1400" spc="16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лицо</a:t>
            </a:r>
            <a:r>
              <a:rPr sz="1400" spc="16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может</a:t>
            </a:r>
            <a:r>
              <a:rPr sz="1400" b="1" spc="14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обратиться</a:t>
            </a:r>
            <a:r>
              <a:rPr sz="1400" b="1" spc="15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400" b="1" spc="14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органы</a:t>
            </a:r>
            <a:r>
              <a:rPr sz="1400" b="1" spc="14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санэпидконтроля</a:t>
            </a:r>
            <a:r>
              <a:rPr sz="1400" b="1" spc="15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для</a:t>
            </a:r>
            <a:r>
              <a:rPr sz="1400" b="1" spc="14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проведения</a:t>
            </a:r>
            <a:r>
              <a:rPr sz="1400" b="1" spc="15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внеплановой</a:t>
            </a:r>
            <a:r>
              <a:rPr sz="1400" b="1" spc="14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проверки</a:t>
            </a:r>
            <a:r>
              <a:rPr sz="1400" b="1" spc="15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(ст.</a:t>
            </a:r>
            <a:r>
              <a:rPr sz="1200" i="1" spc="16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200" i="1" spc="-2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144 </a:t>
            </a:r>
            <a:r>
              <a:rPr sz="1200" i="1" spc="-1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Предпринимательского</a:t>
            </a:r>
            <a:r>
              <a:rPr sz="1200" i="1" spc="-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spc="-1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кодекса).</a:t>
            </a:r>
            <a:endParaRPr sz="1200" dirty="0">
              <a:latin typeface="Arial" panose="020B0604020202020204"/>
              <a:cs typeface="Arial" panose="020B0604020202020204"/>
            </a:endParaRPr>
          </a:p>
          <a:p>
            <a:pPr marL="92075" marR="73025" algn="just">
              <a:lnSpc>
                <a:spcPct val="103000"/>
              </a:lnSpc>
              <a:spcBef>
                <a:spcPts val="380"/>
              </a:spcBef>
            </a:pP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Межведомственная</a:t>
            </a:r>
            <a:r>
              <a:rPr sz="1400" b="1" spc="-1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экспертная</a:t>
            </a:r>
            <a:r>
              <a:rPr sz="1400" b="1" spc="-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группа при</a:t>
            </a:r>
            <a:r>
              <a:rPr sz="1400" b="1" spc="-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органах</a:t>
            </a:r>
            <a:r>
              <a:rPr sz="1400" b="1" spc="-2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управления</a:t>
            </a:r>
            <a:r>
              <a:rPr sz="1400" b="1" spc="-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образования</a:t>
            </a:r>
            <a:r>
              <a:rPr sz="1400" dirty="0">
                <a:solidFill>
                  <a:srgbClr val="1F4E79"/>
                </a:solidFill>
                <a:latin typeface="Arial MT"/>
                <a:cs typeface="Arial MT"/>
              </a:rPr>
              <a:t>.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В её состав</a:t>
            </a:r>
            <a:r>
              <a:rPr sz="1400" spc="1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должны</a:t>
            </a:r>
            <a:r>
              <a:rPr sz="1400" spc="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входить</a:t>
            </a:r>
            <a:r>
              <a:rPr sz="1400" b="1" spc="-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представители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разных</a:t>
            </a:r>
            <a:r>
              <a:rPr sz="1400" b="1" spc="11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ведомств:</a:t>
            </a:r>
            <a:r>
              <a:rPr sz="1400" b="1" spc="10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депутаты,</a:t>
            </a:r>
            <a:r>
              <a:rPr sz="1400" b="1" spc="114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неправительственные</a:t>
            </a:r>
            <a:r>
              <a:rPr sz="1400" b="1" spc="114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организации,</a:t>
            </a:r>
            <a:r>
              <a:rPr sz="1400" b="1" spc="11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партии,</a:t>
            </a:r>
            <a:r>
              <a:rPr sz="1400" b="1" spc="11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родительская</a:t>
            </a:r>
            <a:r>
              <a:rPr sz="1400" b="1" spc="10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общественность</a:t>
            </a:r>
            <a:r>
              <a:rPr sz="1400" b="1" spc="11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200" i="1" spc="-1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(Приказом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Министра</a:t>
            </a:r>
            <a:r>
              <a:rPr sz="1200" i="1" spc="8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образования</a:t>
            </a:r>
            <a:r>
              <a:rPr sz="1200" i="1" spc="8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00" i="1" spc="9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науки</a:t>
            </a:r>
            <a:r>
              <a:rPr sz="1200" i="1" spc="9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Республики</a:t>
            </a:r>
            <a:r>
              <a:rPr sz="1200" i="1" spc="9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Казахстан</a:t>
            </a:r>
            <a:r>
              <a:rPr sz="1200" i="1" spc="9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от</a:t>
            </a:r>
            <a:r>
              <a:rPr sz="1200" i="1" spc="8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31</a:t>
            </a:r>
            <a:r>
              <a:rPr sz="1200" i="1" spc="9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октября</a:t>
            </a:r>
            <a:r>
              <a:rPr sz="1200" i="1" spc="9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2018</a:t>
            </a:r>
            <a:r>
              <a:rPr sz="1200" i="1" spc="9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года</a:t>
            </a:r>
            <a:r>
              <a:rPr sz="1200" i="1" spc="9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№</a:t>
            </a:r>
            <a:r>
              <a:rPr sz="1200" i="1" spc="8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598</a:t>
            </a:r>
            <a:r>
              <a:rPr sz="1200" i="1" spc="9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состав</a:t>
            </a:r>
            <a:r>
              <a:rPr sz="1200" i="1" spc="8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МЭГ</a:t>
            </a:r>
            <a:r>
              <a:rPr sz="1200" i="1" spc="9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не</a:t>
            </a:r>
            <a:r>
              <a:rPr sz="1200" i="1" spc="9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предусмотрен).</a:t>
            </a:r>
            <a:r>
              <a:rPr sz="1200" i="1" spc="9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МЭГ</a:t>
            </a:r>
            <a:r>
              <a:rPr sz="1400" spc="10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spc="-1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ведет систематический</a:t>
            </a:r>
            <a:r>
              <a:rPr sz="1400" spc="5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мониторинг</a:t>
            </a:r>
            <a:r>
              <a:rPr sz="1400" spc="5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деятельности</a:t>
            </a:r>
            <a:r>
              <a:rPr sz="1400" spc="5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комиссий</a:t>
            </a:r>
            <a:r>
              <a:rPr sz="1400" spc="6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sz="1400" spc="5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мониторингу</a:t>
            </a:r>
            <a:r>
              <a:rPr sz="1400" spc="4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за</a:t>
            </a:r>
            <a:r>
              <a:rPr sz="1400" spc="5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качеством</a:t>
            </a:r>
            <a:r>
              <a:rPr sz="1400" spc="5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питания</a:t>
            </a:r>
            <a:r>
              <a:rPr sz="1400" spc="5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400" spc="5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FF0000"/>
                </a:solidFill>
                <a:latin typeface="Microsoft Sans Serif" panose="020B0604020202020204"/>
                <a:cs typeface="Microsoft Sans Serif" panose="020B0604020202020204"/>
              </a:rPr>
              <a:t>принимает</a:t>
            </a:r>
            <a:r>
              <a:rPr sz="1400" spc="65" dirty="0">
                <a:solidFill>
                  <a:srgbClr val="FF000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FF0000"/>
                </a:solidFill>
                <a:latin typeface="Microsoft Sans Serif" panose="020B0604020202020204"/>
                <a:cs typeface="Microsoft Sans Serif" panose="020B0604020202020204"/>
              </a:rPr>
              <a:t>меры</a:t>
            </a:r>
            <a:r>
              <a:rPr sz="1400" spc="50" dirty="0">
                <a:solidFill>
                  <a:srgbClr val="FF000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FF0000"/>
                </a:solidFill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sz="1400" spc="40" dirty="0">
                <a:solidFill>
                  <a:srgbClr val="FF000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Microsoft Sans Serif" panose="020B0604020202020204"/>
                <a:cs typeface="Microsoft Sans Serif" panose="020B0604020202020204"/>
              </a:rPr>
              <a:t>эффективной организации</a:t>
            </a:r>
            <a:r>
              <a:rPr sz="1400" spc="-45" dirty="0">
                <a:solidFill>
                  <a:srgbClr val="FF000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FF0000"/>
                </a:solidFill>
                <a:latin typeface="Microsoft Sans Serif" panose="020B0604020202020204"/>
                <a:cs typeface="Microsoft Sans Serif" panose="020B0604020202020204"/>
              </a:rPr>
              <a:t>питания</a:t>
            </a:r>
            <a:r>
              <a:rPr sz="1400" spc="-20" dirty="0">
                <a:solidFill>
                  <a:srgbClr val="FF000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Microsoft Sans Serif" panose="020B0604020202020204"/>
                <a:cs typeface="Microsoft Sans Serif" panose="020B0604020202020204"/>
              </a:rPr>
              <a:t>школьников</a:t>
            </a:r>
            <a:r>
              <a:rPr sz="1400" spc="20" dirty="0">
                <a:solidFill>
                  <a:srgbClr val="FF000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(Приказ</a:t>
            </a:r>
            <a:r>
              <a:rPr sz="1200" i="1" spc="-4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Министра</a:t>
            </a:r>
            <a:r>
              <a:rPr sz="1200" i="1" spc="-5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spc="-1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образования</a:t>
            </a:r>
            <a:r>
              <a:rPr sz="1200" i="1" spc="-5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200" i="1" spc="-4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науки</a:t>
            </a:r>
            <a:r>
              <a:rPr sz="1200" i="1" spc="-5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Республики</a:t>
            </a:r>
            <a:r>
              <a:rPr sz="1200" i="1" spc="-5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spc="-1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Казахстан</a:t>
            </a:r>
            <a:r>
              <a:rPr sz="1200" i="1" spc="-3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от</a:t>
            </a:r>
            <a:r>
              <a:rPr sz="1200" i="1" spc="-4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31</a:t>
            </a:r>
            <a:r>
              <a:rPr sz="1200" i="1" spc="-5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октября</a:t>
            </a:r>
            <a:r>
              <a:rPr sz="1200" i="1" spc="-3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2018</a:t>
            </a:r>
            <a:r>
              <a:rPr sz="1200" i="1" spc="-6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года</a:t>
            </a:r>
            <a:r>
              <a:rPr sz="1200" i="1" spc="-4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№</a:t>
            </a:r>
            <a:r>
              <a:rPr sz="1200" i="1" spc="-3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spc="-1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598).</a:t>
            </a:r>
            <a:endParaRPr sz="1200" dirty="0">
              <a:latin typeface="Arial" panose="020B0604020202020204"/>
              <a:cs typeface="Arial" panose="020B0604020202020204"/>
            </a:endParaRPr>
          </a:p>
          <a:p>
            <a:pPr marL="135255">
              <a:spcBef>
                <a:spcPts val="1385"/>
              </a:spcBef>
            </a:pP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Участие</a:t>
            </a:r>
            <a:r>
              <a:rPr sz="1400" b="1" spc="16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400" b="1" spc="16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конкурсной</a:t>
            </a:r>
            <a:r>
              <a:rPr sz="1400" b="1" spc="16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комиссии.</a:t>
            </a:r>
            <a:r>
              <a:rPr sz="1400" b="1" spc="17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400" spc="18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качестве</a:t>
            </a:r>
            <a:r>
              <a:rPr sz="1400" spc="17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наблюдателей</a:t>
            </a:r>
            <a:r>
              <a:rPr sz="1400" spc="19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МЭГ</a:t>
            </a:r>
            <a:r>
              <a:rPr sz="1400" spc="18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должна</a:t>
            </a:r>
            <a:r>
              <a:rPr sz="1400" spc="18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участвовать</a:t>
            </a:r>
            <a:r>
              <a:rPr sz="1400" spc="19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400" spc="18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выборе</a:t>
            </a:r>
            <a:r>
              <a:rPr sz="1400" spc="18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поставщика</a:t>
            </a:r>
            <a:r>
              <a:rPr sz="1400" spc="19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услуг</a:t>
            </a:r>
            <a:r>
              <a:rPr sz="1400" spc="19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питания</a:t>
            </a:r>
            <a:endParaRPr sz="1400" dirty="0">
              <a:latin typeface="Microsoft Sans Serif" panose="020B0604020202020204"/>
              <a:cs typeface="Microsoft Sans Serif" panose="020B0604020202020204"/>
            </a:endParaRPr>
          </a:p>
          <a:p>
            <a:pPr marL="135255">
              <a:spcBef>
                <a:spcPts val="10"/>
              </a:spcBef>
            </a:pPr>
            <a:r>
              <a:rPr sz="1200" spc="-2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(Указанная</a:t>
            </a:r>
            <a:r>
              <a:rPr sz="1200" spc="-4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норма</a:t>
            </a:r>
            <a:r>
              <a:rPr sz="1200" spc="-2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не</a:t>
            </a:r>
            <a:r>
              <a:rPr sz="1200" spc="-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предусмотрена</a:t>
            </a:r>
            <a:r>
              <a:rPr sz="1200" spc="-4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2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приказом</a:t>
            </a:r>
            <a:r>
              <a:rPr sz="1200" spc="-3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Министра</a:t>
            </a:r>
            <a:r>
              <a:rPr sz="1200" spc="-1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образования</a:t>
            </a:r>
            <a:r>
              <a:rPr sz="1200" spc="-4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200" spc="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науки </a:t>
            </a:r>
            <a:r>
              <a:rPr sz="1200" spc="-2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Республики</a:t>
            </a:r>
            <a:r>
              <a:rPr sz="1200" spc="-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2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Казахстан </a:t>
            </a:r>
            <a:r>
              <a:rPr sz="12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от</a:t>
            </a:r>
            <a:r>
              <a:rPr sz="1200" spc="-2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1F4E79"/>
                </a:solidFill>
                <a:latin typeface="Arial MT"/>
                <a:cs typeface="Arial MT"/>
              </a:rPr>
              <a:t>31</a:t>
            </a:r>
            <a:r>
              <a:rPr sz="1200" spc="-40" dirty="0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октября</a:t>
            </a:r>
            <a:r>
              <a:rPr sz="1200" spc="-2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1F4E79"/>
                </a:solidFill>
                <a:latin typeface="Arial MT"/>
                <a:cs typeface="Arial MT"/>
              </a:rPr>
              <a:t>2018</a:t>
            </a:r>
            <a:r>
              <a:rPr sz="1200" spc="-55" dirty="0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года</a:t>
            </a:r>
            <a:r>
              <a:rPr sz="1200" spc="-2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8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№</a:t>
            </a:r>
            <a:r>
              <a:rPr sz="12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20" dirty="0">
                <a:solidFill>
                  <a:srgbClr val="1F4E79"/>
                </a:solidFill>
                <a:latin typeface="Arial MT"/>
                <a:cs typeface="Arial MT"/>
              </a:rPr>
              <a:t>598)</a:t>
            </a:r>
            <a:endParaRPr sz="1200" dirty="0">
              <a:latin typeface="Arial MT"/>
              <a:cs typeface="Arial MT"/>
            </a:endParaRPr>
          </a:p>
          <a:p>
            <a:pPr>
              <a:spcBef>
                <a:spcPts val="305"/>
              </a:spcBef>
            </a:pPr>
            <a:endParaRPr sz="1200" dirty="0">
              <a:latin typeface="Arial MT"/>
              <a:cs typeface="Arial MT"/>
            </a:endParaRPr>
          </a:p>
          <a:p>
            <a:pPr marL="123190" marR="5080" algn="just"/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Контроль</a:t>
            </a:r>
            <a:r>
              <a:rPr sz="1400" b="1" spc="32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со</a:t>
            </a:r>
            <a:r>
              <a:rPr sz="1400" b="1" spc="30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стороны</a:t>
            </a:r>
            <a:r>
              <a:rPr sz="1400" b="1" spc="32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органа</a:t>
            </a:r>
            <a:r>
              <a:rPr sz="1400" b="1" spc="32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санэпидконтроля.</a:t>
            </a:r>
            <a:r>
              <a:rPr sz="1400" b="1" spc="30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Подключается</a:t>
            </a:r>
            <a:r>
              <a:rPr sz="1400" spc="34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при</a:t>
            </a:r>
            <a:r>
              <a:rPr sz="1400" spc="34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выявлении</a:t>
            </a:r>
            <a:r>
              <a:rPr sz="1400" spc="33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нарушений</a:t>
            </a:r>
            <a:r>
              <a:rPr sz="1400" spc="34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санитарно</a:t>
            </a:r>
            <a:r>
              <a:rPr sz="1400" spc="-10" dirty="0">
                <a:solidFill>
                  <a:srgbClr val="1F4E79"/>
                </a:solidFill>
                <a:latin typeface="Arial MT"/>
                <a:cs typeface="Arial MT"/>
              </a:rPr>
              <a:t>-</a:t>
            </a:r>
            <a:r>
              <a:rPr sz="1400" spc="-1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эпидемиологических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требований</a:t>
            </a:r>
            <a:r>
              <a:rPr sz="1400" dirty="0">
                <a:solidFill>
                  <a:srgbClr val="1F4E79"/>
                </a:solidFill>
                <a:latin typeface="Arial MT"/>
                <a:cs typeface="Arial MT"/>
              </a:rPr>
              <a:t>.</a:t>
            </a:r>
            <a:r>
              <a:rPr sz="1400" spc="490" dirty="0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Органы</a:t>
            </a:r>
            <a:r>
              <a:rPr sz="1400" spc="7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санэпидконтроля</a:t>
            </a:r>
            <a:r>
              <a:rPr sz="1400" spc="7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имеет</a:t>
            </a:r>
            <a:r>
              <a:rPr sz="1400" spc="7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полномочия</a:t>
            </a:r>
            <a:r>
              <a:rPr sz="1400" spc="7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проверять,</a:t>
            </a:r>
            <a:r>
              <a:rPr sz="1400" spc="7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привлекать</a:t>
            </a:r>
            <a:r>
              <a:rPr sz="1400" spc="7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к</a:t>
            </a:r>
            <a:r>
              <a:rPr sz="1400" spc="6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административной</a:t>
            </a:r>
            <a:r>
              <a:rPr sz="1400" spc="7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ответственности</a:t>
            </a:r>
            <a:r>
              <a:rPr sz="1400" spc="7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400" spc="-2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по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обращению</a:t>
            </a:r>
            <a:r>
              <a:rPr sz="1400" spc="-3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2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физических</a:t>
            </a:r>
            <a:r>
              <a:rPr sz="1400" spc="-1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или</a:t>
            </a:r>
            <a:r>
              <a:rPr sz="1400" spc="1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юридических</a:t>
            </a:r>
            <a:r>
              <a:rPr sz="1400" spc="-1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лиц</a:t>
            </a:r>
            <a:r>
              <a:rPr sz="1400" spc="1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при</a:t>
            </a:r>
            <a:r>
              <a:rPr sz="1400" spc="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наличии</a:t>
            </a:r>
            <a:r>
              <a:rPr sz="1400" spc="-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подтверждающих</a:t>
            </a:r>
            <a:r>
              <a:rPr sz="1400" spc="-20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документов</a:t>
            </a:r>
            <a:r>
              <a:rPr sz="1400" spc="-15" dirty="0">
                <a:solidFill>
                  <a:srgbClr val="1F4E79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(ст.</a:t>
            </a:r>
            <a:r>
              <a:rPr sz="1200" i="1" spc="15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144</a:t>
            </a:r>
            <a:r>
              <a:rPr sz="1200" i="1" spc="-3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spc="-1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Предпринимательского</a:t>
            </a:r>
            <a:r>
              <a:rPr sz="1200" i="1" spc="-8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i="1" spc="-10" dirty="0">
                <a:solidFill>
                  <a:srgbClr val="1F4E79"/>
                </a:solidFill>
                <a:latin typeface="Arial" panose="020B0604020202020204"/>
                <a:cs typeface="Arial" panose="020B0604020202020204"/>
              </a:rPr>
              <a:t>кодекса).</a:t>
            </a:r>
            <a:endParaRPr sz="1200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1604" y="5247004"/>
            <a:ext cx="744220" cy="575310"/>
            <a:chOff x="141604" y="5247004"/>
            <a:chExt cx="744220" cy="57531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99" y="5257799"/>
              <a:ext cx="556272" cy="243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2493" y="5247893"/>
              <a:ext cx="742315" cy="573405"/>
            </a:xfrm>
            <a:custGeom>
              <a:avLst/>
              <a:gdLst/>
              <a:ahLst/>
              <a:cxnLst/>
              <a:rect l="l" t="t" r="r" b="b"/>
              <a:pathLst>
                <a:path w="742315" h="573404">
                  <a:moveTo>
                    <a:pt x="0" y="0"/>
                  </a:moveTo>
                  <a:lnTo>
                    <a:pt x="742188" y="0"/>
                  </a:lnTo>
                </a:path>
                <a:path w="742315" h="573404">
                  <a:moveTo>
                    <a:pt x="0" y="0"/>
                  </a:moveTo>
                  <a:lnTo>
                    <a:pt x="0" y="573023"/>
                  </a:lnTo>
                </a:path>
                <a:path w="742315" h="573404">
                  <a:moveTo>
                    <a:pt x="0" y="573023"/>
                  </a:moveTo>
                  <a:lnTo>
                    <a:pt x="742188" y="573023"/>
                  </a:lnTo>
                </a:path>
                <a:path w="742315" h="573404">
                  <a:moveTo>
                    <a:pt x="742188" y="573023"/>
                  </a:moveTo>
                  <a:lnTo>
                    <a:pt x="7421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705612" y="422148"/>
            <a:ext cx="10957560" cy="338455"/>
          </a:xfrm>
          <a:prstGeom prst="rect">
            <a:avLst/>
          </a:prstGeom>
          <a:solidFill>
            <a:srgbClr val="8496AF"/>
          </a:solidFill>
        </p:spPr>
        <p:txBody>
          <a:bodyPr vert="horz" wrap="square" lIns="0" tIns="40005" rIns="0" bIns="0" rtlCol="0">
            <a:spAutoFit/>
          </a:bodyPr>
          <a:lstStyle/>
          <a:p>
            <a:pPr marL="403225">
              <a:spcBef>
                <a:spcPts val="315"/>
              </a:spcBef>
            </a:pP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Межведомственное</a:t>
            </a:r>
            <a:r>
              <a:rPr sz="160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взаимодействие</a:t>
            </a:r>
            <a:r>
              <a:rPr sz="1600" b="1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по</a:t>
            </a:r>
            <a:r>
              <a:rPr sz="1600" b="1" spc="-8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школьному</a:t>
            </a:r>
            <a:r>
              <a:rPr sz="1600" b="1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питанию</a:t>
            </a:r>
            <a:r>
              <a:rPr sz="1600" b="1" spc="-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должно</a:t>
            </a:r>
            <a:r>
              <a:rPr sz="1600" b="1" spc="-7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включать</a:t>
            </a:r>
            <a:r>
              <a:rPr sz="1600" b="1" spc="-7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следующие</a:t>
            </a:r>
            <a:r>
              <a:rPr sz="1600" b="1" spc="-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аспекты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22528"/>
            <a:ext cx="65487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chemeClr val="tx2">
                    <a:lumMod val="50000"/>
                  </a:schemeClr>
                </a:solidFill>
              </a:rPr>
              <a:t>Способы</a:t>
            </a:r>
            <a:r>
              <a:rPr sz="3200" spc="-6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3200" dirty="0">
                <a:solidFill>
                  <a:schemeClr val="tx2">
                    <a:lumMod val="50000"/>
                  </a:schemeClr>
                </a:solidFill>
              </a:rPr>
              <a:t>организации</a:t>
            </a:r>
            <a:r>
              <a:rPr sz="3200" spc="-6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3200" spc="-10" dirty="0">
                <a:solidFill>
                  <a:schemeClr val="tx2">
                    <a:lumMod val="50000"/>
                  </a:schemeClr>
                </a:solidFill>
              </a:rPr>
              <a:t>питания</a:t>
            </a:r>
            <a:endParaRPr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067" y="1313180"/>
            <a:ext cx="3461385" cy="22150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3235">
              <a:lnSpc>
                <a:spcPct val="1320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Самостоятельное питание</a:t>
            </a:r>
            <a:endParaRPr sz="24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34000"/>
              </a:lnSpc>
              <a:spcBef>
                <a:spcPts val="1205"/>
              </a:spcBef>
            </a:pP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Все</a:t>
            </a:r>
            <a:r>
              <a:rPr sz="1800" b="1" i="1" spc="-5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процессы</a:t>
            </a:r>
            <a:r>
              <a:rPr sz="1800" b="1" i="1" spc="-5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spc="-1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выполняются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штатными</a:t>
            </a:r>
            <a:r>
              <a:rPr sz="1800" b="1" i="1" spc="-6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spc="-1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сотрудниками </a:t>
            </a:r>
            <a:r>
              <a:rPr sz="1800" b="1" i="1" dirty="0" err="1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учебного</a:t>
            </a:r>
            <a:r>
              <a:rPr sz="1800" b="1" i="1" spc="-6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 err="1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заведения</a:t>
            </a:r>
            <a:endParaRPr sz="180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31826" y="1473404"/>
            <a:ext cx="628650" cy="70347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16" y="4744020"/>
            <a:ext cx="626364" cy="5140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5312" y="4816632"/>
            <a:ext cx="3958158" cy="17466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Кейтеринг</a:t>
            </a:r>
            <a:endParaRPr sz="2400" dirty="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Внешняя</a:t>
            </a:r>
            <a:r>
              <a:rPr sz="1800" b="1" i="1" spc="-6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компания</a:t>
            </a:r>
            <a:r>
              <a:rPr sz="1800" b="1" i="1" spc="-6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 err="1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готовит</a:t>
            </a:r>
            <a:r>
              <a:rPr sz="1800" b="1" i="1" spc="-7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endParaRPr lang="ru-RU" sz="1800" b="1" i="1" spc="-75" dirty="0">
              <a:solidFill>
                <a:srgbClr val="0D2841"/>
              </a:solidFill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800" b="1" i="1" spc="-7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доставляет</a:t>
            </a:r>
            <a:r>
              <a:rPr sz="1800" b="1" i="1" spc="-5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spc="-1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готовые</a:t>
            </a:r>
            <a:endParaRPr sz="1800" dirty="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блюда.</a:t>
            </a:r>
            <a:r>
              <a:rPr sz="1800" b="1" i="1" spc="-7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Применяется</a:t>
            </a:r>
            <a:r>
              <a:rPr sz="1800" b="1" i="1" spc="-5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800" b="1" i="1" spc="-8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spc="-1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малокомплектных</a:t>
            </a:r>
            <a:r>
              <a:rPr sz="1800" b="1" i="1" spc="-5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spc="-1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школах.</a:t>
            </a:r>
            <a:endParaRPr sz="180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1486513"/>
            <a:ext cx="766572" cy="46218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729352" y="1473404"/>
            <a:ext cx="19170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Аутсорсинг</a:t>
            </a:r>
            <a:endParaRPr sz="24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49926" y="2376932"/>
            <a:ext cx="2396490" cy="6962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5"/>
              </a:spcBef>
            </a:pPr>
            <a:r>
              <a:rPr sz="1800" b="1" i="1" spc="-1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Передача</a:t>
            </a:r>
            <a:r>
              <a:rPr sz="1800" b="1" i="1" spc="-5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spc="-1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функций </a:t>
            </a:r>
            <a:r>
              <a:rPr sz="1800" b="1" i="1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внешней</a:t>
            </a:r>
            <a:r>
              <a:rPr sz="1800" b="1" i="1" spc="-35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spc="-1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компании. </a:t>
            </a:r>
            <a:endParaRPr sz="180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9600" y="0"/>
            <a:ext cx="3962398" cy="6857999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4746812" y="4662615"/>
            <a:ext cx="3276600" cy="19339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5"/>
              </a:spcBef>
            </a:pPr>
            <a:r>
              <a:rPr lang="ru-RU" sz="1600" b="1" i="1" spc="-10" dirty="0">
                <a:solidFill>
                  <a:srgbClr val="0D2841"/>
                </a:solidFill>
                <a:latin typeface="Arial" panose="020B0604020202020204"/>
                <a:cs typeface="Arial" panose="020B0604020202020204"/>
              </a:rPr>
              <a:t>Потребление на месте ограниченного ассортимента готовой продукции, а также их приготовление из полуфабрикатов высокой степени готовности</a:t>
            </a:r>
            <a:endParaRPr sz="16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5620520" y="4208315"/>
            <a:ext cx="1295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i="1" spc="-10" dirty="0">
                <a:solidFill>
                  <a:srgbClr val="C04F15"/>
                </a:solidFill>
                <a:latin typeface="Arial" panose="020B0604020202020204"/>
                <a:cs typeface="Arial" panose="020B0604020202020204"/>
              </a:rPr>
              <a:t>Буфет</a:t>
            </a:r>
            <a:endParaRPr sz="240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65" y="3861480"/>
            <a:ext cx="766431" cy="83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302" y="320116"/>
            <a:ext cx="5784698" cy="1011174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3760"/>
              </a:lnSpc>
              <a:spcBef>
                <a:spcPts val="285"/>
              </a:spcBef>
            </a:pPr>
            <a:r>
              <a:rPr sz="3200" i="0" spc="-25" dirty="0">
                <a:latin typeface="Arial" panose="020B0604020202020204"/>
                <a:cs typeface="Arial" panose="020B0604020202020204"/>
              </a:rPr>
              <a:t>Технологические</a:t>
            </a:r>
            <a:r>
              <a:rPr sz="3200" i="0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3200" i="0" spc="-10" dirty="0">
                <a:latin typeface="Arial" panose="020B0604020202020204"/>
                <a:cs typeface="Arial" panose="020B0604020202020204"/>
              </a:rPr>
              <a:t>формы </a:t>
            </a:r>
            <a:r>
              <a:rPr sz="3200" i="0" dirty="0">
                <a:latin typeface="Arial" panose="020B0604020202020204"/>
                <a:cs typeface="Arial" panose="020B0604020202020204"/>
              </a:rPr>
              <a:t>организации</a:t>
            </a:r>
            <a:r>
              <a:rPr sz="3200" i="0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3200" i="0" spc="-10" dirty="0">
                <a:latin typeface="Arial" panose="020B0604020202020204"/>
                <a:cs typeface="Arial" panose="020B0604020202020204"/>
              </a:rPr>
              <a:t>питания</a:t>
            </a:r>
            <a:endParaRPr sz="32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66620" y="1860930"/>
            <a:ext cx="4745355" cy="450088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78485">
              <a:lnSpc>
                <a:spcPts val="2540"/>
              </a:lnSpc>
              <a:spcBef>
                <a:spcPts val="465"/>
              </a:spcBef>
            </a:pPr>
            <a:r>
              <a:rPr sz="2400" b="1" i="1" spc="-10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Традиционная</a:t>
            </a:r>
            <a:r>
              <a:rPr sz="2400" b="1" i="1" spc="-55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i="1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форма</a:t>
            </a:r>
            <a:r>
              <a:rPr sz="2400" b="1" i="1" spc="-75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i="1" spc="-10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(базовая кухня)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2180"/>
              </a:lnSpc>
              <a:spcBef>
                <a:spcPts val="995"/>
              </a:spcBef>
            </a:pPr>
            <a:r>
              <a:rPr sz="2000" b="1" i="1" spc="-3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Приготовление</a:t>
            </a:r>
            <a:r>
              <a:rPr sz="2000" b="1" i="1" spc="-45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i="1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пищи</a:t>
            </a:r>
            <a:r>
              <a:rPr sz="2000" b="1" i="1" spc="1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i="1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на</a:t>
            </a:r>
            <a:r>
              <a:rPr sz="2000" b="1" i="1" spc="-1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i="1" spc="-2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месте</a:t>
            </a:r>
            <a:r>
              <a:rPr sz="2000" b="1" i="1" spc="-3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i="1" spc="-5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в </a:t>
            </a:r>
            <a:r>
              <a:rPr sz="2000" b="1" i="1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специальных</a:t>
            </a:r>
            <a:r>
              <a:rPr sz="2000" b="1" i="1" spc="65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i="1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помещениях</a:t>
            </a:r>
            <a:r>
              <a:rPr sz="2000" b="1" i="1" spc="3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i="1" spc="-5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учреждения</a:t>
            </a:r>
            <a:endParaRPr sz="2000">
              <a:latin typeface="Cambria" panose="02040503050406030204"/>
              <a:cs typeface="Cambria" panose="02040503050406030204"/>
            </a:endParaRPr>
          </a:p>
          <a:p>
            <a:pPr>
              <a:spcBef>
                <a:spcPts val="1520"/>
              </a:spcBef>
            </a:pPr>
            <a:endParaRPr sz="2000">
              <a:latin typeface="Cambria" panose="02040503050406030204"/>
              <a:cs typeface="Cambria" panose="02040503050406030204"/>
            </a:endParaRPr>
          </a:p>
          <a:p>
            <a:pPr marL="12700"/>
            <a:r>
              <a:rPr sz="2400" b="1" i="1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Опорная</a:t>
            </a:r>
            <a:r>
              <a:rPr sz="2400" b="1" i="1" spc="-50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i="1" spc="-10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кухня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478790">
              <a:lnSpc>
                <a:spcPts val="2160"/>
              </a:lnSpc>
              <a:spcBef>
                <a:spcPts val="985"/>
              </a:spcBef>
            </a:pPr>
            <a:r>
              <a:rPr sz="2000" b="1" i="1" spc="-3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Централизованное</a:t>
            </a:r>
            <a:r>
              <a:rPr sz="2000" b="1" i="1" spc="25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i="1" spc="-25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приготовление </a:t>
            </a:r>
            <a:r>
              <a:rPr sz="2000" b="1" i="1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блюд</a:t>
            </a:r>
            <a:r>
              <a:rPr sz="2000" b="1" i="1" spc="-55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i="1" spc="-1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для</a:t>
            </a:r>
            <a:r>
              <a:rPr sz="2000" b="1" i="1" spc="-7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i="1" spc="-25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доставки</a:t>
            </a:r>
            <a:r>
              <a:rPr sz="2000" b="1" i="1" spc="-65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i="1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в</a:t>
            </a:r>
            <a:r>
              <a:rPr sz="2000" b="1" i="1" spc="-6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i="1" spc="-1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другие организации</a:t>
            </a:r>
            <a:endParaRPr sz="2000">
              <a:latin typeface="Cambria" panose="02040503050406030204"/>
              <a:cs typeface="Cambria" panose="02040503050406030204"/>
            </a:endParaRPr>
          </a:p>
          <a:p>
            <a:pPr marL="13335">
              <a:spcBef>
                <a:spcPts val="1915"/>
              </a:spcBef>
            </a:pPr>
            <a:r>
              <a:rPr sz="2400" b="1" i="1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Буфетное</a:t>
            </a:r>
            <a:r>
              <a:rPr sz="2400" b="1" i="1" spc="-90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i="1" spc="-10" dirty="0">
                <a:solidFill>
                  <a:srgbClr val="C04F15"/>
                </a:solidFill>
                <a:latin typeface="Calibri" panose="020F0502020204030204"/>
                <a:cs typeface="Calibri" panose="020F0502020204030204"/>
              </a:rPr>
              <a:t>питание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3335">
              <a:spcBef>
                <a:spcPts val="195"/>
              </a:spcBef>
            </a:pPr>
            <a:r>
              <a:rPr sz="2000" b="1" i="1" spc="-25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Реализация</a:t>
            </a:r>
            <a:r>
              <a:rPr sz="2000" b="1" i="1" spc="-55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i="1" spc="-1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ограниченного</a:t>
            </a:r>
            <a:endParaRPr sz="2000">
              <a:latin typeface="Cambria" panose="02040503050406030204"/>
              <a:cs typeface="Cambria" panose="02040503050406030204"/>
            </a:endParaRPr>
          </a:p>
          <a:p>
            <a:pPr marL="13335">
              <a:spcBef>
                <a:spcPts val="435"/>
              </a:spcBef>
            </a:pPr>
            <a:r>
              <a:rPr sz="2000" b="1" i="1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ассортимента</a:t>
            </a:r>
            <a:r>
              <a:rPr sz="2000" b="1" i="1" spc="33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i="1" spc="-3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готовой</a:t>
            </a:r>
            <a:r>
              <a:rPr sz="2000" b="1" i="1" spc="-65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i="1" spc="-10" dirty="0">
                <a:solidFill>
                  <a:srgbClr val="0D2841"/>
                </a:solidFill>
                <a:latin typeface="Cambria" panose="02040503050406030204"/>
                <a:cs typeface="Cambria" panose="02040503050406030204"/>
              </a:rPr>
              <a:t>продукции</a:t>
            </a:r>
            <a:endParaRPr sz="2000">
              <a:latin typeface="Cambria" panose="02040503050406030204"/>
              <a:cs typeface="Cambria" panose="02040503050406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06908" y="1499616"/>
            <a:ext cx="1472184" cy="16703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06908" y="3241548"/>
            <a:ext cx="1472184" cy="16703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06908" y="5058155"/>
            <a:ext cx="1472184" cy="16687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52716" y="0"/>
            <a:ext cx="4939283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0" y="152400"/>
            <a:ext cx="3755340" cy="415498"/>
          </a:xfrm>
        </p:spPr>
        <p:txBody>
          <a:bodyPr/>
          <a:lstStyle/>
          <a:p>
            <a:pPr algn="ctr"/>
            <a:r>
              <a:rPr lang="ru-RU" dirty="0"/>
              <a:t>Буфетное питание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4773" y="654811"/>
            <a:ext cx="11372491" cy="72769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   </a:t>
            </a:r>
            <a:endParaRPr lang="ru-RU" sz="120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1. Бутерброды, хлебобулочные и печеные кулинарные изделия, хлебцы изготавливаются:</a:t>
            </a:r>
            <a:endParaRPr lang="ru-RU" sz="105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1) на основе хлеба из ржаной и/или смешанной, 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цельнозерновой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, пшеничной, 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безглютеновой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 муки; </a:t>
            </a:r>
            <a:endParaRPr lang="ru-RU" sz="105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2) с твердым сыром, со сливочным маслом, зеленью, свежими или сухими натуральными пряностями, орехами, семечками, без добавления соли;</a:t>
            </a:r>
            <a:endParaRPr lang="ru-RU" sz="105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3) с овощами и/или фруктами, указанными в пункте 4 настоящего приложения;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 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4) без соли и соусов, включая майонез и кетчуп;</a:t>
            </a:r>
            <a:endParaRPr lang="ru-RU" sz="105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5) из пищевых продуктов, содержащие не более 5% сахара от веса готового продукта; </a:t>
            </a:r>
            <a:endParaRPr lang="ru-RU" sz="105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6) при приготовлении хлебобулочных и мучных кулинарных изделий в тесто сахаров добавляется не более 5 % от веса готового продукта и соли не более 0,3% от веса готового продукта; </a:t>
            </a:r>
            <a:endParaRPr lang="ru-RU" sz="105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7) без добавления подсластителей.</a:t>
            </a:r>
            <a:endParaRPr lang="ru-RU" sz="105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2. Салаты в порционной упаковке изготавливаются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:</a:t>
            </a:r>
            <a:endParaRPr lang="ru-RU" sz="105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1) с овощами и/или фруктами, указанными в пункте 4 настоящего приложения; </a:t>
            </a:r>
            <a:endParaRPr lang="ru-RU" sz="105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2) салаты несложные (не более четырех компонентов без учета соли и масла растительного) приготавливаются и заправляются непосредственно перед раздачей, после 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порционирования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 хранится не более 30 минут. При наличии помещения с температурой не выше +15℃ или столов с охлаждаемой рабочей поверхностью, хранение после 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порционирования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 может осуществляться в течение часа;</a:t>
            </a:r>
            <a:endParaRPr lang="ru-RU" sz="105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3) с низким содержанием соли, т.е. содержащих соли не более 0,3 % от веса готового продукта.</a:t>
            </a:r>
            <a:endParaRPr lang="ru-RU" sz="105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     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marL="361950" indent="354330" algn="just">
              <a:lnSpc>
                <a:spcPct val="115000"/>
              </a:lnSpc>
              <a:spcAft>
                <a:spcPts val="0"/>
              </a:spcAft>
              <a:tabLst>
                <a:tab pos="266700" algn="l"/>
              </a:tabLst>
            </a:pPr>
            <a:endParaRPr lang="ru-RU" sz="12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marL="361950" indent="354330" algn="just">
              <a:lnSpc>
                <a:spcPct val="115000"/>
              </a:lnSpc>
              <a:spcAft>
                <a:spcPts val="0"/>
              </a:spcAft>
              <a:tabLst>
                <a:tab pos="266700" algn="l"/>
              </a:tabLst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marL="361950" indent="354330" algn="just">
              <a:lnSpc>
                <a:spcPct val="115000"/>
              </a:lnSpc>
              <a:spcAft>
                <a:spcPts val="0"/>
              </a:spcAft>
              <a:tabLst>
                <a:tab pos="266700" algn="l"/>
              </a:tabLst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3. Молоко и молочная продукция: пастеризованное молоко, кисломолочные продукты, в том числе обогащенные витаминами и микроэлементами или молочные продукты на основе сои, риса, овса, орехов:</a:t>
            </a:r>
            <a:endParaRPr lang="ru-RU" sz="105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marL="361950" indent="17335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     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1) содержащие не более 5 % сахара от веса готового продукта; </a:t>
            </a:r>
            <a:endParaRPr lang="ru-RU" sz="105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marL="361950" indent="173355"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     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 2) без добавления подсластителей;</a:t>
            </a:r>
            <a:endParaRPr lang="ru-RU" sz="105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marL="361950" indent="173355"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     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4. Овощи и фрукты:</a:t>
            </a:r>
            <a:endParaRPr lang="ru-RU" sz="105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marL="361950" indent="173355"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     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 1) в свежем и переработанном виде;</a:t>
            </a:r>
            <a:endParaRPr lang="ru-RU" sz="105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marL="361950" indent="173355"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     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 2) без добавления сахара и подсластителей;</a:t>
            </a:r>
            <a:endParaRPr lang="ru-RU" sz="1050" dirty="0">
              <a:solidFill>
                <a:schemeClr val="tx2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marL="26670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 3) переработанные овощи с содержанием соли не более 0,3 % от веса готового продукта;</a:t>
            </a:r>
            <a:endParaRPr lang="ru-RU" sz="105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marL="361950" indent="173355"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     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 4) приготовленные для непосредственного употребления в пищу;</a:t>
            </a:r>
            <a:endParaRPr lang="ru-RU" sz="105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marL="361950" indent="173355"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     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 5) расфасованные порционно.</a:t>
            </a:r>
            <a:endParaRPr lang="ru-RU" sz="105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marL="361950" indent="173355"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     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5. Вода питьевая негазированная в потребительской упаковке.</a:t>
            </a:r>
            <a:endParaRPr lang="ru-RU" sz="105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marL="361950" indent="173355" algn="just">
              <a:lnSpc>
                <a:spcPct val="115000"/>
              </a:lnSpc>
              <a:spcAft>
                <a:spcPts val="0"/>
              </a:spcAft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     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 6. Напитки, приготовленные на месте:</a:t>
            </a:r>
            <a:endParaRPr lang="ru-RU" sz="105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marL="361950" indent="173355"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     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 1) чай фруктовый, компоты, фруктово-ягодные напитки;</a:t>
            </a:r>
            <a:endParaRPr lang="ru-RU" sz="105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marL="361950" indent="173355"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     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 2) с содержанием сахара не более 2,5 % от веса готового продукта, без добавления подсластителей.</a:t>
            </a:r>
            <a:endParaRPr lang="ru-RU" sz="105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  <a:p>
            <a:pPr marL="361950" indent="173355"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      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7. </a:t>
            </a:r>
            <a:r>
              <a:rPr lang="en-US" sz="1200" b="1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Мучные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1200" b="1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некремовые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1200" b="1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кондитерские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1200" b="1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изделия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/>
                <a:ea typeface="Times New Roman" panose="02020603050405020304"/>
              </a:rPr>
              <a:t>.</a:t>
            </a:r>
            <a:endParaRPr lang="ru-RU" sz="105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181600"/>
            <a:ext cx="1981199" cy="161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сылка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Посылка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28273</Words>
  <Application>WPS Presentation</Application>
  <PresentationFormat>Произвольный</PresentationFormat>
  <Paragraphs>648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25</vt:i4>
      </vt:variant>
    </vt:vector>
  </HeadingPairs>
  <TitlesOfParts>
    <vt:vector size="51" baseType="lpstr">
      <vt:lpstr>Arial</vt:lpstr>
      <vt:lpstr>SimSun</vt:lpstr>
      <vt:lpstr>Wingdings</vt:lpstr>
      <vt:lpstr>Arial</vt:lpstr>
      <vt:lpstr>Microsoft Sans Serif</vt:lpstr>
      <vt:lpstr>Corbel</vt:lpstr>
      <vt:lpstr>Twinkl</vt:lpstr>
      <vt:lpstr>Segoe Print</vt:lpstr>
      <vt:lpstr>Sassoon Infant Md</vt:lpstr>
      <vt:lpstr>Sassoon Infant Rg</vt:lpstr>
      <vt:lpstr>Yu Gothic UI</vt:lpstr>
      <vt:lpstr>Arial MT</vt:lpstr>
      <vt:lpstr>Times New Roman</vt:lpstr>
      <vt:lpstr>Wingdings</vt:lpstr>
      <vt:lpstr>Times New Roman</vt:lpstr>
      <vt:lpstr>Calibri</vt:lpstr>
      <vt:lpstr>Cambria</vt:lpstr>
      <vt:lpstr>Microsoft YaHei</vt:lpstr>
      <vt:lpstr>Arial Unicode MS</vt:lpstr>
      <vt:lpstr>Gill Sans MT</vt:lpstr>
      <vt:lpstr>Calibri</vt:lpstr>
      <vt:lpstr>Office Theme</vt:lpstr>
      <vt:lpstr>1_Office Theme</vt:lpstr>
      <vt:lpstr>2_Office Theme</vt:lpstr>
      <vt:lpstr>3_Office Theme</vt:lpstr>
      <vt:lpstr>Посылка</vt:lpstr>
      <vt:lpstr>Департамент санитарно-эпидемиологического контроля  Павлодарской области</vt:lpstr>
      <vt:lpstr>СТАНДАРТ ПИТАНИЯ В ОРГАНИЗАЦИЯХ ОБРАЗОВАНИЯ</vt:lpstr>
      <vt:lpstr>Законодательная база по организации питания в организациях образования</vt:lpstr>
      <vt:lpstr>Размещение Стандарта питания</vt:lpstr>
      <vt:lpstr>(приказ МЗ РК от 04 марта 2025 года № 16 «О внесении изменений в приказ МЗ РК от 21 декабря 2020 года № ҚР ДСМ-302/2020 «Об утверждении Стандарта питания в организациях здравоохранения и образования»)</vt:lpstr>
      <vt:lpstr>Межведомственное взаимодействие</vt:lpstr>
      <vt:lpstr>Способы организации питания</vt:lpstr>
      <vt:lpstr>Технологические формы организации питания</vt:lpstr>
      <vt:lpstr>Буфетное питание</vt:lpstr>
      <vt:lpstr>Модели организации питания</vt:lpstr>
      <vt:lpstr>Варианты организации режима (кратности) питания</vt:lpstr>
      <vt:lpstr>PowerPoint 演示文稿</vt:lpstr>
      <vt:lpstr>PowerPoint 演示文稿</vt:lpstr>
      <vt:lpstr>Санитарно-эпидемиологические требования</vt:lpstr>
      <vt:lpstr>Требования к меню</vt:lpstr>
      <vt:lpstr>Производственный контроль</vt:lpstr>
      <vt:lpstr>Основные критические контрольные точки (ККТ) при производственном контроле на пищеблоке</vt:lpstr>
      <vt:lpstr>Органолептическая оценка </vt:lpstr>
      <vt:lpstr>Индекс несъедаемости</vt:lpstr>
      <vt:lpstr>PowerPoint 演示文稿</vt:lpstr>
      <vt:lpstr>Перечень пищевой продукции, которая не допускается к изготовлению и реализации в организациях образования</vt:lpstr>
      <vt:lpstr>Перечень пищевой продукции, которая не допускается к изготовлению и реализации в организациях образования</vt:lpstr>
      <vt:lpstr>Образовательные и воспитательные мероприятия для формирования здоровых привычек питания</vt:lpstr>
      <vt:lpstr>Основные причины возникновения массовых пищевых отравлений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Индира Басманова</dc:creator>
  <cp:lastModifiedBy>Галина Кузнецова</cp:lastModifiedBy>
  <cp:revision>87</cp:revision>
  <cp:lastPrinted>2025-05-28T06:51:00Z</cp:lastPrinted>
  <dcterms:created xsi:type="dcterms:W3CDTF">2025-05-27T05:44:00Z</dcterms:created>
  <dcterms:modified xsi:type="dcterms:W3CDTF">2025-09-05T08:10:35Z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2025-04-28T05:00:00Z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2025-05-27T05:00:00Z</vt:filetime>
  </property>
  <property fmtid="{D5CDD505-2E9C-101B-9397-08002B2CF9AE}" pid="5" name="Producer">
    <vt:lpwstr>Microsoft® PowerPoint® 2021</vt:lpwstr>
  </property>
  <property fmtid="{D5CDD505-2E9C-101B-9397-08002B2CF9AE}" pid="6" name="ICV">
    <vt:lpwstr>5119A9D050F04860B5F434EFDB8D7694_12</vt:lpwstr>
  </property>
  <property fmtid="{D5CDD505-2E9C-101B-9397-08002B2CF9AE}" pid="7" name="KSOProductBuildVer">
    <vt:lpwstr>1049-12.2.0.21931</vt:lpwstr>
  </property>
</Properties>
</file>