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5" r:id="rId2"/>
    <p:sldId id="297" r:id="rId3"/>
    <p:sldId id="286" r:id="rId4"/>
    <p:sldId id="287" r:id="rId5"/>
    <p:sldId id="298" r:id="rId6"/>
    <p:sldId id="328" r:id="rId7"/>
    <p:sldId id="329" r:id="rId8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iA8otvohu5vNkePbJv3eCPYF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BD6"/>
    <a:srgbClr val="F2F2F4"/>
    <a:srgbClr val="D1D1D9"/>
    <a:srgbClr val="A3D1CC"/>
    <a:srgbClr val="E5E4E8"/>
    <a:srgbClr val="8EC9CA"/>
    <a:srgbClr val="4D6998"/>
    <a:srgbClr val="3C4A66"/>
    <a:srgbClr val="E8B090"/>
    <a:srgbClr val="AA9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960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p15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21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c5c70e84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8c5c70e84c_0_2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g28c5c70e84c_0_2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81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30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12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1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1140936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OBJECT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8c5c70e84c_0_213"/>
          <p:cNvSpPr txBox="1">
            <a:spLocks noGrp="1"/>
          </p:cNvSpPr>
          <p:nvPr>
            <p:ph type="title"/>
          </p:nvPr>
        </p:nvSpPr>
        <p:spPr>
          <a:xfrm>
            <a:off x="441325" y="63500"/>
            <a:ext cx="11309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C69D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8c5c70e84c_0_213"/>
          <p:cNvSpPr txBox="1">
            <a:spLocks noGrp="1"/>
          </p:cNvSpPr>
          <p:nvPr>
            <p:ph type="body" idx="1"/>
          </p:nvPr>
        </p:nvSpPr>
        <p:spPr>
          <a:xfrm>
            <a:off x="609600" y="1577975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8c5c70e84c_0_213"/>
          <p:cNvSpPr txBox="1">
            <a:spLocks noGrp="1"/>
          </p:cNvSpPr>
          <p:nvPr>
            <p:ph type="ftr" idx="11"/>
          </p:nvPr>
        </p:nvSpPr>
        <p:spPr>
          <a:xfrm>
            <a:off x="4144962" y="6378575"/>
            <a:ext cx="3902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g28c5c70e84c_0_213"/>
          <p:cNvSpPr txBox="1">
            <a:spLocks noGrp="1"/>
          </p:cNvSpPr>
          <p:nvPr>
            <p:ph type="dt" idx="10"/>
          </p:nvPr>
        </p:nvSpPr>
        <p:spPr>
          <a:xfrm>
            <a:off x="609600" y="6378575"/>
            <a:ext cx="2803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g28c5c70e84c_0_213"/>
          <p:cNvSpPr txBox="1">
            <a:spLocks noGrp="1"/>
          </p:cNvSpPr>
          <p:nvPr>
            <p:ph type="sldNum" idx="12"/>
          </p:nvPr>
        </p:nvSpPr>
        <p:spPr>
          <a:xfrm>
            <a:off x="11933237" y="6683375"/>
            <a:ext cx="204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A58EF9-6B67-1829-62A7-D0275337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0631FA-6FEF-C93D-F993-F022722A5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2DD5F6-632E-9F50-1C45-34525223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3E5C-7C36-41FD-9A9D-5AA8F2F2EC9E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781ED3-F427-84A4-BC7C-ADCE9D6C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EB8CB2-C109-25B2-064D-8DF4C73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2A52-F643-4A5F-B5C0-30A0DFBD3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9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МИНИСТЕРСТВО ПРОСВЕЩЕНИЯ РЕСПУБЛИКИ КАЗАХСТАН</a:t>
            </a:r>
            <a:endParaRPr lang="ru-RU"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НАЦИОНАЛЬНЫЙ НАУЧНО-ПРАКТИЧЕСКИЙ ИНСТИТУТ БЛАГОПОЛУЧИЯ ДЕТЕЙ «ӨРКЕН» </a:t>
            </a:r>
          </a:p>
        </p:txBody>
      </p:sp>
      <p:sp>
        <p:nvSpPr>
          <p:cNvPr id="45" name="Google Shape;45;p15"/>
          <p:cNvSpPr/>
          <p:nvPr/>
        </p:nvSpPr>
        <p:spPr>
          <a:xfrm>
            <a:off x="5065713" y="6072188"/>
            <a:ext cx="2060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ЛМАТЫ</a:t>
            </a:r>
            <a:r>
              <a:rPr lang="en-US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ru-RU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год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 txBox="1"/>
          <p:nvPr/>
        </p:nvSpPr>
        <p:spPr>
          <a:xfrm>
            <a:off x="554488" y="3063240"/>
            <a:ext cx="1113023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3200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организационно-диагностического этапа реализации программы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ДосболLIKE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34" y="1576003"/>
            <a:ext cx="259102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" y="-31046"/>
            <a:ext cx="12191999" cy="6920092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                                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439947"/>
            <a:ext cx="12191999" cy="6384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87" y="1163282"/>
            <a:ext cx="4879746" cy="4367188"/>
          </a:xfrm>
          <a:prstGeom prst="rect">
            <a:avLst/>
          </a:prstGeom>
        </p:spPr>
      </p:pic>
      <p:sp>
        <p:nvSpPr>
          <p:cNvPr id="68" name="Google Shape;68;g28c5c70e84c_0_261"/>
          <p:cNvSpPr/>
          <p:nvPr/>
        </p:nvSpPr>
        <p:spPr>
          <a:xfrm>
            <a:off x="254563" y="581690"/>
            <a:ext cx="10847633" cy="35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</a:rPr>
              <a:t>Цель мониторинга и оценки программы </a:t>
            </a:r>
            <a:endParaRPr lang="ru-RU" sz="24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77" name="Google Shape;77;g28c5c70e84c_0_261"/>
          <p:cNvSpPr/>
          <p:nvPr/>
        </p:nvSpPr>
        <p:spPr>
          <a:xfrm>
            <a:off x="7402524" y="4485944"/>
            <a:ext cx="3760521" cy="91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r>
              <a:rPr lang="ru-RU" sz="2000" dirty="0">
                <a:solidFill>
                  <a:schemeClr val="tx1"/>
                </a:solidFill>
              </a:rPr>
              <a:t>Измерить общее изменение климата в сообществе</a:t>
            </a:r>
            <a:endParaRPr sz="2000" b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4" name="Google Shape;84;g28c5c70e84c_0_261"/>
          <p:cNvSpPr/>
          <p:nvPr/>
        </p:nvSpPr>
        <p:spPr>
          <a:xfrm>
            <a:off x="597574" y="1998704"/>
            <a:ext cx="3963732" cy="112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x-none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Оценить психоэмоциональное состояние участников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g28c5c70e84c_0_261"/>
          <p:cNvSpPr/>
          <p:nvPr/>
        </p:nvSpPr>
        <p:spPr>
          <a:xfrm>
            <a:off x="201410" y="4637806"/>
            <a:ext cx="3539640" cy="145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r>
              <a:rPr lang="ru-RU" sz="2000" dirty="0">
                <a:solidFill>
                  <a:schemeClr val="tx1"/>
                </a:solidFill>
              </a:rPr>
              <a:t>Проверить качество работы программы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297955" y="6437663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2</a:t>
            </a:r>
            <a:endParaRPr sz="1400" b="1" dirty="0">
              <a:solidFill>
                <a:schemeClr val="lt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970948" y="2508426"/>
            <a:ext cx="3241870" cy="0"/>
          </a:xfrm>
          <a:prstGeom prst="line">
            <a:avLst/>
          </a:prstGeom>
          <a:ln w="57150">
            <a:solidFill>
              <a:srgbClr val="3C4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677081" y="3856826"/>
            <a:ext cx="4269841" cy="0"/>
          </a:xfrm>
          <a:prstGeom prst="line">
            <a:avLst/>
          </a:prstGeom>
          <a:ln w="57150">
            <a:solidFill>
              <a:srgbClr val="8EC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225398" y="5992818"/>
            <a:ext cx="4269841" cy="0"/>
          </a:xfrm>
          <a:prstGeom prst="line">
            <a:avLst/>
          </a:prstGeom>
          <a:ln w="57150">
            <a:solidFill>
              <a:srgbClr val="6AAB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43109" y="3618358"/>
            <a:ext cx="3241870" cy="0"/>
          </a:xfrm>
          <a:prstGeom prst="line">
            <a:avLst/>
          </a:prstGeom>
          <a:ln w="57150">
            <a:solidFill>
              <a:srgbClr val="3C4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05842" y="4773769"/>
            <a:ext cx="556157" cy="1178204"/>
          </a:xfrm>
          <a:prstGeom prst="line">
            <a:avLst/>
          </a:prstGeom>
          <a:ln w="57150">
            <a:solidFill>
              <a:srgbClr val="6AAB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83272" y="2789974"/>
            <a:ext cx="3402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Проанализировать уровень вовлеченности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C9273D-2EA9-41AD-B26A-765D6C3A0CAF}"/>
              </a:ext>
            </a:extLst>
          </p:cNvPr>
          <p:cNvSpPr txBox="1"/>
          <p:nvPr/>
        </p:nvSpPr>
        <p:spPr>
          <a:xfrm>
            <a:off x="8550876" y="1451739"/>
            <a:ext cx="3131034" cy="68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x-none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изменения в поведении пользователей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9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" y="-70383"/>
            <a:ext cx="1224446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297955" y="6437663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4948" y="270403"/>
            <a:ext cx="1062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lt1"/>
                </a:solidFill>
              </a:rPr>
              <a:t>Ключевые критерии оценки </a:t>
            </a:r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400" b="1">
                <a:solidFill>
                  <a:schemeClr val="lt1"/>
                </a:solidFill>
              </a:rPr>
              <a:t>3</a:t>
            </a:fld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21" name="Google Shape;121;g28c5c70e84c_0_61"/>
          <p:cNvSpPr txBox="1"/>
          <p:nvPr/>
        </p:nvSpPr>
        <p:spPr>
          <a:xfrm>
            <a:off x="7278600" y="3585622"/>
            <a:ext cx="45998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Качество реализации программы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189" y="1478353"/>
            <a:ext cx="3712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</a:rPr>
              <a:t>Снижение уровня </a:t>
            </a:r>
            <a:r>
              <a:rPr lang="ru-RU" sz="2000" b="1" dirty="0" err="1">
                <a:solidFill>
                  <a:schemeClr val="tx1"/>
                </a:solidFill>
              </a:rPr>
              <a:t>буллинга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402" y="2837395"/>
            <a:ext cx="3569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Вовлеченность школьного сообщества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1402" y="4551812"/>
            <a:ext cx="387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Изменение школьного климата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105575" y="2327482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105574" y="3877989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38511" y="3183019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032214" y="1588818"/>
            <a:ext cx="5159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</a:rPr>
              <a:t>Изменение поведения учащихся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08215" y="2484167"/>
            <a:ext cx="4636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Психоэмоциональное состояние</a:t>
            </a:r>
            <a:endParaRPr lang="ru-RU" sz="20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438511" y="2427213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2FE3B9-EAE1-49A8-982F-D41043014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564" y="4241174"/>
            <a:ext cx="2036240" cy="54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B9E548-911A-45A0-A3CD-9B423DCFE83A}"/>
              </a:ext>
            </a:extLst>
          </p:cNvPr>
          <p:cNvSpPr txBox="1"/>
          <p:nvPr/>
        </p:nvSpPr>
        <p:spPr>
          <a:xfrm>
            <a:off x="7353603" y="4776262"/>
            <a:ext cx="475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Устойчивость и масштабируемость</a:t>
            </a:r>
            <a:endParaRPr lang="x-non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742981-1821-4BA7-B206-7DB320D8E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82" y="1623907"/>
            <a:ext cx="2763520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-19038" y="-31020"/>
            <a:ext cx="1224446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350425" y="6453932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3988" y="190361"/>
            <a:ext cx="10623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Какие инструменты можно использовать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lvl="0"/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4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12" name="Google Shape;112;g28c5c70e84c_0_61"/>
          <p:cNvSpPr txBox="1"/>
          <p:nvPr/>
        </p:nvSpPr>
        <p:spPr>
          <a:xfrm>
            <a:off x="4453237" y="1783684"/>
            <a:ext cx="596439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	</a:t>
            </a:r>
            <a:r>
              <a:rPr lang="ru-RU" sz="2400" dirty="0">
                <a:solidFill>
                  <a:schemeClr val="tx1"/>
                </a:solidFill>
              </a:rPr>
              <a:t>Анкетирование учащихся — до и после мероприятий.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2.	Фокус-группы и интервью — с детьми, педагогами, родителями.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3.	Наблюдение за поведением — в классе, на переменах.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4.	Регистрация инцидентов — ведение журнала обращений.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5.	Обратная связь от педагогов — регулярные отчёты и обсуждения.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E4D6B8D-755A-4073-BDBE-4DB140BF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787598"/>
            <a:ext cx="2941320" cy="37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7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" y="-14751"/>
            <a:ext cx="1224446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350425" y="6453932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3988" y="190361"/>
            <a:ext cx="1062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Что дает мониторинг?</a:t>
            </a:r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4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12" name="Google Shape;112;g28c5c70e84c_0_61"/>
          <p:cNvSpPr txBox="1"/>
          <p:nvPr/>
        </p:nvSpPr>
        <p:spPr>
          <a:xfrm>
            <a:off x="1279858" y="1226318"/>
            <a:ext cx="109646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Оценку эффективности </a:t>
            </a:r>
            <a:r>
              <a:rPr lang="ru-RU" sz="2800" dirty="0">
                <a:solidFill>
                  <a:schemeClr val="tx1"/>
                </a:solidFill>
              </a:rPr>
              <a:t>- мы видим, снижается ли уровень </a:t>
            </a:r>
            <a:r>
              <a:rPr lang="ru-RU" sz="2800" dirty="0" err="1">
                <a:solidFill>
                  <a:schemeClr val="tx1"/>
                </a:solidFill>
              </a:rPr>
              <a:t>буллинга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Корректировку программы</a:t>
            </a:r>
            <a:r>
              <a:rPr lang="ru-RU" sz="2800" dirty="0">
                <a:solidFill>
                  <a:schemeClr val="tx1"/>
                </a:solidFill>
              </a:rPr>
              <a:t>: если что-то не работает — меняем.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Повышение доверия</a:t>
            </a:r>
            <a:r>
              <a:rPr lang="ru-RU" sz="2800" dirty="0">
                <a:solidFill>
                  <a:schemeClr val="tx1"/>
                </a:solidFill>
              </a:rPr>
              <a:t>: дети и взрослые видят, что их мнение важно.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Формирование культуры безопасности</a:t>
            </a:r>
            <a:r>
              <a:rPr lang="ru-RU" sz="2800" dirty="0">
                <a:solidFill>
                  <a:schemeClr val="tx1"/>
                </a:solidFill>
              </a:rPr>
              <a:t>: когда все вовлечены и наблюдают — буллинг становится менее возможным.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9509A57-BC84-42F6-AFE2-D30FAE045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373" y="4756003"/>
            <a:ext cx="1505784" cy="19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02061FB-DA4C-EDD4-F9F7-0B2D6641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9" y="1377886"/>
            <a:ext cx="8635800" cy="51188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81099"/>
            <a:ext cx="12192000" cy="986982"/>
          </a:xfrm>
          <a:prstGeom prst="rect">
            <a:avLst/>
          </a:prstGeom>
          <a:solidFill>
            <a:srgbClr val="37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6870" y="390904"/>
            <a:ext cx="10937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РАСПРОСТРАНЕННОСТИ И СПЕЦИФИКИ БУЛЛИНГА </a:t>
            </a: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ОБРАЗОВАТЕЛЬНОЙ СРЕДЕ (МЕТОДИКА Д. ОЛВЕУСА)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5083" y="6312096"/>
            <a:ext cx="33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A7D299E1-89D3-9EDA-555D-9352ACE8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91" y="4331852"/>
            <a:ext cx="3334908" cy="2164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Участвовало: </a:t>
            </a: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9 регионов </a:t>
            </a: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50 школ</a:t>
            </a: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2024 год - </a:t>
            </a:r>
            <a:r>
              <a:rPr lang="ru-RU" sz="2000" b="1" dirty="0">
                <a:solidFill>
                  <a:srgbClr val="5E9A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7389 учащихся</a:t>
            </a: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2025 год - </a:t>
            </a:r>
            <a:r>
              <a:rPr lang="ru-RU" sz="2000" b="1" dirty="0">
                <a:solidFill>
                  <a:srgbClr val="5E9A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8307 учащихся</a:t>
            </a:r>
            <a:endParaRPr lang="x-none" sz="2000" b="1" dirty="0">
              <a:solidFill>
                <a:srgbClr val="5E9A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8" y="1377213"/>
            <a:ext cx="2213171" cy="28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2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94720"/>
              </p:ext>
            </p:extLst>
          </p:nvPr>
        </p:nvGraphicFramePr>
        <p:xfrm>
          <a:off x="685802" y="1743254"/>
          <a:ext cx="10665067" cy="448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751">
                  <a:extLst>
                    <a:ext uri="{9D8B030D-6E8A-4147-A177-3AD203B41FA5}">
                      <a16:colId xmlns="" xmlns:a16="http://schemas.microsoft.com/office/drawing/2014/main" val="3078654"/>
                    </a:ext>
                  </a:extLst>
                </a:gridCol>
                <a:gridCol w="1093351">
                  <a:extLst>
                    <a:ext uri="{9D8B030D-6E8A-4147-A177-3AD203B41FA5}">
                      <a16:colId xmlns="" xmlns:a16="http://schemas.microsoft.com/office/drawing/2014/main" val="3319365219"/>
                    </a:ext>
                  </a:extLst>
                </a:gridCol>
                <a:gridCol w="1066254">
                  <a:extLst>
                    <a:ext uri="{9D8B030D-6E8A-4147-A177-3AD203B41FA5}">
                      <a16:colId xmlns="" xmlns:a16="http://schemas.microsoft.com/office/drawing/2014/main" val="2483927277"/>
                    </a:ext>
                  </a:extLst>
                </a:gridCol>
                <a:gridCol w="969459">
                  <a:extLst>
                    <a:ext uri="{9D8B030D-6E8A-4147-A177-3AD203B41FA5}">
                      <a16:colId xmlns="" xmlns:a16="http://schemas.microsoft.com/office/drawing/2014/main" val="1151907890"/>
                    </a:ext>
                  </a:extLst>
                </a:gridCol>
                <a:gridCol w="1280697">
                  <a:extLst>
                    <a:ext uri="{9D8B030D-6E8A-4147-A177-3AD203B41FA5}">
                      <a16:colId xmlns="" xmlns:a16="http://schemas.microsoft.com/office/drawing/2014/main" val="282223701"/>
                    </a:ext>
                  </a:extLst>
                </a:gridCol>
                <a:gridCol w="1244210">
                  <a:extLst>
                    <a:ext uri="{9D8B030D-6E8A-4147-A177-3AD203B41FA5}">
                      <a16:colId xmlns="" xmlns:a16="http://schemas.microsoft.com/office/drawing/2014/main" val="3984074078"/>
                    </a:ext>
                  </a:extLst>
                </a:gridCol>
                <a:gridCol w="1244210">
                  <a:extLst>
                    <a:ext uri="{9D8B030D-6E8A-4147-A177-3AD203B41FA5}">
                      <a16:colId xmlns="" xmlns:a16="http://schemas.microsoft.com/office/drawing/2014/main" val="4033310968"/>
                    </a:ext>
                  </a:extLst>
                </a:gridCol>
                <a:gridCol w="767673">
                  <a:extLst>
                    <a:ext uri="{9D8B030D-6E8A-4147-A177-3AD203B41FA5}">
                      <a16:colId xmlns="" xmlns:a16="http://schemas.microsoft.com/office/drawing/2014/main" val="1419746205"/>
                    </a:ext>
                  </a:extLst>
                </a:gridCol>
                <a:gridCol w="1273996">
                  <a:extLst>
                    <a:ext uri="{9D8B030D-6E8A-4147-A177-3AD203B41FA5}">
                      <a16:colId xmlns="" xmlns:a16="http://schemas.microsoft.com/office/drawing/2014/main" val="4215081321"/>
                    </a:ext>
                  </a:extLst>
                </a:gridCol>
                <a:gridCol w="1071466">
                  <a:extLst>
                    <a:ext uri="{9D8B030D-6E8A-4147-A177-3AD203B41FA5}">
                      <a16:colId xmlns="" xmlns:a16="http://schemas.microsoft.com/office/drawing/2014/main" val="2866339487"/>
                    </a:ext>
                  </a:extLst>
                </a:gridCol>
              </a:tblGrid>
              <a:tr h="3467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Регион,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школы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руководителя организации среднего образования о реализации Программы профилактики травли (буллинга) обучающихся в организациях образования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ДосболLIKE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случаев буллинга в ОО за 2024-2025 учебный год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учащихся, прошедших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социально-эмоциональным навыкам, поведению в ситуации буллинга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педагогов,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прошедших обучение навыкам диагностики и реагирования на ситуации травли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(буллинга)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родителей, прошедших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навыкам определения состояния ребенка в ситуации буллинга и оказания ему помощи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сотрудников,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прошедших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(технический персонал, медсестры, работники пищеблока)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выявленных и предупрежденных фактов буллинга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информирования обучающихся о механизмах защиты детей (входные и выходные анкеты (с использованием гугл-форм)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зафиксированных случаев обращения к медицинским работникам с жалобами и следами физического и психологического насилия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11880155"/>
                  </a:ext>
                </a:extLst>
              </a:tr>
              <a:tr h="8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периодичность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начале учебного года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 раз в четверть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сентябрь/ноябрь/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январь/март /май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сентябрь/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сентябрь/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сентябрь/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январь/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9988442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5107" y="300081"/>
            <a:ext cx="11496582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Мониторинг Программы профилактики травли (буллинга) обучающихся в организациях образования «</a:t>
            </a:r>
            <a:r>
              <a:rPr kumimoji="0" lang="ru-RU" alt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ДосболLIKE</a:t>
            </a: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Цель:</a:t>
            </a: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• формирование объективной оценки хода реализации Программы;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• своевременное принятие обоснованных решений по корректировке плана реализации Программы;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• повышение качества планирования деятельности организаций образования по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224007878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377</Words>
  <Application>Microsoft Office PowerPoint</Application>
  <PresentationFormat>Произвольный</PresentationFormat>
  <Paragraphs>144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Uchitel</cp:lastModifiedBy>
  <cp:revision>201</cp:revision>
  <cp:lastPrinted>2024-03-28T02:28:45Z</cp:lastPrinted>
  <dcterms:modified xsi:type="dcterms:W3CDTF">2025-09-05T11:17:01Z</dcterms:modified>
</cp:coreProperties>
</file>