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75" r:id="rId2"/>
    <p:sldId id="297" r:id="rId3"/>
    <p:sldId id="286" r:id="rId4"/>
    <p:sldId id="287" r:id="rId5"/>
    <p:sldId id="298" r:id="rId6"/>
    <p:sldId id="299" r:id="rId7"/>
    <p:sldId id="263" r:id="rId8"/>
  </p:sldIdLst>
  <p:sldSz cx="12192000" cy="6858000"/>
  <p:notesSz cx="6810375" cy="99425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iiA8otvohu5vNkePbJv3eCPYFn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ABD6"/>
    <a:srgbClr val="F2F2F4"/>
    <a:srgbClr val="D1D1D9"/>
    <a:srgbClr val="A3D1CC"/>
    <a:srgbClr val="E5E4E8"/>
    <a:srgbClr val="8EC9CA"/>
    <a:srgbClr val="4D6998"/>
    <a:srgbClr val="3C4A66"/>
    <a:srgbClr val="E8B090"/>
    <a:srgbClr val="AA9D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23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7625" y="0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3862" y="1243012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037" y="4784725"/>
            <a:ext cx="5448300" cy="391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4037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7625" y="9444037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09609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" name="Google Shape;26;p15:notes"/>
          <p:cNvSpPr txBox="1">
            <a:spLocks noGrp="1"/>
          </p:cNvSpPr>
          <p:nvPr>
            <p:ph type="body" idx="1"/>
          </p:nvPr>
        </p:nvSpPr>
        <p:spPr>
          <a:xfrm>
            <a:off x="681037" y="4784725"/>
            <a:ext cx="5448300" cy="391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5:notes"/>
          <p:cNvSpPr txBox="1">
            <a:spLocks noGrp="1"/>
          </p:cNvSpPr>
          <p:nvPr>
            <p:ph type="sldNum" idx="12"/>
          </p:nvPr>
        </p:nvSpPr>
        <p:spPr>
          <a:xfrm>
            <a:off x="3857625" y="9444037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4213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8c5c70e84c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28c5c70e84c_0_261:notes"/>
          <p:cNvSpPr txBox="1">
            <a:spLocks noGrp="1"/>
          </p:cNvSpPr>
          <p:nvPr>
            <p:ph type="body" idx="1"/>
          </p:nvPr>
        </p:nvSpPr>
        <p:spPr>
          <a:xfrm>
            <a:off x="681037" y="4784725"/>
            <a:ext cx="5448300" cy="39147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56;g28c5c70e84c_0_261:notes"/>
          <p:cNvSpPr txBox="1">
            <a:spLocks noGrp="1"/>
          </p:cNvSpPr>
          <p:nvPr>
            <p:ph type="sldNum" idx="12"/>
          </p:nvPr>
        </p:nvSpPr>
        <p:spPr>
          <a:xfrm>
            <a:off x="3857625" y="9444037"/>
            <a:ext cx="2951100" cy="498600"/>
          </a:xfrm>
          <a:prstGeom prst="rect">
            <a:avLst/>
          </a:prstGeom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</a:t>
            </a:fld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7816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8c5c70e84c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8c5c70e84c_0_61:notes"/>
          <p:cNvSpPr txBox="1">
            <a:spLocks noGrp="1"/>
          </p:cNvSpPr>
          <p:nvPr>
            <p:ph type="body" idx="1"/>
          </p:nvPr>
        </p:nvSpPr>
        <p:spPr>
          <a:xfrm>
            <a:off x="681037" y="4784725"/>
            <a:ext cx="5448300" cy="39147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g28c5c70e84c_0_61:notes"/>
          <p:cNvSpPr txBox="1">
            <a:spLocks noGrp="1"/>
          </p:cNvSpPr>
          <p:nvPr>
            <p:ph type="sldNum" idx="12"/>
          </p:nvPr>
        </p:nvSpPr>
        <p:spPr>
          <a:xfrm>
            <a:off x="3857625" y="9444037"/>
            <a:ext cx="2951100" cy="498600"/>
          </a:xfrm>
          <a:prstGeom prst="rect">
            <a:avLst/>
          </a:prstGeom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</a:t>
            </a:fld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4303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8c5c70e84c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8c5c70e84c_0_61:notes"/>
          <p:cNvSpPr txBox="1">
            <a:spLocks noGrp="1"/>
          </p:cNvSpPr>
          <p:nvPr>
            <p:ph type="body" idx="1"/>
          </p:nvPr>
        </p:nvSpPr>
        <p:spPr>
          <a:xfrm>
            <a:off x="681037" y="4784725"/>
            <a:ext cx="5448300" cy="39147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g28c5c70e84c_0_61:notes"/>
          <p:cNvSpPr txBox="1">
            <a:spLocks noGrp="1"/>
          </p:cNvSpPr>
          <p:nvPr>
            <p:ph type="sldNum" idx="12"/>
          </p:nvPr>
        </p:nvSpPr>
        <p:spPr>
          <a:xfrm>
            <a:off x="3857625" y="9444037"/>
            <a:ext cx="2951100" cy="498600"/>
          </a:xfrm>
          <a:prstGeom prst="rect">
            <a:avLst/>
          </a:prstGeom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4</a:t>
            </a:fld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1123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8c5c70e84c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8c5c70e84c_0_61:notes"/>
          <p:cNvSpPr txBox="1">
            <a:spLocks noGrp="1"/>
          </p:cNvSpPr>
          <p:nvPr>
            <p:ph type="body" idx="1"/>
          </p:nvPr>
        </p:nvSpPr>
        <p:spPr>
          <a:xfrm>
            <a:off x="681037" y="4784725"/>
            <a:ext cx="5448300" cy="3914700"/>
          </a:xfrm>
          <a:prstGeom prst="rect">
            <a:avLst/>
          </a:prstGeom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g28c5c70e84c_0_61:notes"/>
          <p:cNvSpPr txBox="1">
            <a:spLocks noGrp="1"/>
          </p:cNvSpPr>
          <p:nvPr>
            <p:ph type="sldNum" idx="12"/>
          </p:nvPr>
        </p:nvSpPr>
        <p:spPr>
          <a:xfrm>
            <a:off x="3857625" y="9444037"/>
            <a:ext cx="2951100" cy="498600"/>
          </a:xfrm>
          <a:prstGeom prst="rect">
            <a:avLst/>
          </a:prstGeom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316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5"/>
          <p:cNvSpPr txBox="1">
            <a:spLocks noGrp="1"/>
          </p:cNvSpPr>
          <p:nvPr>
            <p:ph type="sldNum" idx="12"/>
          </p:nvPr>
        </p:nvSpPr>
        <p:spPr>
          <a:xfrm>
            <a:off x="11409363" y="6332538"/>
            <a:ext cx="731837" cy="52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OBJECT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28c5c70e84c_0_213"/>
          <p:cNvSpPr txBox="1">
            <a:spLocks noGrp="1"/>
          </p:cNvSpPr>
          <p:nvPr>
            <p:ph type="title"/>
          </p:nvPr>
        </p:nvSpPr>
        <p:spPr>
          <a:xfrm>
            <a:off x="441325" y="63500"/>
            <a:ext cx="113094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>
                <a:solidFill>
                  <a:srgbClr val="1C69D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28c5c70e84c_0_213"/>
          <p:cNvSpPr txBox="1">
            <a:spLocks noGrp="1"/>
          </p:cNvSpPr>
          <p:nvPr>
            <p:ph type="body" idx="1"/>
          </p:nvPr>
        </p:nvSpPr>
        <p:spPr>
          <a:xfrm>
            <a:off x="609600" y="1577975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g28c5c70e84c_0_213"/>
          <p:cNvSpPr txBox="1">
            <a:spLocks noGrp="1"/>
          </p:cNvSpPr>
          <p:nvPr>
            <p:ph type="ftr" idx="11"/>
          </p:nvPr>
        </p:nvSpPr>
        <p:spPr>
          <a:xfrm>
            <a:off x="4144962" y="6378575"/>
            <a:ext cx="3902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g28c5c70e84c_0_213"/>
          <p:cNvSpPr txBox="1">
            <a:spLocks noGrp="1"/>
          </p:cNvSpPr>
          <p:nvPr>
            <p:ph type="dt" idx="10"/>
          </p:nvPr>
        </p:nvSpPr>
        <p:spPr>
          <a:xfrm>
            <a:off x="609600" y="6378575"/>
            <a:ext cx="2803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g28c5c70e84c_0_213"/>
          <p:cNvSpPr txBox="1">
            <a:spLocks noGrp="1"/>
          </p:cNvSpPr>
          <p:nvPr>
            <p:ph type="sldNum" idx="12"/>
          </p:nvPr>
        </p:nvSpPr>
        <p:spPr>
          <a:xfrm>
            <a:off x="11933237" y="6683375"/>
            <a:ext cx="204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 b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sldNum" idx="12"/>
          </p:nvPr>
        </p:nvSpPr>
        <p:spPr>
          <a:xfrm>
            <a:off x="11409362" y="6332537"/>
            <a:ext cx="731837" cy="52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>
    <p:push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kz/memleket/entities/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/>
          <p:nvPr/>
        </p:nvSpPr>
        <p:spPr>
          <a:xfrm>
            <a:off x="384175" y="561975"/>
            <a:ext cx="1142365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ru-RU" dirty="0">
              <a:hlinkClick r:id="rId3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6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ҚАЗАҚСТАН РЕСПУБЛИКАСЫНЫҢ ОҚУ-АҒАРТУ М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ИНИСТЕР</a:t>
            </a:r>
            <a:r>
              <a:rPr lang="kk-KZ" sz="16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ЛІГІ</a:t>
            </a:r>
            <a:endParaRPr lang="ru-RU" sz="1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«</a:t>
            </a:r>
            <a:r>
              <a:rPr lang="ru-RU" b="1" dirty="0">
                <a:solidFill>
                  <a:schemeClr val="bg1"/>
                </a:solidFill>
              </a:rPr>
              <a:t>ӨРКЕН</a:t>
            </a:r>
            <a:r>
              <a:rPr lang="ru-RU" b="1" dirty="0" smtClean="0">
                <a:solidFill>
                  <a:schemeClr val="bg1"/>
                </a:solidFill>
              </a:rPr>
              <a:t>» БАЛАЛАРДЫҢ ӘЛ-АУХАТЫН АРТТЫРУ ҰЛТТЫҚ </a:t>
            </a:r>
            <a:r>
              <a:rPr lang="ru-RU" b="1" dirty="0">
                <a:solidFill>
                  <a:schemeClr val="bg1"/>
                </a:solidFill>
              </a:rPr>
              <a:t>ҒЫЛЫМИ-ПРАКТИКАЛЫҚ  </a:t>
            </a:r>
            <a:r>
              <a:rPr lang="ru-RU" b="1" dirty="0" smtClean="0">
                <a:solidFill>
                  <a:schemeClr val="bg1"/>
                </a:solidFill>
              </a:rPr>
              <a:t>ИНСТИТУТЫ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5" name="Google Shape;45;p15"/>
          <p:cNvSpPr/>
          <p:nvPr/>
        </p:nvSpPr>
        <p:spPr>
          <a:xfrm>
            <a:off x="5065713" y="6072188"/>
            <a:ext cx="2060700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11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ЛМАТЫ</a:t>
            </a:r>
            <a:r>
              <a:rPr lang="en-US" sz="11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ru-RU" sz="1100" b="1" dirty="0">
                <a:solidFill>
                  <a:srgbClr val="FFFFFF"/>
                </a:solidFill>
              </a:rPr>
              <a:t>5</a:t>
            </a:r>
            <a:r>
              <a:rPr lang="en-US" sz="11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k-KZ" sz="11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жыл</a:t>
            </a:r>
            <a:endParaRPr sz="12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5"/>
          <p:cNvSpPr txBox="1"/>
          <p:nvPr/>
        </p:nvSpPr>
        <p:spPr>
          <a:xfrm>
            <a:off x="554488" y="3063240"/>
            <a:ext cx="11130237" cy="1523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chemeClr val="lt1"/>
              </a:buClr>
              <a:buSzPts val="3200"/>
            </a:pPr>
            <a:r>
              <a:rPr lang="ru-RU" sz="2400" b="1" dirty="0" err="1" smtClean="0">
                <a:solidFill>
                  <a:schemeClr val="lt1"/>
                </a:solidFill>
              </a:rPr>
              <a:t>Білім</a:t>
            </a:r>
            <a:r>
              <a:rPr lang="ru-RU" sz="2400" b="1" dirty="0" smtClean="0">
                <a:solidFill>
                  <a:schemeClr val="lt1"/>
                </a:solidFill>
              </a:rPr>
              <a:t> беру </a:t>
            </a:r>
            <a:r>
              <a:rPr lang="ru-RU" sz="2400" b="1" dirty="0" err="1" smtClean="0">
                <a:solidFill>
                  <a:schemeClr val="lt1"/>
                </a:solidFill>
              </a:rPr>
              <a:t>ұйымдарында</a:t>
            </a:r>
            <a:r>
              <a:rPr lang="ru-RU" sz="2400" b="1" dirty="0" smtClean="0">
                <a:solidFill>
                  <a:schemeClr val="lt1"/>
                </a:solidFill>
              </a:rPr>
              <a:t> </a:t>
            </a:r>
            <a:r>
              <a:rPr lang="ru-RU" sz="2400" b="1" dirty="0" err="1" smtClean="0">
                <a:solidFill>
                  <a:schemeClr val="lt1"/>
                </a:solidFill>
              </a:rPr>
              <a:t>оқушылар</a:t>
            </a:r>
            <a:r>
              <a:rPr lang="ru-RU" sz="2400" b="1" dirty="0" smtClean="0">
                <a:solidFill>
                  <a:schemeClr val="lt1"/>
                </a:solidFill>
              </a:rPr>
              <a:t> </a:t>
            </a:r>
            <a:r>
              <a:rPr lang="ru-RU" sz="2400" b="1" dirty="0" err="1" smtClean="0">
                <a:solidFill>
                  <a:schemeClr val="lt1"/>
                </a:solidFill>
              </a:rPr>
              <a:t>арасында</a:t>
            </a:r>
            <a:r>
              <a:rPr lang="ru-RU" sz="2400" b="1" dirty="0" smtClean="0">
                <a:solidFill>
                  <a:schemeClr val="lt1"/>
                </a:solidFill>
              </a:rPr>
              <a:t> </a:t>
            </a:r>
            <a:r>
              <a:rPr lang="ru-RU" sz="2400" b="1" dirty="0" err="1" smtClean="0">
                <a:solidFill>
                  <a:schemeClr val="lt1"/>
                </a:solidFill>
              </a:rPr>
              <a:t>қорқытудың</a:t>
            </a:r>
            <a:r>
              <a:rPr lang="ru-RU" sz="2400" b="1" dirty="0" smtClean="0">
                <a:solidFill>
                  <a:schemeClr val="lt1"/>
                </a:solidFill>
              </a:rPr>
              <a:t> </a:t>
            </a:r>
          </a:p>
          <a:p>
            <a:pPr algn="ctr">
              <a:buClr>
                <a:schemeClr val="lt1"/>
              </a:buClr>
              <a:buSzPts val="3200"/>
            </a:pPr>
            <a:r>
              <a:rPr lang="ru-RU" sz="2400" b="1" dirty="0" smtClean="0">
                <a:solidFill>
                  <a:schemeClr val="lt1"/>
                </a:solidFill>
              </a:rPr>
              <a:t>(</a:t>
            </a:r>
            <a:r>
              <a:rPr lang="ru-RU" sz="2400" b="1" dirty="0" err="1" smtClean="0">
                <a:solidFill>
                  <a:schemeClr val="lt1"/>
                </a:solidFill>
              </a:rPr>
              <a:t>буллинг</a:t>
            </a:r>
            <a:r>
              <a:rPr lang="ru-RU" sz="2400" b="1" dirty="0" smtClean="0">
                <a:solidFill>
                  <a:schemeClr val="lt1"/>
                </a:solidFill>
              </a:rPr>
              <a:t>) </a:t>
            </a:r>
            <a:r>
              <a:rPr lang="ru-RU" sz="2400" b="1" dirty="0" err="1" smtClean="0">
                <a:solidFill>
                  <a:schemeClr val="lt1"/>
                </a:solidFill>
              </a:rPr>
              <a:t>алдын</a:t>
            </a:r>
            <a:r>
              <a:rPr lang="ru-RU" sz="2400" b="1" dirty="0" smtClean="0">
                <a:solidFill>
                  <a:schemeClr val="lt1"/>
                </a:solidFill>
              </a:rPr>
              <a:t> </a:t>
            </a:r>
            <a:r>
              <a:rPr lang="ru-RU" sz="2400" b="1" dirty="0" err="1" smtClean="0">
                <a:solidFill>
                  <a:schemeClr val="lt1"/>
                </a:solidFill>
              </a:rPr>
              <a:t>алуда</a:t>
            </a:r>
            <a:r>
              <a:rPr lang="ru-RU" sz="2400" b="1" dirty="0" smtClean="0">
                <a:solidFill>
                  <a:schemeClr val="lt1"/>
                </a:solidFill>
              </a:rPr>
              <a:t> </a:t>
            </a:r>
            <a:r>
              <a:rPr lang="ru-RU" sz="2400" b="1" dirty="0">
                <a:solidFill>
                  <a:schemeClr val="lt1"/>
                </a:solidFill>
              </a:rPr>
              <a:t>«</a:t>
            </a:r>
            <a:r>
              <a:rPr lang="ru-RU" sz="2400" b="1" dirty="0" err="1">
                <a:solidFill>
                  <a:schemeClr val="lt1"/>
                </a:solidFill>
              </a:rPr>
              <a:t>Досбол</a:t>
            </a:r>
            <a:r>
              <a:rPr lang="en-US" sz="2400" b="1" dirty="0">
                <a:solidFill>
                  <a:schemeClr val="lt1"/>
                </a:solidFill>
              </a:rPr>
              <a:t>LIKE</a:t>
            </a:r>
            <a:r>
              <a:rPr lang="ru-RU" sz="2400" b="1" dirty="0">
                <a:solidFill>
                  <a:schemeClr val="lt1"/>
                </a:solidFill>
              </a:rPr>
              <a:t>»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2400" b="1" dirty="0" err="1" smtClean="0">
                <a:solidFill>
                  <a:schemeClr val="lt1"/>
                </a:solidFill>
              </a:rPr>
              <a:t>бағдарламасын</a:t>
            </a:r>
            <a:r>
              <a:rPr lang="ru-RU" sz="2400" b="1" dirty="0" smtClean="0">
                <a:solidFill>
                  <a:schemeClr val="lt1"/>
                </a:solidFill>
              </a:rPr>
              <a:t> </a:t>
            </a:r>
            <a:r>
              <a:rPr lang="ru-RU" sz="2400" b="1" dirty="0" err="1" smtClean="0">
                <a:solidFill>
                  <a:schemeClr val="lt1"/>
                </a:solidFill>
              </a:rPr>
              <a:t>жүзеге</a:t>
            </a:r>
            <a:r>
              <a:rPr lang="ru-RU" sz="2400" b="1" dirty="0" smtClean="0">
                <a:solidFill>
                  <a:schemeClr val="lt1"/>
                </a:solidFill>
              </a:rPr>
              <a:t> </a:t>
            </a:r>
            <a:r>
              <a:rPr lang="ru-RU" sz="2400" b="1" dirty="0" err="1" smtClean="0">
                <a:solidFill>
                  <a:schemeClr val="lt1"/>
                </a:solidFill>
              </a:rPr>
              <a:t>асырудағы</a:t>
            </a:r>
            <a:r>
              <a:rPr lang="ru-RU" sz="2400" b="1" dirty="0" smtClean="0">
                <a:solidFill>
                  <a:schemeClr val="lt1"/>
                </a:solidFill>
              </a:rPr>
              <a:t> </a:t>
            </a:r>
            <a:r>
              <a:rPr lang="ru-RU" sz="2400" b="1" dirty="0" err="1" smtClean="0">
                <a:solidFill>
                  <a:schemeClr val="lt1"/>
                </a:solidFill>
              </a:rPr>
              <a:t>мониторингтің</a:t>
            </a:r>
            <a:r>
              <a:rPr lang="ru-RU" sz="2400" b="1" dirty="0" smtClean="0">
                <a:solidFill>
                  <a:schemeClr val="lt1"/>
                </a:solidFill>
              </a:rPr>
              <a:t> </a:t>
            </a:r>
            <a:r>
              <a:rPr lang="ru-RU" sz="2400" b="1" dirty="0" err="1" smtClean="0">
                <a:solidFill>
                  <a:schemeClr val="lt1"/>
                </a:solidFill>
              </a:rPr>
              <a:t>рөлі</a:t>
            </a:r>
            <a:endParaRPr lang="ru-RU" sz="2400" b="1" dirty="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lang="kk-KZ" sz="105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lang="ru-RU"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434" y="1576003"/>
            <a:ext cx="2591025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93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1" y="-31046"/>
            <a:ext cx="12191999" cy="6920092"/>
          </a:xfrm>
          <a:prstGeom prst="rect">
            <a:avLst/>
          </a:prstGeom>
          <a:solidFill>
            <a:srgbClr val="E5E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                                  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0" y="439947"/>
            <a:ext cx="12191999" cy="63846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787" y="1163282"/>
            <a:ext cx="4879746" cy="4367188"/>
          </a:xfrm>
          <a:prstGeom prst="rect">
            <a:avLst/>
          </a:prstGeom>
        </p:spPr>
      </p:pic>
      <p:sp>
        <p:nvSpPr>
          <p:cNvPr id="68" name="Google Shape;68;g28c5c70e84c_0_261"/>
          <p:cNvSpPr/>
          <p:nvPr/>
        </p:nvSpPr>
        <p:spPr>
          <a:xfrm>
            <a:off x="254563" y="581690"/>
            <a:ext cx="10847633" cy="354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err="1" smtClean="0">
                <a:solidFill>
                  <a:schemeClr val="bg1"/>
                </a:solidFill>
              </a:rPr>
              <a:t>Бағдарламаның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мақсаты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мониторингтеу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және</a:t>
            </a:r>
            <a:r>
              <a:rPr lang="ru-RU" sz="2400" b="1" dirty="0" smtClean="0">
                <a:solidFill>
                  <a:schemeClr val="bg1"/>
                </a:solidFill>
              </a:rPr>
              <a:t>  </a:t>
            </a:r>
            <a:r>
              <a:rPr lang="ru-RU" sz="2400" b="1" dirty="0" err="1" smtClean="0">
                <a:solidFill>
                  <a:schemeClr val="bg1"/>
                </a:solidFill>
              </a:rPr>
              <a:t>бағалау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/>
              <a:t> </a:t>
            </a:r>
            <a:endParaRPr lang="ru-RU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77" name="Google Shape;77;g28c5c70e84c_0_261"/>
          <p:cNvSpPr/>
          <p:nvPr/>
        </p:nvSpPr>
        <p:spPr>
          <a:xfrm>
            <a:off x="7402524" y="4485944"/>
            <a:ext cx="3760521" cy="914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000" dirty="0" err="1"/>
              <a:t>Қоғамдағы</a:t>
            </a:r>
            <a:r>
              <a:rPr lang="ru-RU" sz="2000" dirty="0"/>
              <a:t> </a:t>
            </a:r>
            <a:r>
              <a:rPr lang="ru-RU" sz="2000" dirty="0" err="1"/>
              <a:t>жалпы</a:t>
            </a:r>
            <a:r>
              <a:rPr lang="ru-RU" sz="2000" dirty="0"/>
              <a:t> </a:t>
            </a:r>
            <a:r>
              <a:rPr lang="ru-RU" sz="2000" dirty="0" err="1"/>
              <a:t>климаттың</a:t>
            </a:r>
            <a:r>
              <a:rPr lang="ru-RU" sz="2000" dirty="0"/>
              <a:t> </a:t>
            </a:r>
            <a:r>
              <a:rPr lang="ru-RU" sz="2000" dirty="0" err="1"/>
              <a:t>өзгеруін</a:t>
            </a:r>
            <a:r>
              <a:rPr lang="ru-RU" sz="2000" dirty="0"/>
              <a:t> </a:t>
            </a:r>
            <a:r>
              <a:rPr lang="ru-RU" sz="2000" dirty="0" err="1"/>
              <a:t>өлшеу</a:t>
            </a:r>
            <a:r>
              <a:rPr lang="ru-RU" sz="2000" dirty="0"/>
              <a:t> </a:t>
            </a:r>
          </a:p>
        </p:txBody>
      </p:sp>
      <p:sp>
        <p:nvSpPr>
          <p:cNvPr id="84" name="Google Shape;84;g28c5c70e84c_0_261"/>
          <p:cNvSpPr/>
          <p:nvPr/>
        </p:nvSpPr>
        <p:spPr>
          <a:xfrm>
            <a:off x="597574" y="1998704"/>
            <a:ext cx="3963732" cy="1122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ts val="15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000" dirty="0" err="1" smtClean="0"/>
              <a:t>Қатысушылардың</a:t>
            </a:r>
            <a:r>
              <a:rPr lang="ru-RU" sz="2000" dirty="0" smtClean="0"/>
              <a:t> </a:t>
            </a:r>
            <a:r>
              <a:rPr lang="ru-RU" sz="2000" dirty="0" err="1"/>
              <a:t>психоэмоционалдық</a:t>
            </a:r>
            <a:r>
              <a:rPr lang="ru-RU" sz="2000" dirty="0"/>
              <a:t> </a:t>
            </a:r>
            <a:r>
              <a:rPr lang="ru-RU" sz="2000" dirty="0" err="1"/>
              <a:t>жағдайын</a:t>
            </a:r>
            <a:r>
              <a:rPr lang="ru-RU" sz="2000" dirty="0"/>
              <a:t> </a:t>
            </a:r>
            <a:r>
              <a:rPr lang="ru-RU" sz="2000" dirty="0" err="1"/>
              <a:t>бағалау</a:t>
            </a:r>
            <a:r>
              <a:rPr lang="ru-RU" sz="2000" dirty="0"/>
              <a:t> </a:t>
            </a:r>
          </a:p>
          <a:p>
            <a:pPr lvl="0">
              <a:lnSpc>
                <a:spcPts val="15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ru-K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" name="Google Shape;92;g28c5c70e84c_0_261"/>
          <p:cNvSpPr/>
          <p:nvPr/>
        </p:nvSpPr>
        <p:spPr>
          <a:xfrm>
            <a:off x="670502" y="4642338"/>
            <a:ext cx="3070548" cy="144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000" dirty="0" err="1"/>
              <a:t>Бағдарламаның</a:t>
            </a:r>
            <a:r>
              <a:rPr lang="ru-RU" sz="2000" dirty="0"/>
              <a:t> </a:t>
            </a:r>
            <a:r>
              <a:rPr lang="ru-RU" sz="2000" dirty="0" err="1"/>
              <a:t>жұмыс</a:t>
            </a:r>
            <a:r>
              <a:rPr lang="ru-RU" sz="2000" dirty="0"/>
              <a:t> </a:t>
            </a:r>
            <a:r>
              <a:rPr lang="ru-RU" sz="2000" dirty="0" err="1"/>
              <a:t>сапасын</a:t>
            </a:r>
            <a:r>
              <a:rPr lang="ru-RU" sz="2000" dirty="0"/>
              <a:t> </a:t>
            </a:r>
            <a:r>
              <a:rPr lang="ru-RU" sz="2000" dirty="0" err="1"/>
              <a:t>тексеру</a:t>
            </a:r>
            <a:r>
              <a:rPr lang="ru-RU" sz="2000" dirty="0"/>
              <a:t>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1297955" y="6437663"/>
            <a:ext cx="894045" cy="4203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Google Shape;103;g28c5c70e84c_0_61"/>
          <p:cNvSpPr txBox="1">
            <a:spLocks noGrp="1"/>
          </p:cNvSpPr>
          <p:nvPr>
            <p:ph type="sldNum" idx="12"/>
          </p:nvPr>
        </p:nvSpPr>
        <p:spPr>
          <a:xfrm>
            <a:off x="11316995" y="6524566"/>
            <a:ext cx="731700" cy="27907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ru-RU" sz="1400" b="1" dirty="0">
                <a:solidFill>
                  <a:schemeClr val="lt1"/>
                </a:solidFill>
              </a:rPr>
              <a:t>2</a:t>
            </a:r>
            <a:endParaRPr sz="1400" b="1" dirty="0">
              <a:solidFill>
                <a:schemeClr val="lt1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8056085" y="2536312"/>
            <a:ext cx="3241870" cy="0"/>
          </a:xfrm>
          <a:prstGeom prst="line">
            <a:avLst/>
          </a:prstGeom>
          <a:ln w="57150">
            <a:solidFill>
              <a:srgbClr val="3C4A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729835" y="3698566"/>
            <a:ext cx="4269841" cy="0"/>
          </a:xfrm>
          <a:prstGeom prst="line">
            <a:avLst/>
          </a:prstGeom>
          <a:ln w="57150">
            <a:solidFill>
              <a:srgbClr val="8EC9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497817" y="5761644"/>
            <a:ext cx="4269841" cy="0"/>
          </a:xfrm>
          <a:prstGeom prst="line">
            <a:avLst/>
          </a:prstGeom>
          <a:ln w="57150">
            <a:solidFill>
              <a:srgbClr val="6AAB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38663" y="3821658"/>
            <a:ext cx="3241870" cy="0"/>
          </a:xfrm>
          <a:prstGeom prst="line">
            <a:avLst/>
          </a:prstGeom>
          <a:ln w="57150">
            <a:solidFill>
              <a:srgbClr val="3C4A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941660" y="4583440"/>
            <a:ext cx="556157" cy="1178204"/>
          </a:xfrm>
          <a:prstGeom prst="line">
            <a:avLst/>
          </a:prstGeom>
          <a:ln w="57150">
            <a:solidFill>
              <a:srgbClr val="6AAB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132884" y="2789974"/>
            <a:ext cx="318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Қатысу</a:t>
            </a:r>
            <a:r>
              <a:rPr lang="ru-RU" sz="2000" dirty="0" smtClean="0"/>
              <a:t> </a:t>
            </a:r>
            <a:r>
              <a:rPr lang="ru-RU" sz="2000" dirty="0" err="1"/>
              <a:t>деңгейін</a:t>
            </a:r>
            <a:r>
              <a:rPr lang="ru-RU" sz="2000" dirty="0"/>
              <a:t> </a:t>
            </a:r>
            <a:r>
              <a:rPr lang="ru-RU" sz="2000" dirty="0" err="1"/>
              <a:t>талдау</a:t>
            </a:r>
            <a:r>
              <a:rPr lang="ru-RU" sz="20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C9273D-2EA9-41AD-B26A-765D6C3A0CAF}"/>
              </a:ext>
            </a:extLst>
          </p:cNvPr>
          <p:cNvSpPr txBox="1"/>
          <p:nvPr/>
        </p:nvSpPr>
        <p:spPr>
          <a:xfrm>
            <a:off x="8550876" y="1451739"/>
            <a:ext cx="3131034" cy="98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000" dirty="0" err="1" smtClean="0"/>
              <a:t>Пайдаланушылардың</a:t>
            </a:r>
            <a:r>
              <a:rPr lang="ru-RU" sz="2000" dirty="0" smtClean="0"/>
              <a:t> </a:t>
            </a:r>
            <a:r>
              <a:rPr lang="ru-RU" sz="2000" dirty="0" err="1"/>
              <a:t>мінез-құлқындағы</a:t>
            </a:r>
            <a:r>
              <a:rPr lang="ru-RU" sz="2000" dirty="0"/>
              <a:t> </a:t>
            </a:r>
            <a:r>
              <a:rPr lang="ru-RU" sz="2000" dirty="0" err="1"/>
              <a:t>өзгерістерді</a:t>
            </a:r>
            <a:r>
              <a:rPr lang="ru-RU" sz="2000" dirty="0"/>
              <a:t> </a:t>
            </a:r>
            <a:r>
              <a:rPr lang="ru-RU" sz="2000" dirty="0" err="1"/>
              <a:t>анықтау</a:t>
            </a:r>
            <a:r>
              <a:rPr lang="ru-RU" sz="2000" dirty="0"/>
              <a:t> </a:t>
            </a:r>
          </a:p>
          <a:p>
            <a:pPr lvl="0">
              <a:lnSpc>
                <a:spcPts val="15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ru-K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692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1" y="0"/>
            <a:ext cx="12469906" cy="6822434"/>
          </a:xfrm>
          <a:prstGeom prst="rect">
            <a:avLst/>
          </a:prstGeom>
          <a:solidFill>
            <a:srgbClr val="E5E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1297955" y="6437663"/>
            <a:ext cx="894045" cy="4203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" y="163240"/>
            <a:ext cx="12192000" cy="8179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4948" y="270403"/>
            <a:ext cx="10623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lt1"/>
                </a:solidFill>
              </a:rPr>
              <a:t>Б</a:t>
            </a:r>
            <a:r>
              <a:rPr lang="ru-RU" sz="2400" b="1" dirty="0" err="1" smtClean="0">
                <a:solidFill>
                  <a:schemeClr val="lt1"/>
                </a:solidFill>
              </a:rPr>
              <a:t>ағалау</a:t>
            </a:r>
            <a:r>
              <a:rPr lang="ru-RU" sz="2400" b="1" dirty="0" smtClean="0">
                <a:solidFill>
                  <a:schemeClr val="lt1"/>
                </a:solidFill>
              </a:rPr>
              <a:t> </a:t>
            </a:r>
            <a:r>
              <a:rPr lang="ru-RU" sz="2400" b="1" dirty="0" err="1" smtClean="0">
                <a:solidFill>
                  <a:schemeClr val="lt1"/>
                </a:solidFill>
              </a:rPr>
              <a:t>бойынша</a:t>
            </a:r>
            <a:r>
              <a:rPr lang="ru-RU" sz="2400" b="1" dirty="0" smtClean="0">
                <a:solidFill>
                  <a:schemeClr val="lt1"/>
                </a:solidFill>
              </a:rPr>
              <a:t> </a:t>
            </a:r>
            <a:r>
              <a:rPr lang="ru-RU" sz="2400" b="1" dirty="0" err="1" smtClean="0">
                <a:solidFill>
                  <a:schemeClr val="lt1"/>
                </a:solidFill>
              </a:rPr>
              <a:t>негізгі</a:t>
            </a:r>
            <a:r>
              <a:rPr lang="ru-RU" sz="2400" b="1" dirty="0" smtClean="0">
                <a:solidFill>
                  <a:schemeClr val="lt1"/>
                </a:solidFill>
              </a:rPr>
              <a:t> </a:t>
            </a:r>
            <a:r>
              <a:rPr lang="ru-RU" sz="2400" b="1" dirty="0" err="1" smtClean="0">
                <a:solidFill>
                  <a:schemeClr val="lt1"/>
                </a:solidFill>
              </a:rPr>
              <a:t>критерийлер</a:t>
            </a:r>
            <a:endParaRPr lang="ru-RU" dirty="0"/>
          </a:p>
        </p:txBody>
      </p:sp>
      <p:sp>
        <p:nvSpPr>
          <p:cNvPr id="103" name="Google Shape;103;g28c5c70e84c_0_61"/>
          <p:cNvSpPr txBox="1">
            <a:spLocks noGrp="1"/>
          </p:cNvSpPr>
          <p:nvPr>
            <p:ph type="sldNum" idx="12"/>
          </p:nvPr>
        </p:nvSpPr>
        <p:spPr>
          <a:xfrm>
            <a:off x="11316995" y="6524566"/>
            <a:ext cx="731700" cy="27907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US" sz="1400" b="1">
                <a:solidFill>
                  <a:schemeClr val="lt1"/>
                </a:solidFill>
              </a:rPr>
              <a:t>3</a:t>
            </a:fld>
            <a:endParaRPr sz="1400" b="1" dirty="0">
              <a:solidFill>
                <a:schemeClr val="lt1"/>
              </a:solidFill>
            </a:endParaRPr>
          </a:p>
        </p:txBody>
      </p:sp>
      <p:sp>
        <p:nvSpPr>
          <p:cNvPr id="121" name="Google Shape;121;g28c5c70e84c_0_61"/>
          <p:cNvSpPr txBox="1"/>
          <p:nvPr/>
        </p:nvSpPr>
        <p:spPr>
          <a:xfrm>
            <a:off x="7353602" y="3585622"/>
            <a:ext cx="452480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Бағдарламаны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іске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асыру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сапасы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1403" y="1478353"/>
            <a:ext cx="39804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err="1" smtClean="0">
                <a:solidFill>
                  <a:schemeClr val="tx1"/>
                </a:solidFill>
              </a:rPr>
              <a:t>Буллинг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деңгейінің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төмендеуі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402" y="2837395"/>
            <a:ext cx="35691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</a:rPr>
              <a:t>М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ектеп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қауымдастығының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қатысуы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1402" y="4551812"/>
            <a:ext cx="38706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Мектеп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климататындағы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өзгерістер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1105575" y="2327482"/>
            <a:ext cx="200104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035235" y="4241755"/>
            <a:ext cx="200104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7438511" y="3183019"/>
            <a:ext cx="200104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278600" y="1588818"/>
            <a:ext cx="4913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</a:rPr>
              <a:t>Оқушылардың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мінез-құлқының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өзгеруі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53603" y="2484167"/>
            <a:ext cx="48908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Психоэмоционалдық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жағдай</a:t>
            </a:r>
            <a:endParaRPr lang="ru-RU" sz="2000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7438511" y="2427213"/>
            <a:ext cx="200104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2FE3B9-EAE1-49A8-982F-D41043014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502" y="4210913"/>
            <a:ext cx="2036240" cy="548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B9E548-911A-45A0-A3CD-9B423DCFE83A}"/>
              </a:ext>
            </a:extLst>
          </p:cNvPr>
          <p:cNvSpPr txBox="1"/>
          <p:nvPr/>
        </p:nvSpPr>
        <p:spPr>
          <a:xfrm>
            <a:off x="7353603" y="4776262"/>
            <a:ext cx="4248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Тұрақтылық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және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</a:rPr>
              <a:t>ауқымдылық</a:t>
            </a:r>
            <a:endParaRPr lang="ru-KZ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742981-1821-4BA7-B206-7DB320D8E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248" y="1623907"/>
            <a:ext cx="2687253" cy="355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98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-19038" y="-31020"/>
            <a:ext cx="12244469" cy="6889020"/>
          </a:xfrm>
          <a:prstGeom prst="rect">
            <a:avLst/>
          </a:prstGeom>
          <a:solidFill>
            <a:srgbClr val="E5E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1350425" y="6453932"/>
            <a:ext cx="894045" cy="4203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" y="163240"/>
            <a:ext cx="12192000" cy="8179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93988" y="190361"/>
            <a:ext cx="106230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Қандай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құралдарды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пайдалануға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болады</a:t>
            </a:r>
            <a:endParaRPr lang="ru-RU" sz="3200" dirty="0">
              <a:solidFill>
                <a:schemeClr val="bg1"/>
              </a:solidFill>
            </a:endParaRPr>
          </a:p>
          <a:p>
            <a:endParaRPr lang="ru-RU" sz="2400" b="1" dirty="0">
              <a:solidFill>
                <a:srgbClr val="7030A0"/>
              </a:solidFill>
            </a:endParaRPr>
          </a:p>
          <a:p>
            <a:pPr lvl="0"/>
            <a:endParaRPr lang="ru-RU" sz="2400" b="1" dirty="0">
              <a:solidFill>
                <a:schemeClr val="lt1"/>
              </a:solidFill>
            </a:endParaRPr>
          </a:p>
        </p:txBody>
      </p:sp>
      <p:sp>
        <p:nvSpPr>
          <p:cNvPr id="103" name="Google Shape;103;g28c5c70e84c_0_61"/>
          <p:cNvSpPr txBox="1">
            <a:spLocks noGrp="1"/>
          </p:cNvSpPr>
          <p:nvPr>
            <p:ph type="sldNum" idx="12"/>
          </p:nvPr>
        </p:nvSpPr>
        <p:spPr>
          <a:xfrm>
            <a:off x="11316995" y="6524566"/>
            <a:ext cx="731700" cy="27907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ru-RU" sz="1400" b="1" dirty="0">
                <a:solidFill>
                  <a:schemeClr val="lt1"/>
                </a:solidFill>
              </a:rPr>
              <a:t>4</a:t>
            </a:r>
            <a:endParaRPr sz="1400" b="1" dirty="0">
              <a:solidFill>
                <a:schemeClr val="lt1"/>
              </a:solidFill>
            </a:endParaRPr>
          </a:p>
        </p:txBody>
      </p:sp>
      <p:sp>
        <p:nvSpPr>
          <p:cNvPr id="112" name="Google Shape;112;g28c5c70e84c_0_61"/>
          <p:cNvSpPr txBox="1"/>
          <p:nvPr/>
        </p:nvSpPr>
        <p:spPr>
          <a:xfrm>
            <a:off x="4453237" y="1783684"/>
            <a:ext cx="5964392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1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sz="2400" dirty="0" err="1" smtClean="0"/>
              <a:t>Іс-шаралар</a:t>
            </a:r>
            <a:r>
              <a:rPr lang="ru-RU" sz="2400" dirty="0" smtClean="0"/>
              <a:t> </a:t>
            </a:r>
            <a:r>
              <a:rPr lang="ru-RU" sz="2400" dirty="0" err="1"/>
              <a:t>алдында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 smtClean="0"/>
              <a:t>шарадан</a:t>
            </a:r>
            <a:r>
              <a:rPr lang="ru-RU" sz="2400" dirty="0" smtClean="0"/>
              <a:t> </a:t>
            </a:r>
            <a:r>
              <a:rPr lang="ru-RU" sz="2400" dirty="0" err="1" smtClean="0"/>
              <a:t>кейін</a:t>
            </a:r>
            <a:r>
              <a:rPr lang="ru-RU" sz="2400" dirty="0" smtClean="0"/>
              <a:t> </a:t>
            </a:r>
            <a:r>
              <a:rPr lang="ru-RU" sz="2400" dirty="0" err="1"/>
              <a:t>оқушыларға</a:t>
            </a:r>
            <a:r>
              <a:rPr lang="ru-RU" sz="2400" dirty="0"/>
              <a:t> </a:t>
            </a:r>
            <a:r>
              <a:rPr lang="ru-RU" sz="2400" dirty="0" err="1"/>
              <a:t>сауалнама</a:t>
            </a:r>
            <a:r>
              <a:rPr lang="ru-RU" sz="2400" dirty="0"/>
              <a:t> </a:t>
            </a:r>
            <a:r>
              <a:rPr lang="ru-RU" sz="2400" dirty="0" err="1" smtClean="0"/>
              <a:t>жүргізу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2. </a:t>
            </a:r>
            <a:r>
              <a:rPr lang="ru-RU" sz="2400" dirty="0" err="1" smtClean="0"/>
              <a:t>Балалармен</a:t>
            </a:r>
            <a:r>
              <a:rPr lang="ru-RU" sz="2400" dirty="0"/>
              <a:t>, </a:t>
            </a:r>
            <a:r>
              <a:rPr lang="ru-RU" sz="2400" dirty="0" err="1"/>
              <a:t>мұғалімдермен</a:t>
            </a:r>
            <a:r>
              <a:rPr lang="ru-RU" sz="2400" dirty="0"/>
              <a:t>, </a:t>
            </a:r>
            <a:r>
              <a:rPr lang="ru-RU" sz="2400" dirty="0" err="1"/>
              <a:t>ата-аналармен</a:t>
            </a:r>
            <a:r>
              <a:rPr lang="ru-RU" sz="2400" dirty="0"/>
              <a:t> </a:t>
            </a:r>
            <a:r>
              <a:rPr lang="ru-RU" sz="2400" dirty="0" err="1" smtClean="0"/>
              <a:t>өткізілетін</a:t>
            </a:r>
            <a:r>
              <a:rPr lang="ru-RU" sz="2400" dirty="0" smtClean="0"/>
              <a:t> фокус-</a:t>
            </a:r>
            <a:r>
              <a:rPr lang="ru-RU" sz="2400" dirty="0" err="1" smtClean="0"/>
              <a:t>топтар</a:t>
            </a:r>
            <a:r>
              <a:rPr lang="ru-RU" sz="2400" dirty="0" smtClean="0"/>
              <a:t> </a:t>
            </a:r>
            <a:r>
              <a:rPr lang="ru-RU" sz="2400" dirty="0"/>
              <a:t>мен </a:t>
            </a:r>
            <a:r>
              <a:rPr lang="ru-RU" sz="2400" dirty="0" err="1" smtClean="0"/>
              <a:t>сұхбаттар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3. </a:t>
            </a:r>
            <a:r>
              <a:rPr lang="ru-RU" sz="2400" dirty="0" err="1" smtClean="0"/>
              <a:t>Сыныпта</a:t>
            </a:r>
            <a:r>
              <a:rPr lang="ru-RU" sz="2400" dirty="0"/>
              <a:t>, </a:t>
            </a:r>
            <a:r>
              <a:rPr lang="ru-RU" sz="2400" dirty="0" err="1"/>
              <a:t>үзіліс</a:t>
            </a:r>
            <a:r>
              <a:rPr lang="ru-RU" sz="2400" dirty="0"/>
              <a:t> </a:t>
            </a:r>
            <a:r>
              <a:rPr lang="ru-RU" sz="2400" dirty="0" err="1"/>
              <a:t>кезінде</a:t>
            </a:r>
            <a:r>
              <a:rPr lang="ru-RU" sz="2400" dirty="0"/>
              <a:t> </a:t>
            </a:r>
            <a:r>
              <a:rPr lang="ru-RU" sz="2400" dirty="0" err="1"/>
              <a:t>м</a:t>
            </a:r>
            <a:r>
              <a:rPr lang="ru-RU" sz="2400" dirty="0" err="1" smtClean="0"/>
              <a:t>інез-құлықты</a:t>
            </a:r>
            <a:r>
              <a:rPr lang="ru-RU" sz="2400" dirty="0" smtClean="0"/>
              <a:t> </a:t>
            </a:r>
            <a:r>
              <a:rPr lang="ru-RU" sz="2400" dirty="0" err="1" smtClean="0"/>
              <a:t>бақылау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4. </a:t>
            </a:r>
            <a:r>
              <a:rPr lang="ru-RU" sz="2400" dirty="0" err="1" smtClean="0"/>
              <a:t>Оқиғаларды</a:t>
            </a:r>
            <a:r>
              <a:rPr lang="ru-RU" sz="2400" dirty="0" smtClean="0"/>
              <a:t> </a:t>
            </a:r>
            <a:r>
              <a:rPr lang="ru-RU" sz="2400" dirty="0" err="1"/>
              <a:t>тіркеу</a:t>
            </a:r>
            <a:r>
              <a:rPr lang="ru-RU" sz="2400" dirty="0"/>
              <a:t> — </a:t>
            </a:r>
            <a:r>
              <a:rPr lang="ru-RU" sz="2400" dirty="0" err="1"/>
              <a:t>өтініштер</a:t>
            </a:r>
            <a:r>
              <a:rPr lang="ru-RU" sz="2400" dirty="0"/>
              <a:t> </a:t>
            </a:r>
            <a:r>
              <a:rPr lang="ru-RU" sz="2400" dirty="0" err="1"/>
              <a:t>журналын</a:t>
            </a:r>
            <a:r>
              <a:rPr lang="ru-RU" sz="2400" dirty="0"/>
              <a:t> </a:t>
            </a:r>
            <a:r>
              <a:rPr lang="ru-RU" sz="2400" dirty="0" err="1" smtClean="0"/>
              <a:t>жүргізу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  <a:p>
            <a:pPr lvl="0"/>
            <a:r>
              <a:rPr lang="ru-RU" sz="2400" dirty="0" smtClean="0">
                <a:solidFill>
                  <a:schemeClr val="tx1"/>
                </a:solidFill>
              </a:rPr>
              <a:t>5. </a:t>
            </a:r>
            <a:r>
              <a:rPr lang="ru-RU" sz="2400" dirty="0" err="1" smtClean="0"/>
              <a:t>Мұғалімдерден</a:t>
            </a:r>
            <a:r>
              <a:rPr lang="ru-RU" sz="2400" dirty="0" smtClean="0"/>
              <a:t> </a:t>
            </a:r>
            <a:r>
              <a:rPr lang="ru-RU" sz="2400" dirty="0" err="1"/>
              <a:t>кері</a:t>
            </a:r>
            <a:r>
              <a:rPr lang="ru-RU" sz="2400" dirty="0"/>
              <a:t> </a:t>
            </a:r>
            <a:r>
              <a:rPr lang="ru-RU" sz="2400" dirty="0" err="1"/>
              <a:t>байланыс</a:t>
            </a:r>
            <a:r>
              <a:rPr lang="ru-RU" sz="2400" dirty="0"/>
              <a:t> — </a:t>
            </a:r>
            <a:r>
              <a:rPr lang="ru-RU" sz="2400" dirty="0" err="1"/>
              <a:t>тұрақты</a:t>
            </a:r>
            <a:r>
              <a:rPr lang="ru-RU" sz="2400" dirty="0"/>
              <a:t> </a:t>
            </a:r>
            <a:r>
              <a:rPr lang="ru-RU" sz="2400" dirty="0" err="1"/>
              <a:t>есептер</a:t>
            </a:r>
            <a:r>
              <a:rPr lang="ru-RU" sz="2400" dirty="0"/>
              <a:t> мен </a:t>
            </a:r>
            <a:r>
              <a:rPr lang="ru-RU" sz="2400" dirty="0" err="1" smtClean="0"/>
              <a:t>талқылаулар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4D6B8D-755A-4073-BDBE-4DB140BFC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1" y="1787598"/>
            <a:ext cx="2941320" cy="378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75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-19038" y="-31020"/>
            <a:ext cx="12244469" cy="6889020"/>
          </a:xfrm>
          <a:prstGeom prst="rect">
            <a:avLst/>
          </a:prstGeom>
          <a:solidFill>
            <a:srgbClr val="E5E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1350425" y="6453932"/>
            <a:ext cx="894045" cy="4203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" y="163240"/>
            <a:ext cx="12192000" cy="8179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93988" y="190361"/>
            <a:ext cx="106230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М</a:t>
            </a:r>
            <a:r>
              <a:rPr lang="ru-RU" sz="3200" b="1" dirty="0" smtClean="0">
                <a:solidFill>
                  <a:schemeClr val="bg1"/>
                </a:solidFill>
              </a:rPr>
              <a:t>ониторинг не </a:t>
            </a:r>
            <a:r>
              <a:rPr lang="ru-RU" sz="3200" b="1" dirty="0" err="1" smtClean="0">
                <a:solidFill>
                  <a:schemeClr val="bg1"/>
                </a:solidFill>
              </a:rPr>
              <a:t>береді</a:t>
            </a:r>
            <a:r>
              <a:rPr lang="ru-RU" dirty="0" smtClean="0"/>
              <a:t> </a:t>
            </a:r>
            <a:endParaRPr lang="ru-RU" dirty="0"/>
          </a:p>
          <a:p>
            <a:pPr algn="ctr"/>
            <a:endParaRPr lang="ru-RU" sz="3200" dirty="0">
              <a:solidFill>
                <a:schemeClr val="bg1"/>
              </a:solidFill>
            </a:endParaRPr>
          </a:p>
          <a:p>
            <a:endParaRPr lang="ru-RU" sz="2400" b="1" dirty="0">
              <a:solidFill>
                <a:srgbClr val="7030A0"/>
              </a:solidFill>
            </a:endParaRPr>
          </a:p>
          <a:p>
            <a:pPr lvl="0"/>
            <a:endParaRPr lang="ru-RU" sz="2400" b="1" dirty="0">
              <a:solidFill>
                <a:schemeClr val="lt1"/>
              </a:solidFill>
            </a:endParaRPr>
          </a:p>
        </p:txBody>
      </p:sp>
      <p:sp>
        <p:nvSpPr>
          <p:cNvPr id="103" name="Google Shape;103;g28c5c70e84c_0_61"/>
          <p:cNvSpPr txBox="1">
            <a:spLocks noGrp="1"/>
          </p:cNvSpPr>
          <p:nvPr>
            <p:ph type="sldNum" idx="12"/>
          </p:nvPr>
        </p:nvSpPr>
        <p:spPr>
          <a:xfrm>
            <a:off x="11316995" y="6524566"/>
            <a:ext cx="731700" cy="27907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r>
              <a:rPr lang="ru-RU" sz="1400" b="1" dirty="0">
                <a:solidFill>
                  <a:schemeClr val="lt1"/>
                </a:solidFill>
              </a:rPr>
              <a:t>4</a:t>
            </a:r>
            <a:endParaRPr sz="1400" b="1" dirty="0">
              <a:solidFill>
                <a:schemeClr val="lt1"/>
              </a:solidFill>
            </a:endParaRPr>
          </a:p>
        </p:txBody>
      </p:sp>
      <p:sp>
        <p:nvSpPr>
          <p:cNvPr id="112" name="Google Shape;112;g28c5c70e84c_0_61"/>
          <p:cNvSpPr txBox="1"/>
          <p:nvPr/>
        </p:nvSpPr>
        <p:spPr>
          <a:xfrm>
            <a:off x="523185" y="1332489"/>
            <a:ext cx="10964612" cy="2985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400" dirty="0" err="1" smtClean="0"/>
              <a:t>Тиімділікті</a:t>
            </a:r>
            <a:r>
              <a:rPr lang="ru-RU" sz="2400" dirty="0" smtClean="0"/>
              <a:t> </a:t>
            </a:r>
            <a:r>
              <a:rPr lang="ru-RU" sz="2400" dirty="0" err="1"/>
              <a:t>бағалау</a:t>
            </a:r>
            <a:r>
              <a:rPr lang="ru-RU" sz="2400" dirty="0"/>
              <a:t> — </a:t>
            </a:r>
            <a:r>
              <a:rPr lang="ru-RU" sz="2400" dirty="0" err="1"/>
              <a:t>буллинг</a:t>
            </a:r>
            <a:r>
              <a:rPr lang="ru-RU" sz="2400" dirty="0"/>
              <a:t> </a:t>
            </a:r>
            <a:r>
              <a:rPr lang="ru-RU" sz="2400" dirty="0" err="1"/>
              <a:t>деңгейінің</a:t>
            </a:r>
            <a:r>
              <a:rPr lang="ru-RU" sz="2400" dirty="0"/>
              <a:t> </a:t>
            </a:r>
            <a:r>
              <a:rPr lang="ru-RU" sz="2400" dirty="0" err="1"/>
              <a:t>төмендегенін</a:t>
            </a:r>
            <a:r>
              <a:rPr lang="ru-RU" sz="2400" dirty="0"/>
              <a:t> </a:t>
            </a:r>
            <a:r>
              <a:rPr lang="ru-RU" sz="2400" dirty="0" err="1" smtClean="0"/>
              <a:t>көреміз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err="1" smtClean="0"/>
              <a:t>Бағдарламаны</a:t>
            </a:r>
            <a:r>
              <a:rPr lang="ru-RU" sz="2400" dirty="0" smtClean="0"/>
              <a:t> </a:t>
            </a:r>
            <a:r>
              <a:rPr lang="ru-RU" sz="2400" dirty="0" err="1"/>
              <a:t>түзету</a:t>
            </a:r>
            <a:r>
              <a:rPr lang="ru-RU" sz="2400" dirty="0"/>
              <a:t>: </a:t>
            </a:r>
            <a:r>
              <a:rPr lang="ru-RU" sz="2400" dirty="0" err="1"/>
              <a:t>егер</a:t>
            </a:r>
            <a:r>
              <a:rPr lang="ru-RU" sz="2400" dirty="0"/>
              <a:t> </a:t>
            </a:r>
            <a:r>
              <a:rPr lang="ru-RU" sz="2400" dirty="0" err="1"/>
              <a:t>бір</a:t>
            </a:r>
            <a:r>
              <a:rPr lang="ru-RU" sz="2400" dirty="0"/>
              <a:t> </a:t>
            </a:r>
            <a:r>
              <a:rPr lang="ru-RU" sz="2400" dirty="0" err="1"/>
              <a:t>нәрсе</a:t>
            </a:r>
            <a:r>
              <a:rPr lang="ru-RU" sz="2400" dirty="0"/>
              <a:t> </a:t>
            </a:r>
            <a:r>
              <a:rPr lang="ru-RU" sz="2400" dirty="0" err="1"/>
              <a:t>жұмыс</a:t>
            </a:r>
            <a:r>
              <a:rPr lang="ru-RU" sz="2400" dirty="0"/>
              <a:t> </a:t>
            </a:r>
            <a:r>
              <a:rPr lang="ru-RU" sz="2400" dirty="0" err="1"/>
              <a:t>істемесе</a:t>
            </a:r>
            <a:r>
              <a:rPr lang="ru-RU" sz="2400" dirty="0"/>
              <a:t> — </a:t>
            </a:r>
            <a:r>
              <a:rPr lang="ru-RU" sz="2400" dirty="0" err="1" smtClean="0"/>
              <a:t>өзгертеміз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err="1" smtClean="0"/>
              <a:t>Сенімділікті</a:t>
            </a:r>
            <a:r>
              <a:rPr lang="ru-RU" sz="2400" dirty="0" smtClean="0"/>
              <a:t> </a:t>
            </a:r>
            <a:r>
              <a:rPr lang="ru-RU" sz="2400" dirty="0" err="1"/>
              <a:t>арттыру</a:t>
            </a:r>
            <a:r>
              <a:rPr lang="ru-RU" sz="2400" dirty="0"/>
              <a:t>: </a:t>
            </a:r>
            <a:r>
              <a:rPr lang="ru-RU" sz="2400" dirty="0" err="1"/>
              <a:t>балалар</a:t>
            </a:r>
            <a:r>
              <a:rPr lang="ru-RU" sz="2400" dirty="0"/>
              <a:t> мен </a:t>
            </a:r>
            <a:r>
              <a:rPr lang="ru-RU" sz="2400" dirty="0" err="1"/>
              <a:t>ересектер</a:t>
            </a:r>
            <a:r>
              <a:rPr lang="ru-RU" sz="2400" dirty="0"/>
              <a:t> </a:t>
            </a:r>
            <a:r>
              <a:rPr lang="ru-RU" sz="2400" dirty="0" err="1"/>
              <a:t>олардың</a:t>
            </a:r>
            <a:r>
              <a:rPr lang="ru-RU" sz="2400" dirty="0"/>
              <a:t> </a:t>
            </a:r>
            <a:r>
              <a:rPr lang="ru-RU" sz="2400" dirty="0" err="1"/>
              <a:t>пікірі</a:t>
            </a:r>
            <a:r>
              <a:rPr lang="ru-RU" sz="2400" dirty="0"/>
              <a:t> </a:t>
            </a:r>
            <a:r>
              <a:rPr lang="ru-RU" sz="2400" dirty="0" err="1"/>
              <a:t>маңызды</a:t>
            </a:r>
            <a:r>
              <a:rPr lang="ru-RU" sz="2400" dirty="0"/>
              <a:t> </a:t>
            </a:r>
            <a:r>
              <a:rPr lang="ru-RU" sz="2400" dirty="0" err="1"/>
              <a:t>екенін</a:t>
            </a:r>
            <a:r>
              <a:rPr lang="ru-RU" sz="2400" dirty="0"/>
              <a:t> </a:t>
            </a:r>
            <a:r>
              <a:rPr lang="ru-RU" sz="2400" dirty="0" err="1" smtClean="0"/>
              <a:t>көреді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err="1" smtClean="0"/>
              <a:t>Қауіпсіздік</a:t>
            </a:r>
            <a:r>
              <a:rPr lang="ru-RU" sz="2400" dirty="0" smtClean="0"/>
              <a:t> </a:t>
            </a:r>
            <a:r>
              <a:rPr lang="ru-RU" sz="2400" dirty="0" err="1"/>
              <a:t>мәдениетін</a:t>
            </a:r>
            <a:r>
              <a:rPr lang="ru-RU" sz="2400" dirty="0"/>
              <a:t> </a:t>
            </a:r>
            <a:r>
              <a:rPr lang="ru-RU" sz="2400" dirty="0" err="1"/>
              <a:t>қалыптастыру</a:t>
            </a:r>
            <a:r>
              <a:rPr lang="ru-RU" sz="2400" dirty="0"/>
              <a:t>: </a:t>
            </a:r>
            <a:r>
              <a:rPr lang="ru-RU" sz="2400" dirty="0" err="1"/>
              <a:t>барлығы</a:t>
            </a:r>
            <a:r>
              <a:rPr lang="ru-RU" sz="2400" dirty="0"/>
              <a:t> </a:t>
            </a:r>
            <a:r>
              <a:rPr lang="ru-RU" sz="2400" dirty="0" err="1"/>
              <a:t>қатысқанда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бақылағанда</a:t>
            </a:r>
            <a:r>
              <a:rPr lang="ru-RU" sz="2400" dirty="0"/>
              <a:t> — </a:t>
            </a:r>
            <a:r>
              <a:rPr lang="ru-RU" sz="2400" dirty="0" err="1"/>
              <a:t>буллингтің</a:t>
            </a:r>
            <a:r>
              <a:rPr lang="ru-RU" sz="2400" dirty="0"/>
              <a:t> </a:t>
            </a:r>
            <a:r>
              <a:rPr lang="ru-RU" sz="2400" dirty="0" err="1"/>
              <a:t>болуы</a:t>
            </a:r>
            <a:r>
              <a:rPr lang="ru-RU" sz="2400" dirty="0"/>
              <a:t> </a:t>
            </a:r>
            <a:r>
              <a:rPr lang="ru-RU" sz="2400" dirty="0" err="1" smtClean="0"/>
              <a:t>қиындайды</a:t>
            </a:r>
            <a:r>
              <a:rPr lang="ru-RU" sz="2400" dirty="0"/>
              <a:t>.</a:t>
            </a:r>
          </a:p>
          <a:p>
            <a:pPr lvl="0"/>
            <a:endParaRPr lang="ru-RU" sz="2400" dirty="0">
              <a:solidFill>
                <a:schemeClr val="tx1"/>
              </a:solidFill>
            </a:endParaRPr>
          </a:p>
          <a:p>
            <a:pPr lvl="0"/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509A57-BC84-42F6-AFE2-D30FAE045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528" y="4018479"/>
            <a:ext cx="1908213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8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600936"/>
              </p:ext>
            </p:extLst>
          </p:nvPr>
        </p:nvGraphicFramePr>
        <p:xfrm>
          <a:off x="685802" y="1743254"/>
          <a:ext cx="10665067" cy="4458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3751">
                  <a:extLst>
                    <a:ext uri="{9D8B030D-6E8A-4147-A177-3AD203B41FA5}">
                      <a16:colId xmlns:a16="http://schemas.microsoft.com/office/drawing/2014/main" val="3078654"/>
                    </a:ext>
                  </a:extLst>
                </a:gridCol>
                <a:gridCol w="1093351">
                  <a:extLst>
                    <a:ext uri="{9D8B030D-6E8A-4147-A177-3AD203B41FA5}">
                      <a16:colId xmlns:a16="http://schemas.microsoft.com/office/drawing/2014/main" val="3319365219"/>
                    </a:ext>
                  </a:extLst>
                </a:gridCol>
                <a:gridCol w="1066254">
                  <a:extLst>
                    <a:ext uri="{9D8B030D-6E8A-4147-A177-3AD203B41FA5}">
                      <a16:colId xmlns:a16="http://schemas.microsoft.com/office/drawing/2014/main" val="2483927277"/>
                    </a:ext>
                  </a:extLst>
                </a:gridCol>
                <a:gridCol w="969459">
                  <a:extLst>
                    <a:ext uri="{9D8B030D-6E8A-4147-A177-3AD203B41FA5}">
                      <a16:colId xmlns:a16="http://schemas.microsoft.com/office/drawing/2014/main" val="1151907890"/>
                    </a:ext>
                  </a:extLst>
                </a:gridCol>
                <a:gridCol w="1280697">
                  <a:extLst>
                    <a:ext uri="{9D8B030D-6E8A-4147-A177-3AD203B41FA5}">
                      <a16:colId xmlns:a16="http://schemas.microsoft.com/office/drawing/2014/main" val="282223701"/>
                    </a:ext>
                  </a:extLst>
                </a:gridCol>
                <a:gridCol w="1244210">
                  <a:extLst>
                    <a:ext uri="{9D8B030D-6E8A-4147-A177-3AD203B41FA5}">
                      <a16:colId xmlns:a16="http://schemas.microsoft.com/office/drawing/2014/main" val="3984074078"/>
                    </a:ext>
                  </a:extLst>
                </a:gridCol>
                <a:gridCol w="1244210">
                  <a:extLst>
                    <a:ext uri="{9D8B030D-6E8A-4147-A177-3AD203B41FA5}">
                      <a16:colId xmlns:a16="http://schemas.microsoft.com/office/drawing/2014/main" val="4033310968"/>
                    </a:ext>
                  </a:extLst>
                </a:gridCol>
                <a:gridCol w="767673">
                  <a:extLst>
                    <a:ext uri="{9D8B030D-6E8A-4147-A177-3AD203B41FA5}">
                      <a16:colId xmlns:a16="http://schemas.microsoft.com/office/drawing/2014/main" val="1419746205"/>
                    </a:ext>
                  </a:extLst>
                </a:gridCol>
                <a:gridCol w="1273996">
                  <a:extLst>
                    <a:ext uri="{9D8B030D-6E8A-4147-A177-3AD203B41FA5}">
                      <a16:colId xmlns:a16="http://schemas.microsoft.com/office/drawing/2014/main" val="4215081321"/>
                    </a:ext>
                  </a:extLst>
                </a:gridCol>
                <a:gridCol w="1071466">
                  <a:extLst>
                    <a:ext uri="{9D8B030D-6E8A-4147-A177-3AD203B41FA5}">
                      <a16:colId xmlns:a16="http://schemas.microsoft.com/office/drawing/2014/main" val="2866339487"/>
                    </a:ext>
                  </a:extLst>
                </a:gridCol>
              </a:tblGrid>
              <a:tr h="34818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Аймақ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, №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мектеп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64" marR="9364" marT="9364" marB="93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Орта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білім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беру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ұйымының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басшысының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білім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беру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ұйымдарында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оқушылар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арасындағы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буллингтің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қорлаудың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алдын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алу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бағдарламасын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«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ДосболLIKE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»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іске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асыру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туралы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бұйрығы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64" marR="9364" marT="9364" marB="93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2024–2025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оқу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жылындағы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буллинг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жағдайларының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саны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64" marR="9364" marT="9364" marB="93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Әлеуметтік-эмоциялық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дағдыларға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буллинг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жағдайындағы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мінез-құлыққа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оқудан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өткен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оқушылар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саны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64" marR="9364" marT="9364" marB="93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Буллинг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қорлау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жағдайларын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диагностикалау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және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оған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әрекет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ету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дағдылары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бойынша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оқудан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өткен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педагогтар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саны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64" marR="9364" marT="9364" marB="93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Буллинг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жағдайында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баланың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күйін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анықтау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және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көмек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көрсету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дағдыларына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оқудан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өткен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ата-аналар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саны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64" marR="9364" marT="9364" marB="93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Оқудан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өткен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қызметкерлер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саны 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техникалық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персонал,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медбикелер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асхана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қызметкерлері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64" marR="9364" marT="9364" marB="93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Анықталған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және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алдын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алынған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буллинг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фактілерінің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64" marR="9364" marT="9364" marB="93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Балаларды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қорғау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тетіктері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туралы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хабардар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болған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оқушылардың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% 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кіру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және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шығу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сауалнамалары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google-form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арқылы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64" marR="9364" marT="9364" marB="936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Медициналық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қызметкерлерге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физикалық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және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психологиялық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зорлық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белгілерімен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жүгіну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жағдайларының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364" marR="9364" marT="9364" marB="9364" anchor="ctr"/>
                </a:tc>
                <a:extLst>
                  <a:ext uri="{0D108BD9-81ED-4DB2-BD59-A6C34878D82A}">
                    <a16:rowId xmlns:a16="http://schemas.microsoft.com/office/drawing/2014/main" val="3211880155"/>
                  </a:ext>
                </a:extLst>
              </a:tr>
              <a:tr h="869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effectLst/>
                        </a:rPr>
                        <a:t>Мерзімді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20" marR="67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</a:rPr>
                        <a:t>Оқу жылының басы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20" marR="67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effectLst/>
                        </a:rPr>
                        <a:t>Ай сайын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20" marR="67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effectLst/>
                        </a:rPr>
                        <a:t>Тоқсанына бір рет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20" marR="67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</a:rPr>
                        <a:t>Қыркүйек</a:t>
                      </a:r>
                      <a:r>
                        <a:rPr lang="kk-KZ" sz="1200" dirty="0" smtClean="0">
                          <a:effectLst/>
                        </a:rPr>
                        <a:t>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 smtClean="0">
                          <a:effectLst/>
                        </a:rPr>
                        <a:t>қараша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</a:rPr>
                        <a:t>Қаңтар/наурыз/ мамыр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20" marR="67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 smtClean="0">
                          <a:effectLst/>
                        </a:rPr>
                        <a:t>Қыркүйек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 smtClean="0">
                          <a:effectLst/>
                        </a:rPr>
                        <a:t>/</a:t>
                      </a:r>
                      <a:r>
                        <a:rPr lang="kk-KZ" sz="1200" dirty="0">
                          <a:effectLst/>
                        </a:rPr>
                        <a:t>қаңтар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20" marR="67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</a:rPr>
                        <a:t>Қыркүйек</a:t>
                      </a:r>
                      <a:r>
                        <a:rPr lang="kk-KZ" sz="1200" dirty="0" smtClean="0">
                          <a:effectLst/>
                        </a:rPr>
                        <a:t>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 smtClean="0">
                          <a:effectLst/>
                        </a:rPr>
                        <a:t>қаңтар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20" marR="67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>
                          <a:effectLst/>
                        </a:rPr>
                        <a:t>Ай сайын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20" marR="674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 smtClean="0">
                          <a:effectLst/>
                        </a:rPr>
                        <a:t>Қыркүйек/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 smtClean="0">
                          <a:effectLst/>
                        </a:rPr>
                        <a:t>қаңтар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</a:rPr>
                        <a:t>Сәуір/мамыр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20" marR="6742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</a:rPr>
                        <a:t>Ай сайын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20" marR="67420" marT="0" marB="0"/>
                </a:tc>
                <a:extLst>
                  <a:ext uri="{0D108BD9-81ED-4DB2-BD59-A6C34878D82A}">
                    <a16:rowId xmlns:a16="http://schemas.microsoft.com/office/drawing/2014/main" val="149988442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37677" y="657496"/>
            <a:ext cx="893385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ұйымдарында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буллингтің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қорлаудың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бағдарламасы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ДосболLIKE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мониторингі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Бағдарламаны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асыру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барысына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объективті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баға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Бағдарламаны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асыру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жоспарын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түзету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уақтылы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негізделген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шешімдер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қабылдау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ұйымдарының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Бағдарлама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аясындағы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қызметін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жоспарлау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сапасын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45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-31020"/>
            <a:ext cx="12191999" cy="6889020"/>
          </a:xfrm>
          <a:prstGeom prst="rect">
            <a:avLst/>
          </a:prstGeom>
          <a:solidFill>
            <a:srgbClr val="E5E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46078" y="2669544"/>
            <a:ext cx="6604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err="1" smtClean="0">
                <a:solidFill>
                  <a:schemeClr val="dk1"/>
                </a:solidFill>
              </a:rPr>
              <a:t>Назарларыңызға</a:t>
            </a:r>
            <a:r>
              <a:rPr lang="ru-RU" sz="3600" b="1" dirty="0" smtClean="0">
                <a:solidFill>
                  <a:schemeClr val="dk1"/>
                </a:solidFill>
              </a:rPr>
              <a:t> </a:t>
            </a:r>
            <a:r>
              <a:rPr lang="ru-RU" sz="3600" b="1" dirty="0" err="1" smtClean="0">
                <a:solidFill>
                  <a:schemeClr val="dk1"/>
                </a:solidFill>
              </a:rPr>
              <a:t>рақмет</a:t>
            </a:r>
            <a:r>
              <a:rPr lang="ru-RU" sz="3600" b="1" dirty="0" smtClean="0">
                <a:solidFill>
                  <a:schemeClr val="dk1"/>
                </a:solidFill>
              </a:rPr>
              <a:t>!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808811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2366</TotalTime>
  <Words>406</Words>
  <Application>Microsoft Office PowerPoint</Application>
  <PresentationFormat>Широкоэкранный</PresentationFormat>
  <Paragraphs>135</Paragraphs>
  <Slides>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Азат Тиштыбаев</dc:creator>
  <cp:lastModifiedBy>User</cp:lastModifiedBy>
  <cp:revision>225</cp:revision>
  <cp:lastPrinted>2024-03-28T02:28:45Z</cp:lastPrinted>
  <dcterms:modified xsi:type="dcterms:W3CDTF">2025-08-25T03:32:42Z</dcterms:modified>
</cp:coreProperties>
</file>