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07200" cy="9939338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Tahoma" panose="020B0604030504040204" pitchFamily="34" charset="0"/>
      <p:regular r:id="rId20"/>
      <p:bold r:id="rId21"/>
    </p:embeddedFont>
    <p:embeddedFont>
      <p:font typeface="Arial Narrow" panose="020B0606020202030204" pitchFamily="34" charset="0"/>
      <p:regular r:id="rId22"/>
      <p:bold r:id="rId23"/>
      <p:italic r:id="rId24"/>
      <p:boldItalic r:id="rId25"/>
    </p:embeddedFont>
    <p:embeddedFont>
      <p:font typeface="Cambria Math" panose="02040503050406030204" pitchFamily="18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gOcugtvk4xROq4gHFwPYJ2zaxS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/>
    <p:restoredTop sz="94628"/>
  </p:normalViewPr>
  <p:slideViewPr>
    <p:cSldViewPr snapToGrid="0">
      <p:cViewPr varScale="1">
        <p:scale>
          <a:sx n="81" d="100"/>
          <a:sy n="81" d="100"/>
        </p:scale>
        <p:origin x="126" y="27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0C4-5440-8071-C6A0C051713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2024</c:v>
                </c:pt>
                <c:pt idx="1">
                  <c:v>3 мес. 2025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119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C4-5440-8071-C6A0C05171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30990319"/>
        <c:axId val="931000303"/>
      </c:barChart>
      <c:catAx>
        <c:axId val="930990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931000303"/>
        <c:crosses val="autoZero"/>
        <c:auto val="1"/>
        <c:lblAlgn val="ctr"/>
        <c:lblOffset val="100"/>
        <c:noMultiLvlLbl val="0"/>
      </c:catAx>
      <c:valAx>
        <c:axId val="93100030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309903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latin typeface="+mj-lt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4750" y="745425"/>
            <a:ext cx="4538350" cy="37272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1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3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>
          <a:extLst>
            <a:ext uri="{FF2B5EF4-FFF2-40B4-BE49-F238E27FC236}">
              <a16:creationId xmlns:a16="http://schemas.microsoft.com/office/drawing/2014/main" id="{3BFF48F3-09C1-56FB-C9EF-448549B68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13:notes">
            <a:extLst>
              <a:ext uri="{FF2B5EF4-FFF2-40B4-BE49-F238E27FC236}">
                <a16:creationId xmlns:a16="http://schemas.microsoft.com/office/drawing/2014/main" id="{BDFABE17-C451-A6C9-0EE5-A18FA35FD8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13:notes">
            <a:extLst>
              <a:ext uri="{FF2B5EF4-FFF2-40B4-BE49-F238E27FC236}">
                <a16:creationId xmlns:a16="http://schemas.microsoft.com/office/drawing/2014/main" id="{8833B4C1-B796-78DE-0F29-F2265DAF26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9665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7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9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0:notes"/>
          <p:cNvSpPr txBox="1">
            <a:spLocks noGrp="1"/>
          </p:cNvSpPr>
          <p:nvPr>
            <p:ph type="body" idx="1"/>
          </p:nvPr>
        </p:nvSpPr>
        <p:spPr>
          <a:xfrm>
            <a:off x="680700" y="4721175"/>
            <a:ext cx="5445750" cy="44726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20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4788" y="0"/>
            <a:ext cx="12187212" cy="3659907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0488" y="836145"/>
            <a:ext cx="2215812" cy="23209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"/>
          <p:cNvGrpSpPr/>
          <p:nvPr/>
        </p:nvGrpSpPr>
        <p:grpSpPr>
          <a:xfrm rot="5400000">
            <a:off x="7683712" y="1104618"/>
            <a:ext cx="1664397" cy="1639561"/>
            <a:chOff x="464266" y="2731227"/>
            <a:chExt cx="970345" cy="932948"/>
          </a:xfrm>
        </p:grpSpPr>
        <p:sp>
          <p:nvSpPr>
            <p:cNvPr id="87" name="Google Shape;87;p1"/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8" name="Google Shape;88;p1"/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91" name="Google Shape;91;p1"/>
          <p:cNvGrpSpPr/>
          <p:nvPr/>
        </p:nvGrpSpPr>
        <p:grpSpPr>
          <a:xfrm rot="5400000">
            <a:off x="9326245" y="1104618"/>
            <a:ext cx="1664397" cy="1639561"/>
            <a:chOff x="464266" y="2731227"/>
            <a:chExt cx="970345" cy="932948"/>
          </a:xfrm>
        </p:grpSpPr>
        <p:sp>
          <p:nvSpPr>
            <p:cNvPr id="92" name="Google Shape;92;p1"/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96" name="Google Shape;96;p1"/>
          <p:cNvGrpSpPr/>
          <p:nvPr/>
        </p:nvGrpSpPr>
        <p:grpSpPr>
          <a:xfrm rot="5400000">
            <a:off x="1274445" y="1104618"/>
            <a:ext cx="1664397" cy="1639561"/>
            <a:chOff x="464266" y="2731227"/>
            <a:chExt cx="970345" cy="932948"/>
          </a:xfrm>
        </p:grpSpPr>
        <p:sp>
          <p:nvSpPr>
            <p:cNvPr id="97" name="Google Shape;97;p1"/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grpSp>
        <p:nvGrpSpPr>
          <p:cNvPr id="101" name="Google Shape;101;p1"/>
          <p:cNvGrpSpPr/>
          <p:nvPr/>
        </p:nvGrpSpPr>
        <p:grpSpPr>
          <a:xfrm rot="5400000">
            <a:off x="2916978" y="1104618"/>
            <a:ext cx="1664397" cy="1639561"/>
            <a:chOff x="464266" y="2731227"/>
            <a:chExt cx="970345" cy="932948"/>
          </a:xfrm>
        </p:grpSpPr>
        <p:sp>
          <p:nvSpPr>
            <p:cNvPr id="102" name="Google Shape;102;p1"/>
            <p:cNvSpPr/>
            <p:nvPr/>
          </p:nvSpPr>
          <p:spPr>
            <a:xfrm>
              <a:off x="464266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949438" y="273122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464266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949439" y="3189767"/>
              <a:ext cx="485172" cy="474408"/>
            </a:xfrm>
            <a:custGeom>
              <a:avLst/>
              <a:gdLst/>
              <a:ahLst/>
              <a:cxnLst/>
              <a:rect l="l" t="t" r="r" b="b"/>
              <a:pathLst>
                <a:path w="781050" h="781050" extrusionOk="0">
                  <a:moveTo>
                    <a:pt x="374047" y="392716"/>
                  </a:moveTo>
                  <a:cubicBezTo>
                    <a:pt x="324517" y="338900"/>
                    <a:pt x="313563" y="350901"/>
                    <a:pt x="278130" y="366617"/>
                  </a:cubicBezTo>
                  <a:cubicBezTo>
                    <a:pt x="292799" y="333947"/>
                    <a:pt x="288703" y="322802"/>
                    <a:pt x="260604" y="295561"/>
                  </a:cubicBezTo>
                  <a:cubicBezTo>
                    <a:pt x="258318" y="328898"/>
                    <a:pt x="233934" y="346615"/>
                    <a:pt x="200597" y="336709"/>
                  </a:cubicBezTo>
                  <a:cubicBezTo>
                    <a:pt x="215741" y="327850"/>
                    <a:pt x="223838" y="315563"/>
                    <a:pt x="226028" y="301847"/>
                  </a:cubicBezTo>
                  <a:cubicBezTo>
                    <a:pt x="229743" y="278702"/>
                    <a:pt x="216884" y="251269"/>
                    <a:pt x="193643" y="228600"/>
                  </a:cubicBezTo>
                  <a:cubicBezTo>
                    <a:pt x="159734" y="195453"/>
                    <a:pt x="115253" y="193548"/>
                    <a:pt x="91726" y="218313"/>
                  </a:cubicBezTo>
                  <a:cubicBezTo>
                    <a:pt x="70485" y="240697"/>
                    <a:pt x="75248" y="264795"/>
                    <a:pt x="95155" y="285369"/>
                  </a:cubicBezTo>
                  <a:cubicBezTo>
                    <a:pt x="110966" y="301752"/>
                    <a:pt x="131921" y="300038"/>
                    <a:pt x="141637" y="291275"/>
                  </a:cubicBezTo>
                  <a:cubicBezTo>
                    <a:pt x="146114" y="287179"/>
                    <a:pt x="154210" y="279654"/>
                    <a:pt x="150019" y="267367"/>
                  </a:cubicBezTo>
                  <a:cubicBezTo>
                    <a:pt x="142875" y="246412"/>
                    <a:pt x="161258" y="247745"/>
                    <a:pt x="169831" y="266033"/>
                  </a:cubicBezTo>
                  <a:cubicBezTo>
                    <a:pt x="177260" y="281940"/>
                    <a:pt x="169450" y="298704"/>
                    <a:pt x="160020" y="307181"/>
                  </a:cubicBezTo>
                  <a:cubicBezTo>
                    <a:pt x="141542" y="323469"/>
                    <a:pt x="108966" y="328994"/>
                    <a:pt x="80010" y="299752"/>
                  </a:cubicBezTo>
                  <a:cubicBezTo>
                    <a:pt x="54578" y="274034"/>
                    <a:pt x="43815" y="236982"/>
                    <a:pt x="75438" y="202787"/>
                  </a:cubicBezTo>
                  <a:cubicBezTo>
                    <a:pt x="94298" y="182404"/>
                    <a:pt x="114872" y="173546"/>
                    <a:pt x="139351" y="174974"/>
                  </a:cubicBezTo>
                  <a:cubicBezTo>
                    <a:pt x="117158" y="152305"/>
                    <a:pt x="105442" y="136874"/>
                    <a:pt x="81820" y="137732"/>
                  </a:cubicBezTo>
                  <a:cubicBezTo>
                    <a:pt x="57912" y="138589"/>
                    <a:pt x="46006" y="139637"/>
                    <a:pt x="30671" y="121253"/>
                  </a:cubicBezTo>
                  <a:cubicBezTo>
                    <a:pt x="42101" y="108299"/>
                    <a:pt x="60484" y="107918"/>
                    <a:pt x="76867" y="109823"/>
                  </a:cubicBezTo>
                  <a:cubicBezTo>
                    <a:pt x="38767" y="90869"/>
                    <a:pt x="9906" y="49911"/>
                    <a:pt x="9620" y="7144"/>
                  </a:cubicBezTo>
                  <a:cubicBezTo>
                    <a:pt x="52388" y="7430"/>
                    <a:pt x="93345" y="36290"/>
                    <a:pt x="112014" y="74200"/>
                  </a:cubicBezTo>
                  <a:cubicBezTo>
                    <a:pt x="110109" y="57817"/>
                    <a:pt x="110490" y="39338"/>
                    <a:pt x="123444" y="28004"/>
                  </a:cubicBezTo>
                  <a:cubicBezTo>
                    <a:pt x="141827" y="43434"/>
                    <a:pt x="140780" y="55340"/>
                    <a:pt x="139922" y="79248"/>
                  </a:cubicBezTo>
                  <a:cubicBezTo>
                    <a:pt x="139065" y="102870"/>
                    <a:pt x="154496" y="114586"/>
                    <a:pt x="177165" y="136779"/>
                  </a:cubicBezTo>
                  <a:cubicBezTo>
                    <a:pt x="175736" y="112300"/>
                    <a:pt x="184499" y="91726"/>
                    <a:pt x="204978" y="72866"/>
                  </a:cubicBezTo>
                  <a:cubicBezTo>
                    <a:pt x="239173" y="41339"/>
                    <a:pt x="276225" y="52007"/>
                    <a:pt x="301943" y="77438"/>
                  </a:cubicBezTo>
                  <a:cubicBezTo>
                    <a:pt x="331089" y="106394"/>
                    <a:pt x="325660" y="138970"/>
                    <a:pt x="309372" y="157353"/>
                  </a:cubicBezTo>
                  <a:cubicBezTo>
                    <a:pt x="300990" y="166878"/>
                    <a:pt x="284131" y="174689"/>
                    <a:pt x="268224" y="167164"/>
                  </a:cubicBezTo>
                  <a:cubicBezTo>
                    <a:pt x="249841" y="158591"/>
                    <a:pt x="248507" y="140208"/>
                    <a:pt x="269558" y="147352"/>
                  </a:cubicBezTo>
                  <a:cubicBezTo>
                    <a:pt x="281845" y="151543"/>
                    <a:pt x="289370" y="143447"/>
                    <a:pt x="293465" y="138970"/>
                  </a:cubicBezTo>
                  <a:cubicBezTo>
                    <a:pt x="302228" y="129350"/>
                    <a:pt x="303943" y="108395"/>
                    <a:pt x="287560" y="92488"/>
                  </a:cubicBezTo>
                  <a:cubicBezTo>
                    <a:pt x="267081" y="72581"/>
                    <a:pt x="242983" y="67818"/>
                    <a:pt x="220504" y="89059"/>
                  </a:cubicBezTo>
                  <a:cubicBezTo>
                    <a:pt x="195739" y="112586"/>
                    <a:pt x="197644" y="157067"/>
                    <a:pt x="230791" y="190976"/>
                  </a:cubicBezTo>
                  <a:cubicBezTo>
                    <a:pt x="253460" y="214122"/>
                    <a:pt x="280892" y="226981"/>
                    <a:pt x="304038" y="223266"/>
                  </a:cubicBezTo>
                  <a:cubicBezTo>
                    <a:pt x="317754" y="221075"/>
                    <a:pt x="330041" y="213074"/>
                    <a:pt x="338900" y="197930"/>
                  </a:cubicBezTo>
                  <a:cubicBezTo>
                    <a:pt x="348901" y="231267"/>
                    <a:pt x="331089" y="255651"/>
                    <a:pt x="297752" y="257937"/>
                  </a:cubicBezTo>
                  <a:cubicBezTo>
                    <a:pt x="324993" y="286036"/>
                    <a:pt x="336137" y="290132"/>
                    <a:pt x="368808" y="275463"/>
                  </a:cubicBezTo>
                  <a:cubicBezTo>
                    <a:pt x="353092" y="310991"/>
                    <a:pt x="341090" y="321850"/>
                    <a:pt x="394907" y="373856"/>
                  </a:cubicBezTo>
                  <a:cubicBezTo>
                    <a:pt x="448723" y="324326"/>
                    <a:pt x="436721" y="313468"/>
                    <a:pt x="421005" y="277940"/>
                  </a:cubicBezTo>
                  <a:cubicBezTo>
                    <a:pt x="453676" y="292608"/>
                    <a:pt x="464820" y="288512"/>
                    <a:pt x="492062" y="260414"/>
                  </a:cubicBezTo>
                  <a:cubicBezTo>
                    <a:pt x="458819" y="258128"/>
                    <a:pt x="441008" y="233744"/>
                    <a:pt x="450914" y="200406"/>
                  </a:cubicBezTo>
                  <a:cubicBezTo>
                    <a:pt x="459772" y="215551"/>
                    <a:pt x="472059" y="223552"/>
                    <a:pt x="485775" y="225838"/>
                  </a:cubicBezTo>
                  <a:cubicBezTo>
                    <a:pt x="508921" y="229553"/>
                    <a:pt x="536353" y="216694"/>
                    <a:pt x="559022" y="193548"/>
                  </a:cubicBezTo>
                  <a:cubicBezTo>
                    <a:pt x="592169" y="159639"/>
                    <a:pt x="594074" y="115157"/>
                    <a:pt x="569309" y="91631"/>
                  </a:cubicBezTo>
                  <a:cubicBezTo>
                    <a:pt x="546926" y="70390"/>
                    <a:pt x="522827" y="75152"/>
                    <a:pt x="502253" y="95059"/>
                  </a:cubicBezTo>
                  <a:cubicBezTo>
                    <a:pt x="485870" y="110966"/>
                    <a:pt x="487585" y="131826"/>
                    <a:pt x="496348" y="141542"/>
                  </a:cubicBezTo>
                  <a:cubicBezTo>
                    <a:pt x="500444" y="146018"/>
                    <a:pt x="507968" y="154115"/>
                    <a:pt x="520256" y="149924"/>
                  </a:cubicBezTo>
                  <a:cubicBezTo>
                    <a:pt x="541211" y="142780"/>
                    <a:pt x="539877" y="161163"/>
                    <a:pt x="521589" y="169736"/>
                  </a:cubicBezTo>
                  <a:cubicBezTo>
                    <a:pt x="505682" y="177165"/>
                    <a:pt x="488918" y="169355"/>
                    <a:pt x="480441" y="159925"/>
                  </a:cubicBezTo>
                  <a:cubicBezTo>
                    <a:pt x="464153" y="141446"/>
                    <a:pt x="458629" y="108871"/>
                    <a:pt x="487871" y="79915"/>
                  </a:cubicBezTo>
                  <a:cubicBezTo>
                    <a:pt x="513588" y="54483"/>
                    <a:pt x="550640" y="43720"/>
                    <a:pt x="584835" y="75343"/>
                  </a:cubicBezTo>
                  <a:cubicBezTo>
                    <a:pt x="605219" y="94202"/>
                    <a:pt x="614077" y="114776"/>
                    <a:pt x="612648" y="139160"/>
                  </a:cubicBezTo>
                  <a:cubicBezTo>
                    <a:pt x="635413" y="116967"/>
                    <a:pt x="650748" y="105251"/>
                    <a:pt x="649891" y="81629"/>
                  </a:cubicBezTo>
                  <a:cubicBezTo>
                    <a:pt x="649034" y="57722"/>
                    <a:pt x="647986" y="45815"/>
                    <a:pt x="666369" y="30385"/>
                  </a:cubicBezTo>
                  <a:cubicBezTo>
                    <a:pt x="679323" y="41815"/>
                    <a:pt x="679704" y="60198"/>
                    <a:pt x="677799" y="76581"/>
                  </a:cubicBezTo>
                  <a:cubicBezTo>
                    <a:pt x="696468" y="38672"/>
                    <a:pt x="737426" y="9811"/>
                    <a:pt x="780193" y="9525"/>
                  </a:cubicBezTo>
                  <a:cubicBezTo>
                    <a:pt x="779907" y="52292"/>
                    <a:pt x="751046" y="93250"/>
                    <a:pt x="713137" y="111919"/>
                  </a:cubicBezTo>
                  <a:cubicBezTo>
                    <a:pt x="729520" y="110014"/>
                    <a:pt x="747903" y="110395"/>
                    <a:pt x="759333" y="123349"/>
                  </a:cubicBezTo>
                  <a:cubicBezTo>
                    <a:pt x="743903" y="141732"/>
                    <a:pt x="731996" y="140684"/>
                    <a:pt x="708184" y="139827"/>
                  </a:cubicBezTo>
                  <a:cubicBezTo>
                    <a:pt x="684562" y="138970"/>
                    <a:pt x="672846" y="154400"/>
                    <a:pt x="650653" y="177070"/>
                  </a:cubicBezTo>
                  <a:cubicBezTo>
                    <a:pt x="675132" y="175546"/>
                    <a:pt x="695706" y="184404"/>
                    <a:pt x="714565" y="204883"/>
                  </a:cubicBezTo>
                  <a:cubicBezTo>
                    <a:pt x="746093" y="239078"/>
                    <a:pt x="735425" y="276130"/>
                    <a:pt x="709994" y="301847"/>
                  </a:cubicBezTo>
                  <a:cubicBezTo>
                    <a:pt x="681038" y="330994"/>
                    <a:pt x="648462" y="325565"/>
                    <a:pt x="630079" y="309277"/>
                  </a:cubicBezTo>
                  <a:cubicBezTo>
                    <a:pt x="620554" y="300895"/>
                    <a:pt x="612743" y="284036"/>
                    <a:pt x="620268" y="268129"/>
                  </a:cubicBezTo>
                  <a:cubicBezTo>
                    <a:pt x="628840" y="249746"/>
                    <a:pt x="647224" y="248412"/>
                    <a:pt x="640080" y="269462"/>
                  </a:cubicBezTo>
                  <a:cubicBezTo>
                    <a:pt x="635889" y="281750"/>
                    <a:pt x="643985" y="289274"/>
                    <a:pt x="648462" y="293370"/>
                  </a:cubicBezTo>
                  <a:cubicBezTo>
                    <a:pt x="658082" y="302133"/>
                    <a:pt x="679037" y="303848"/>
                    <a:pt x="694944" y="287465"/>
                  </a:cubicBezTo>
                  <a:cubicBezTo>
                    <a:pt x="714851" y="266986"/>
                    <a:pt x="719614" y="242888"/>
                    <a:pt x="698373" y="220409"/>
                  </a:cubicBezTo>
                  <a:cubicBezTo>
                    <a:pt x="674846" y="195644"/>
                    <a:pt x="630365" y="197549"/>
                    <a:pt x="596456" y="230696"/>
                  </a:cubicBezTo>
                  <a:cubicBezTo>
                    <a:pt x="573310" y="253365"/>
                    <a:pt x="560451" y="280797"/>
                    <a:pt x="564166" y="303943"/>
                  </a:cubicBezTo>
                  <a:cubicBezTo>
                    <a:pt x="566357" y="317659"/>
                    <a:pt x="574358" y="329946"/>
                    <a:pt x="589598" y="338804"/>
                  </a:cubicBezTo>
                  <a:cubicBezTo>
                    <a:pt x="556260" y="348806"/>
                    <a:pt x="531876" y="330994"/>
                    <a:pt x="529590" y="297656"/>
                  </a:cubicBezTo>
                  <a:cubicBezTo>
                    <a:pt x="501491" y="324898"/>
                    <a:pt x="497396" y="336042"/>
                    <a:pt x="512064" y="368713"/>
                  </a:cubicBezTo>
                  <a:cubicBezTo>
                    <a:pt x="476536" y="352997"/>
                    <a:pt x="465677" y="340995"/>
                    <a:pt x="413671" y="394811"/>
                  </a:cubicBezTo>
                  <a:cubicBezTo>
                    <a:pt x="463201" y="448628"/>
                    <a:pt x="474155" y="436626"/>
                    <a:pt x="509588" y="420910"/>
                  </a:cubicBezTo>
                  <a:cubicBezTo>
                    <a:pt x="494919" y="453581"/>
                    <a:pt x="499015" y="464725"/>
                    <a:pt x="527114" y="491966"/>
                  </a:cubicBezTo>
                  <a:cubicBezTo>
                    <a:pt x="529400" y="458724"/>
                    <a:pt x="553784" y="440912"/>
                    <a:pt x="587216" y="450818"/>
                  </a:cubicBezTo>
                  <a:cubicBezTo>
                    <a:pt x="572072" y="459676"/>
                    <a:pt x="563975" y="471964"/>
                    <a:pt x="561785" y="485680"/>
                  </a:cubicBezTo>
                  <a:cubicBezTo>
                    <a:pt x="558070" y="508825"/>
                    <a:pt x="570929" y="536258"/>
                    <a:pt x="594170" y="558927"/>
                  </a:cubicBezTo>
                  <a:cubicBezTo>
                    <a:pt x="628079" y="592074"/>
                    <a:pt x="672560" y="593979"/>
                    <a:pt x="696087" y="569214"/>
                  </a:cubicBezTo>
                  <a:cubicBezTo>
                    <a:pt x="717328" y="546830"/>
                    <a:pt x="712565" y="522732"/>
                    <a:pt x="692658" y="502158"/>
                  </a:cubicBezTo>
                  <a:cubicBezTo>
                    <a:pt x="676751" y="485775"/>
                    <a:pt x="655892" y="487490"/>
                    <a:pt x="646176" y="496253"/>
                  </a:cubicBezTo>
                  <a:cubicBezTo>
                    <a:pt x="641699" y="500348"/>
                    <a:pt x="633603" y="507873"/>
                    <a:pt x="637794" y="520160"/>
                  </a:cubicBezTo>
                  <a:cubicBezTo>
                    <a:pt x="644938" y="541115"/>
                    <a:pt x="626555" y="539782"/>
                    <a:pt x="617982" y="521494"/>
                  </a:cubicBezTo>
                  <a:cubicBezTo>
                    <a:pt x="610553" y="505587"/>
                    <a:pt x="618363" y="488823"/>
                    <a:pt x="627793" y="480346"/>
                  </a:cubicBezTo>
                  <a:cubicBezTo>
                    <a:pt x="646271" y="464058"/>
                    <a:pt x="678847" y="458534"/>
                    <a:pt x="707803" y="487680"/>
                  </a:cubicBezTo>
                  <a:cubicBezTo>
                    <a:pt x="733235" y="513398"/>
                    <a:pt x="743998" y="550450"/>
                    <a:pt x="712375" y="584645"/>
                  </a:cubicBezTo>
                  <a:cubicBezTo>
                    <a:pt x="693515" y="605028"/>
                    <a:pt x="672941" y="613886"/>
                    <a:pt x="648462" y="612458"/>
                  </a:cubicBezTo>
                  <a:cubicBezTo>
                    <a:pt x="670655" y="635127"/>
                    <a:pt x="682371" y="650558"/>
                    <a:pt x="705993" y="649700"/>
                  </a:cubicBezTo>
                  <a:cubicBezTo>
                    <a:pt x="729901" y="648843"/>
                    <a:pt x="741807" y="647795"/>
                    <a:pt x="757142" y="666179"/>
                  </a:cubicBezTo>
                  <a:cubicBezTo>
                    <a:pt x="745712" y="679133"/>
                    <a:pt x="727329" y="679513"/>
                    <a:pt x="710946" y="677704"/>
                  </a:cubicBezTo>
                  <a:cubicBezTo>
                    <a:pt x="748856" y="696373"/>
                    <a:pt x="777716" y="737330"/>
                    <a:pt x="778002" y="780098"/>
                  </a:cubicBezTo>
                  <a:cubicBezTo>
                    <a:pt x="735235" y="779812"/>
                    <a:pt x="694277" y="750951"/>
                    <a:pt x="675608" y="713042"/>
                  </a:cubicBezTo>
                  <a:cubicBezTo>
                    <a:pt x="677513" y="729425"/>
                    <a:pt x="677132" y="747903"/>
                    <a:pt x="664178" y="759238"/>
                  </a:cubicBezTo>
                  <a:cubicBezTo>
                    <a:pt x="645795" y="743807"/>
                    <a:pt x="646843" y="731901"/>
                    <a:pt x="647700" y="708088"/>
                  </a:cubicBezTo>
                  <a:cubicBezTo>
                    <a:pt x="648557" y="684467"/>
                    <a:pt x="633127" y="672751"/>
                    <a:pt x="610457" y="650558"/>
                  </a:cubicBezTo>
                  <a:cubicBezTo>
                    <a:pt x="611886" y="675037"/>
                    <a:pt x="603123" y="695611"/>
                    <a:pt x="582644" y="714470"/>
                  </a:cubicBezTo>
                  <a:cubicBezTo>
                    <a:pt x="548450" y="745998"/>
                    <a:pt x="511397" y="735330"/>
                    <a:pt x="485680" y="709898"/>
                  </a:cubicBezTo>
                  <a:cubicBezTo>
                    <a:pt x="456533" y="680942"/>
                    <a:pt x="461963" y="648367"/>
                    <a:pt x="478346" y="629984"/>
                  </a:cubicBezTo>
                  <a:cubicBezTo>
                    <a:pt x="486728" y="620459"/>
                    <a:pt x="503587" y="612648"/>
                    <a:pt x="519494" y="620078"/>
                  </a:cubicBezTo>
                  <a:cubicBezTo>
                    <a:pt x="537877" y="628745"/>
                    <a:pt x="539210" y="647033"/>
                    <a:pt x="518160" y="639890"/>
                  </a:cubicBezTo>
                  <a:cubicBezTo>
                    <a:pt x="505873" y="635699"/>
                    <a:pt x="498348" y="643795"/>
                    <a:pt x="494252" y="648272"/>
                  </a:cubicBezTo>
                  <a:cubicBezTo>
                    <a:pt x="485489" y="657892"/>
                    <a:pt x="483775" y="678847"/>
                    <a:pt x="500158" y="694754"/>
                  </a:cubicBezTo>
                  <a:cubicBezTo>
                    <a:pt x="520637" y="714661"/>
                    <a:pt x="544735" y="719423"/>
                    <a:pt x="567214" y="698183"/>
                  </a:cubicBezTo>
                  <a:cubicBezTo>
                    <a:pt x="591979" y="674656"/>
                    <a:pt x="590074" y="630174"/>
                    <a:pt x="556927" y="596265"/>
                  </a:cubicBezTo>
                  <a:cubicBezTo>
                    <a:pt x="534257" y="573119"/>
                    <a:pt x="506825" y="560261"/>
                    <a:pt x="483680" y="563975"/>
                  </a:cubicBezTo>
                  <a:cubicBezTo>
                    <a:pt x="469964" y="566166"/>
                    <a:pt x="457676" y="574167"/>
                    <a:pt x="448818" y="589407"/>
                  </a:cubicBezTo>
                  <a:cubicBezTo>
                    <a:pt x="438817" y="556070"/>
                    <a:pt x="456629" y="531686"/>
                    <a:pt x="489966" y="529400"/>
                  </a:cubicBezTo>
                  <a:cubicBezTo>
                    <a:pt x="462725" y="501301"/>
                    <a:pt x="451580" y="497205"/>
                    <a:pt x="418910" y="511874"/>
                  </a:cubicBezTo>
                  <a:cubicBezTo>
                    <a:pt x="434626" y="476345"/>
                    <a:pt x="446627" y="465487"/>
                    <a:pt x="392811" y="413480"/>
                  </a:cubicBezTo>
                  <a:cubicBezTo>
                    <a:pt x="338995" y="463010"/>
                    <a:pt x="350996" y="473964"/>
                    <a:pt x="366713" y="509397"/>
                  </a:cubicBezTo>
                  <a:cubicBezTo>
                    <a:pt x="334042" y="494729"/>
                    <a:pt x="322898" y="498824"/>
                    <a:pt x="295656" y="526923"/>
                  </a:cubicBezTo>
                  <a:cubicBezTo>
                    <a:pt x="328898" y="529209"/>
                    <a:pt x="346710" y="553593"/>
                    <a:pt x="336804" y="586931"/>
                  </a:cubicBezTo>
                  <a:cubicBezTo>
                    <a:pt x="327946" y="571786"/>
                    <a:pt x="315659" y="563690"/>
                    <a:pt x="301943" y="561499"/>
                  </a:cubicBezTo>
                  <a:cubicBezTo>
                    <a:pt x="278797" y="557784"/>
                    <a:pt x="251365" y="570643"/>
                    <a:pt x="228695" y="593789"/>
                  </a:cubicBezTo>
                  <a:cubicBezTo>
                    <a:pt x="195548" y="627698"/>
                    <a:pt x="193643" y="672179"/>
                    <a:pt x="218408" y="695706"/>
                  </a:cubicBezTo>
                  <a:cubicBezTo>
                    <a:pt x="240792" y="716947"/>
                    <a:pt x="264890" y="712184"/>
                    <a:pt x="285464" y="692277"/>
                  </a:cubicBezTo>
                  <a:cubicBezTo>
                    <a:pt x="301847" y="676370"/>
                    <a:pt x="300133" y="655415"/>
                    <a:pt x="291370" y="645795"/>
                  </a:cubicBezTo>
                  <a:cubicBezTo>
                    <a:pt x="287274" y="641318"/>
                    <a:pt x="279749" y="633222"/>
                    <a:pt x="267462" y="637413"/>
                  </a:cubicBezTo>
                  <a:cubicBezTo>
                    <a:pt x="246507" y="644557"/>
                    <a:pt x="247841" y="626174"/>
                    <a:pt x="266129" y="617601"/>
                  </a:cubicBezTo>
                  <a:cubicBezTo>
                    <a:pt x="282035" y="610172"/>
                    <a:pt x="298799" y="617982"/>
                    <a:pt x="307277" y="627412"/>
                  </a:cubicBezTo>
                  <a:cubicBezTo>
                    <a:pt x="323564" y="645890"/>
                    <a:pt x="329089" y="678466"/>
                    <a:pt x="299847" y="707327"/>
                  </a:cubicBezTo>
                  <a:cubicBezTo>
                    <a:pt x="274130" y="732758"/>
                    <a:pt x="237077" y="743522"/>
                    <a:pt x="202883" y="711899"/>
                  </a:cubicBezTo>
                  <a:cubicBezTo>
                    <a:pt x="182499" y="693039"/>
                    <a:pt x="173641" y="672465"/>
                    <a:pt x="175069" y="648081"/>
                  </a:cubicBezTo>
                  <a:cubicBezTo>
                    <a:pt x="152400" y="670274"/>
                    <a:pt x="136970" y="681990"/>
                    <a:pt x="137827" y="705612"/>
                  </a:cubicBezTo>
                  <a:cubicBezTo>
                    <a:pt x="138684" y="729520"/>
                    <a:pt x="139732" y="741426"/>
                    <a:pt x="121349" y="756857"/>
                  </a:cubicBezTo>
                  <a:cubicBezTo>
                    <a:pt x="108395" y="745427"/>
                    <a:pt x="108014" y="727043"/>
                    <a:pt x="109919" y="710660"/>
                  </a:cubicBezTo>
                  <a:cubicBezTo>
                    <a:pt x="90869" y="749046"/>
                    <a:pt x="49911" y="777907"/>
                    <a:pt x="7144" y="778193"/>
                  </a:cubicBezTo>
                  <a:cubicBezTo>
                    <a:pt x="7430" y="735425"/>
                    <a:pt x="36290" y="694468"/>
                    <a:pt x="74200" y="675799"/>
                  </a:cubicBezTo>
                  <a:cubicBezTo>
                    <a:pt x="57817" y="677704"/>
                    <a:pt x="39338" y="677323"/>
                    <a:pt x="28004" y="664369"/>
                  </a:cubicBezTo>
                  <a:cubicBezTo>
                    <a:pt x="43434" y="645986"/>
                    <a:pt x="55340" y="647033"/>
                    <a:pt x="79248" y="647890"/>
                  </a:cubicBezTo>
                  <a:cubicBezTo>
                    <a:pt x="102870" y="648748"/>
                    <a:pt x="114586" y="633317"/>
                    <a:pt x="136779" y="610648"/>
                  </a:cubicBezTo>
                  <a:cubicBezTo>
                    <a:pt x="112300" y="612077"/>
                    <a:pt x="91726" y="603314"/>
                    <a:pt x="72962" y="582835"/>
                  </a:cubicBezTo>
                  <a:cubicBezTo>
                    <a:pt x="41434" y="548640"/>
                    <a:pt x="52102" y="511588"/>
                    <a:pt x="77534" y="485870"/>
                  </a:cubicBezTo>
                  <a:cubicBezTo>
                    <a:pt x="106490" y="456724"/>
                    <a:pt x="139065" y="462153"/>
                    <a:pt x="157544" y="478441"/>
                  </a:cubicBezTo>
                  <a:cubicBezTo>
                    <a:pt x="167069" y="486823"/>
                    <a:pt x="174879" y="503682"/>
                    <a:pt x="167354" y="519589"/>
                  </a:cubicBezTo>
                  <a:cubicBezTo>
                    <a:pt x="158782" y="537972"/>
                    <a:pt x="140399" y="539306"/>
                    <a:pt x="147542" y="518255"/>
                  </a:cubicBezTo>
                  <a:cubicBezTo>
                    <a:pt x="151733" y="505968"/>
                    <a:pt x="143637" y="498443"/>
                    <a:pt x="139160" y="494348"/>
                  </a:cubicBezTo>
                  <a:cubicBezTo>
                    <a:pt x="129540" y="485585"/>
                    <a:pt x="108585" y="483870"/>
                    <a:pt x="92678" y="500253"/>
                  </a:cubicBezTo>
                  <a:cubicBezTo>
                    <a:pt x="72771" y="520827"/>
                    <a:pt x="68009" y="544830"/>
                    <a:pt x="89249" y="567309"/>
                  </a:cubicBezTo>
                  <a:cubicBezTo>
                    <a:pt x="112776" y="592074"/>
                    <a:pt x="157258" y="590169"/>
                    <a:pt x="191167" y="557022"/>
                  </a:cubicBezTo>
                  <a:cubicBezTo>
                    <a:pt x="214313" y="534353"/>
                    <a:pt x="227171" y="506921"/>
                    <a:pt x="223456" y="483775"/>
                  </a:cubicBezTo>
                  <a:cubicBezTo>
                    <a:pt x="221266" y="470059"/>
                    <a:pt x="213265" y="457772"/>
                    <a:pt x="198025" y="448913"/>
                  </a:cubicBezTo>
                  <a:cubicBezTo>
                    <a:pt x="231362" y="438912"/>
                    <a:pt x="255746" y="456724"/>
                    <a:pt x="258128" y="490061"/>
                  </a:cubicBezTo>
                  <a:cubicBezTo>
                    <a:pt x="286226" y="462820"/>
                    <a:pt x="290322" y="451675"/>
                    <a:pt x="275654" y="419005"/>
                  </a:cubicBezTo>
                  <a:cubicBezTo>
                    <a:pt x="311182" y="434531"/>
                    <a:pt x="322040" y="446532"/>
                    <a:pt x="374047" y="3927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139700" sx="102000" sy="102000" algn="ctr" rotWithShape="0">
                <a:srgbClr val="000000">
                  <a:alpha val="22745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endParaRPr>
            </a:p>
          </p:txBody>
        </p:sp>
      </p:grpSp>
      <p:sp>
        <p:nvSpPr>
          <p:cNvPr id="106" name="Google Shape;106;p1"/>
          <p:cNvSpPr txBox="1"/>
          <p:nvPr/>
        </p:nvSpPr>
        <p:spPr>
          <a:xfrm>
            <a:off x="2042885" y="3989121"/>
            <a:ext cx="8106229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i="0" u="none" strike="noStrike" cap="none">
                <a:solidFill>
                  <a:srgbClr val="002060"/>
                </a:solidFill>
                <a:latin typeface="Arial Narrow"/>
                <a:ea typeface="Arial Narrow"/>
                <a:cs typeface="Arial Narrow"/>
                <a:sym typeface="Arial Narrow"/>
              </a:rPr>
              <a:t>ПРАВИЛА ПРОФИЛАКТИКИ </a:t>
            </a:r>
            <a:br>
              <a:rPr lang="ru-RU" sz="4000" b="1" i="0" u="none" strike="noStrike" cap="none">
                <a:solidFill>
                  <a:srgbClr val="002060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sz="4000" b="1" i="0" u="none" strike="noStrike" cap="none">
                <a:solidFill>
                  <a:srgbClr val="002060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ТРАВЛИ (БУЛЛИНГА) РЕБЕНКА</a:t>
            </a:r>
            <a:endParaRPr/>
          </a:p>
        </p:txBody>
      </p:sp>
      <p:sp>
        <p:nvSpPr>
          <p:cNvPr id="107" name="Google Shape;107;p1"/>
          <p:cNvSpPr/>
          <p:nvPr/>
        </p:nvSpPr>
        <p:spPr>
          <a:xfrm>
            <a:off x="0" y="107098"/>
            <a:ext cx="1219200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МИНИСТЕРСТВО ПРОСВЕЩЕНИЯ</a:t>
            </a:r>
            <a:br>
              <a:rPr lang="ru-RU" sz="16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sz="1600" b="1" i="0" u="none" strike="noStrike" cap="non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РЕСПУБЛИКИ КАЗАХСТАН</a:t>
            </a:r>
            <a:endParaRPr/>
          </a:p>
        </p:txBody>
      </p:sp>
      <p:sp>
        <p:nvSpPr>
          <p:cNvPr id="108" name="Google Shape;108;p1"/>
          <p:cNvSpPr/>
          <p:nvPr/>
        </p:nvSpPr>
        <p:spPr>
          <a:xfrm>
            <a:off x="3362137" y="5302727"/>
            <a:ext cx="546772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i="0" u="none" strike="noStrike" cap="non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Приказ Министра просвещения Республики Казахстан от 21.12.2022 года № 506</a:t>
            </a:r>
            <a:endParaRPr/>
          </a:p>
        </p:txBody>
      </p:sp>
      <p:pic>
        <p:nvPicPr>
          <p:cNvPr id="109" name="Google Shape;109;p1"/>
          <p:cNvPicPr preferRelativeResize="0"/>
          <p:nvPr/>
        </p:nvPicPr>
        <p:blipFill rotWithShape="1">
          <a:blip r:embed="rId4">
            <a:alphaModFix/>
          </a:blip>
          <a:srcRect l="1822" t="10993" r="71072" b="40665"/>
          <a:stretch/>
        </p:blipFill>
        <p:spPr>
          <a:xfrm>
            <a:off x="10613986" y="5252376"/>
            <a:ext cx="1278956" cy="1283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1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11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11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ПРАВИЛА ПРОФИЛАКТИКИ ТРАВЛИ (БУЛЛИНГА) РЕБЕНКА</a:t>
            </a:r>
            <a:endParaRPr/>
          </a:p>
        </p:txBody>
      </p:sp>
      <p:cxnSp>
        <p:nvCxnSpPr>
          <p:cNvPr id="341" name="Google Shape;341;p11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42" name="Google Shape;342;p11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1"/>
          <p:cNvSpPr/>
          <p:nvPr/>
        </p:nvSpPr>
        <p:spPr>
          <a:xfrm>
            <a:off x="333597" y="1332051"/>
            <a:ext cx="5330084" cy="114989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ОБРАЩЕНИИ ДЕТЕЙ, ПОСТРАДАВШИХ ОТ ТРАВЛИ (БУЛЛИНГА), ЗА МЕДИЦИНСКОЙ ПОМОЩЬЮ </a:t>
            </a:r>
            <a:r>
              <a:rPr lang="ru-RU" sz="1600" b="1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ОРГАНИЗАЦИЯ ЗДРАВООХРАНЕНИЯ:</a:t>
            </a:r>
            <a:endParaRPr sz="1600" b="1">
              <a:solidFill>
                <a:srgbClr val="FFFF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6528321" y="1329369"/>
            <a:ext cx="5330084" cy="114989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ОРГАНИЗАЦИИ ОБРАЗОВАНИЯ, ЗДРАВООХРАНЕНИЯ, СОЦИАЛЬНОЙ ЗАЩИТЫ </a:t>
            </a:r>
            <a:r>
              <a:rPr lang="ru-RU" sz="16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ФАКТЕ ТРАВЛИ (БУЛЛИНГА) РЕБЕНКА НЕЗАМЕДЛИТЕЛЬНО В ПИСЬМЕННОМ ВИДЕ ИНФОРМИРУЮТ:</a:t>
            </a:r>
            <a:endParaRPr sz="16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333597" y="323922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1506" y="323922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32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47" name="Google Shape;347;p11"/>
          <p:cNvCxnSpPr>
            <a:stCxn id="346" idx="0"/>
          </p:cNvCxnSpPr>
          <p:nvPr/>
        </p:nvCxnSpPr>
        <p:spPr>
          <a:xfrm>
            <a:off x="1259756" y="3525404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48" name="Google Shape;348;p11"/>
          <p:cNvSpPr txBox="1"/>
          <p:nvPr/>
        </p:nvSpPr>
        <p:spPr>
          <a:xfrm>
            <a:off x="1585560" y="3318167"/>
            <a:ext cx="4078121" cy="41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регистрирует факт</a:t>
            </a:r>
            <a:endParaRPr/>
          </a:p>
        </p:txBody>
      </p:sp>
      <p:sp>
        <p:nvSpPr>
          <p:cNvPr id="349" name="Google Shape;349;p11"/>
          <p:cNvSpPr/>
          <p:nvPr/>
        </p:nvSpPr>
        <p:spPr>
          <a:xfrm>
            <a:off x="333597" y="409454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421506" y="409454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32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51" name="Google Shape;351;p11"/>
          <p:cNvCxnSpPr>
            <a:stCxn id="350" idx="0"/>
          </p:cNvCxnSpPr>
          <p:nvPr/>
        </p:nvCxnSpPr>
        <p:spPr>
          <a:xfrm>
            <a:off x="1259756" y="4380725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52" name="Google Shape;352;p11"/>
          <p:cNvSpPr txBox="1"/>
          <p:nvPr/>
        </p:nvSpPr>
        <p:spPr>
          <a:xfrm>
            <a:off x="1585560" y="3980615"/>
            <a:ext cx="4078121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проводит визуальный осмотр ребенка</a:t>
            </a:r>
            <a:endParaRPr/>
          </a:p>
        </p:txBody>
      </p:sp>
      <p:sp>
        <p:nvSpPr>
          <p:cNvPr id="353" name="Google Shape;353;p11"/>
          <p:cNvSpPr/>
          <p:nvPr/>
        </p:nvSpPr>
        <p:spPr>
          <a:xfrm>
            <a:off x="333597" y="494986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421506" y="494986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32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55" name="Google Shape;355;p11"/>
          <p:cNvCxnSpPr>
            <a:stCxn id="354" idx="0"/>
          </p:cNvCxnSpPr>
          <p:nvPr/>
        </p:nvCxnSpPr>
        <p:spPr>
          <a:xfrm>
            <a:off x="1259756" y="5236046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56" name="Google Shape;356;p11"/>
          <p:cNvSpPr txBox="1"/>
          <p:nvPr/>
        </p:nvSpPr>
        <p:spPr>
          <a:xfrm>
            <a:off x="1585560" y="4835936"/>
            <a:ext cx="4078121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оказывает медицинскую помощь детям</a:t>
            </a:r>
            <a:endParaRPr/>
          </a:p>
        </p:txBody>
      </p:sp>
      <p:sp>
        <p:nvSpPr>
          <p:cNvPr id="357" name="Google Shape;357;p11"/>
          <p:cNvSpPr txBox="1"/>
          <p:nvPr/>
        </p:nvSpPr>
        <p:spPr>
          <a:xfrm>
            <a:off x="7785804" y="3299047"/>
            <a:ext cx="4078121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отдел образования</a:t>
            </a:r>
            <a:endParaRPr/>
          </a:p>
        </p:txBody>
      </p:sp>
      <p:sp>
        <p:nvSpPr>
          <p:cNvPr id="358" name="Google Shape;358;p11"/>
          <p:cNvSpPr txBox="1"/>
          <p:nvPr/>
        </p:nvSpPr>
        <p:spPr>
          <a:xfrm>
            <a:off x="7785804" y="3993299"/>
            <a:ext cx="4078121" cy="768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организацию образования </a:t>
            </a:r>
            <a:br>
              <a:rPr lang="ru-RU" sz="20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sz="20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 месту обучения ребенка</a:t>
            </a:r>
            <a:endParaRPr/>
          </a:p>
        </p:txBody>
      </p:sp>
      <p:sp>
        <p:nvSpPr>
          <p:cNvPr id="359" name="Google Shape;359;p11"/>
          <p:cNvSpPr txBox="1"/>
          <p:nvPr/>
        </p:nvSpPr>
        <p:spPr>
          <a:xfrm>
            <a:off x="7785804" y="5009689"/>
            <a:ext cx="4078121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органы внутренних дел</a:t>
            </a:r>
            <a:endParaRPr/>
          </a:p>
        </p:txBody>
      </p:sp>
      <p:pic>
        <p:nvPicPr>
          <p:cNvPr id="360" name="Google Shape;360;p11" descr="Полицейский мужской со сплошной заливкой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59646" y="4720517"/>
            <a:ext cx="838249" cy="83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11" descr="Продается со сплошной заливкой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43777" y="3866401"/>
            <a:ext cx="838249" cy="83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1" descr="Школа со сплошной заливкой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845618" y="3009875"/>
            <a:ext cx="838249" cy="83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1"/>
          <p:cNvPicPr preferRelativeResize="0"/>
          <p:nvPr/>
        </p:nvPicPr>
        <p:blipFill rotWithShape="1">
          <a:blip r:embed="rId8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2"/>
          <p:cNvSpPr/>
          <p:nvPr/>
        </p:nvSpPr>
        <p:spPr>
          <a:xfrm>
            <a:off x="333597" y="1332051"/>
            <a:ext cx="11512078" cy="471034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ОБРАЩЕНИИ РОДИТЕЛЯ РЕБЕНКА, ПОСТРАДАВШЕГО ОТ ТРАВЛИ (БУЛЛИНГА) </a:t>
            </a:r>
            <a:r>
              <a:rPr lang="ru-RU" sz="1800" b="1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В ОРГАНЫ ВНУТРЕННИХ ДЕЛ:</a:t>
            </a:r>
            <a:endParaRPr sz="1800" b="1">
              <a:solidFill>
                <a:srgbClr val="FFFF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69" name="Google Shape;369;p12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2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1" name="Google Shape;371;p12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12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ПРАВИЛА ПРОФИЛАКТИКИ ТРАВЛИ (БУЛЛИНГА) РЕБЕНКА</a:t>
            </a:r>
            <a:endParaRPr/>
          </a:p>
        </p:txBody>
      </p:sp>
      <p:cxnSp>
        <p:nvCxnSpPr>
          <p:cNvPr id="373" name="Google Shape;373;p12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74" name="Google Shape;374;p12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09" y="2062480"/>
            <a:ext cx="2554445" cy="4511492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12"/>
          <p:cNvSpPr/>
          <p:nvPr/>
        </p:nvSpPr>
        <p:spPr>
          <a:xfrm>
            <a:off x="1821064" y="5450647"/>
            <a:ext cx="9476856" cy="9128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2"/>
          <p:cNvSpPr/>
          <p:nvPr/>
        </p:nvSpPr>
        <p:spPr>
          <a:xfrm>
            <a:off x="2421963" y="4384533"/>
            <a:ext cx="9476856" cy="9128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2"/>
          <p:cNvSpPr/>
          <p:nvPr/>
        </p:nvSpPr>
        <p:spPr>
          <a:xfrm>
            <a:off x="2393518" y="3322316"/>
            <a:ext cx="9476856" cy="9128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12"/>
          <p:cNvSpPr/>
          <p:nvPr/>
        </p:nvSpPr>
        <p:spPr>
          <a:xfrm>
            <a:off x="1714288" y="2255666"/>
            <a:ext cx="9476856" cy="91284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2"/>
          <p:cNvSpPr/>
          <p:nvPr/>
        </p:nvSpPr>
        <p:spPr>
          <a:xfrm>
            <a:off x="2430684" y="2385353"/>
            <a:ext cx="84692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рассматривают поступившее обращение и проводят проверку при наличии признаков административного либо уголовного правонарушения</a:t>
            </a:r>
            <a:endParaRPr sz="1400" b="1">
              <a:solidFill>
                <a:srgbClr val="2A339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1" name="Google Shape;381;p12"/>
          <p:cNvSpPr/>
          <p:nvPr/>
        </p:nvSpPr>
        <p:spPr>
          <a:xfrm>
            <a:off x="3023278" y="3315631"/>
            <a:ext cx="877248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отсутствии оснований к возбуждению уголовного дела, направляют сообщения о травле (</a:t>
            </a:r>
            <a:r>
              <a:rPr lang="ru-RU" sz="1800" dirty="0" err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буллинга</a:t>
            </a:r>
            <a:r>
              <a:rPr lang="ru-RU" sz="1800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) ребенка в орган, вышестоящий к организации образования, в которой произошел случай, для рассмотрения по существу и принятия решения</a:t>
            </a:r>
            <a:endParaRPr sz="1800" b="1" dirty="0">
              <a:solidFill>
                <a:srgbClr val="2A339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2" name="Google Shape;382;p12"/>
          <p:cNvSpPr/>
          <p:nvPr/>
        </p:nvSpPr>
        <p:spPr>
          <a:xfrm>
            <a:off x="3023280" y="4517791"/>
            <a:ext cx="739072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оказывают содействия органам образования в правовом воспитании несовершеннолетних, их законным представителям</a:t>
            </a:r>
            <a:endParaRPr/>
          </a:p>
        </p:txBody>
      </p:sp>
      <p:sp>
        <p:nvSpPr>
          <p:cNvPr id="383" name="Google Shape;383;p12"/>
          <p:cNvSpPr/>
          <p:nvPr/>
        </p:nvSpPr>
        <p:spPr>
          <a:xfrm>
            <a:off x="2537460" y="5445126"/>
            <a:ext cx="775503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привлекают представителя органа, осуществляющего функции по защите прав ребенка, педагогов или психологов, для проведения действий по рассмотрению факта травли (буллинга)</a:t>
            </a:r>
            <a:endParaRPr sz="1800" b="1">
              <a:solidFill>
                <a:srgbClr val="2A339C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4" name="Google Shape;384;p12"/>
          <p:cNvSpPr/>
          <p:nvPr/>
        </p:nvSpPr>
        <p:spPr>
          <a:xfrm>
            <a:off x="1179000" y="2255666"/>
            <a:ext cx="914400" cy="91284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40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5" name="Google Shape;385;p12"/>
          <p:cNvSpPr/>
          <p:nvPr/>
        </p:nvSpPr>
        <p:spPr>
          <a:xfrm>
            <a:off x="1887987" y="3320873"/>
            <a:ext cx="914400" cy="91284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44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6" name="Google Shape;386;p12"/>
          <p:cNvSpPr/>
          <p:nvPr/>
        </p:nvSpPr>
        <p:spPr>
          <a:xfrm>
            <a:off x="1887987" y="4384533"/>
            <a:ext cx="914400" cy="91284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44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87" name="Google Shape;387;p12"/>
          <p:cNvSpPr/>
          <p:nvPr/>
        </p:nvSpPr>
        <p:spPr>
          <a:xfrm>
            <a:off x="1285776" y="5450647"/>
            <a:ext cx="914400" cy="912847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40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388" name="Google Shape;388;p12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3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3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5" name="Google Shape;395;p13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3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ПРАВИЛА ПРОФИЛАКТИКИ ТРАВЛИ (БУЛЛИНГА) РЕБЕНКА</a:t>
            </a:r>
            <a:endParaRPr/>
          </a:p>
        </p:txBody>
      </p:sp>
      <p:cxnSp>
        <p:nvCxnSpPr>
          <p:cNvPr id="397" name="Google Shape;397;p13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8" name="Google Shape;398;p13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3"/>
          <p:cNvSpPr txBox="1"/>
          <p:nvPr/>
        </p:nvSpPr>
        <p:spPr>
          <a:xfrm>
            <a:off x="618374" y="4360062"/>
            <a:ext cx="1116584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ТРАВЛЯ (БУЛЛИНГ) РЕБЕНКА СО СТОРОНЫ ПЕДАГОГА ОРГАНИЗАЦИЙ ОБРАЗОВАНИЯ В ОТНОШЕНИИ РЕБЕНКА (ДЕТЬМИ) В ПЕРИОД УЧЕБНО-ВОСПИТАТЕЛЬНОГО ПРОЦЕССА </a:t>
            </a:r>
            <a:r>
              <a:rPr lang="ru-RU" sz="2400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РАССМАТРИВАЕТСЯ СОВЕТОМ ПО ПЕДАГОГИЧЕСКОЙ ЭТИКЕ</a:t>
            </a:r>
            <a:endParaRPr sz="2400">
              <a:solidFill>
                <a:srgbClr val="C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400" name="Google Shape;400;p13"/>
          <p:cNvPicPr preferRelativeResize="0"/>
          <p:nvPr/>
        </p:nvPicPr>
        <p:blipFill rotWithShape="1">
          <a:blip r:embed="rId5">
            <a:alphaModFix/>
          </a:blip>
          <a:srcRect l="60942" t="29064" r="22018" b="40761"/>
          <a:stretch/>
        </p:blipFill>
        <p:spPr>
          <a:xfrm>
            <a:off x="4909720" y="1789899"/>
            <a:ext cx="2372560" cy="23634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1" name="Google Shape;401;p13"/>
          <p:cNvCxnSpPr/>
          <p:nvPr/>
        </p:nvCxnSpPr>
        <p:spPr>
          <a:xfrm>
            <a:off x="1471353" y="5660570"/>
            <a:ext cx="9459883" cy="0"/>
          </a:xfrm>
          <a:prstGeom prst="straightConnector1">
            <a:avLst/>
          </a:prstGeom>
          <a:noFill/>
          <a:ln w="3810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02" name="Google Shape;402;p13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>
          <a:extLst>
            <a:ext uri="{FF2B5EF4-FFF2-40B4-BE49-F238E27FC236}">
              <a16:creationId xmlns:a16="http://schemas.microsoft.com/office/drawing/2014/main" id="{4AC19DF4-B4EC-08ED-91BC-623B4DB7A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3">
            <a:extLst>
              <a:ext uri="{FF2B5EF4-FFF2-40B4-BE49-F238E27FC236}">
                <a16:creationId xmlns:a16="http://schemas.microsoft.com/office/drawing/2014/main" id="{35218B69-9E60-72F0-E42F-4F0722E76FC8}"/>
              </a:ext>
            </a:extLst>
          </p:cNvPr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3">
            <a:extLst>
              <a:ext uri="{FF2B5EF4-FFF2-40B4-BE49-F238E27FC236}">
                <a16:creationId xmlns:a16="http://schemas.microsoft.com/office/drawing/2014/main" id="{82824FF9-A44E-8EDE-6A96-84997A40653D}"/>
              </a:ext>
            </a:extLst>
          </p:cNvPr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5" name="Google Shape;395;p13">
            <a:extLst>
              <a:ext uri="{FF2B5EF4-FFF2-40B4-BE49-F238E27FC236}">
                <a16:creationId xmlns:a16="http://schemas.microsoft.com/office/drawing/2014/main" id="{D3F1D80F-9704-9166-B96C-993E9381D09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3">
            <a:extLst>
              <a:ext uri="{FF2B5EF4-FFF2-40B4-BE49-F238E27FC236}">
                <a16:creationId xmlns:a16="http://schemas.microsoft.com/office/drawing/2014/main" id="{26FEF0D0-FECB-CFB0-D8D3-BF38C248C332}"/>
              </a:ext>
            </a:extLst>
          </p:cNvPr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ТРАВЛЯ (БУЛЛИНГ) РЕБЕНКА</a:t>
            </a:r>
            <a:endParaRPr dirty="0"/>
          </a:p>
        </p:txBody>
      </p:sp>
      <p:cxnSp>
        <p:nvCxnSpPr>
          <p:cNvPr id="397" name="Google Shape;397;p13">
            <a:extLst>
              <a:ext uri="{FF2B5EF4-FFF2-40B4-BE49-F238E27FC236}">
                <a16:creationId xmlns:a16="http://schemas.microsoft.com/office/drawing/2014/main" id="{5F3777D2-06B8-2915-B22F-4503E93CFBB6}"/>
              </a:ext>
            </a:extLst>
          </p:cNvPr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8" name="Google Shape;398;p13">
            <a:extLst>
              <a:ext uri="{FF2B5EF4-FFF2-40B4-BE49-F238E27FC236}">
                <a16:creationId xmlns:a16="http://schemas.microsoft.com/office/drawing/2014/main" id="{F32B43CB-32BA-0B67-ED66-2979FF21D45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13">
            <a:extLst>
              <a:ext uri="{FF2B5EF4-FFF2-40B4-BE49-F238E27FC236}">
                <a16:creationId xmlns:a16="http://schemas.microsoft.com/office/drawing/2014/main" id="{15795CE7-8C44-77DB-BD5E-D9E31BF20D0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EC49DF-8293-40A6-212A-F0E106CCC633}"/>
              </a:ext>
            </a:extLst>
          </p:cNvPr>
          <p:cNvSpPr txBox="1"/>
          <p:nvPr/>
        </p:nvSpPr>
        <p:spPr>
          <a:xfrm>
            <a:off x="296636" y="1329368"/>
            <a:ext cx="5597940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ts val="2060"/>
              </a:lnSpc>
            </a:pPr>
            <a:r>
              <a:rPr lang="ru-RU" sz="1800" b="1" u="sng" dirty="0"/>
              <a:t>Кодекс об административных правонарушениях</a:t>
            </a:r>
          </a:p>
          <a:p>
            <a:pPr algn="l" fontAlgn="base">
              <a:lnSpc>
                <a:spcPts val="2060"/>
              </a:lnSpc>
            </a:pPr>
            <a:endParaRPr lang="ru-RU" sz="1800" b="1" dirty="0"/>
          </a:p>
          <a:p>
            <a:pPr algn="l" fontAlgn="base">
              <a:lnSpc>
                <a:spcPts val="2060"/>
              </a:lnSpc>
            </a:pPr>
            <a:r>
              <a:rPr lang="ru-RU" sz="1800" b="1" dirty="0"/>
              <a:t>Статья 127-2. Травля (</a:t>
            </a:r>
            <a:r>
              <a:rPr lang="ru-RU" sz="1800" b="1" dirty="0" err="1"/>
              <a:t>буллинг</a:t>
            </a:r>
            <a:r>
              <a:rPr lang="ru-RU" sz="1800" b="1" dirty="0"/>
              <a:t>, </a:t>
            </a:r>
            <a:r>
              <a:rPr lang="ru-RU" sz="1800" b="1" dirty="0" err="1"/>
              <a:t>кибербуллинг</a:t>
            </a:r>
            <a:r>
              <a:rPr lang="ru-RU" sz="1800" b="1" dirty="0"/>
              <a:t>) несовершеннолетнего</a:t>
            </a:r>
          </a:p>
          <a:p>
            <a:pPr algn="l" fontAlgn="base">
              <a:lnSpc>
                <a:spcPts val="2060"/>
              </a:lnSpc>
            </a:pPr>
            <a:endParaRPr lang="ru-RU" sz="1800" b="1" dirty="0"/>
          </a:p>
          <a:p>
            <a:pPr algn="l" fontAlgn="base">
              <a:lnSpc>
                <a:spcPts val="2060"/>
              </a:lnSpc>
            </a:pPr>
            <a:r>
              <a:rPr lang="ru-RU" sz="1800" dirty="0"/>
              <a:t>1. Травля (</a:t>
            </a:r>
            <a:r>
              <a:rPr lang="ru-RU" sz="1800" dirty="0" err="1"/>
              <a:t>буллинг</a:t>
            </a:r>
            <a:r>
              <a:rPr lang="ru-RU" sz="1800" dirty="0"/>
              <a:t>, </a:t>
            </a:r>
            <a:r>
              <a:rPr lang="ru-RU" sz="1800" dirty="0" err="1"/>
              <a:t>кибербуллинг</a:t>
            </a:r>
            <a:r>
              <a:rPr lang="ru-RU" sz="1800" dirty="0"/>
              <a:t>) несовершеннолетнего – </a:t>
            </a:r>
            <a:r>
              <a:rPr lang="ru-RU" sz="1800" b="1" dirty="0"/>
              <a:t>влечет предупреждение или штраф в размере десяти месячных расчетных показателей.</a:t>
            </a:r>
          </a:p>
          <a:p>
            <a:pPr algn="l" fontAlgn="base">
              <a:lnSpc>
                <a:spcPts val="2060"/>
              </a:lnSpc>
            </a:pPr>
            <a:endParaRPr lang="ru-RU" sz="1800" b="1" dirty="0"/>
          </a:p>
          <a:p>
            <a:pPr algn="l" fontAlgn="base">
              <a:lnSpc>
                <a:spcPts val="2060"/>
              </a:lnSpc>
            </a:pPr>
            <a:r>
              <a:rPr lang="ru-RU" sz="1800" dirty="0"/>
              <a:t>3. Действие, предусмотренное частями первой или второй настоящей статьи, </a:t>
            </a:r>
            <a:r>
              <a:rPr lang="ru-RU" sz="1800" b="1" dirty="0"/>
              <a:t>совершенное несовершеннолетним лицом в возрасте от двенадцати до шестнадцати лет,  - </a:t>
            </a:r>
            <a:r>
              <a:rPr lang="ru-RU" sz="1800" dirty="0"/>
              <a:t>влечет предупреждение или штраф на родителей или лиц, их заменяющих, </a:t>
            </a:r>
            <a:r>
              <a:rPr lang="ru-RU" sz="1800" b="1" dirty="0"/>
              <a:t>в размере десяти месячных расчетных показателей.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6B2558-8C76-4904-BDDE-A4ED313D2679}"/>
              </a:ext>
            </a:extLst>
          </p:cNvPr>
          <p:cNvSpPr txBox="1"/>
          <p:nvPr/>
        </p:nvSpPr>
        <p:spPr>
          <a:xfrm>
            <a:off x="6796392" y="1338545"/>
            <a:ext cx="5265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KZ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т. 127-2. </a:t>
            </a:r>
            <a:r>
              <a:rPr lang="kk-KZ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Травля (буллинг, кибербуллинг)</a:t>
            </a:r>
            <a:r>
              <a:rPr lang="ru-KZ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z="1800" b="1" u="sng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несовершеннолетнего</a:t>
            </a:r>
            <a:endParaRPr lang="en-US" sz="1800" b="1" u="sng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205BB29-1ACD-4CE2-95EE-F1D6589D91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8824354"/>
              </p:ext>
            </p:extLst>
          </p:nvPr>
        </p:nvGraphicFramePr>
        <p:xfrm>
          <a:off x="6963364" y="2629275"/>
          <a:ext cx="4932000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6" name="Google Shape;401;p13">
            <a:extLst>
              <a:ext uri="{FF2B5EF4-FFF2-40B4-BE49-F238E27FC236}">
                <a16:creationId xmlns:a16="http://schemas.microsoft.com/office/drawing/2014/main" id="{6CE21627-597F-F8B3-A6AC-3A9035BDBE4B}"/>
              </a:ext>
            </a:extLst>
          </p:cNvPr>
          <p:cNvCxnSpPr>
            <a:cxnSpLocks/>
          </p:cNvCxnSpPr>
          <p:nvPr/>
        </p:nvCxnSpPr>
        <p:spPr>
          <a:xfrm flipV="1">
            <a:off x="6406011" y="1661711"/>
            <a:ext cx="0" cy="4846205"/>
          </a:xfrm>
          <a:prstGeom prst="straightConnector1">
            <a:avLst/>
          </a:prstGeom>
          <a:noFill/>
          <a:ln w="3810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688709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4" name="Google Shape;114;p3"/>
          <p:cNvCxnSpPr>
            <a:stCxn id="115" idx="2"/>
            <a:endCxn id="116" idx="0"/>
          </p:cNvCxnSpPr>
          <p:nvPr/>
        </p:nvCxnSpPr>
        <p:spPr>
          <a:xfrm rot="-5400000" flipH="1">
            <a:off x="5797199" y="5508099"/>
            <a:ext cx="598200" cy="6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15" name="Google Shape;115;p3"/>
          <p:cNvSpPr/>
          <p:nvPr/>
        </p:nvSpPr>
        <p:spPr>
          <a:xfrm>
            <a:off x="6010274" y="5037849"/>
            <a:ext cx="171450" cy="171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7" name="Google Shape;117;p3"/>
          <p:cNvCxnSpPr>
            <a:stCxn id="118" idx="2"/>
            <a:endCxn id="119" idx="0"/>
          </p:cNvCxnSpPr>
          <p:nvPr/>
        </p:nvCxnSpPr>
        <p:spPr>
          <a:xfrm rot="5400000">
            <a:off x="4377900" y="1084934"/>
            <a:ext cx="599400" cy="2836800"/>
          </a:xfrm>
          <a:prstGeom prst="bentConnector3">
            <a:avLst>
              <a:gd name="adj1" fmla="val 50007"/>
            </a:avLst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20" name="Google Shape;120;p3"/>
          <p:cNvCxnSpPr>
            <a:stCxn id="118" idx="2"/>
            <a:endCxn id="121" idx="0"/>
          </p:cNvCxnSpPr>
          <p:nvPr/>
        </p:nvCxnSpPr>
        <p:spPr>
          <a:xfrm rot="-5400000" flipH="1">
            <a:off x="7367850" y="931784"/>
            <a:ext cx="599400" cy="3143100"/>
          </a:xfrm>
          <a:prstGeom prst="bentConnector3">
            <a:avLst>
              <a:gd name="adj1" fmla="val 50007"/>
            </a:avLst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18" name="Google Shape;118;p3"/>
          <p:cNvSpPr/>
          <p:nvPr/>
        </p:nvSpPr>
        <p:spPr>
          <a:xfrm>
            <a:off x="6010275" y="2032184"/>
            <a:ext cx="171450" cy="171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4" name="Google Shape;124;p3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ОСНОВНЫЕ УЧАСТНИКИ ПРОФИЛАКТИКИ  </a:t>
            </a:r>
            <a:endParaRPr sz="24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126" name="Google Shape;126;p3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27" name="Google Shape;127;p3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"/>
          <p:cNvSpPr/>
          <p:nvPr/>
        </p:nvSpPr>
        <p:spPr>
          <a:xfrm>
            <a:off x="3330884" y="1464268"/>
            <a:ext cx="5530231" cy="77093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АДМИНИСТРАЦИЯ </a:t>
            </a:r>
            <a:br>
              <a:rPr lang="ru-RU" sz="20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sz="20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ОРГАНИЗАЦИИ ОБРАЗОВАНИЯ</a:t>
            </a:r>
            <a:endParaRPr/>
          </a:p>
        </p:txBody>
      </p:sp>
      <p:sp>
        <p:nvSpPr>
          <p:cNvPr id="129" name="Google Shape;129;p3"/>
          <p:cNvSpPr/>
          <p:nvPr/>
        </p:nvSpPr>
        <p:spPr>
          <a:xfrm>
            <a:off x="3330884" y="4457417"/>
            <a:ext cx="5530231" cy="770932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РУКОВОДИТЕЛЬ </a:t>
            </a:r>
            <a:br>
              <a:rPr lang="ru-RU" sz="20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sz="20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ОРГАНИЗАЦИИ ОБРАЗОВАНИЯ</a:t>
            </a:r>
            <a:endParaRPr/>
          </a:p>
        </p:txBody>
      </p:sp>
      <p:sp>
        <p:nvSpPr>
          <p:cNvPr id="119" name="Google Shape;119;p3"/>
          <p:cNvSpPr/>
          <p:nvPr/>
        </p:nvSpPr>
        <p:spPr>
          <a:xfrm>
            <a:off x="1249777" y="2803116"/>
            <a:ext cx="401870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обеспечивает</a:t>
            </a:r>
            <a:r>
              <a:rPr lang="ru-RU" sz="1800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 </a:t>
            </a:r>
            <a:r>
              <a:rPr lang="ru-RU" sz="1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деятельность</a:t>
            </a:r>
            <a:r>
              <a:rPr lang="ru-RU" sz="18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 по профилактике и предупреждению травли</a:t>
            </a:r>
            <a:endParaRPr sz="18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1" name="Google Shape;121;p3"/>
          <p:cNvSpPr/>
          <p:nvPr/>
        </p:nvSpPr>
        <p:spPr>
          <a:xfrm>
            <a:off x="6884017" y="2803116"/>
            <a:ext cx="4710319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создает условия </a:t>
            </a:r>
            <a:r>
              <a:rPr lang="ru-RU" sz="18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образовательной среде, направленные на формирование уважения прав и интересов участников образовательного процесса, культуры нулевой терпимости к травле</a:t>
            </a:r>
            <a:endParaRPr/>
          </a:p>
        </p:txBody>
      </p:sp>
      <p:sp>
        <p:nvSpPr>
          <p:cNvPr id="116" name="Google Shape;116;p3"/>
          <p:cNvSpPr/>
          <p:nvPr/>
        </p:nvSpPr>
        <p:spPr>
          <a:xfrm>
            <a:off x="3048000" y="5807425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ежегодно к началу учебного года </a:t>
            </a:r>
            <a:r>
              <a:rPr lang="ru-RU" sz="1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утверждает план </a:t>
            </a:r>
            <a:r>
              <a:rPr lang="ru-RU" sz="18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по профилактике травли (буллинга) ребенка</a:t>
            </a:r>
            <a:endParaRPr/>
          </a:p>
        </p:txBody>
      </p:sp>
      <p:pic>
        <p:nvPicPr>
          <p:cNvPr id="130" name="Google Shape;130;p3"/>
          <p:cNvPicPr preferRelativeResize="0"/>
          <p:nvPr/>
        </p:nvPicPr>
        <p:blipFill rotWithShape="1">
          <a:blip r:embed="rId5">
            <a:alphaModFix/>
          </a:blip>
          <a:srcRect l="6355" t="6355" r="5738" b="5738"/>
          <a:stretch/>
        </p:blipFill>
        <p:spPr>
          <a:xfrm>
            <a:off x="11162998" y="241181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4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4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4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ПЛАН ПРОФИЛАКТИКИ ТРАВЛИ (БУЛЛИНГА)</a:t>
            </a:r>
            <a:endParaRPr sz="24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139" name="Google Shape;139;p4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0" name="Google Shape;140;p4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4"/>
          <p:cNvSpPr/>
          <p:nvPr/>
        </p:nvSpPr>
        <p:spPr>
          <a:xfrm>
            <a:off x="439128" y="2057399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439128" y="270712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>
            <a:off x="439128" y="335685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439128" y="4006580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/>
          <p:nvPr/>
        </p:nvSpPr>
        <p:spPr>
          <a:xfrm>
            <a:off x="439128" y="4656307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4"/>
          <p:cNvSpPr/>
          <p:nvPr/>
        </p:nvSpPr>
        <p:spPr>
          <a:xfrm>
            <a:off x="439128" y="53060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4"/>
          <p:cNvSpPr/>
          <p:nvPr/>
        </p:nvSpPr>
        <p:spPr>
          <a:xfrm>
            <a:off x="439128" y="595576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4"/>
          <p:cNvSpPr/>
          <p:nvPr/>
        </p:nvSpPr>
        <p:spPr>
          <a:xfrm>
            <a:off x="527037" y="2057399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49" name="Google Shape;149;p4"/>
          <p:cNvSpPr/>
          <p:nvPr/>
        </p:nvSpPr>
        <p:spPr>
          <a:xfrm>
            <a:off x="527037" y="270712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0" name="Google Shape;150;p4"/>
          <p:cNvSpPr/>
          <p:nvPr/>
        </p:nvSpPr>
        <p:spPr>
          <a:xfrm>
            <a:off x="527037" y="335685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1" name="Google Shape;151;p4"/>
          <p:cNvSpPr/>
          <p:nvPr/>
        </p:nvSpPr>
        <p:spPr>
          <a:xfrm>
            <a:off x="527037" y="4006580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2" name="Google Shape;152;p4"/>
          <p:cNvSpPr/>
          <p:nvPr/>
        </p:nvSpPr>
        <p:spPr>
          <a:xfrm>
            <a:off x="527037" y="4656307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5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3" name="Google Shape;153;p4"/>
          <p:cNvSpPr/>
          <p:nvPr/>
        </p:nvSpPr>
        <p:spPr>
          <a:xfrm>
            <a:off x="527037" y="53060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6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4" name="Google Shape;154;p4"/>
          <p:cNvSpPr/>
          <p:nvPr/>
        </p:nvSpPr>
        <p:spPr>
          <a:xfrm>
            <a:off x="527037" y="595576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7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5" name="Google Shape;155;p4"/>
          <p:cNvSpPr/>
          <p:nvPr/>
        </p:nvSpPr>
        <p:spPr>
          <a:xfrm>
            <a:off x="1544720" y="2057399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повышению осведомленности детей, родителей, педагогов путем проведения информационно-разъяснительной работы не реже 1 (одного) раза в четверть</a:t>
            </a:r>
            <a:endParaRPr/>
          </a:p>
        </p:txBody>
      </p:sp>
      <p:sp>
        <p:nvSpPr>
          <p:cNvPr id="156" name="Google Shape;156;p4"/>
          <p:cNvSpPr/>
          <p:nvPr/>
        </p:nvSpPr>
        <p:spPr>
          <a:xfrm>
            <a:off x="1544719" y="2707126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повышению профессиональной компетентности педагогов через их участие в обучающих семинарах и др.</a:t>
            </a:r>
            <a:endParaRPr/>
          </a:p>
        </p:txBody>
      </p:sp>
      <p:sp>
        <p:nvSpPr>
          <p:cNvPr id="157" name="Google Shape;157;p4"/>
          <p:cNvSpPr/>
          <p:nvPr/>
        </p:nvSpPr>
        <p:spPr>
          <a:xfrm>
            <a:off x="1544718" y="3356854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информированию детей и родителей о недопустимости травли ребенка;</a:t>
            </a:r>
            <a:endParaRPr/>
          </a:p>
        </p:txBody>
      </p:sp>
      <p:sp>
        <p:nvSpPr>
          <p:cNvPr id="158" name="Google Shape;158;p4"/>
          <p:cNvSpPr/>
          <p:nvPr/>
        </p:nvSpPr>
        <p:spPr>
          <a:xfrm>
            <a:off x="1544717" y="4006581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незамедлительному реагированию на признаки травли;</a:t>
            </a:r>
            <a:endParaRPr/>
          </a:p>
        </p:txBody>
      </p:sp>
      <p:sp>
        <p:nvSpPr>
          <p:cNvPr id="159" name="Google Shape;159;p4"/>
          <p:cNvSpPr/>
          <p:nvPr/>
        </p:nvSpPr>
        <p:spPr>
          <a:xfrm>
            <a:off x="1544716" y="4656308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rgbClr val="C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оказанию детям социальной, психолого-педагогической помощи педагогами-психологами, социальными педагогами с регистрацией в журнале учета консультаций педагога-психолога </a:t>
            </a:r>
            <a:endParaRPr/>
          </a:p>
        </p:txBody>
      </p:sp>
      <p:sp>
        <p:nvSpPr>
          <p:cNvPr id="160" name="Google Shape;160;p4"/>
          <p:cNvSpPr/>
          <p:nvPr/>
        </p:nvSpPr>
        <p:spPr>
          <a:xfrm>
            <a:off x="1544715" y="5306035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проведению мониторинга воспитательного процесса и условий образовательной среды на предмет соблюдения прав и интересов детей, обеспеченности ресурсами для их обучения, воспитания и безопасного нахождения в организациях образования;</a:t>
            </a:r>
            <a:endParaRPr/>
          </a:p>
        </p:txBody>
      </p:sp>
      <p:sp>
        <p:nvSpPr>
          <p:cNvPr id="161" name="Google Shape;161;p4"/>
          <p:cNvSpPr/>
          <p:nvPr/>
        </p:nvSpPr>
        <p:spPr>
          <a:xfrm>
            <a:off x="1544714" y="5955763"/>
            <a:ext cx="10333601" cy="57235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рассмотрению на заседаниях коллегиальных органов управления организацией образования с привлечением родительского комитета вопроса предупреждения и профилактики травли.</a:t>
            </a:r>
            <a:endParaRPr/>
          </a:p>
        </p:txBody>
      </p:sp>
      <p:cxnSp>
        <p:nvCxnSpPr>
          <p:cNvPr id="162" name="Google Shape;162;p4"/>
          <p:cNvCxnSpPr>
            <a:stCxn id="148" idx="0"/>
            <a:endCxn id="155" idx="1"/>
          </p:cNvCxnSpPr>
          <p:nvPr/>
        </p:nvCxnSpPr>
        <p:spPr>
          <a:xfrm>
            <a:off x="1365287" y="2343579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3" name="Google Shape;163;p4"/>
          <p:cNvCxnSpPr>
            <a:stCxn id="149" idx="0"/>
            <a:endCxn id="156" idx="1"/>
          </p:cNvCxnSpPr>
          <p:nvPr/>
        </p:nvCxnSpPr>
        <p:spPr>
          <a:xfrm>
            <a:off x="1365287" y="2993306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4" name="Google Shape;164;p4"/>
          <p:cNvCxnSpPr/>
          <p:nvPr/>
        </p:nvCxnSpPr>
        <p:spPr>
          <a:xfrm>
            <a:off x="1365287" y="3643033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5" name="Google Shape;165;p4"/>
          <p:cNvCxnSpPr/>
          <p:nvPr/>
        </p:nvCxnSpPr>
        <p:spPr>
          <a:xfrm>
            <a:off x="1365287" y="4292761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6" name="Google Shape;166;p4"/>
          <p:cNvCxnSpPr/>
          <p:nvPr/>
        </p:nvCxnSpPr>
        <p:spPr>
          <a:xfrm>
            <a:off x="1365287" y="4942488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7" name="Google Shape;167;p4"/>
          <p:cNvCxnSpPr/>
          <p:nvPr/>
        </p:nvCxnSpPr>
        <p:spPr>
          <a:xfrm>
            <a:off x="1365287" y="5592215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8" name="Google Shape;168;p4"/>
          <p:cNvCxnSpPr/>
          <p:nvPr/>
        </p:nvCxnSpPr>
        <p:spPr>
          <a:xfrm>
            <a:off x="1365287" y="6241942"/>
            <a:ext cx="179432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69" name="Google Shape;169;p4"/>
          <p:cNvSpPr/>
          <p:nvPr/>
        </p:nvSpPr>
        <p:spPr>
          <a:xfrm>
            <a:off x="3330884" y="1355500"/>
            <a:ext cx="5530231" cy="496759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ПЛАН ВКЛЮЧАЕТ МЕРОПРИЯТИЯ ПО</a:t>
            </a:r>
            <a:endParaRPr/>
          </a:p>
        </p:txBody>
      </p:sp>
      <p:pic>
        <p:nvPicPr>
          <p:cNvPr id="170" name="Google Shape;170;p4"/>
          <p:cNvPicPr preferRelativeResize="0"/>
          <p:nvPr/>
        </p:nvPicPr>
        <p:blipFill rotWithShape="1">
          <a:blip r:embed="rId5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"/>
          <p:cNvSpPr/>
          <p:nvPr/>
        </p:nvSpPr>
        <p:spPr>
          <a:xfrm>
            <a:off x="2828699" y="1338405"/>
            <a:ext cx="8673457" cy="105329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5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5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5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ОСНОВНЫЕ ДОКУМЕНТЫ ПЕДАГОГА-ПСИХОЛОГА</a:t>
            </a:r>
            <a:endParaRPr sz="24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180" name="Google Shape;180;p5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81" name="Google Shape;181;p5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5"/>
          <p:cNvSpPr/>
          <p:nvPr/>
        </p:nvSpPr>
        <p:spPr>
          <a:xfrm>
            <a:off x="1692062" y="1338405"/>
            <a:ext cx="9652390" cy="1053296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algn="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183" name="Google Shape;183;p5"/>
          <p:cNvPicPr preferRelativeResize="0"/>
          <p:nvPr/>
        </p:nvPicPr>
        <p:blipFill rotWithShape="1">
          <a:blip r:embed="rId5">
            <a:alphaModFix/>
          </a:blip>
          <a:srcRect l="60877" t="29414" r="21886" b="40994"/>
          <a:stretch/>
        </p:blipFill>
        <p:spPr>
          <a:xfrm>
            <a:off x="682477" y="1338405"/>
            <a:ext cx="1090765" cy="1053296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5"/>
          <p:cNvSpPr/>
          <p:nvPr/>
        </p:nvSpPr>
        <p:spPr>
          <a:xfrm>
            <a:off x="1994080" y="1495721"/>
            <a:ext cx="921026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Приказ Министра образования и науки Республики Казахстан от 06.04.2020 г. № 130 </a:t>
            </a:r>
            <a:br>
              <a:rPr lang="ru-RU" sz="14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</a:br>
            <a:r>
              <a:rPr lang="ru-RU" sz="14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«Об утверждении Перечня документов, обязательных для ведения педагогами организаций дошкольного воспитания и обучения, среднего, специального, дополнительного, технического и профессионального, послесреднего образования, и их формы»</a:t>
            </a:r>
            <a:endParaRPr/>
          </a:p>
        </p:txBody>
      </p:sp>
      <p:pic>
        <p:nvPicPr>
          <p:cNvPr id="185" name="Google Shape;185;p5"/>
          <p:cNvPicPr preferRelativeResize="0"/>
          <p:nvPr/>
        </p:nvPicPr>
        <p:blipFill rotWithShape="1">
          <a:blip r:embed="rId6">
            <a:alphaModFix/>
          </a:blip>
          <a:srcRect l="26534" t="35846" r="26993" b="46178"/>
          <a:stretch/>
        </p:blipFill>
        <p:spPr>
          <a:xfrm>
            <a:off x="561909" y="4464732"/>
            <a:ext cx="11073118" cy="2242682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5"/>
          <p:cNvSpPr/>
          <p:nvPr/>
        </p:nvSpPr>
        <p:spPr>
          <a:xfrm>
            <a:off x="3048000" y="2548696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Педагог-психолог один раз до начала учебного года разрабатывает и в течение учебного года реализует:</a:t>
            </a:r>
            <a:endParaRPr/>
          </a:p>
        </p:txBody>
      </p:sp>
      <p:sp>
        <p:nvSpPr>
          <p:cNvPr id="187" name="Google Shape;187;p5"/>
          <p:cNvSpPr/>
          <p:nvPr/>
        </p:nvSpPr>
        <p:spPr>
          <a:xfrm>
            <a:off x="1554059" y="3279003"/>
            <a:ext cx="358711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план работы педагога-психолога на учебный год (в бумажном или электронном формате word (ворд) или pdf (пдф)</a:t>
            </a:r>
            <a:endParaRPr/>
          </a:p>
        </p:txBody>
      </p:sp>
      <p:sp>
        <p:nvSpPr>
          <p:cNvPr id="188" name="Google Shape;188;p5"/>
          <p:cNvSpPr/>
          <p:nvPr/>
        </p:nvSpPr>
        <p:spPr>
          <a:xfrm>
            <a:off x="7074126" y="3279003"/>
            <a:ext cx="442924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в течение учебного года ведет журнал учета консультаций педагога-психолога (в бумажном или электронном формате word (ворд) или pdf (пдф).</a:t>
            </a:r>
            <a:endParaRPr/>
          </a:p>
        </p:txBody>
      </p:sp>
      <p:cxnSp>
        <p:nvCxnSpPr>
          <p:cNvPr id="189" name="Google Shape;189;p5"/>
          <p:cNvCxnSpPr/>
          <p:nvPr/>
        </p:nvCxnSpPr>
        <p:spPr>
          <a:xfrm rot="10800000" flipH="1">
            <a:off x="-3811" y="4370033"/>
            <a:ext cx="12199622" cy="1"/>
          </a:xfrm>
          <a:prstGeom prst="straightConnector1">
            <a:avLst/>
          </a:prstGeom>
          <a:noFill/>
          <a:ln w="1905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0" name="Google Shape;190;p5" descr="Документ со сплошной заливкой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339393" y="3279002"/>
            <a:ext cx="763117" cy="763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" descr="Список со сплошной заливкой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8469" y="3279003"/>
            <a:ext cx="763117" cy="76311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2" name="Google Shape;192;p5"/>
          <p:cNvCxnSpPr/>
          <p:nvPr/>
        </p:nvCxnSpPr>
        <p:spPr>
          <a:xfrm>
            <a:off x="1554059" y="3343131"/>
            <a:ext cx="0" cy="634860"/>
          </a:xfrm>
          <a:prstGeom prst="straightConnector1">
            <a:avLst/>
          </a:prstGeom>
          <a:noFill/>
          <a:ln w="1905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3" name="Google Shape;193;p5"/>
          <p:cNvCxnSpPr/>
          <p:nvPr/>
        </p:nvCxnSpPr>
        <p:spPr>
          <a:xfrm>
            <a:off x="7074126" y="3363757"/>
            <a:ext cx="0" cy="634860"/>
          </a:xfrm>
          <a:prstGeom prst="straightConnector1">
            <a:avLst/>
          </a:prstGeom>
          <a:noFill/>
          <a:ln w="19050" cap="flat" cmpd="sng">
            <a:solidFill>
              <a:srgbClr val="2F5597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94" name="Google Shape;194;p5"/>
          <p:cNvPicPr preferRelativeResize="0"/>
          <p:nvPr/>
        </p:nvPicPr>
        <p:blipFill rotWithShape="1">
          <a:blip r:embed="rId9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6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6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6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ОТРИЦАТЕЛЬНЫЙ ПРИМЕР ПЛАНА ПРОФИЛАКТИКИ БУЛЛИНГА</a:t>
            </a:r>
            <a:endParaRPr sz="24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03" name="Google Shape;203;p6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04" name="Google Shape;204;p6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6"/>
          <p:cNvPicPr preferRelativeResize="0"/>
          <p:nvPr/>
        </p:nvPicPr>
        <p:blipFill rotWithShape="1">
          <a:blip r:embed="rId5">
            <a:alphaModFix/>
          </a:blip>
          <a:srcRect l="29605" t="78011" r="14200" b="14293"/>
          <a:stretch/>
        </p:blipFill>
        <p:spPr>
          <a:xfrm>
            <a:off x="1116717" y="6010502"/>
            <a:ext cx="10276764" cy="7915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6"/>
          <p:cNvPicPr preferRelativeResize="0"/>
          <p:nvPr/>
        </p:nvPicPr>
        <p:blipFill rotWithShape="1">
          <a:blip r:embed="rId5">
            <a:alphaModFix/>
          </a:blip>
          <a:srcRect l="29605" t="20168" r="14200" b="31961"/>
          <a:stretch/>
        </p:blipFill>
        <p:spPr>
          <a:xfrm>
            <a:off x="1116717" y="1085935"/>
            <a:ext cx="10276764" cy="4924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6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999" y="1481870"/>
            <a:ext cx="2554445" cy="5108891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7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7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5" name="Google Shape;215;p7"/>
          <p:cNvPicPr preferRelativeResize="0"/>
          <p:nvPr/>
        </p:nvPicPr>
        <p:blipFill rotWithShape="1">
          <a:blip r:embed="rId4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7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ОСНОВНЫЕ ШАГИ ПРИ ВЫЯВЛЕНИИ БУЛЛИНГА</a:t>
            </a:r>
            <a:endParaRPr sz="24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17" name="Google Shape;217;p7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18" name="Google Shape;218;p7"/>
          <p:cNvPicPr preferRelativeResize="0"/>
          <p:nvPr/>
        </p:nvPicPr>
        <p:blipFill rotWithShape="1">
          <a:blip r:embed="rId5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7"/>
          <p:cNvSpPr/>
          <p:nvPr/>
        </p:nvSpPr>
        <p:spPr>
          <a:xfrm>
            <a:off x="2407297" y="4519078"/>
            <a:ext cx="9110617" cy="1033724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7"/>
          <p:cNvSpPr/>
          <p:nvPr/>
        </p:nvSpPr>
        <p:spPr>
          <a:xfrm>
            <a:off x="2378852" y="2396910"/>
            <a:ext cx="9110618" cy="1033724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3023279" y="2404307"/>
            <a:ext cx="8273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При поступлении информации о факте травли в отдел образования либо в организацию образования информация регистрируется ответственным лицом в журнале учета информации о травле</a:t>
            </a:r>
            <a:endParaRPr/>
          </a:p>
        </p:txBody>
      </p:sp>
      <p:sp>
        <p:nvSpPr>
          <p:cNvPr id="222" name="Google Shape;222;p7"/>
          <p:cNvSpPr/>
          <p:nvPr/>
        </p:nvSpPr>
        <p:spPr>
          <a:xfrm>
            <a:off x="3023280" y="4681997"/>
            <a:ext cx="732448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В течение 1 дня доводится до руководителя отдела образования либо организации образования</a:t>
            </a:r>
            <a:endParaRPr/>
          </a:p>
        </p:txBody>
      </p:sp>
      <p:sp>
        <p:nvSpPr>
          <p:cNvPr id="223" name="Google Shape;223;p7"/>
          <p:cNvSpPr/>
          <p:nvPr/>
        </p:nvSpPr>
        <p:spPr>
          <a:xfrm>
            <a:off x="1887987" y="2395276"/>
            <a:ext cx="1033724" cy="1033724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1887987" y="4519078"/>
            <a:ext cx="1033724" cy="1033724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Google Shape;225;p7" descr="Газета со сплошной заливкой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47649" y="2454938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7" descr="Лектор со сплошной заливкой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47649" y="4578740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7"/>
          <p:cNvPicPr preferRelativeResize="0"/>
          <p:nvPr/>
        </p:nvPicPr>
        <p:blipFill rotWithShape="1">
          <a:blip r:embed="rId8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"/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8"/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8"/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8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7" name="Google Shape;237;p8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8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ПРАВИЛА ПРОФИЛАКТИКИ ТРАВЛИ (БУЛЛИНГА) РЕБЕНКА</a:t>
            </a:r>
            <a:endParaRPr/>
          </a:p>
        </p:txBody>
      </p:sp>
      <p:cxnSp>
        <p:nvCxnSpPr>
          <p:cNvPr id="239" name="Google Shape;239;p8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0" name="Google Shape;240;p8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8"/>
          <p:cNvSpPr/>
          <p:nvPr/>
        </p:nvSpPr>
        <p:spPr>
          <a:xfrm>
            <a:off x="333597" y="1332051"/>
            <a:ext cx="11512078" cy="471034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АЛГОРИТМ ДЕЙСТВИЙ </a:t>
            </a:r>
            <a:r>
              <a:rPr lang="ru-RU" sz="1800" b="1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ОРГАНИЗАЦИИ ОБРАЗОВАНИЯ </a:t>
            </a:r>
            <a:r>
              <a:rPr lang="ru-RU" sz="18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ПОСТУПЛЕНИИ ИНФОРМАЦИИ О БУЛЛИНГЕ РЕБЕНКА</a:t>
            </a:r>
            <a:endParaRPr sz="18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2" name="Google Shape;242;p8"/>
          <p:cNvSpPr txBox="1"/>
          <p:nvPr/>
        </p:nvSpPr>
        <p:spPr>
          <a:xfrm>
            <a:off x="467024" y="4159868"/>
            <a:ext cx="26073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Заместитель руководителя по воспитательной работе</a:t>
            </a:r>
            <a:endParaRPr/>
          </a:p>
        </p:txBody>
      </p:sp>
      <p:sp>
        <p:nvSpPr>
          <p:cNvPr id="243" name="Google Shape;243;p8"/>
          <p:cNvSpPr/>
          <p:nvPr/>
        </p:nvSpPr>
        <p:spPr>
          <a:xfrm>
            <a:off x="3723767" y="20516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8"/>
          <p:cNvSpPr/>
          <p:nvPr/>
        </p:nvSpPr>
        <p:spPr>
          <a:xfrm>
            <a:off x="3723767" y="3741213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8"/>
          <p:cNvSpPr/>
          <p:nvPr/>
        </p:nvSpPr>
        <p:spPr>
          <a:xfrm>
            <a:off x="3811676" y="20516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46" name="Google Shape;246;p8"/>
          <p:cNvSpPr/>
          <p:nvPr/>
        </p:nvSpPr>
        <p:spPr>
          <a:xfrm>
            <a:off x="3811676" y="3741213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47" name="Google Shape;247;p8"/>
          <p:cNvCxnSpPr>
            <a:stCxn id="245" idx="0"/>
          </p:cNvCxnSpPr>
          <p:nvPr/>
        </p:nvCxnSpPr>
        <p:spPr>
          <a:xfrm>
            <a:off x="4649926" y="2337814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48" name="Google Shape;248;p8"/>
          <p:cNvCxnSpPr>
            <a:stCxn id="246" idx="0"/>
          </p:cNvCxnSpPr>
          <p:nvPr/>
        </p:nvCxnSpPr>
        <p:spPr>
          <a:xfrm>
            <a:off x="4649926" y="4027393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pic>
        <p:nvPicPr>
          <p:cNvPr id="249" name="Google Shape;249;p8" descr="Пользователь со сплошной заливкой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19771" y="3353442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8"/>
          <p:cNvSpPr txBox="1"/>
          <p:nvPr/>
        </p:nvSpPr>
        <p:spPr>
          <a:xfrm>
            <a:off x="4975730" y="2051634"/>
            <a:ext cx="6869944" cy="159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1400"/>
              <a:buFont typeface="Arial Narrow"/>
              <a:buNone/>
            </a:pPr>
            <a:r>
              <a:rPr lang="ru-RU" sz="1400" b="1" i="0" u="none" strike="noStrike" cap="none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формирует первичную информацию об участниках буллинга:</a:t>
            </a:r>
            <a:endParaRPr/>
          </a:p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фамилию, имя, отчество ребенка (членов семьи);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место проживания;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общую характеристику ребенка по месту учебы;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письменное пояснение классного руководителя, куратора, участников травли ребенка, педагога, родителей</a:t>
            </a:r>
            <a:endParaRPr/>
          </a:p>
        </p:txBody>
      </p:sp>
      <p:sp>
        <p:nvSpPr>
          <p:cNvPr id="251" name="Google Shape;251;p8"/>
          <p:cNvSpPr/>
          <p:nvPr/>
        </p:nvSpPr>
        <p:spPr>
          <a:xfrm>
            <a:off x="3723767" y="446383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8"/>
          <p:cNvSpPr/>
          <p:nvPr/>
        </p:nvSpPr>
        <p:spPr>
          <a:xfrm>
            <a:off x="3811676" y="446383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53" name="Google Shape;253;p8"/>
          <p:cNvCxnSpPr>
            <a:stCxn id="252" idx="0"/>
          </p:cNvCxnSpPr>
          <p:nvPr/>
        </p:nvCxnSpPr>
        <p:spPr>
          <a:xfrm>
            <a:off x="4649926" y="4750016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54" name="Google Shape;254;p8"/>
          <p:cNvSpPr/>
          <p:nvPr/>
        </p:nvSpPr>
        <p:spPr>
          <a:xfrm>
            <a:off x="3723767" y="5186459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8"/>
          <p:cNvSpPr/>
          <p:nvPr/>
        </p:nvSpPr>
        <p:spPr>
          <a:xfrm>
            <a:off x="3811676" y="5186459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56" name="Google Shape;256;p8"/>
          <p:cNvCxnSpPr>
            <a:stCxn id="255" idx="0"/>
          </p:cNvCxnSpPr>
          <p:nvPr/>
        </p:nvCxnSpPr>
        <p:spPr>
          <a:xfrm>
            <a:off x="4649926" y="5472639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57" name="Google Shape;257;p8"/>
          <p:cNvSpPr/>
          <p:nvPr/>
        </p:nvSpPr>
        <p:spPr>
          <a:xfrm>
            <a:off x="3723767" y="590908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8"/>
          <p:cNvSpPr/>
          <p:nvPr/>
        </p:nvSpPr>
        <p:spPr>
          <a:xfrm>
            <a:off x="3811676" y="590908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5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59" name="Google Shape;259;p8"/>
          <p:cNvCxnSpPr>
            <a:stCxn id="258" idx="0"/>
          </p:cNvCxnSpPr>
          <p:nvPr/>
        </p:nvCxnSpPr>
        <p:spPr>
          <a:xfrm>
            <a:off x="4649926" y="6195262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60" name="Google Shape;260;p8"/>
          <p:cNvSpPr txBox="1"/>
          <p:nvPr/>
        </p:nvSpPr>
        <p:spPr>
          <a:xfrm>
            <a:off x="4975729" y="3620550"/>
            <a:ext cx="6869945" cy="813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течение 1 рабочего дня после поступления информации проводит беседу с ребенком, подвергшемся буллингу, с инициатором/зачинщиком буллинга, их родителями с привлечением классного руководителя, педагога-психолога;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1" name="Google Shape;261;p8"/>
          <p:cNvSpPr txBox="1"/>
          <p:nvPr/>
        </p:nvSpPr>
        <p:spPr>
          <a:xfrm>
            <a:off x="4975730" y="4590933"/>
            <a:ext cx="6869945" cy="318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принимает меры по мирному урегулированию конфликта;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2" name="Google Shape;262;p8"/>
          <p:cNvSpPr txBox="1"/>
          <p:nvPr/>
        </p:nvSpPr>
        <p:spPr>
          <a:xfrm>
            <a:off x="4975730" y="5186555"/>
            <a:ext cx="6869944" cy="56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наличии медицинских показаний содействует оказанию медицинской помощи детям, пострадавшим от буллинга;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3" name="Google Shape;263;p8"/>
          <p:cNvSpPr txBox="1"/>
          <p:nvPr/>
        </p:nvSpPr>
        <p:spPr>
          <a:xfrm>
            <a:off x="4975730" y="5915517"/>
            <a:ext cx="6869944" cy="56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течение 1 рабочего дня после проведения беседы передает информацию о результатах проведенной работы руководителю организаций образования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264" name="Google Shape;264;p8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9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9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9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9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ПРАВИЛА ПРОФИЛАКТИКИ ТРАВЛИ (БУЛЛИНГА) РЕБЕНКА</a:t>
            </a:r>
            <a:endParaRPr/>
          </a:p>
        </p:txBody>
      </p:sp>
      <p:cxnSp>
        <p:nvCxnSpPr>
          <p:cNvPr id="273" name="Google Shape;273;p9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4" name="Google Shape;274;p9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9"/>
          <p:cNvSpPr/>
          <p:nvPr/>
        </p:nvSpPr>
        <p:spPr>
          <a:xfrm>
            <a:off x="333597" y="1332051"/>
            <a:ext cx="11512078" cy="471034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АЛГОРИТМ ДЕЙСТВИЙ </a:t>
            </a:r>
            <a:r>
              <a:rPr lang="ru-RU" sz="1800" b="1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ОТДЕЛА ОБРАЗОВАНИЯ </a:t>
            </a:r>
            <a:r>
              <a:rPr lang="ru-RU" sz="18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ПОСТУПЛЕНИИ ИНФОРМАЦИИ О БУЛЛИНГЕ РЕБЕНКА</a:t>
            </a:r>
            <a:endParaRPr sz="18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76" name="Google Shape;276;p9"/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9"/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9"/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9" name="Google Shape;279;p9"/>
          <p:cNvPicPr preferRelativeResize="0"/>
          <p:nvPr/>
        </p:nvPicPr>
        <p:blipFill rotWithShape="1">
          <a:blip r:embed="rId5">
            <a:alphaModFix/>
          </a:blip>
          <a:srcRect l="61140" t="29414" r="22214" b="40994"/>
          <a:stretch/>
        </p:blipFill>
        <p:spPr>
          <a:xfrm>
            <a:off x="946162" y="3520526"/>
            <a:ext cx="1608975" cy="1608975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9"/>
          <p:cNvSpPr/>
          <p:nvPr/>
        </p:nvSpPr>
        <p:spPr>
          <a:xfrm>
            <a:off x="3723767" y="20516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9"/>
          <p:cNvSpPr/>
          <p:nvPr/>
        </p:nvSpPr>
        <p:spPr>
          <a:xfrm>
            <a:off x="3723767" y="280436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9"/>
          <p:cNvSpPr/>
          <p:nvPr/>
        </p:nvSpPr>
        <p:spPr>
          <a:xfrm>
            <a:off x="3811676" y="2051634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83" name="Google Shape;283;p9"/>
          <p:cNvSpPr/>
          <p:nvPr/>
        </p:nvSpPr>
        <p:spPr>
          <a:xfrm>
            <a:off x="3811676" y="280436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84" name="Google Shape;284;p9"/>
          <p:cNvCxnSpPr>
            <a:stCxn id="282" idx="0"/>
          </p:cNvCxnSpPr>
          <p:nvPr/>
        </p:nvCxnSpPr>
        <p:spPr>
          <a:xfrm>
            <a:off x="4649926" y="2337814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285" name="Google Shape;285;p9"/>
          <p:cNvCxnSpPr>
            <a:stCxn id="283" idx="0"/>
          </p:cNvCxnSpPr>
          <p:nvPr/>
        </p:nvCxnSpPr>
        <p:spPr>
          <a:xfrm>
            <a:off x="4649926" y="3090542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86" name="Google Shape;286;p9"/>
          <p:cNvSpPr txBox="1"/>
          <p:nvPr/>
        </p:nvSpPr>
        <p:spPr>
          <a:xfrm>
            <a:off x="4975730" y="2082409"/>
            <a:ext cx="6869944" cy="587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течение 1 рабочего дня проводит регистрацию поступившей информации в соответствии с пунктом 1 статьи 64 АППК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87" name="Google Shape;287;p9"/>
          <p:cNvSpPr/>
          <p:nvPr/>
        </p:nvSpPr>
        <p:spPr>
          <a:xfrm>
            <a:off x="3723767" y="3537440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9"/>
          <p:cNvSpPr/>
          <p:nvPr/>
        </p:nvSpPr>
        <p:spPr>
          <a:xfrm>
            <a:off x="3811676" y="3537440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89" name="Google Shape;289;p9"/>
          <p:cNvCxnSpPr>
            <a:stCxn id="288" idx="0"/>
          </p:cNvCxnSpPr>
          <p:nvPr/>
        </p:nvCxnSpPr>
        <p:spPr>
          <a:xfrm>
            <a:off x="4649926" y="3823620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90" name="Google Shape;290;p9"/>
          <p:cNvSpPr/>
          <p:nvPr/>
        </p:nvSpPr>
        <p:spPr>
          <a:xfrm>
            <a:off x="3723767" y="541243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9"/>
          <p:cNvSpPr/>
          <p:nvPr/>
        </p:nvSpPr>
        <p:spPr>
          <a:xfrm>
            <a:off x="3811676" y="5412432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92" name="Google Shape;292;p9"/>
          <p:cNvCxnSpPr>
            <a:stCxn id="291" idx="0"/>
          </p:cNvCxnSpPr>
          <p:nvPr/>
        </p:nvCxnSpPr>
        <p:spPr>
          <a:xfrm>
            <a:off x="4649926" y="5698612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93" name="Google Shape;293;p9"/>
          <p:cNvSpPr/>
          <p:nvPr/>
        </p:nvSpPr>
        <p:spPr>
          <a:xfrm>
            <a:off x="3723767" y="613505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3811676" y="613505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5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295" name="Google Shape;295;p9"/>
          <p:cNvCxnSpPr>
            <a:stCxn id="294" idx="0"/>
          </p:cNvCxnSpPr>
          <p:nvPr/>
        </p:nvCxnSpPr>
        <p:spPr>
          <a:xfrm>
            <a:off x="4649926" y="6421235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296" name="Google Shape;296;p9"/>
          <p:cNvSpPr txBox="1"/>
          <p:nvPr/>
        </p:nvSpPr>
        <p:spPr>
          <a:xfrm>
            <a:off x="4975730" y="2957747"/>
            <a:ext cx="6869945" cy="340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течение 2 рабочих дней принимает решение о признании или не признании травли ребенка</a:t>
            </a:r>
            <a:endParaRPr/>
          </a:p>
        </p:txBody>
      </p:sp>
      <p:sp>
        <p:nvSpPr>
          <p:cNvPr id="297" name="Google Shape;297;p9"/>
          <p:cNvSpPr txBox="1"/>
          <p:nvPr/>
        </p:nvSpPr>
        <p:spPr>
          <a:xfrm>
            <a:off x="4975730" y="3487715"/>
            <a:ext cx="6869945" cy="1804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1400"/>
              <a:buFont typeface="Arial Narrow"/>
              <a:buNone/>
            </a:pPr>
            <a:r>
              <a:rPr lang="ru-RU" sz="1400" b="1" i="0" u="none" strike="noStrike" cap="none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принятии решения о признании буллинга:</a:t>
            </a:r>
            <a:endParaRPr/>
          </a:p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по согласованию с родителями принимает решение о социальной реабилитации несовершеннолетнего, подвергшегося буллингу, и о социальной адаптации несовершеннолетнего инициатора/зачинщика буллинга;</a:t>
            </a:r>
            <a:endParaRPr/>
          </a:p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в течение 1 рабочего дня информирует вышестоящий орган образования;</a:t>
            </a:r>
            <a:endParaRPr/>
          </a:p>
          <a:p>
            <a:pPr marL="285750" marR="0" lvl="0" indent="-2857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Char char="✔"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не позднее 2 дней передает информацию о принятом решении и данные о ребенке в организацию образования по месту его обучения</a:t>
            </a:r>
            <a:endParaRPr/>
          </a:p>
        </p:txBody>
      </p:sp>
      <p:sp>
        <p:nvSpPr>
          <p:cNvPr id="298" name="Google Shape;298;p9"/>
          <p:cNvSpPr txBox="1"/>
          <p:nvPr/>
        </p:nvSpPr>
        <p:spPr>
          <a:xfrm>
            <a:off x="4975730" y="5412528"/>
            <a:ext cx="6869944" cy="56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принимает меры по урегулированию инцидент, путем привлечения медиатора с согласия родителей детей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99" name="Google Shape;299;p9"/>
          <p:cNvSpPr txBox="1"/>
          <p:nvPr/>
        </p:nvSpPr>
        <p:spPr>
          <a:xfrm>
            <a:off x="4975730" y="6141490"/>
            <a:ext cx="6869944" cy="5659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 Narrow"/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принимает решение о прекращении травли (буллинга) ребенка при условии устранения нарушения его прав и законных интересов</a:t>
            </a:r>
            <a:endParaRPr sz="1400" b="0" i="0" u="none" strike="noStrike" cap="none">
              <a:solidFill>
                <a:srgbClr val="00000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pic>
        <p:nvPicPr>
          <p:cNvPr id="300" name="Google Shape;300;p9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"/>
          <p:cNvSpPr/>
          <p:nvPr/>
        </p:nvSpPr>
        <p:spPr>
          <a:xfrm>
            <a:off x="5394740" y="150586"/>
            <a:ext cx="5597940" cy="941941"/>
          </a:xfrm>
          <a:prstGeom prst="flowChartInputOutpu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0" y="146303"/>
            <a:ext cx="6518257" cy="946223"/>
          </a:xfrm>
          <a:prstGeom prst="flowChartProcess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" name="Google Shape;307;p10"/>
          <p:cNvPicPr preferRelativeResize="0"/>
          <p:nvPr/>
        </p:nvPicPr>
        <p:blipFill rotWithShape="1">
          <a:blip r:embed="rId3">
            <a:alphaModFix/>
          </a:blip>
          <a:srcRect r="80951"/>
          <a:stretch/>
        </p:blipFill>
        <p:spPr>
          <a:xfrm>
            <a:off x="10143885" y="150562"/>
            <a:ext cx="2051926" cy="946718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0"/>
          <p:cNvSpPr/>
          <p:nvPr/>
        </p:nvSpPr>
        <p:spPr>
          <a:xfrm>
            <a:off x="1227860" y="387428"/>
            <a:ext cx="8333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ПРАВИЛА ПРОФИЛАКТИКИ ТРАВЛИ (БУЛЛИНГА) РЕБЕНКА</a:t>
            </a:r>
            <a:endParaRPr/>
          </a:p>
        </p:txBody>
      </p:sp>
      <p:cxnSp>
        <p:nvCxnSpPr>
          <p:cNvPr id="309" name="Google Shape;309;p10"/>
          <p:cNvCxnSpPr/>
          <p:nvPr/>
        </p:nvCxnSpPr>
        <p:spPr>
          <a:xfrm>
            <a:off x="1116717" y="146303"/>
            <a:ext cx="0" cy="946223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10" name="Google Shape;310;p10"/>
          <p:cNvPicPr preferRelativeResize="0"/>
          <p:nvPr/>
        </p:nvPicPr>
        <p:blipFill rotWithShape="1">
          <a:blip r:embed="rId4">
            <a:alphaModFix/>
          </a:blip>
          <a:srcRect l="13389" t="15028" r="12833" b="12302"/>
          <a:stretch/>
        </p:blipFill>
        <p:spPr>
          <a:xfrm>
            <a:off x="177657" y="240144"/>
            <a:ext cx="768505" cy="756957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10"/>
          <p:cNvSpPr/>
          <p:nvPr/>
        </p:nvSpPr>
        <p:spPr>
          <a:xfrm>
            <a:off x="333597" y="1332051"/>
            <a:ext cx="11512078" cy="471034"/>
          </a:xfrm>
          <a:prstGeom prst="roundRect">
            <a:avLst>
              <a:gd name="adj" fmla="val 16667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АЛГОРИТМ ДЕЙСТВИЙ </a:t>
            </a:r>
            <a:r>
              <a:rPr lang="ru-RU" sz="1800" b="1">
                <a:solidFill>
                  <a:srgbClr val="FFFF00"/>
                </a:solidFill>
                <a:latin typeface="Arial Narrow"/>
                <a:ea typeface="Arial Narrow"/>
                <a:cs typeface="Arial Narrow"/>
                <a:sym typeface="Arial Narrow"/>
              </a:rPr>
              <a:t>ОРГАНИЗАЦИИ ОБРАЗОВАНИЯ ПОСЛЕ ПОЛУЧЕНИЯ</a:t>
            </a:r>
            <a:r>
              <a:rPr lang="ru-RU" sz="1800" b="1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rPr>
              <a:t> РЕШЕНИЯ ОТДЕЛА ОБРАЗОВАНИЯ</a:t>
            </a:r>
            <a:endParaRPr sz="1800" b="1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12" name="Google Shape;312;p10"/>
          <p:cNvSpPr/>
          <p:nvPr/>
        </p:nvSpPr>
        <p:spPr>
          <a:xfrm>
            <a:off x="514098" y="3297840"/>
            <a:ext cx="2911030" cy="2171677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0"/>
          <p:cNvSpPr/>
          <p:nvPr/>
        </p:nvSpPr>
        <p:spPr>
          <a:xfrm>
            <a:off x="418321" y="3139003"/>
            <a:ext cx="2911030" cy="2497202"/>
          </a:xfrm>
          <a:prstGeom prst="hexagon">
            <a:avLst>
              <a:gd name="adj" fmla="val 14264"/>
              <a:gd name="vf" fmla="val 115470"/>
            </a:avLst>
          </a:prstGeom>
          <a:solidFill>
            <a:srgbClr val="2F559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289368" y="2924564"/>
            <a:ext cx="2911030" cy="2926080"/>
          </a:xfrm>
          <a:prstGeom prst="hexagon">
            <a:avLst>
              <a:gd name="adj" fmla="val 14264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3723767" y="218486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0"/>
          <p:cNvSpPr/>
          <p:nvPr/>
        </p:nvSpPr>
        <p:spPr>
          <a:xfrm>
            <a:off x="3811676" y="2184865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1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17" name="Google Shape;317;p10"/>
          <p:cNvCxnSpPr>
            <a:stCxn id="316" idx="0"/>
          </p:cNvCxnSpPr>
          <p:nvPr/>
        </p:nvCxnSpPr>
        <p:spPr>
          <a:xfrm>
            <a:off x="4649926" y="2471045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18" name="Google Shape;318;p10"/>
          <p:cNvSpPr txBox="1"/>
          <p:nvPr/>
        </p:nvSpPr>
        <p:spPr>
          <a:xfrm>
            <a:off x="4975730" y="2265604"/>
            <a:ext cx="6869944" cy="410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составляет индивидуальный план работы для пострадавшего ребенка</a:t>
            </a:r>
            <a:endParaRPr/>
          </a:p>
        </p:txBody>
      </p:sp>
      <p:sp>
        <p:nvSpPr>
          <p:cNvPr id="319" name="Google Shape;319;p10"/>
          <p:cNvSpPr/>
          <p:nvPr/>
        </p:nvSpPr>
        <p:spPr>
          <a:xfrm>
            <a:off x="3723767" y="325966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0"/>
          <p:cNvSpPr/>
          <p:nvPr/>
        </p:nvSpPr>
        <p:spPr>
          <a:xfrm>
            <a:off x="3811676" y="3259666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2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21" name="Google Shape;321;p10"/>
          <p:cNvCxnSpPr>
            <a:stCxn id="320" idx="0"/>
          </p:cNvCxnSpPr>
          <p:nvPr/>
        </p:nvCxnSpPr>
        <p:spPr>
          <a:xfrm>
            <a:off x="4649926" y="3545846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22" name="Google Shape;322;p10"/>
          <p:cNvSpPr txBox="1"/>
          <p:nvPr/>
        </p:nvSpPr>
        <p:spPr>
          <a:xfrm>
            <a:off x="4975730" y="3181131"/>
            <a:ext cx="6869944" cy="72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составляет индивидуальный план работы для инициатора/зачинщика травли</a:t>
            </a:r>
            <a:endParaRPr/>
          </a:p>
        </p:txBody>
      </p:sp>
      <p:sp>
        <p:nvSpPr>
          <p:cNvPr id="323" name="Google Shape;323;p10"/>
          <p:cNvSpPr/>
          <p:nvPr/>
        </p:nvSpPr>
        <p:spPr>
          <a:xfrm>
            <a:off x="3723767" y="4334467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0"/>
          <p:cNvSpPr/>
          <p:nvPr/>
        </p:nvSpPr>
        <p:spPr>
          <a:xfrm>
            <a:off x="3811676" y="4334467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3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25" name="Google Shape;325;p10"/>
          <p:cNvCxnSpPr>
            <a:stCxn id="324" idx="0"/>
          </p:cNvCxnSpPr>
          <p:nvPr/>
        </p:nvCxnSpPr>
        <p:spPr>
          <a:xfrm>
            <a:off x="4649926" y="4620647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26" name="Google Shape;326;p10"/>
          <p:cNvSpPr txBox="1"/>
          <p:nvPr/>
        </p:nvSpPr>
        <p:spPr>
          <a:xfrm>
            <a:off x="4975730" y="4255932"/>
            <a:ext cx="6869944" cy="72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осуществляет постановку на внутришкольный учет ребенка, инициатора/зачинщика травли</a:t>
            </a:r>
            <a:endParaRPr dirty="0"/>
          </a:p>
        </p:txBody>
      </p:sp>
      <p:sp>
        <p:nvSpPr>
          <p:cNvPr id="327" name="Google Shape;327;p10"/>
          <p:cNvSpPr/>
          <p:nvPr/>
        </p:nvSpPr>
        <p:spPr>
          <a:xfrm>
            <a:off x="3723767" y="5409268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989EA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10"/>
          <p:cNvSpPr/>
          <p:nvPr/>
        </p:nvSpPr>
        <p:spPr>
          <a:xfrm>
            <a:off x="3811676" y="5409268"/>
            <a:ext cx="838250" cy="57235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  <a:effectLst>
            <a:outerShdw blurRad="50800" dist="38100" dir="10800000" algn="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>
                <a:solidFill>
                  <a:srgbClr val="2F5597"/>
                </a:solidFill>
                <a:latin typeface="Arial Narrow"/>
                <a:ea typeface="Arial Narrow"/>
                <a:cs typeface="Arial Narrow"/>
                <a:sym typeface="Arial Narrow"/>
              </a:rPr>
              <a:t>4</a:t>
            </a:r>
            <a:endParaRPr sz="2800" b="1">
              <a:solidFill>
                <a:srgbClr val="2F5597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cxnSp>
        <p:nvCxnSpPr>
          <p:cNvPr id="329" name="Google Shape;329;p10"/>
          <p:cNvCxnSpPr>
            <a:stCxn id="328" idx="0"/>
          </p:cNvCxnSpPr>
          <p:nvPr/>
        </p:nvCxnSpPr>
        <p:spPr>
          <a:xfrm>
            <a:off x="4649926" y="5695448"/>
            <a:ext cx="179400" cy="0"/>
          </a:xfrm>
          <a:prstGeom prst="straightConnector1">
            <a:avLst/>
          </a:prstGeom>
          <a:noFill/>
          <a:ln w="19050" cap="flat" cmpd="sng">
            <a:solidFill>
              <a:srgbClr val="989EAA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330" name="Google Shape;330;p10"/>
          <p:cNvSpPr txBox="1"/>
          <p:nvPr/>
        </p:nvSpPr>
        <p:spPr>
          <a:xfrm>
            <a:off x="4975730" y="5012183"/>
            <a:ext cx="6869944" cy="1366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rPr>
              <a:t>при отсутствии положительных изменений в поведении ребенка в течение 6 месяцев со дня постановки на внутришкольный учет направляет материалы в комиссию по делам несовершеннолетних и защите их прав для рассмотрения и вынесения рекомендаций</a:t>
            </a:r>
            <a:endParaRPr/>
          </a:p>
        </p:txBody>
      </p:sp>
      <p:pic>
        <p:nvPicPr>
          <p:cNvPr id="331" name="Google Shape;331;p10"/>
          <p:cNvPicPr preferRelativeResize="0"/>
          <p:nvPr/>
        </p:nvPicPr>
        <p:blipFill rotWithShape="1">
          <a:blip r:embed="rId5">
            <a:alphaModFix/>
          </a:blip>
          <a:srcRect l="60942" t="28948" r="22215" b="40642"/>
          <a:stretch/>
        </p:blipFill>
        <p:spPr>
          <a:xfrm>
            <a:off x="888781" y="3514200"/>
            <a:ext cx="1712204" cy="17389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10"/>
          <p:cNvPicPr preferRelativeResize="0"/>
          <p:nvPr/>
        </p:nvPicPr>
        <p:blipFill rotWithShape="1">
          <a:blip r:embed="rId6">
            <a:alphaModFix/>
          </a:blip>
          <a:srcRect l="6355" t="6355" r="5738" b="5738"/>
          <a:stretch/>
        </p:blipFill>
        <p:spPr>
          <a:xfrm>
            <a:off x="11168573" y="192587"/>
            <a:ext cx="851345" cy="851345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970</Words>
  <Application>Microsoft Office PowerPoint</Application>
  <PresentationFormat>Широкоэкранный</PresentationFormat>
  <Paragraphs>109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</vt:lpstr>
      <vt:lpstr>Tahoma</vt:lpstr>
      <vt:lpstr>Arial Narrow</vt:lpstr>
      <vt:lpstr>Cambria Math</vt:lpstr>
      <vt:lpstr>Arial</vt:lpstr>
      <vt:lpstr>Noto Sans Symbols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Овечкина Юлия Руслановна</dc:creator>
  <cp:lastModifiedBy>Овечкина Юлия Руслановна</cp:lastModifiedBy>
  <cp:revision>2</cp:revision>
  <dcterms:created xsi:type="dcterms:W3CDTF">2024-03-23T09:05:45Z</dcterms:created>
  <dcterms:modified xsi:type="dcterms:W3CDTF">2025-04-17T07:30:16Z</dcterms:modified>
</cp:coreProperties>
</file>