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07200" cy="99393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Ocugtvk4xROq4gHFwPYJ2zaxS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28"/>
  </p:normalViewPr>
  <p:slideViewPr>
    <p:cSldViewPr snapToGrid="0">
      <p:cViewPr varScale="1">
        <p:scale>
          <a:sx n="81" d="100"/>
          <a:sy n="81" d="100"/>
        </p:scale>
        <p:origin x="126" y="27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C4-5440-8071-C6A0C05171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</c:v>
                </c:pt>
                <c:pt idx="1">
                  <c:v>3 мес.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119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C4-5440-8071-C6A0C05171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0990319"/>
        <c:axId val="931000303"/>
      </c:barChart>
      <c:catAx>
        <c:axId val="930990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31000303"/>
        <c:crosses val="autoZero"/>
        <c:auto val="1"/>
        <c:lblAlgn val="ctr"/>
        <c:lblOffset val="100"/>
        <c:noMultiLvlLbl val="0"/>
      </c:catAx>
      <c:valAx>
        <c:axId val="9310003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0990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4750" y="745425"/>
            <a:ext cx="4538350" cy="3727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1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3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>
          <a:extLst>
            <a:ext uri="{FF2B5EF4-FFF2-40B4-BE49-F238E27FC236}">
              <a16:creationId xmlns:a16="http://schemas.microsoft.com/office/drawing/2014/main" id="{3BFF48F3-09C1-56FB-C9EF-448549B68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3:notes">
            <a:extLst>
              <a:ext uri="{FF2B5EF4-FFF2-40B4-BE49-F238E27FC236}">
                <a16:creationId xmlns:a16="http://schemas.microsoft.com/office/drawing/2014/main" id="{BDFABE17-C451-A6C9-0EE5-A18FA35FD8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3:notes">
            <a:extLst>
              <a:ext uri="{FF2B5EF4-FFF2-40B4-BE49-F238E27FC236}">
                <a16:creationId xmlns:a16="http://schemas.microsoft.com/office/drawing/2014/main" id="{8833B4C1-B796-78DE-0F29-F2265DAF26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66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788" y="0"/>
            <a:ext cx="12187212" cy="365990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0488" y="836145"/>
            <a:ext cx="2215812" cy="23209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"/>
          <p:cNvGrpSpPr/>
          <p:nvPr/>
        </p:nvGrpSpPr>
        <p:grpSpPr>
          <a:xfrm rot="5400000">
            <a:off x="7683712" y="1104618"/>
            <a:ext cx="1664397" cy="1639561"/>
            <a:chOff x="464266" y="2731227"/>
            <a:chExt cx="970345" cy="932948"/>
          </a:xfrm>
        </p:grpSpPr>
        <p:sp>
          <p:nvSpPr>
            <p:cNvPr id="87" name="Google Shape;87;p1"/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 rot="5400000">
            <a:off x="9326245" y="1104618"/>
            <a:ext cx="1664397" cy="1639561"/>
            <a:chOff x="464266" y="2731227"/>
            <a:chExt cx="970345" cy="932948"/>
          </a:xfrm>
        </p:grpSpPr>
        <p:sp>
          <p:nvSpPr>
            <p:cNvPr id="92" name="Google Shape;92;p1"/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 rot="5400000">
            <a:off x="1274445" y="1104618"/>
            <a:ext cx="1664397" cy="1639561"/>
            <a:chOff x="464266" y="2731227"/>
            <a:chExt cx="970345" cy="932948"/>
          </a:xfrm>
        </p:grpSpPr>
        <p:sp>
          <p:nvSpPr>
            <p:cNvPr id="97" name="Google Shape;97;p1"/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 rot="5400000">
            <a:off x="2916978" y="1104618"/>
            <a:ext cx="1664397" cy="1639561"/>
            <a:chOff x="464266" y="2731227"/>
            <a:chExt cx="970345" cy="932948"/>
          </a:xfrm>
        </p:grpSpPr>
        <p:sp>
          <p:nvSpPr>
            <p:cNvPr id="102" name="Google Shape;102;p1"/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06" name="Google Shape;106;p1"/>
          <p:cNvSpPr txBox="1"/>
          <p:nvPr/>
        </p:nvSpPr>
        <p:spPr>
          <a:xfrm>
            <a:off x="2042885" y="3989121"/>
            <a:ext cx="810622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ПРАВИЛА ПРОФИЛАКТИКИ </a:t>
            </a:r>
            <a:br>
              <a:rPr lang="ru-RU" sz="4000" b="1" i="0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4000" b="1" i="0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ТРАВЛИ (БУЛЛИНГА) РЕБЕНКА</a:t>
            </a: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0" y="107098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МИНИСТЕРСТВО ПРОСВЕЩЕНИЯ</a:t>
            </a:r>
            <a:br>
              <a:rPr lang="ru-RU"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РЕСПУБЛИКИ КАЗАХСТАН</a:t>
            </a:r>
            <a:endParaRPr/>
          </a:p>
        </p:txBody>
      </p:sp>
      <p:sp>
        <p:nvSpPr>
          <p:cNvPr id="108" name="Google Shape;108;p1"/>
          <p:cNvSpPr/>
          <p:nvPr/>
        </p:nvSpPr>
        <p:spPr>
          <a:xfrm>
            <a:off x="3362137" y="5302727"/>
            <a:ext cx="54677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Приказ Министра просвещения Республики Казахстан от 21.12.2022 года № 506</a:t>
            </a:r>
            <a:endParaRPr/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</a:blip>
          <a:srcRect l="1822" t="10993" r="71072" b="40665"/>
          <a:stretch/>
        </p:blipFill>
        <p:spPr>
          <a:xfrm>
            <a:off x="10613986" y="5252376"/>
            <a:ext cx="1278956" cy="1283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1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1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ПРАВИЛА ПРОФИЛАКТИКИ ТРАВЛИ (БУЛЛИНГА) РЕБЕНКА</a:t>
            </a:r>
            <a:endParaRPr/>
          </a:p>
        </p:txBody>
      </p:sp>
      <p:cxnSp>
        <p:nvCxnSpPr>
          <p:cNvPr id="341" name="Google Shape;341;p11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2" name="Google Shape;342;p11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1"/>
          <p:cNvSpPr/>
          <p:nvPr/>
        </p:nvSpPr>
        <p:spPr>
          <a:xfrm>
            <a:off x="333597" y="1332051"/>
            <a:ext cx="5330084" cy="1149892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 ОБРАЩЕНИИ ДЕТЕЙ, ПОСТРАДАВШИХ ОТ ТРАВЛИ (БУЛЛИНГА), ЗА МЕДИЦИНСКОЙ ПОМОЩЬЮ </a:t>
            </a:r>
            <a:r>
              <a:rPr lang="ru-RU" sz="1600" b="1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ОРГАНИЗАЦИЯ ЗДРАВООХРАНЕНИЯ:</a:t>
            </a:r>
            <a:endParaRPr sz="1600" b="1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6528321" y="1329369"/>
            <a:ext cx="5330084" cy="1149892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ОРГАНИЗАЦИИ ОБРАЗОВАНИЯ, ЗДРАВООХРАНЕНИЯ, СОЦИАЛЬНОЙ ЗАЩИТЫ </a:t>
            </a: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 ФАКТЕ ТРАВЛИ (БУЛЛИНГА) РЕБЕНКА НЕЗАМЕДЛИТЕЛЬНО В ПИСЬМЕННОМ ВИДЕ ИНФОРМИРУЮТ:</a:t>
            </a:r>
            <a:endParaRPr sz="16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333597" y="323922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1506" y="323922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32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47" name="Google Shape;347;p11"/>
          <p:cNvCxnSpPr>
            <a:stCxn id="346" idx="0"/>
          </p:cNvCxnSpPr>
          <p:nvPr/>
        </p:nvCxnSpPr>
        <p:spPr>
          <a:xfrm>
            <a:off x="1259756" y="3525404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48" name="Google Shape;348;p11"/>
          <p:cNvSpPr txBox="1"/>
          <p:nvPr/>
        </p:nvSpPr>
        <p:spPr>
          <a:xfrm>
            <a:off x="1585560" y="3318167"/>
            <a:ext cx="4078121" cy="41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регистрирует факт</a:t>
            </a:r>
            <a:endParaRPr/>
          </a:p>
        </p:txBody>
      </p:sp>
      <p:sp>
        <p:nvSpPr>
          <p:cNvPr id="349" name="Google Shape;349;p11"/>
          <p:cNvSpPr/>
          <p:nvPr/>
        </p:nvSpPr>
        <p:spPr>
          <a:xfrm>
            <a:off x="333597" y="4094545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421506" y="4094545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32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51" name="Google Shape;351;p11"/>
          <p:cNvCxnSpPr>
            <a:stCxn id="350" idx="0"/>
          </p:cNvCxnSpPr>
          <p:nvPr/>
        </p:nvCxnSpPr>
        <p:spPr>
          <a:xfrm>
            <a:off x="1259756" y="4380725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2" name="Google Shape;352;p11"/>
          <p:cNvSpPr txBox="1"/>
          <p:nvPr/>
        </p:nvSpPr>
        <p:spPr>
          <a:xfrm>
            <a:off x="1585560" y="3980615"/>
            <a:ext cx="407812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проводит визуальный осмотр ребенка</a:t>
            </a: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333597" y="494986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421506" y="494986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32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55" name="Google Shape;355;p11"/>
          <p:cNvCxnSpPr>
            <a:stCxn id="354" idx="0"/>
          </p:cNvCxnSpPr>
          <p:nvPr/>
        </p:nvCxnSpPr>
        <p:spPr>
          <a:xfrm>
            <a:off x="1259756" y="5236046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6" name="Google Shape;356;p11"/>
          <p:cNvSpPr txBox="1"/>
          <p:nvPr/>
        </p:nvSpPr>
        <p:spPr>
          <a:xfrm>
            <a:off x="1585560" y="4835936"/>
            <a:ext cx="407812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оказывает медицинскую помощь детям</a:t>
            </a:r>
            <a:endParaRPr/>
          </a:p>
        </p:txBody>
      </p:sp>
      <p:sp>
        <p:nvSpPr>
          <p:cNvPr id="357" name="Google Shape;357;p11"/>
          <p:cNvSpPr txBox="1"/>
          <p:nvPr/>
        </p:nvSpPr>
        <p:spPr>
          <a:xfrm>
            <a:off x="7785804" y="3299047"/>
            <a:ext cx="407812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отдел образования</a:t>
            </a:r>
            <a:endParaRPr/>
          </a:p>
        </p:txBody>
      </p:sp>
      <p:sp>
        <p:nvSpPr>
          <p:cNvPr id="358" name="Google Shape;358;p11"/>
          <p:cNvSpPr txBox="1"/>
          <p:nvPr/>
        </p:nvSpPr>
        <p:spPr>
          <a:xfrm>
            <a:off x="7785804" y="3993299"/>
            <a:ext cx="4078121" cy="76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организацию образования </a:t>
            </a:r>
            <a:br>
              <a:rPr lang="ru-RU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 месту обучения ребенка</a:t>
            </a:r>
            <a:endParaRPr/>
          </a:p>
        </p:txBody>
      </p:sp>
      <p:sp>
        <p:nvSpPr>
          <p:cNvPr id="359" name="Google Shape;359;p11"/>
          <p:cNvSpPr txBox="1"/>
          <p:nvPr/>
        </p:nvSpPr>
        <p:spPr>
          <a:xfrm>
            <a:off x="7785804" y="5009689"/>
            <a:ext cx="407812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органы внутренних дел</a:t>
            </a:r>
            <a:endParaRPr/>
          </a:p>
        </p:txBody>
      </p:sp>
      <p:pic>
        <p:nvPicPr>
          <p:cNvPr id="360" name="Google Shape;360;p11" descr="Полицейский мужской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9646" y="4720517"/>
            <a:ext cx="838249" cy="83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1" descr="Продается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43777" y="3866401"/>
            <a:ext cx="838249" cy="83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1" descr="Школа со сплошной заливкой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5618" y="3009875"/>
            <a:ext cx="838249" cy="83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1"/>
          <p:cNvPicPr preferRelativeResize="0"/>
          <p:nvPr/>
        </p:nvPicPr>
        <p:blipFill rotWithShape="1">
          <a:blip r:embed="rId8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>
            <a:off x="333597" y="1332051"/>
            <a:ext cx="11512078" cy="471034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 ОБРАЩЕНИИ РОДИТЕЛЯ РЕБЕНКА, ПОСТРАДАВШЕГО ОТ ТРАВЛИ (БУЛЛИНГА) </a:t>
            </a:r>
            <a:r>
              <a:rPr lang="ru-RU" sz="1800" b="1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В ОРГАНЫ ВНУТРЕННИХ ДЕЛ:</a:t>
            </a:r>
            <a:endParaRPr sz="1800" b="1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9" name="Google Shape;369;p12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12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ПРАВИЛА ПРОФИЛАКТИКИ ТРАВЛИ (БУЛЛИНГА) РЕБЕНКА</a:t>
            </a:r>
            <a:endParaRPr/>
          </a:p>
        </p:txBody>
      </p:sp>
      <p:cxnSp>
        <p:nvCxnSpPr>
          <p:cNvPr id="373" name="Google Shape;373;p12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4" name="Google Shape;374;p12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9" y="2062480"/>
            <a:ext cx="2554445" cy="451149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"/>
          <p:cNvSpPr/>
          <p:nvPr/>
        </p:nvSpPr>
        <p:spPr>
          <a:xfrm>
            <a:off x="1821064" y="5450647"/>
            <a:ext cx="9476856" cy="912847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2"/>
          <p:cNvSpPr/>
          <p:nvPr/>
        </p:nvSpPr>
        <p:spPr>
          <a:xfrm>
            <a:off x="2421963" y="4384533"/>
            <a:ext cx="9476856" cy="912847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2393518" y="3322316"/>
            <a:ext cx="9476856" cy="912847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/>
          <p:nvPr/>
        </p:nvSpPr>
        <p:spPr>
          <a:xfrm>
            <a:off x="1714288" y="2255666"/>
            <a:ext cx="9476856" cy="912847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2"/>
          <p:cNvSpPr/>
          <p:nvPr/>
        </p:nvSpPr>
        <p:spPr>
          <a:xfrm>
            <a:off x="2430684" y="2385353"/>
            <a:ext cx="84692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рассматривают поступившее обращение и проводят проверку при наличии признаков административного либо уголовного правонарушения</a:t>
            </a:r>
            <a:endParaRPr sz="1400" b="1">
              <a:solidFill>
                <a:srgbClr val="2A339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1" name="Google Shape;381;p12"/>
          <p:cNvSpPr/>
          <p:nvPr/>
        </p:nvSpPr>
        <p:spPr>
          <a:xfrm>
            <a:off x="3023278" y="3315631"/>
            <a:ext cx="877248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 отсутствии оснований к возбуждению уголовного дела, направляют сообщения о травле (</a:t>
            </a:r>
            <a:r>
              <a:rPr lang="ru-RU" sz="18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буллинга</a:t>
            </a:r>
            <a:r>
              <a:rPr lang="ru-RU" sz="1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 ребенка в орган, вышестоящий к организации образования, в которой произошел случай, для рассмотрения по существу и принятия решения</a:t>
            </a:r>
            <a:endParaRPr sz="1800" b="1" dirty="0">
              <a:solidFill>
                <a:srgbClr val="2A339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2" name="Google Shape;382;p12"/>
          <p:cNvSpPr/>
          <p:nvPr/>
        </p:nvSpPr>
        <p:spPr>
          <a:xfrm>
            <a:off x="3023280" y="4517791"/>
            <a:ext cx="73907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оказывают содействия органам образования в правовом воспитании несовершеннолетних, их законным представителям</a:t>
            </a:r>
            <a:endParaRPr/>
          </a:p>
        </p:txBody>
      </p:sp>
      <p:sp>
        <p:nvSpPr>
          <p:cNvPr id="383" name="Google Shape;383;p12"/>
          <p:cNvSpPr/>
          <p:nvPr/>
        </p:nvSpPr>
        <p:spPr>
          <a:xfrm>
            <a:off x="2537460" y="5445126"/>
            <a:ext cx="77550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привлекают представителя органа, осуществляющего функции по защите прав ребенка, педагогов или психологов, для проведения действий по рассмотрению факта травли (буллинга)</a:t>
            </a:r>
            <a:endParaRPr sz="1800" b="1">
              <a:solidFill>
                <a:srgbClr val="2A339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4" name="Google Shape;384;p12"/>
          <p:cNvSpPr/>
          <p:nvPr/>
        </p:nvSpPr>
        <p:spPr>
          <a:xfrm>
            <a:off x="1179000" y="2255666"/>
            <a:ext cx="914400" cy="91284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40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5" name="Google Shape;385;p12"/>
          <p:cNvSpPr/>
          <p:nvPr/>
        </p:nvSpPr>
        <p:spPr>
          <a:xfrm>
            <a:off x="1887987" y="3320873"/>
            <a:ext cx="914400" cy="91284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44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6" name="Google Shape;386;p12"/>
          <p:cNvSpPr/>
          <p:nvPr/>
        </p:nvSpPr>
        <p:spPr>
          <a:xfrm>
            <a:off x="1887987" y="4384533"/>
            <a:ext cx="914400" cy="91284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44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7" name="Google Shape;387;p12"/>
          <p:cNvSpPr/>
          <p:nvPr/>
        </p:nvSpPr>
        <p:spPr>
          <a:xfrm>
            <a:off x="1285776" y="5450647"/>
            <a:ext cx="914400" cy="91284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40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88" name="Google Shape;388;p12"/>
          <p:cNvPicPr preferRelativeResize="0"/>
          <p:nvPr/>
        </p:nvPicPr>
        <p:blipFill rotWithShape="1">
          <a:blip r:embed="rId6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13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ПРАВИЛА ПРОФИЛАКТИКИ ТРАВЛИ (БУЛЛИНГА) РЕБЕНКА</a:t>
            </a:r>
            <a:endParaRPr/>
          </a:p>
        </p:txBody>
      </p:sp>
      <p:cxnSp>
        <p:nvCxnSpPr>
          <p:cNvPr id="397" name="Google Shape;397;p13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8" name="Google Shape;398;p13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3"/>
          <p:cNvSpPr txBox="1"/>
          <p:nvPr/>
        </p:nvSpPr>
        <p:spPr>
          <a:xfrm>
            <a:off x="618374" y="4360062"/>
            <a:ext cx="111658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ТРАВЛЯ (БУЛЛИНГ) РЕБЕНКА СО СТОРОНЫ ПЕДАГОГА ОРГАНИЗАЦИЙ ОБРАЗОВАНИЯ В ОТНОШЕНИИ РЕБЕНКА (ДЕТЬМИ) В ПЕРИОД УЧЕБНО-ВОСПИТАТЕЛЬНОГО ПРОЦЕССА </a:t>
            </a:r>
            <a:r>
              <a:rPr lang="ru-RU" sz="24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РАССМАТРИВАЕТСЯ СОВЕТОМ ПО ПЕДАГОГИЧЕСКОЙ ЭТИКЕ</a:t>
            </a:r>
            <a:endParaRPr sz="240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00" name="Google Shape;400;p13"/>
          <p:cNvPicPr preferRelativeResize="0"/>
          <p:nvPr/>
        </p:nvPicPr>
        <p:blipFill rotWithShape="1">
          <a:blip r:embed="rId5">
            <a:alphaModFix/>
          </a:blip>
          <a:srcRect l="60942" t="29064" r="22018" b="40761"/>
          <a:stretch/>
        </p:blipFill>
        <p:spPr>
          <a:xfrm>
            <a:off x="4909720" y="1789899"/>
            <a:ext cx="2372560" cy="2363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13"/>
          <p:cNvCxnSpPr/>
          <p:nvPr/>
        </p:nvCxnSpPr>
        <p:spPr>
          <a:xfrm>
            <a:off x="1471353" y="5660570"/>
            <a:ext cx="9459883" cy="0"/>
          </a:xfrm>
          <a:prstGeom prst="straightConnector1">
            <a:avLst/>
          </a:prstGeom>
          <a:noFill/>
          <a:ln w="3810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2" name="Google Shape;402;p13"/>
          <p:cNvPicPr preferRelativeResize="0"/>
          <p:nvPr/>
        </p:nvPicPr>
        <p:blipFill rotWithShape="1">
          <a:blip r:embed="rId6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>
          <a:extLst>
            <a:ext uri="{FF2B5EF4-FFF2-40B4-BE49-F238E27FC236}">
              <a16:creationId xmlns:a16="http://schemas.microsoft.com/office/drawing/2014/main" id="{4AC19DF4-B4EC-08ED-91BC-623B4DB7A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">
            <a:extLst>
              <a:ext uri="{FF2B5EF4-FFF2-40B4-BE49-F238E27FC236}">
                <a16:creationId xmlns:a16="http://schemas.microsoft.com/office/drawing/2014/main" id="{35218B69-9E60-72F0-E42F-4F0722E76FC8}"/>
              </a:ext>
            </a:extLst>
          </p:cNvPr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>
            <a:extLst>
              <a:ext uri="{FF2B5EF4-FFF2-40B4-BE49-F238E27FC236}">
                <a16:creationId xmlns:a16="http://schemas.microsoft.com/office/drawing/2014/main" id="{82824FF9-A44E-8EDE-6A96-84997A40653D}"/>
              </a:ext>
            </a:extLst>
          </p:cNvPr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13">
            <a:extLst>
              <a:ext uri="{FF2B5EF4-FFF2-40B4-BE49-F238E27FC236}">
                <a16:creationId xmlns:a16="http://schemas.microsoft.com/office/drawing/2014/main" id="{D3F1D80F-9704-9166-B96C-993E9381D0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">
            <a:extLst>
              <a:ext uri="{FF2B5EF4-FFF2-40B4-BE49-F238E27FC236}">
                <a16:creationId xmlns:a16="http://schemas.microsoft.com/office/drawing/2014/main" id="{26FEF0D0-FECB-CFB0-D8D3-BF38C248C332}"/>
              </a:ext>
            </a:extLst>
          </p:cNvPr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ТРАВЛЯ (БУЛЛИНГ) РЕБЕНКА</a:t>
            </a:r>
            <a:endParaRPr dirty="0"/>
          </a:p>
        </p:txBody>
      </p:sp>
      <p:cxnSp>
        <p:nvCxnSpPr>
          <p:cNvPr id="397" name="Google Shape;397;p13">
            <a:extLst>
              <a:ext uri="{FF2B5EF4-FFF2-40B4-BE49-F238E27FC236}">
                <a16:creationId xmlns:a16="http://schemas.microsoft.com/office/drawing/2014/main" id="{5F3777D2-06B8-2915-B22F-4503E93CFBB6}"/>
              </a:ext>
            </a:extLst>
          </p:cNvPr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8" name="Google Shape;398;p13">
            <a:extLst>
              <a:ext uri="{FF2B5EF4-FFF2-40B4-BE49-F238E27FC236}">
                <a16:creationId xmlns:a16="http://schemas.microsoft.com/office/drawing/2014/main" id="{F32B43CB-32BA-0B67-ED66-2979FF21D4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3">
            <a:extLst>
              <a:ext uri="{FF2B5EF4-FFF2-40B4-BE49-F238E27FC236}">
                <a16:creationId xmlns:a16="http://schemas.microsoft.com/office/drawing/2014/main" id="{15795CE7-8C44-77DB-BD5E-D9E31BF20D0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EC49DF-8293-40A6-212A-F0E106CCC633}"/>
              </a:ext>
            </a:extLst>
          </p:cNvPr>
          <p:cNvSpPr txBox="1"/>
          <p:nvPr/>
        </p:nvSpPr>
        <p:spPr>
          <a:xfrm>
            <a:off x="296636" y="1329368"/>
            <a:ext cx="559794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2060"/>
              </a:lnSpc>
            </a:pPr>
            <a:r>
              <a:rPr lang="ru-RU" sz="1800" b="1" u="sng" dirty="0"/>
              <a:t>Кодекс об административных правонарушениях</a:t>
            </a:r>
          </a:p>
          <a:p>
            <a:pPr algn="l" fontAlgn="base">
              <a:lnSpc>
                <a:spcPts val="2060"/>
              </a:lnSpc>
            </a:pPr>
            <a:endParaRPr lang="ru-RU" sz="1800" b="1" dirty="0"/>
          </a:p>
          <a:p>
            <a:pPr algn="l" fontAlgn="base">
              <a:lnSpc>
                <a:spcPts val="2060"/>
              </a:lnSpc>
            </a:pPr>
            <a:r>
              <a:rPr lang="ru-RU" sz="1800" b="1" dirty="0"/>
              <a:t>Статья 127-2. Травля (</a:t>
            </a:r>
            <a:r>
              <a:rPr lang="ru-RU" sz="1800" b="1" dirty="0" err="1"/>
              <a:t>буллинг</a:t>
            </a:r>
            <a:r>
              <a:rPr lang="ru-RU" sz="1800" b="1" dirty="0"/>
              <a:t>, </a:t>
            </a:r>
            <a:r>
              <a:rPr lang="ru-RU" sz="1800" b="1" dirty="0" err="1"/>
              <a:t>кибербуллинг</a:t>
            </a:r>
            <a:r>
              <a:rPr lang="ru-RU" sz="1800" b="1" dirty="0"/>
              <a:t>) несовершеннолетнего</a:t>
            </a:r>
          </a:p>
          <a:p>
            <a:pPr algn="l" fontAlgn="base">
              <a:lnSpc>
                <a:spcPts val="2060"/>
              </a:lnSpc>
            </a:pPr>
            <a:endParaRPr lang="ru-RU" sz="1800" b="1" dirty="0"/>
          </a:p>
          <a:p>
            <a:pPr algn="l" fontAlgn="base">
              <a:lnSpc>
                <a:spcPts val="2060"/>
              </a:lnSpc>
            </a:pPr>
            <a:r>
              <a:rPr lang="ru-RU" sz="1800" dirty="0"/>
              <a:t>1. Травля (</a:t>
            </a:r>
            <a:r>
              <a:rPr lang="ru-RU" sz="1800" dirty="0" err="1"/>
              <a:t>буллинг</a:t>
            </a:r>
            <a:r>
              <a:rPr lang="ru-RU" sz="1800" dirty="0"/>
              <a:t>, </a:t>
            </a:r>
            <a:r>
              <a:rPr lang="ru-RU" sz="1800" dirty="0" err="1"/>
              <a:t>кибербуллинг</a:t>
            </a:r>
            <a:r>
              <a:rPr lang="ru-RU" sz="1800" dirty="0"/>
              <a:t>) несовершеннолетнего – </a:t>
            </a:r>
            <a:r>
              <a:rPr lang="ru-RU" sz="1800" b="1" dirty="0"/>
              <a:t>влечет предупреждение или штраф в размере десяти месячных расчетных показателей.</a:t>
            </a:r>
          </a:p>
          <a:p>
            <a:pPr algn="l" fontAlgn="base">
              <a:lnSpc>
                <a:spcPts val="2060"/>
              </a:lnSpc>
            </a:pPr>
            <a:endParaRPr lang="ru-RU" sz="1800" b="1" dirty="0"/>
          </a:p>
          <a:p>
            <a:pPr algn="l" fontAlgn="base">
              <a:lnSpc>
                <a:spcPts val="2060"/>
              </a:lnSpc>
            </a:pPr>
            <a:r>
              <a:rPr lang="ru-RU" sz="1800" dirty="0"/>
              <a:t>3. Действие, предусмотренное частями первой или второй настоящей статьи, </a:t>
            </a:r>
            <a:r>
              <a:rPr lang="ru-RU" sz="1800" b="1" dirty="0"/>
              <a:t>совершенное несовершеннолетним лицом в возрасте от двенадцати до шестнадцати лет,  - </a:t>
            </a:r>
            <a:r>
              <a:rPr lang="ru-RU" sz="1800" dirty="0"/>
              <a:t>влечет предупреждение или штраф на родителей или лиц, их заменяющих, </a:t>
            </a:r>
            <a:r>
              <a:rPr lang="ru-RU" sz="1800" b="1" dirty="0"/>
              <a:t>в размере десяти месячных расчетных показателей.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B2558-8C76-4904-BDDE-A4ED313D2679}"/>
              </a:ext>
            </a:extLst>
          </p:cNvPr>
          <p:cNvSpPr txBox="1"/>
          <p:nvPr/>
        </p:nvSpPr>
        <p:spPr>
          <a:xfrm>
            <a:off x="6796392" y="1338545"/>
            <a:ext cx="52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800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KZ" sz="1800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т. 127-2. </a:t>
            </a:r>
            <a:r>
              <a:rPr lang="kk-KZ" sz="1800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Травля (буллинг, кибербуллинг)</a:t>
            </a:r>
            <a:r>
              <a:rPr lang="ru-KZ" sz="1800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800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несовершеннолетнего</a:t>
            </a:r>
            <a:endParaRPr lang="en-US" sz="1800" b="1" u="sng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205BB29-1ACD-4CE2-95EE-F1D6589D9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824354"/>
              </p:ext>
            </p:extLst>
          </p:nvPr>
        </p:nvGraphicFramePr>
        <p:xfrm>
          <a:off x="6963364" y="2629275"/>
          <a:ext cx="4932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" name="Google Shape;401;p13">
            <a:extLst>
              <a:ext uri="{FF2B5EF4-FFF2-40B4-BE49-F238E27FC236}">
                <a16:creationId xmlns:a16="http://schemas.microsoft.com/office/drawing/2014/main" id="{6CE21627-597F-F8B3-A6AC-3A9035BDBE4B}"/>
              </a:ext>
            </a:extLst>
          </p:cNvPr>
          <p:cNvCxnSpPr>
            <a:cxnSpLocks/>
          </p:cNvCxnSpPr>
          <p:nvPr/>
        </p:nvCxnSpPr>
        <p:spPr>
          <a:xfrm flipV="1">
            <a:off x="6406011" y="1661711"/>
            <a:ext cx="0" cy="4846205"/>
          </a:xfrm>
          <a:prstGeom prst="straightConnector1">
            <a:avLst/>
          </a:prstGeom>
          <a:noFill/>
          <a:ln w="3810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8870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3"/>
          <p:cNvCxnSpPr>
            <a:stCxn id="115" idx="2"/>
            <a:endCxn id="116" idx="0"/>
          </p:cNvCxnSpPr>
          <p:nvPr/>
        </p:nvCxnSpPr>
        <p:spPr>
          <a:xfrm rot="-5400000" flipH="1">
            <a:off x="5797199" y="5508099"/>
            <a:ext cx="5982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5" name="Google Shape;115;p3"/>
          <p:cNvSpPr/>
          <p:nvPr/>
        </p:nvSpPr>
        <p:spPr>
          <a:xfrm>
            <a:off x="6010274" y="5037849"/>
            <a:ext cx="171450" cy="171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3"/>
          <p:cNvCxnSpPr>
            <a:stCxn id="118" idx="2"/>
            <a:endCxn id="119" idx="0"/>
          </p:cNvCxnSpPr>
          <p:nvPr/>
        </p:nvCxnSpPr>
        <p:spPr>
          <a:xfrm rot="5400000">
            <a:off x="4377900" y="1084934"/>
            <a:ext cx="599400" cy="2836800"/>
          </a:xfrm>
          <a:prstGeom prst="bentConnector3">
            <a:avLst>
              <a:gd name="adj1" fmla="val 50007"/>
            </a:avLst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0" name="Google Shape;120;p3"/>
          <p:cNvCxnSpPr>
            <a:stCxn id="118" idx="2"/>
            <a:endCxn id="121" idx="0"/>
          </p:cNvCxnSpPr>
          <p:nvPr/>
        </p:nvCxnSpPr>
        <p:spPr>
          <a:xfrm rot="-5400000" flipH="1">
            <a:off x="7367850" y="931784"/>
            <a:ext cx="599400" cy="3143100"/>
          </a:xfrm>
          <a:prstGeom prst="bentConnector3">
            <a:avLst>
              <a:gd name="adj1" fmla="val 50007"/>
            </a:avLst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8" name="Google Shape;118;p3"/>
          <p:cNvSpPr/>
          <p:nvPr/>
        </p:nvSpPr>
        <p:spPr>
          <a:xfrm>
            <a:off x="6010275" y="2032184"/>
            <a:ext cx="171450" cy="171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ОСНОВНЫЕ УЧАСТНИКИ ПРОФИЛАКТИКИ  </a:t>
            </a:r>
            <a:endParaRPr sz="24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3330884" y="1464268"/>
            <a:ext cx="5530231" cy="770932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АДМИНИСТРАЦИЯ </a:t>
            </a:r>
            <a:br>
              <a:rPr lang="ru-RU" sz="2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2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ОРГАНИЗАЦИИ ОБРАЗОВАНИЯ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3330884" y="4457417"/>
            <a:ext cx="5530231" cy="770932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РУКОВОДИТЕЛЬ </a:t>
            </a:r>
            <a:br>
              <a:rPr lang="ru-RU" sz="2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2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ОРГАНИЗАЦИИ ОБРАЗОВАНИЯ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1249777" y="2803116"/>
            <a:ext cx="40187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обеспечивает</a:t>
            </a:r>
            <a:r>
              <a:rPr lang="ru-RU" sz="1800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1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деятельность</a:t>
            </a:r>
            <a:r>
              <a:rPr lang="ru-RU" sz="18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по профилактике и предупреждению травли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6884017" y="2803116"/>
            <a:ext cx="47103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создает условия </a:t>
            </a:r>
            <a:r>
              <a:rPr lang="ru-RU" sz="18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образовательной среде, направленные на формирование уважения прав и интересов участников образовательного процесса, культуры нулевой терпимости к травле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3048000" y="5807425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ежегодно к началу учебного года </a:t>
            </a:r>
            <a:r>
              <a:rPr lang="ru-RU" sz="1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утверждает план </a:t>
            </a: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 профилактике травли (буллинга) ребенка</a:t>
            </a:r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 l="6355" t="6355" r="5738" b="5738"/>
          <a:stretch/>
        </p:blipFill>
        <p:spPr>
          <a:xfrm>
            <a:off x="11162998" y="241181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ПЛАН ПРОФИЛАКТИКИ ТРАВЛИ (БУЛЛИНГА)</a:t>
            </a:r>
            <a:endParaRPr sz="24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39" name="Google Shape;139;p4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>
            <a:off x="439128" y="2057399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439128" y="270712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439128" y="335685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439128" y="4006580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439128" y="4656307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439128" y="530603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439128" y="595576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27037" y="2057399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527037" y="270712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527037" y="335685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527037" y="4006580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527037" y="4656307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27037" y="530603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7037" y="595576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1544720" y="2057399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повышению осведомленности детей, родителей, педагогов путем проведения информационно-разъяснительной работы не реже 1 (одного) раза в четверть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1544719" y="2707126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повышению профессиональной компетентности педагогов через их участие в обучающих семинарах и др.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1544718" y="3356854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информированию детей и родителей о недопустимости травли ребенка;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1544717" y="4006581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незамедлительному реагированию на признаки травли;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1544716" y="4656308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оказанию детям социальной, психолого-педагогической помощи педагогами-психологами, социальными педагогами с регистрацией в журнале учета консультаций педагога-психолога </a:t>
            </a: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1544715" y="5306035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проведению мониторинга воспитательного процесса и условий образовательной среды на предмет соблюдения прав и интересов детей, обеспеченности ресурсами для их обучения, воспитания и безопасного нахождения в организациях образования;</a:t>
            </a:r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1544714" y="5955763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рассмотрению на заседаниях коллегиальных органов управления организацией образования с привлечением родительского комитета вопроса предупреждения и профилактики травли.</a:t>
            </a:r>
            <a:endParaRPr/>
          </a:p>
        </p:txBody>
      </p:sp>
      <p:cxnSp>
        <p:nvCxnSpPr>
          <p:cNvPr id="162" name="Google Shape;162;p4"/>
          <p:cNvCxnSpPr>
            <a:stCxn id="148" idx="0"/>
            <a:endCxn id="155" idx="1"/>
          </p:cNvCxnSpPr>
          <p:nvPr/>
        </p:nvCxnSpPr>
        <p:spPr>
          <a:xfrm>
            <a:off x="1365287" y="2343579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3" name="Google Shape;163;p4"/>
          <p:cNvCxnSpPr>
            <a:stCxn id="149" idx="0"/>
            <a:endCxn id="156" idx="1"/>
          </p:cNvCxnSpPr>
          <p:nvPr/>
        </p:nvCxnSpPr>
        <p:spPr>
          <a:xfrm>
            <a:off x="1365287" y="2993306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4" name="Google Shape;164;p4"/>
          <p:cNvCxnSpPr/>
          <p:nvPr/>
        </p:nvCxnSpPr>
        <p:spPr>
          <a:xfrm>
            <a:off x="1365287" y="3643033"/>
            <a:ext cx="179432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5" name="Google Shape;165;p4"/>
          <p:cNvCxnSpPr/>
          <p:nvPr/>
        </p:nvCxnSpPr>
        <p:spPr>
          <a:xfrm>
            <a:off x="1365287" y="4292761"/>
            <a:ext cx="179432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6" name="Google Shape;166;p4"/>
          <p:cNvCxnSpPr/>
          <p:nvPr/>
        </p:nvCxnSpPr>
        <p:spPr>
          <a:xfrm>
            <a:off x="1365287" y="4942488"/>
            <a:ext cx="179432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7" name="Google Shape;167;p4"/>
          <p:cNvCxnSpPr/>
          <p:nvPr/>
        </p:nvCxnSpPr>
        <p:spPr>
          <a:xfrm>
            <a:off x="1365287" y="5592215"/>
            <a:ext cx="179432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8" name="Google Shape;168;p4"/>
          <p:cNvCxnSpPr/>
          <p:nvPr/>
        </p:nvCxnSpPr>
        <p:spPr>
          <a:xfrm>
            <a:off x="1365287" y="6241942"/>
            <a:ext cx="179432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69" name="Google Shape;169;p4"/>
          <p:cNvSpPr/>
          <p:nvPr/>
        </p:nvSpPr>
        <p:spPr>
          <a:xfrm>
            <a:off x="3330884" y="1355500"/>
            <a:ext cx="5530231" cy="496759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ПЛАН ВКЛЮЧАЕТ МЕРОПРИЯТИЯ ПО</a:t>
            </a:r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5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/>
          <p:nvPr/>
        </p:nvSpPr>
        <p:spPr>
          <a:xfrm>
            <a:off x="2828699" y="1338405"/>
            <a:ext cx="8673457" cy="105329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ОСНОВНЫЕ ДОКУМЕНТЫ ПЕДАГОГА-ПСИХОЛОГА</a:t>
            </a:r>
            <a:endParaRPr sz="24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80" name="Google Shape;180;p5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5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/>
          <p:nvPr/>
        </p:nvSpPr>
        <p:spPr>
          <a:xfrm>
            <a:off x="1692062" y="1338405"/>
            <a:ext cx="9652390" cy="105329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5">
            <a:alphaModFix/>
          </a:blip>
          <a:srcRect l="60877" t="29414" r="21886" b="40994"/>
          <a:stretch/>
        </p:blipFill>
        <p:spPr>
          <a:xfrm>
            <a:off x="682477" y="1338405"/>
            <a:ext cx="1090765" cy="10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/>
          <p:nvPr/>
        </p:nvSpPr>
        <p:spPr>
          <a:xfrm>
            <a:off x="1994080" y="1495721"/>
            <a:ext cx="921026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Приказ Министра образования и науки Республики Казахстан от 06.04.2020 г. № 130 </a:t>
            </a:r>
            <a:br>
              <a:rPr lang="ru-RU" sz="14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«Об утверждении Перечня документов, обязательных для ведения педагогами организаций дошкольного воспитания и обучения, среднего, специального, дополнительного, технического и профессионального, послесреднего образования, и их формы»</a:t>
            </a:r>
            <a:endParaRPr/>
          </a:p>
        </p:txBody>
      </p:sp>
      <p:pic>
        <p:nvPicPr>
          <p:cNvPr id="185" name="Google Shape;185;p5"/>
          <p:cNvPicPr preferRelativeResize="0"/>
          <p:nvPr/>
        </p:nvPicPr>
        <p:blipFill rotWithShape="1">
          <a:blip r:embed="rId6">
            <a:alphaModFix/>
          </a:blip>
          <a:srcRect l="26534" t="35846" r="26993" b="46178"/>
          <a:stretch/>
        </p:blipFill>
        <p:spPr>
          <a:xfrm>
            <a:off x="561909" y="4464732"/>
            <a:ext cx="11073118" cy="22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/>
          <p:nvPr/>
        </p:nvSpPr>
        <p:spPr>
          <a:xfrm>
            <a:off x="3048000" y="2548696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Педагог-психолог один раз до начала учебного года разрабатывает и в течение учебного года реализует:</a:t>
            </a:r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1554059" y="3279003"/>
            <a:ext cx="358711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план работы педагога-психолога на учебный год (в бумажном или электронном формате word (ворд) или pdf (пдф)</a:t>
            </a:r>
            <a:endParaRPr/>
          </a:p>
        </p:txBody>
      </p:sp>
      <p:sp>
        <p:nvSpPr>
          <p:cNvPr id="188" name="Google Shape;188;p5"/>
          <p:cNvSpPr/>
          <p:nvPr/>
        </p:nvSpPr>
        <p:spPr>
          <a:xfrm>
            <a:off x="7074126" y="3279003"/>
            <a:ext cx="442924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течение учебного года ведет журнал учета консультаций педагога-психолога (в бумажном или электронном формате word (ворд) или pdf (пдф).</a:t>
            </a:r>
            <a:endParaRPr/>
          </a:p>
        </p:txBody>
      </p:sp>
      <p:cxnSp>
        <p:nvCxnSpPr>
          <p:cNvPr id="189" name="Google Shape;189;p5"/>
          <p:cNvCxnSpPr/>
          <p:nvPr/>
        </p:nvCxnSpPr>
        <p:spPr>
          <a:xfrm rot="10800000" flipH="1">
            <a:off x="-3811" y="4370033"/>
            <a:ext cx="12199622" cy="1"/>
          </a:xfrm>
          <a:prstGeom prst="straightConnector1">
            <a:avLst/>
          </a:prstGeom>
          <a:noFill/>
          <a:ln w="1905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0" name="Google Shape;190;p5" descr="Документ со сплошной заливкой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9393" y="3279002"/>
            <a:ext cx="763117" cy="76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 descr="Список со сплошной заливкой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8469" y="3279003"/>
            <a:ext cx="763117" cy="7631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5"/>
          <p:cNvCxnSpPr/>
          <p:nvPr/>
        </p:nvCxnSpPr>
        <p:spPr>
          <a:xfrm>
            <a:off x="1554059" y="3343131"/>
            <a:ext cx="0" cy="634860"/>
          </a:xfrm>
          <a:prstGeom prst="straightConnector1">
            <a:avLst/>
          </a:prstGeom>
          <a:noFill/>
          <a:ln w="1905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3" name="Google Shape;193;p5"/>
          <p:cNvCxnSpPr/>
          <p:nvPr/>
        </p:nvCxnSpPr>
        <p:spPr>
          <a:xfrm>
            <a:off x="7074126" y="3363757"/>
            <a:ext cx="0" cy="634860"/>
          </a:xfrm>
          <a:prstGeom prst="straightConnector1">
            <a:avLst/>
          </a:prstGeom>
          <a:noFill/>
          <a:ln w="1905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4" name="Google Shape;194;p5"/>
          <p:cNvPicPr preferRelativeResize="0"/>
          <p:nvPr/>
        </p:nvPicPr>
        <p:blipFill rotWithShape="1">
          <a:blip r:embed="rId9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ОТРИЦАТЕЛЬНЫЙ ПРИМЕР ПЛАНА ПРОФИЛАКТИКИ БУЛЛИНГА</a:t>
            </a:r>
            <a:endParaRPr sz="24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03" name="Google Shape;203;p6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4" name="Google Shape;204;p6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"/>
          <p:cNvPicPr preferRelativeResize="0"/>
          <p:nvPr/>
        </p:nvPicPr>
        <p:blipFill rotWithShape="1">
          <a:blip r:embed="rId5">
            <a:alphaModFix/>
          </a:blip>
          <a:srcRect l="29605" t="78011" r="14200" b="14293"/>
          <a:stretch/>
        </p:blipFill>
        <p:spPr>
          <a:xfrm>
            <a:off x="1116717" y="6010502"/>
            <a:ext cx="10276764" cy="79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5">
            <a:alphaModFix/>
          </a:blip>
          <a:srcRect l="29605" t="20168" r="14200" b="31961"/>
          <a:stretch/>
        </p:blipFill>
        <p:spPr>
          <a:xfrm>
            <a:off x="1116717" y="1085935"/>
            <a:ext cx="10276764" cy="492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6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99" y="1481870"/>
            <a:ext cx="2554445" cy="510889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7"/>
          <p:cNvPicPr preferRelativeResize="0"/>
          <p:nvPr/>
        </p:nvPicPr>
        <p:blipFill rotWithShape="1">
          <a:blip r:embed="rId4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ОСНОВНЫЕ ШАГИ ПРИ ВЫЯВЛЕНИИ БУЛЛИНГА</a:t>
            </a:r>
            <a:endParaRPr sz="24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17" name="Google Shape;217;p7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7"/>
          <p:cNvPicPr preferRelativeResize="0"/>
          <p:nvPr/>
        </p:nvPicPr>
        <p:blipFill rotWithShape="1">
          <a:blip r:embed="rId5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7"/>
          <p:cNvSpPr/>
          <p:nvPr/>
        </p:nvSpPr>
        <p:spPr>
          <a:xfrm>
            <a:off x="2407297" y="4519078"/>
            <a:ext cx="9110617" cy="1033724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2378852" y="2396910"/>
            <a:ext cx="9110618" cy="1033724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3023279" y="2404307"/>
            <a:ext cx="827361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При поступлении информации о факте травли в отдел образования либо в организацию образования информация регистрируется ответственным лицом в журнале учета информации о травле</a:t>
            </a:r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3023280" y="4681997"/>
            <a:ext cx="73244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течение 1 дня доводится до руководителя отдела образования либо организации образования</a:t>
            </a: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1887987" y="2395276"/>
            <a:ext cx="1033724" cy="103372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1887987" y="4519078"/>
            <a:ext cx="1033724" cy="103372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7" descr="Газета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7649" y="245493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 descr="Лектор со сплошной заливкой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7649" y="457874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/>
          <p:cNvPicPr preferRelativeResize="0"/>
          <p:nvPr/>
        </p:nvPicPr>
        <p:blipFill rotWithShape="1">
          <a:blip r:embed="rId8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/>
          <p:nvPr/>
        </p:nvSpPr>
        <p:spPr>
          <a:xfrm>
            <a:off x="514098" y="3297840"/>
            <a:ext cx="2911030" cy="2171677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418321" y="3139003"/>
            <a:ext cx="2911030" cy="2497202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289368" y="2924564"/>
            <a:ext cx="2911030" cy="2926080"/>
          </a:xfrm>
          <a:prstGeom prst="hexagon">
            <a:avLst>
              <a:gd name="adj" fmla="val 14264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8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8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ПРАВИЛА ПРОФИЛАКТИКИ ТРАВЛИ (БУЛЛИНГА) РЕБЕНКА</a:t>
            </a:r>
            <a:endParaRPr/>
          </a:p>
        </p:txBody>
      </p:sp>
      <p:cxnSp>
        <p:nvCxnSpPr>
          <p:cNvPr id="239" name="Google Shape;239;p8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0" name="Google Shape;240;p8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/>
          <p:nvPr/>
        </p:nvSpPr>
        <p:spPr>
          <a:xfrm>
            <a:off x="333597" y="1332051"/>
            <a:ext cx="11512078" cy="471034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АЛГОРИТМ ДЕЙСТВИЙ </a:t>
            </a:r>
            <a:r>
              <a:rPr lang="ru-RU" sz="1800" b="1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ОРГАНИЗАЦИИ ОБРАЗОВАНИЯ </a:t>
            </a:r>
            <a:r>
              <a:rPr lang="ru-RU" sz="18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 ПОСТУПЛЕНИИ ИНФОРМАЦИИ О БУЛЛИНГЕ РЕБЕНКА</a:t>
            </a:r>
            <a:endParaRPr sz="18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467024" y="4159868"/>
            <a:ext cx="26073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Заместитель руководителя по воспитательной работе</a:t>
            </a:r>
            <a:endParaRPr/>
          </a:p>
        </p:txBody>
      </p:sp>
      <p:sp>
        <p:nvSpPr>
          <p:cNvPr id="243" name="Google Shape;243;p8"/>
          <p:cNvSpPr/>
          <p:nvPr/>
        </p:nvSpPr>
        <p:spPr>
          <a:xfrm>
            <a:off x="3723767" y="205163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3723767" y="3741213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3811676" y="205163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3811676" y="3741213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47" name="Google Shape;247;p8"/>
          <p:cNvCxnSpPr>
            <a:stCxn id="245" idx="0"/>
          </p:cNvCxnSpPr>
          <p:nvPr/>
        </p:nvCxnSpPr>
        <p:spPr>
          <a:xfrm>
            <a:off x="4649926" y="2337814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8" name="Google Shape;248;p8"/>
          <p:cNvCxnSpPr>
            <a:stCxn id="246" idx="0"/>
          </p:cNvCxnSpPr>
          <p:nvPr/>
        </p:nvCxnSpPr>
        <p:spPr>
          <a:xfrm>
            <a:off x="4649926" y="4027393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49" name="Google Shape;249;p8" descr="Пользователь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9771" y="335344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 txBox="1"/>
          <p:nvPr/>
        </p:nvSpPr>
        <p:spPr>
          <a:xfrm>
            <a:off x="4975730" y="2051634"/>
            <a:ext cx="6869944" cy="159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400"/>
              <a:buFont typeface="Arial Narrow"/>
              <a:buNone/>
            </a:pPr>
            <a:r>
              <a:rPr lang="ru-RU" sz="1400" b="1" i="0" u="none" strike="noStrike" cap="none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формирует первичную информацию об участниках буллинга: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фамилию, имя, отчество ребенка (членов семьи);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место проживания;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общую характеристику ребенка по месту учебы;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письменное пояснение классного руководителя, куратора, участников травли ребенка, педагога, родителей</a:t>
            </a:r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3723767" y="446383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3811676" y="446383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53" name="Google Shape;253;p8"/>
          <p:cNvCxnSpPr>
            <a:stCxn id="252" idx="0"/>
          </p:cNvCxnSpPr>
          <p:nvPr/>
        </p:nvCxnSpPr>
        <p:spPr>
          <a:xfrm>
            <a:off x="4649926" y="4750016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54" name="Google Shape;254;p8"/>
          <p:cNvSpPr/>
          <p:nvPr/>
        </p:nvSpPr>
        <p:spPr>
          <a:xfrm>
            <a:off x="3723767" y="5186459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3811676" y="5186459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56" name="Google Shape;256;p8"/>
          <p:cNvCxnSpPr>
            <a:stCxn id="255" idx="0"/>
          </p:cNvCxnSpPr>
          <p:nvPr/>
        </p:nvCxnSpPr>
        <p:spPr>
          <a:xfrm>
            <a:off x="4649926" y="5472639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57" name="Google Shape;257;p8"/>
          <p:cNvSpPr/>
          <p:nvPr/>
        </p:nvSpPr>
        <p:spPr>
          <a:xfrm>
            <a:off x="3723767" y="590908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3811676" y="590908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59" name="Google Shape;259;p8"/>
          <p:cNvCxnSpPr>
            <a:stCxn id="258" idx="0"/>
          </p:cNvCxnSpPr>
          <p:nvPr/>
        </p:nvCxnSpPr>
        <p:spPr>
          <a:xfrm>
            <a:off x="4649926" y="6195262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0" name="Google Shape;260;p8"/>
          <p:cNvSpPr txBox="1"/>
          <p:nvPr/>
        </p:nvSpPr>
        <p:spPr>
          <a:xfrm>
            <a:off x="4975729" y="3620550"/>
            <a:ext cx="6869945" cy="81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течение 1 рабочего дня после поступления информации проводит беседу с ребенком, подвергшемся буллингу, с инициатором/зачинщиком буллинга, их родителями с привлечением классного руководителя, педагога-психолога;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4975730" y="4590933"/>
            <a:ext cx="6869945" cy="318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принимает меры по мирному урегулированию конфликта;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4975730" y="5186555"/>
            <a:ext cx="6869944" cy="56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при наличии медицинских показаний содействует оказанию медицинской помощи детям, пострадавшим от буллинга;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4975730" y="5915517"/>
            <a:ext cx="6869944" cy="56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течение 1 рабочего дня после проведения беседы передает информацию о результатах проведенной работы руководителю организаций образования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64" name="Google Shape;264;p8"/>
          <p:cNvPicPr preferRelativeResize="0"/>
          <p:nvPr/>
        </p:nvPicPr>
        <p:blipFill rotWithShape="1">
          <a:blip r:embed="rId6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9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9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ПРАВИЛА ПРОФИЛАКТИКИ ТРАВЛИ (БУЛЛИНГА) РЕБЕНКА</a:t>
            </a:r>
            <a:endParaRPr/>
          </a:p>
        </p:txBody>
      </p:sp>
      <p:cxnSp>
        <p:nvCxnSpPr>
          <p:cNvPr id="273" name="Google Shape;273;p9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p9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9"/>
          <p:cNvSpPr/>
          <p:nvPr/>
        </p:nvSpPr>
        <p:spPr>
          <a:xfrm>
            <a:off x="333597" y="1332051"/>
            <a:ext cx="11512078" cy="471034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АЛГОРИТМ ДЕЙСТВИЙ </a:t>
            </a:r>
            <a:r>
              <a:rPr lang="ru-RU" sz="1800" b="1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ОТДЕЛА ОБРАЗОВАНИЯ </a:t>
            </a:r>
            <a:r>
              <a:rPr lang="ru-RU" sz="18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 ПОСТУПЛЕНИИ ИНФОРМАЦИИ О БУЛЛИНГЕ РЕБЕНКА</a:t>
            </a:r>
            <a:endParaRPr sz="18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6" name="Google Shape;276;p9"/>
          <p:cNvSpPr/>
          <p:nvPr/>
        </p:nvSpPr>
        <p:spPr>
          <a:xfrm>
            <a:off x="514098" y="3297840"/>
            <a:ext cx="2911030" cy="2171677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418321" y="3139003"/>
            <a:ext cx="2911030" cy="2497202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/>
          <p:nvPr/>
        </p:nvSpPr>
        <p:spPr>
          <a:xfrm>
            <a:off x="289368" y="2924564"/>
            <a:ext cx="2911030" cy="2926080"/>
          </a:xfrm>
          <a:prstGeom prst="hexagon">
            <a:avLst>
              <a:gd name="adj" fmla="val 14264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9"/>
          <p:cNvPicPr preferRelativeResize="0"/>
          <p:nvPr/>
        </p:nvPicPr>
        <p:blipFill rotWithShape="1">
          <a:blip r:embed="rId5">
            <a:alphaModFix/>
          </a:blip>
          <a:srcRect l="61140" t="29414" r="22214" b="40994"/>
          <a:stretch/>
        </p:blipFill>
        <p:spPr>
          <a:xfrm>
            <a:off x="946162" y="3520526"/>
            <a:ext cx="1608975" cy="16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9"/>
          <p:cNvSpPr/>
          <p:nvPr/>
        </p:nvSpPr>
        <p:spPr>
          <a:xfrm>
            <a:off x="3723767" y="205163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3723767" y="280436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9"/>
          <p:cNvSpPr/>
          <p:nvPr/>
        </p:nvSpPr>
        <p:spPr>
          <a:xfrm>
            <a:off x="3811676" y="205163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3811676" y="280436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84" name="Google Shape;284;p9"/>
          <p:cNvCxnSpPr>
            <a:stCxn id="282" idx="0"/>
          </p:cNvCxnSpPr>
          <p:nvPr/>
        </p:nvCxnSpPr>
        <p:spPr>
          <a:xfrm>
            <a:off x="4649926" y="2337814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5" name="Google Shape;285;p9"/>
          <p:cNvCxnSpPr>
            <a:stCxn id="283" idx="0"/>
          </p:cNvCxnSpPr>
          <p:nvPr/>
        </p:nvCxnSpPr>
        <p:spPr>
          <a:xfrm>
            <a:off x="4649926" y="3090542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6" name="Google Shape;286;p9"/>
          <p:cNvSpPr txBox="1"/>
          <p:nvPr/>
        </p:nvSpPr>
        <p:spPr>
          <a:xfrm>
            <a:off x="4975730" y="2082409"/>
            <a:ext cx="6869944" cy="58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течение 1 рабочего дня проводит регистрацию поступившей информации в соответствии с пунктом 1 статьи 64 АППК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3723767" y="3537440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3811676" y="3537440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89" name="Google Shape;289;p9"/>
          <p:cNvCxnSpPr>
            <a:stCxn id="288" idx="0"/>
          </p:cNvCxnSpPr>
          <p:nvPr/>
        </p:nvCxnSpPr>
        <p:spPr>
          <a:xfrm>
            <a:off x="4649926" y="3823620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0" name="Google Shape;290;p9"/>
          <p:cNvSpPr/>
          <p:nvPr/>
        </p:nvSpPr>
        <p:spPr>
          <a:xfrm>
            <a:off x="3723767" y="541243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3811676" y="541243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92" name="Google Shape;292;p9"/>
          <p:cNvCxnSpPr>
            <a:stCxn id="291" idx="0"/>
          </p:cNvCxnSpPr>
          <p:nvPr/>
        </p:nvCxnSpPr>
        <p:spPr>
          <a:xfrm>
            <a:off x="4649926" y="5698612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3" name="Google Shape;293;p9"/>
          <p:cNvSpPr/>
          <p:nvPr/>
        </p:nvSpPr>
        <p:spPr>
          <a:xfrm>
            <a:off x="3723767" y="6135055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3811676" y="6135055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95" name="Google Shape;295;p9"/>
          <p:cNvCxnSpPr>
            <a:stCxn id="294" idx="0"/>
          </p:cNvCxnSpPr>
          <p:nvPr/>
        </p:nvCxnSpPr>
        <p:spPr>
          <a:xfrm>
            <a:off x="4649926" y="6421235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6" name="Google Shape;296;p9"/>
          <p:cNvSpPr txBox="1"/>
          <p:nvPr/>
        </p:nvSpPr>
        <p:spPr>
          <a:xfrm>
            <a:off x="4975730" y="2957747"/>
            <a:ext cx="6869945" cy="3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течение 2 рабочих дней принимает решение о признании или не признании травли ребенка</a:t>
            </a:r>
            <a:endParaRPr/>
          </a:p>
        </p:txBody>
      </p:sp>
      <p:sp>
        <p:nvSpPr>
          <p:cNvPr id="297" name="Google Shape;297;p9"/>
          <p:cNvSpPr txBox="1"/>
          <p:nvPr/>
        </p:nvSpPr>
        <p:spPr>
          <a:xfrm>
            <a:off x="4975730" y="3487715"/>
            <a:ext cx="6869945" cy="180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400"/>
              <a:buFont typeface="Arial Narrow"/>
              <a:buNone/>
            </a:pPr>
            <a:r>
              <a:rPr lang="ru-RU" sz="1400" b="1" i="0" u="none" strike="noStrike" cap="none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при принятии решения о признании буллинга: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 согласованию с родителями принимает решение о социальной реабилитации несовершеннолетнего, подвергшегося буллингу, и о социальной адаптации несовершеннолетнего инициатора/зачинщика буллинга;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течение 1 рабочего дня информирует вышестоящий орган образования;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 позднее 2 дней передает информацию о принятом решении и данные о ребенке в организацию образования по месту его обучения</a:t>
            </a:r>
            <a:endParaRPr/>
          </a:p>
        </p:txBody>
      </p:sp>
      <p:sp>
        <p:nvSpPr>
          <p:cNvPr id="298" name="Google Shape;298;p9"/>
          <p:cNvSpPr txBox="1"/>
          <p:nvPr/>
        </p:nvSpPr>
        <p:spPr>
          <a:xfrm>
            <a:off x="4975730" y="5412528"/>
            <a:ext cx="6869944" cy="56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принимает меры по урегулированию инцидент, путем привлечения медиатора с согласия родителей детей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4975730" y="6141490"/>
            <a:ext cx="6869944" cy="56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принимает решение о прекращении травли (буллинга) ребенка при условии устранения нарушения его прав и законных интересов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00" name="Google Shape;300;p9"/>
          <p:cNvPicPr preferRelativeResize="0"/>
          <p:nvPr/>
        </p:nvPicPr>
        <p:blipFill rotWithShape="1">
          <a:blip r:embed="rId6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0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0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ПРАВИЛА ПРОФИЛАКТИКИ ТРАВЛИ (БУЛЛИНГА) РЕБЕНКА</a:t>
            </a:r>
            <a:endParaRPr/>
          </a:p>
        </p:txBody>
      </p:sp>
      <p:cxnSp>
        <p:nvCxnSpPr>
          <p:cNvPr id="309" name="Google Shape;309;p10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0" name="Google Shape;310;p10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0"/>
          <p:cNvSpPr/>
          <p:nvPr/>
        </p:nvSpPr>
        <p:spPr>
          <a:xfrm>
            <a:off x="333597" y="1332051"/>
            <a:ext cx="11512078" cy="471034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АЛГОРИТМ ДЕЙСТВИЙ </a:t>
            </a:r>
            <a:r>
              <a:rPr lang="ru-RU" sz="1800" b="1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ОРГАНИЗАЦИИ ОБРАЗОВАНИЯ ПОСЛЕ ПОЛУЧЕНИЯ</a:t>
            </a:r>
            <a:r>
              <a:rPr lang="ru-RU" sz="18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РЕШЕНИЯ ОТДЕЛА ОБРАЗОВАНИЯ</a:t>
            </a:r>
            <a:endParaRPr sz="18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514098" y="3297840"/>
            <a:ext cx="2911030" cy="2171677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418321" y="3139003"/>
            <a:ext cx="2911030" cy="2497202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289368" y="2924564"/>
            <a:ext cx="2911030" cy="2926080"/>
          </a:xfrm>
          <a:prstGeom prst="hexagon">
            <a:avLst>
              <a:gd name="adj" fmla="val 14264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0"/>
          <p:cNvSpPr/>
          <p:nvPr/>
        </p:nvSpPr>
        <p:spPr>
          <a:xfrm>
            <a:off x="3723767" y="2184865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0"/>
          <p:cNvSpPr/>
          <p:nvPr/>
        </p:nvSpPr>
        <p:spPr>
          <a:xfrm>
            <a:off x="3811676" y="2184865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17" name="Google Shape;317;p10"/>
          <p:cNvCxnSpPr>
            <a:stCxn id="316" idx="0"/>
          </p:cNvCxnSpPr>
          <p:nvPr/>
        </p:nvCxnSpPr>
        <p:spPr>
          <a:xfrm>
            <a:off x="4649926" y="2471045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18" name="Google Shape;318;p10"/>
          <p:cNvSpPr txBox="1"/>
          <p:nvPr/>
        </p:nvSpPr>
        <p:spPr>
          <a:xfrm>
            <a:off x="4975730" y="2265604"/>
            <a:ext cx="6869944" cy="41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составляет индивидуальный план работы для пострадавшего ребенка</a:t>
            </a:r>
            <a:endParaRPr/>
          </a:p>
        </p:txBody>
      </p:sp>
      <p:sp>
        <p:nvSpPr>
          <p:cNvPr id="319" name="Google Shape;319;p10"/>
          <p:cNvSpPr/>
          <p:nvPr/>
        </p:nvSpPr>
        <p:spPr>
          <a:xfrm>
            <a:off x="3723767" y="325966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0"/>
          <p:cNvSpPr/>
          <p:nvPr/>
        </p:nvSpPr>
        <p:spPr>
          <a:xfrm>
            <a:off x="3811676" y="325966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21" name="Google Shape;321;p10"/>
          <p:cNvCxnSpPr>
            <a:stCxn id="320" idx="0"/>
          </p:cNvCxnSpPr>
          <p:nvPr/>
        </p:nvCxnSpPr>
        <p:spPr>
          <a:xfrm>
            <a:off x="4649926" y="3545846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22" name="Google Shape;322;p10"/>
          <p:cNvSpPr txBox="1"/>
          <p:nvPr/>
        </p:nvSpPr>
        <p:spPr>
          <a:xfrm>
            <a:off x="4975730" y="3181131"/>
            <a:ext cx="6869944" cy="7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составляет индивидуальный план работы для инициатора/зачинщика травли</a:t>
            </a:r>
            <a:endParaRPr/>
          </a:p>
        </p:txBody>
      </p:sp>
      <p:sp>
        <p:nvSpPr>
          <p:cNvPr id="323" name="Google Shape;323;p10"/>
          <p:cNvSpPr/>
          <p:nvPr/>
        </p:nvSpPr>
        <p:spPr>
          <a:xfrm>
            <a:off x="3723767" y="4334467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0"/>
          <p:cNvSpPr/>
          <p:nvPr/>
        </p:nvSpPr>
        <p:spPr>
          <a:xfrm>
            <a:off x="3811676" y="4334467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25" name="Google Shape;325;p10"/>
          <p:cNvCxnSpPr>
            <a:stCxn id="324" idx="0"/>
          </p:cNvCxnSpPr>
          <p:nvPr/>
        </p:nvCxnSpPr>
        <p:spPr>
          <a:xfrm>
            <a:off x="4649926" y="4620647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26" name="Google Shape;326;p10"/>
          <p:cNvSpPr txBox="1"/>
          <p:nvPr/>
        </p:nvSpPr>
        <p:spPr>
          <a:xfrm>
            <a:off x="4975730" y="4255932"/>
            <a:ext cx="6869944" cy="7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осуществляет постановку на внутришкольный учет ребенка, инициатора/зачинщика травли</a:t>
            </a:r>
            <a:endParaRPr dirty="0"/>
          </a:p>
        </p:txBody>
      </p:sp>
      <p:sp>
        <p:nvSpPr>
          <p:cNvPr id="327" name="Google Shape;327;p10"/>
          <p:cNvSpPr/>
          <p:nvPr/>
        </p:nvSpPr>
        <p:spPr>
          <a:xfrm>
            <a:off x="3723767" y="5409268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3811676" y="5409268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29" name="Google Shape;329;p10"/>
          <p:cNvCxnSpPr>
            <a:stCxn id="328" idx="0"/>
          </p:cNvCxnSpPr>
          <p:nvPr/>
        </p:nvCxnSpPr>
        <p:spPr>
          <a:xfrm>
            <a:off x="4649926" y="5695448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0" name="Google Shape;330;p10"/>
          <p:cNvSpPr txBox="1"/>
          <p:nvPr/>
        </p:nvSpPr>
        <p:spPr>
          <a:xfrm>
            <a:off x="4975730" y="5012183"/>
            <a:ext cx="6869944" cy="13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при отсутствии положительных изменений в поведении ребенка в течение 6 месяцев со дня постановки на внутришкольный учет направляет материалы в комиссию по делам несовершеннолетних и защите их прав для рассмотрения и вынесения рекомендаций</a:t>
            </a:r>
            <a:endParaRPr/>
          </a:p>
        </p:txBody>
      </p:sp>
      <p:pic>
        <p:nvPicPr>
          <p:cNvPr id="331" name="Google Shape;331;p10"/>
          <p:cNvPicPr preferRelativeResize="0"/>
          <p:nvPr/>
        </p:nvPicPr>
        <p:blipFill rotWithShape="1">
          <a:blip r:embed="rId5">
            <a:alphaModFix/>
          </a:blip>
          <a:srcRect l="60942" t="28948" r="22215" b="40642"/>
          <a:stretch/>
        </p:blipFill>
        <p:spPr>
          <a:xfrm>
            <a:off x="888781" y="3514200"/>
            <a:ext cx="1712204" cy="173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0"/>
          <p:cNvPicPr preferRelativeResize="0"/>
          <p:nvPr/>
        </p:nvPicPr>
        <p:blipFill rotWithShape="1">
          <a:blip r:embed="rId6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Широкоэкранный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Tahoma</vt:lpstr>
      <vt:lpstr>Arial Narrow</vt:lpstr>
      <vt:lpstr>Cambria Math</vt:lpstr>
      <vt:lpstr>Arial</vt:lpstr>
      <vt:lpstr>Noto Sans Symbols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Овечкина Юлия Руслановна</dc:creator>
  <cp:lastModifiedBy>Овечкина Юлия Руслановна</cp:lastModifiedBy>
  <cp:revision>2</cp:revision>
  <dcterms:created xsi:type="dcterms:W3CDTF">2024-03-23T09:05:45Z</dcterms:created>
  <dcterms:modified xsi:type="dcterms:W3CDTF">2025-04-17T07:30:16Z</dcterms:modified>
</cp:coreProperties>
</file>