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07200" cy="9939338"/>
  <p:embeddedFontLs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  <p:embeddedFont>
      <p:font typeface="Microsoft Sans Serif" panose="020B0604020202020204" pitchFamily="34" charset="0"/>
      <p:regular r:id="rId24"/>
    </p:embeddedFont>
    <p:embeddedFont>
      <p:font typeface="Tahoma" panose="020B0604030504040204" pitchFamily="3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gOcugtvk4xROq4gHFwPYJ2zaxS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628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0C4-5440-8071-C6A0C05171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2024</c:v>
                </c:pt>
                <c:pt idx="1">
                  <c:v>3 мес. 2025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119</c:v>
                </c:pt>
                <c:pt idx="1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0C4-5440-8071-C6A0C05171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7048016"/>
        <c:axId val="97054544"/>
      </c:barChart>
      <c:catAx>
        <c:axId val="9704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97054544"/>
        <c:crosses val="autoZero"/>
        <c:auto val="1"/>
        <c:lblAlgn val="ctr"/>
        <c:lblOffset val="100"/>
        <c:noMultiLvlLbl val="0"/>
      </c:catAx>
      <c:valAx>
        <c:axId val="970545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7048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+mj-lt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4750" y="745425"/>
            <a:ext cx="4538350" cy="3727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0700" y="4721175"/>
            <a:ext cx="5445750" cy="447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71462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0700" y="4721175"/>
            <a:ext cx="5445750" cy="447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2873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:notes"/>
          <p:cNvSpPr txBox="1">
            <a:spLocks noGrp="1"/>
          </p:cNvSpPr>
          <p:nvPr>
            <p:ph type="body" idx="1"/>
          </p:nvPr>
        </p:nvSpPr>
        <p:spPr>
          <a:xfrm>
            <a:off x="680700" y="4721175"/>
            <a:ext cx="5445750" cy="447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3406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3:notes"/>
          <p:cNvSpPr txBox="1">
            <a:spLocks noGrp="1"/>
          </p:cNvSpPr>
          <p:nvPr>
            <p:ph type="body" idx="1"/>
          </p:nvPr>
        </p:nvSpPr>
        <p:spPr>
          <a:xfrm>
            <a:off x="680700" y="4721175"/>
            <a:ext cx="5445750" cy="447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7085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>
          <a:extLst>
            <a:ext uri="{FF2B5EF4-FFF2-40B4-BE49-F238E27FC236}">
              <a16:creationId xmlns:a16="http://schemas.microsoft.com/office/drawing/2014/main" xmlns="" id="{3BFF48F3-09C1-56FB-C9EF-448549B68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3:notes">
            <a:extLst>
              <a:ext uri="{FF2B5EF4-FFF2-40B4-BE49-F238E27FC236}">
                <a16:creationId xmlns:a16="http://schemas.microsoft.com/office/drawing/2014/main" xmlns="" id="{BDFABE17-C451-A6C9-0EE5-A18FA35FD8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700" y="4721175"/>
            <a:ext cx="5445750" cy="447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3:notes">
            <a:extLst>
              <a:ext uri="{FF2B5EF4-FFF2-40B4-BE49-F238E27FC236}">
                <a16:creationId xmlns:a16="http://schemas.microsoft.com/office/drawing/2014/main" xmlns="" id="{8833B4C1-B796-78DE-0F29-F2265DAF26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9665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0700" y="4721175"/>
            <a:ext cx="5445750" cy="447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248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0700" y="4721175"/>
            <a:ext cx="5445750" cy="447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570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>
            <a:spLocks noGrp="1"/>
          </p:cNvSpPr>
          <p:nvPr>
            <p:ph type="body" idx="1"/>
          </p:nvPr>
        </p:nvSpPr>
        <p:spPr>
          <a:xfrm>
            <a:off x="680700" y="4721175"/>
            <a:ext cx="5445750" cy="447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1100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:notes"/>
          <p:cNvSpPr txBox="1">
            <a:spLocks noGrp="1"/>
          </p:cNvSpPr>
          <p:nvPr>
            <p:ph type="body" idx="1"/>
          </p:nvPr>
        </p:nvSpPr>
        <p:spPr>
          <a:xfrm>
            <a:off x="680700" y="4721175"/>
            <a:ext cx="5445750" cy="447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1433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:notes"/>
          <p:cNvSpPr txBox="1">
            <a:spLocks noGrp="1"/>
          </p:cNvSpPr>
          <p:nvPr>
            <p:ph type="body" idx="1"/>
          </p:nvPr>
        </p:nvSpPr>
        <p:spPr>
          <a:xfrm>
            <a:off x="680700" y="4721175"/>
            <a:ext cx="5445750" cy="447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0926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9:notes"/>
          <p:cNvSpPr txBox="1">
            <a:spLocks noGrp="1"/>
          </p:cNvSpPr>
          <p:nvPr>
            <p:ph type="body" idx="1"/>
          </p:nvPr>
        </p:nvSpPr>
        <p:spPr>
          <a:xfrm>
            <a:off x="680700" y="4721175"/>
            <a:ext cx="5445750" cy="447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0903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0:notes"/>
          <p:cNvSpPr txBox="1">
            <a:spLocks noGrp="1"/>
          </p:cNvSpPr>
          <p:nvPr>
            <p:ph type="body" idx="1"/>
          </p:nvPr>
        </p:nvSpPr>
        <p:spPr>
          <a:xfrm>
            <a:off x="680700" y="4721175"/>
            <a:ext cx="5445750" cy="447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2421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1:notes"/>
          <p:cNvSpPr txBox="1">
            <a:spLocks noGrp="1"/>
          </p:cNvSpPr>
          <p:nvPr>
            <p:ph type="body" idx="1"/>
          </p:nvPr>
        </p:nvSpPr>
        <p:spPr>
          <a:xfrm>
            <a:off x="680700" y="4721175"/>
            <a:ext cx="5445750" cy="447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0965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788" y="0"/>
            <a:ext cx="12187212" cy="365990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0488" y="836145"/>
            <a:ext cx="2215812" cy="23209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" name="Google Shape;86;p1"/>
          <p:cNvGrpSpPr/>
          <p:nvPr/>
        </p:nvGrpSpPr>
        <p:grpSpPr>
          <a:xfrm rot="5400000">
            <a:off x="7683712" y="1104618"/>
            <a:ext cx="1664397" cy="1639561"/>
            <a:chOff x="464266" y="2731227"/>
            <a:chExt cx="970345" cy="932948"/>
          </a:xfrm>
        </p:grpSpPr>
        <p:sp>
          <p:nvSpPr>
            <p:cNvPr id="87" name="Google Shape;87;p1"/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39700" sx="102000" sy="102000" algn="ctr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39700" sx="102000" sy="102000" algn="ctr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39700" sx="102000" sy="102000" algn="ctr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39700" sx="102000" sy="102000" algn="ctr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91" name="Google Shape;91;p1"/>
          <p:cNvGrpSpPr/>
          <p:nvPr/>
        </p:nvGrpSpPr>
        <p:grpSpPr>
          <a:xfrm rot="5400000">
            <a:off x="9326245" y="1104618"/>
            <a:ext cx="1664397" cy="1639561"/>
            <a:chOff x="464266" y="2731227"/>
            <a:chExt cx="970345" cy="932948"/>
          </a:xfrm>
        </p:grpSpPr>
        <p:sp>
          <p:nvSpPr>
            <p:cNvPr id="92" name="Google Shape;92;p1"/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39700" sx="102000" sy="102000" algn="ctr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39700" sx="102000" sy="102000" algn="ctr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39700" sx="102000" sy="102000" algn="ctr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39700" sx="102000" sy="102000" algn="ctr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96" name="Google Shape;96;p1"/>
          <p:cNvGrpSpPr/>
          <p:nvPr/>
        </p:nvGrpSpPr>
        <p:grpSpPr>
          <a:xfrm rot="5400000">
            <a:off x="1274445" y="1104618"/>
            <a:ext cx="1664397" cy="1639561"/>
            <a:chOff x="464266" y="2731227"/>
            <a:chExt cx="970345" cy="932948"/>
          </a:xfrm>
        </p:grpSpPr>
        <p:sp>
          <p:nvSpPr>
            <p:cNvPr id="97" name="Google Shape;97;p1"/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39700" sx="102000" sy="102000" algn="ctr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39700" sx="102000" sy="102000" algn="ctr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39700" sx="102000" sy="102000" algn="ctr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39700" sx="102000" sy="102000" algn="ctr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01" name="Google Shape;101;p1"/>
          <p:cNvGrpSpPr/>
          <p:nvPr/>
        </p:nvGrpSpPr>
        <p:grpSpPr>
          <a:xfrm rot="5400000">
            <a:off x="2916978" y="1104618"/>
            <a:ext cx="1664397" cy="1639561"/>
            <a:chOff x="464266" y="2731227"/>
            <a:chExt cx="970345" cy="932948"/>
          </a:xfrm>
        </p:grpSpPr>
        <p:sp>
          <p:nvSpPr>
            <p:cNvPr id="102" name="Google Shape;102;p1"/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39700" sx="102000" sy="102000" algn="ctr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39700" sx="102000" sy="102000" algn="ctr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39700" sx="102000" sy="102000" algn="ctr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39700" sx="102000" sy="102000" algn="ctr" rotWithShape="0">
                <a:srgbClr val="000000">
                  <a:alpha val="2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106" name="Google Shape;106;p1"/>
          <p:cNvSpPr txBox="1"/>
          <p:nvPr/>
        </p:nvSpPr>
        <p:spPr>
          <a:xfrm>
            <a:off x="2042885" y="4130207"/>
            <a:ext cx="8106229" cy="1041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434340" marR="5080" indent="-422275" algn="ctr">
              <a:spcBef>
                <a:spcPts val="100"/>
              </a:spcBef>
            </a:pP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 жәбірлеудің (буллингтің) профилактикасы қағидаларын</a:t>
            </a:r>
          </a:p>
          <a:p>
            <a:pPr marL="434340" marR="5080" indent="-422275" algn="ctr">
              <a:spcBef>
                <a:spcPts val="100"/>
              </a:spcBef>
            </a:pP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бекіту туралы </a:t>
            </a:r>
            <a:r>
              <a:rPr lang="kk-K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(Қазақстан Республикасы Оқу-ағарту министрінің 2022 жылғы 21 желтоқсандағы №506 бұйрығы)</a:t>
            </a:r>
            <a:endParaRPr lang="kk-KZ" sz="2000" b="1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0" y="107098"/>
            <a:ext cx="12192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ҚАЗАҚСТАН РЕСПУБЛИКАСЫ ОҚУ-АҒАРТУ МИНИСТРЛІГІ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9" name="Google Shape;109;p1"/>
          <p:cNvPicPr preferRelativeResize="0"/>
          <p:nvPr/>
        </p:nvPicPr>
        <p:blipFill rotWithShape="1">
          <a:blip r:embed="rId4">
            <a:alphaModFix/>
          </a:blip>
          <a:srcRect l="1822" t="10993" r="71072" b="40665"/>
          <a:stretch/>
        </p:blipFill>
        <p:spPr>
          <a:xfrm>
            <a:off x="10613986" y="5252376"/>
            <a:ext cx="1278956" cy="1283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2"/>
          <p:cNvSpPr/>
          <p:nvPr/>
        </p:nvSpPr>
        <p:spPr>
          <a:xfrm>
            <a:off x="333597" y="1332051"/>
            <a:ext cx="11512078" cy="593600"/>
          </a:xfrm>
          <a:prstGeom prst="roundRect">
            <a:avLst>
              <a:gd name="adj" fmla="val 16667"/>
            </a:avLst>
          </a:prstGeom>
          <a:solidFill>
            <a:srgbClr val="2F55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1800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БУЛЛИНГТАН </a:t>
            </a:r>
            <a:r>
              <a:rPr lang="ru-RU" sz="1800" b="1" dirty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(ҚОРҚЫТУДАН) ЗАРДАП ШЕККЕН БАЛАНЫҢ АТА-АНАСЫ </a:t>
            </a: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ІШКІ ІСТЕР ОРГАНДАРЫНА</a:t>
            </a:r>
            <a:r>
              <a:rPr lang="ru-RU" sz="1800" b="1" dirty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ЖҮГІНГЕН КЕЗДЕ:</a:t>
            </a:r>
            <a:endParaRPr sz="1800" b="1" dirty="0">
              <a:solidFill>
                <a:srgbClr val="FFFF0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369" name="Google Shape;369;p12"/>
          <p:cNvSpPr/>
          <p:nvPr/>
        </p:nvSpPr>
        <p:spPr>
          <a:xfrm>
            <a:off x="5394740" y="150586"/>
            <a:ext cx="5597940" cy="941941"/>
          </a:xfrm>
          <a:prstGeom prst="flowChartInputOutpu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2"/>
          <p:cNvSpPr/>
          <p:nvPr/>
        </p:nvSpPr>
        <p:spPr>
          <a:xfrm>
            <a:off x="0" y="146303"/>
            <a:ext cx="6518257" cy="946223"/>
          </a:xfrm>
          <a:prstGeom prst="flowChartProcess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1" name="Google Shape;371;p12"/>
          <p:cNvPicPr preferRelativeResize="0"/>
          <p:nvPr/>
        </p:nvPicPr>
        <p:blipFill rotWithShape="1">
          <a:blip r:embed="rId3">
            <a:alphaModFix/>
          </a:blip>
          <a:srcRect r="80951"/>
          <a:stretch/>
        </p:blipFill>
        <p:spPr>
          <a:xfrm>
            <a:off x="10143885" y="150562"/>
            <a:ext cx="2051926" cy="946718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12"/>
          <p:cNvSpPr/>
          <p:nvPr/>
        </p:nvSpPr>
        <p:spPr>
          <a:xfrm>
            <a:off x="1227860" y="202783"/>
            <a:ext cx="833376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ru-RU" sz="2400" b="1" dirty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БАЛАНЫ БУЛЛИНГТІҢ (ҚОРҚЫТУДЫҢ) АЛДЫН АЛУ ЕРЕЖЕСІ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3" name="Google Shape;373;p12"/>
          <p:cNvCxnSpPr/>
          <p:nvPr/>
        </p:nvCxnSpPr>
        <p:spPr>
          <a:xfrm>
            <a:off x="1116717" y="146303"/>
            <a:ext cx="0" cy="946223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74" name="Google Shape;374;p12"/>
          <p:cNvPicPr preferRelativeResize="0"/>
          <p:nvPr/>
        </p:nvPicPr>
        <p:blipFill rotWithShape="1">
          <a:blip r:embed="rId4">
            <a:alphaModFix/>
          </a:blip>
          <a:srcRect l="13389" t="15028" r="12833" b="12302"/>
          <a:stretch/>
        </p:blipFill>
        <p:spPr>
          <a:xfrm>
            <a:off x="177657" y="240144"/>
            <a:ext cx="768505" cy="75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09" y="2062480"/>
            <a:ext cx="2554445" cy="4511492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2"/>
          <p:cNvSpPr/>
          <p:nvPr/>
        </p:nvSpPr>
        <p:spPr>
          <a:xfrm>
            <a:off x="1821064" y="5450647"/>
            <a:ext cx="9476856" cy="912847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2"/>
          <p:cNvSpPr/>
          <p:nvPr/>
        </p:nvSpPr>
        <p:spPr>
          <a:xfrm>
            <a:off x="2421963" y="4384533"/>
            <a:ext cx="9476856" cy="912847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2"/>
          <p:cNvSpPr/>
          <p:nvPr/>
        </p:nvSpPr>
        <p:spPr>
          <a:xfrm>
            <a:off x="2393518" y="3322316"/>
            <a:ext cx="9476856" cy="912847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2"/>
          <p:cNvSpPr/>
          <p:nvPr/>
        </p:nvSpPr>
        <p:spPr>
          <a:xfrm>
            <a:off x="1714288" y="2255666"/>
            <a:ext cx="9476856" cy="912847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2"/>
          <p:cNvSpPr/>
          <p:nvPr/>
        </p:nvSpPr>
        <p:spPr>
          <a:xfrm>
            <a:off x="2430684" y="2385353"/>
            <a:ext cx="846926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келіп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түскен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өтінішті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қарайды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және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әкімшілік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немесе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қылмыстық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құқық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бұзушылық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белгілері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болған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кезде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тексеру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жүргізеді</a:t>
            </a:r>
            <a:endParaRPr sz="1400" b="1" dirty="0">
              <a:solidFill>
                <a:srgbClr val="2A339C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381" name="Google Shape;381;p12"/>
          <p:cNvSpPr/>
          <p:nvPr/>
        </p:nvSpPr>
        <p:spPr>
          <a:xfrm>
            <a:off x="3023278" y="3315631"/>
            <a:ext cx="877248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қылмыстық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іс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қозғауға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негіздер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болмаған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кезде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баланы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қорқыту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smtClean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(</a:t>
            </a:r>
            <a:r>
              <a:rPr lang="ru-RU" sz="1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буллинг</a:t>
            </a:r>
            <a:r>
              <a:rPr lang="ru-RU" sz="1800" dirty="0" smtClean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)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туралы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хабарламаларды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мәні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бойынша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қарау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және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шешім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қабылдау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үшін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оқиға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болған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білім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беру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ұйымына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жоғары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тұрған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органға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жібереді</a:t>
            </a:r>
            <a:endParaRPr sz="1800" b="1" dirty="0">
              <a:solidFill>
                <a:srgbClr val="2A339C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382" name="Google Shape;382;p12"/>
          <p:cNvSpPr/>
          <p:nvPr/>
        </p:nvSpPr>
        <p:spPr>
          <a:xfrm>
            <a:off x="3023280" y="4517791"/>
            <a:ext cx="73907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кәмелетке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толмағандарды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құқықтық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тәрбиелеуде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білім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беру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органдарына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олардың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заңды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өкілдеріне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жәрдем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көрсетеді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3" name="Google Shape;383;p12"/>
          <p:cNvSpPr/>
          <p:nvPr/>
        </p:nvSpPr>
        <p:spPr>
          <a:xfrm>
            <a:off x="2537460" y="5445126"/>
            <a:ext cx="775503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баланың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құқықтарын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қорғау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жөніндегі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функцияларды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жүзеге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асыратын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органның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өкілін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педагогтерді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немесе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психологтарды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қорқыту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smtClean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(</a:t>
            </a:r>
            <a:r>
              <a:rPr lang="ru-RU" sz="1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буллинг</a:t>
            </a:r>
            <a:r>
              <a:rPr lang="ru-RU" sz="1800" dirty="0" smtClean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) </a:t>
            </a:r>
            <a:r>
              <a:rPr lang="ru-RU" sz="1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фактісін</a:t>
            </a:r>
            <a:r>
              <a:rPr lang="ru-RU" sz="1800" dirty="0" smtClean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қарау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бойынша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іс-қимылдар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жүргізу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үшін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тартады</a:t>
            </a:r>
            <a:endParaRPr sz="1800" b="1" dirty="0">
              <a:solidFill>
                <a:srgbClr val="2A339C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384" name="Google Shape;384;p12"/>
          <p:cNvSpPr/>
          <p:nvPr/>
        </p:nvSpPr>
        <p:spPr>
          <a:xfrm>
            <a:off x="1179000" y="2255666"/>
            <a:ext cx="914400" cy="912847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endParaRPr sz="40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85" name="Google Shape;385;p12"/>
          <p:cNvSpPr/>
          <p:nvPr/>
        </p:nvSpPr>
        <p:spPr>
          <a:xfrm>
            <a:off x="1887987" y="3320873"/>
            <a:ext cx="914400" cy="912847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endParaRPr sz="44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86" name="Google Shape;386;p12"/>
          <p:cNvSpPr/>
          <p:nvPr/>
        </p:nvSpPr>
        <p:spPr>
          <a:xfrm>
            <a:off x="1887987" y="4384533"/>
            <a:ext cx="914400" cy="912847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3</a:t>
            </a:r>
            <a:endParaRPr sz="44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87" name="Google Shape;387;p12"/>
          <p:cNvSpPr/>
          <p:nvPr/>
        </p:nvSpPr>
        <p:spPr>
          <a:xfrm>
            <a:off x="1285776" y="5450647"/>
            <a:ext cx="914400" cy="912847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4</a:t>
            </a:r>
            <a:endParaRPr sz="40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88" name="Google Shape;388;p12"/>
          <p:cNvPicPr preferRelativeResize="0"/>
          <p:nvPr/>
        </p:nvPicPr>
        <p:blipFill rotWithShape="1">
          <a:blip r:embed="rId6">
            <a:alphaModFix/>
          </a:blip>
          <a:srcRect l="6355" t="6355" r="5738" b="5738"/>
          <a:stretch/>
        </p:blipFill>
        <p:spPr>
          <a:xfrm>
            <a:off x="11168573" y="192587"/>
            <a:ext cx="851345" cy="85134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3"/>
          <p:cNvSpPr/>
          <p:nvPr/>
        </p:nvSpPr>
        <p:spPr>
          <a:xfrm>
            <a:off x="5394740" y="150586"/>
            <a:ext cx="5597940" cy="941941"/>
          </a:xfrm>
          <a:prstGeom prst="flowChartInputOutpu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3"/>
          <p:cNvSpPr/>
          <p:nvPr/>
        </p:nvSpPr>
        <p:spPr>
          <a:xfrm>
            <a:off x="0" y="146303"/>
            <a:ext cx="6518257" cy="946223"/>
          </a:xfrm>
          <a:prstGeom prst="flowChartProcess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5" name="Google Shape;395;p13"/>
          <p:cNvPicPr preferRelativeResize="0"/>
          <p:nvPr/>
        </p:nvPicPr>
        <p:blipFill rotWithShape="1">
          <a:blip r:embed="rId3">
            <a:alphaModFix/>
          </a:blip>
          <a:srcRect r="80951"/>
          <a:stretch/>
        </p:blipFill>
        <p:spPr>
          <a:xfrm>
            <a:off x="10143885" y="150562"/>
            <a:ext cx="2051926" cy="946718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3"/>
          <p:cNvSpPr/>
          <p:nvPr/>
        </p:nvSpPr>
        <p:spPr>
          <a:xfrm>
            <a:off x="1227860" y="202783"/>
            <a:ext cx="833376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ru-RU" sz="2400" b="1" dirty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БАЛАНЫ БУЛЛИНГТІҢ (ҚОРҚЫТУДЫҢ) АЛДЫН АЛУ ЕРЕЖЕСІ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7" name="Google Shape;397;p13"/>
          <p:cNvCxnSpPr/>
          <p:nvPr/>
        </p:nvCxnSpPr>
        <p:spPr>
          <a:xfrm>
            <a:off x="1116717" y="146303"/>
            <a:ext cx="0" cy="946223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98" name="Google Shape;398;p13"/>
          <p:cNvPicPr preferRelativeResize="0"/>
          <p:nvPr/>
        </p:nvPicPr>
        <p:blipFill rotWithShape="1">
          <a:blip r:embed="rId4">
            <a:alphaModFix/>
          </a:blip>
          <a:srcRect l="13389" t="15028" r="12833" b="12302"/>
          <a:stretch/>
        </p:blipFill>
        <p:spPr>
          <a:xfrm>
            <a:off x="177657" y="240144"/>
            <a:ext cx="768505" cy="756957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13"/>
          <p:cNvSpPr txBox="1"/>
          <p:nvPr/>
        </p:nvSpPr>
        <p:spPr>
          <a:xfrm>
            <a:off x="0" y="4360062"/>
            <a:ext cx="121920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БІЛІМ БЕРУ ҰЙЫМДАРЫ ПЕДАГОГІНІҢ БАЛАҒА (БАЛАЛАРҒА) ҚАТЫСТЫ БАЛАНЫ ҚОРҚЫТУЫН </a:t>
            </a:r>
            <a:r>
              <a:rPr lang="ru-RU" sz="24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(БУЛЛИНГ) 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ОҚУ-ТӘРБИЕ ПРОЦЕСІ КЕЗЕҢІНДЕ 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ПЕДАГОГИКАЛЫҚ ӘДЕП ЖӨНІНДЕГІ КЕҢЕС 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ҚАРАЙДЫ</a:t>
            </a:r>
            <a:endParaRPr sz="2400" b="1" dirty="0">
              <a:solidFill>
                <a:srgbClr val="C0000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pic>
        <p:nvPicPr>
          <p:cNvPr id="400" name="Google Shape;400;p13"/>
          <p:cNvPicPr preferRelativeResize="0"/>
          <p:nvPr/>
        </p:nvPicPr>
        <p:blipFill rotWithShape="1">
          <a:blip r:embed="rId5">
            <a:alphaModFix/>
          </a:blip>
          <a:srcRect l="60942" t="29064" r="22018" b="40761"/>
          <a:stretch/>
        </p:blipFill>
        <p:spPr>
          <a:xfrm>
            <a:off x="4909720" y="1789899"/>
            <a:ext cx="2372560" cy="23634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1" name="Google Shape;401;p13"/>
          <p:cNvCxnSpPr/>
          <p:nvPr/>
        </p:nvCxnSpPr>
        <p:spPr>
          <a:xfrm>
            <a:off x="1471353" y="5660570"/>
            <a:ext cx="9459883" cy="0"/>
          </a:xfrm>
          <a:prstGeom prst="straightConnector1">
            <a:avLst/>
          </a:prstGeom>
          <a:noFill/>
          <a:ln w="38100" cap="flat" cmpd="sng">
            <a:solidFill>
              <a:srgbClr val="2F559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2" name="Google Shape;402;p13"/>
          <p:cNvPicPr preferRelativeResize="0"/>
          <p:nvPr/>
        </p:nvPicPr>
        <p:blipFill rotWithShape="1">
          <a:blip r:embed="rId6">
            <a:alphaModFix/>
          </a:blip>
          <a:srcRect l="6355" t="6355" r="5738" b="5738"/>
          <a:stretch/>
        </p:blipFill>
        <p:spPr>
          <a:xfrm>
            <a:off x="11168573" y="192587"/>
            <a:ext cx="851345" cy="85134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>
          <a:extLst>
            <a:ext uri="{FF2B5EF4-FFF2-40B4-BE49-F238E27FC236}">
              <a16:creationId xmlns:a16="http://schemas.microsoft.com/office/drawing/2014/main" xmlns="" id="{4AC19DF4-B4EC-08ED-91BC-623B4DB7A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3">
            <a:extLst>
              <a:ext uri="{FF2B5EF4-FFF2-40B4-BE49-F238E27FC236}">
                <a16:creationId xmlns:a16="http://schemas.microsoft.com/office/drawing/2014/main" xmlns="" id="{35218B69-9E60-72F0-E42F-4F0722E76FC8}"/>
              </a:ext>
            </a:extLst>
          </p:cNvPr>
          <p:cNvSpPr/>
          <p:nvPr/>
        </p:nvSpPr>
        <p:spPr>
          <a:xfrm>
            <a:off x="5394740" y="150586"/>
            <a:ext cx="5597940" cy="941941"/>
          </a:xfrm>
          <a:prstGeom prst="flowChartInputOutpu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3">
            <a:extLst>
              <a:ext uri="{FF2B5EF4-FFF2-40B4-BE49-F238E27FC236}">
                <a16:creationId xmlns:a16="http://schemas.microsoft.com/office/drawing/2014/main" xmlns="" id="{82824FF9-A44E-8EDE-6A96-84997A40653D}"/>
              </a:ext>
            </a:extLst>
          </p:cNvPr>
          <p:cNvSpPr/>
          <p:nvPr/>
        </p:nvSpPr>
        <p:spPr>
          <a:xfrm>
            <a:off x="0" y="146303"/>
            <a:ext cx="6518257" cy="946223"/>
          </a:xfrm>
          <a:prstGeom prst="flowChartProcess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5" name="Google Shape;395;p13">
            <a:extLst>
              <a:ext uri="{FF2B5EF4-FFF2-40B4-BE49-F238E27FC236}">
                <a16:creationId xmlns:a16="http://schemas.microsoft.com/office/drawing/2014/main" xmlns="" id="{D3F1D80F-9704-9166-B96C-993E9381D0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80951"/>
          <a:stretch/>
        </p:blipFill>
        <p:spPr>
          <a:xfrm>
            <a:off x="10143885" y="150562"/>
            <a:ext cx="2051926" cy="946718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3">
            <a:extLst>
              <a:ext uri="{FF2B5EF4-FFF2-40B4-BE49-F238E27FC236}">
                <a16:creationId xmlns:a16="http://schemas.microsoft.com/office/drawing/2014/main" xmlns="" id="{26FEF0D0-FECB-CFB0-D8D3-BF38C248C332}"/>
              </a:ext>
            </a:extLst>
          </p:cNvPr>
          <p:cNvSpPr/>
          <p:nvPr/>
        </p:nvSpPr>
        <p:spPr>
          <a:xfrm>
            <a:off x="1227860" y="387428"/>
            <a:ext cx="83337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ТРАВЛЯ (БУЛЛИНГ) РЕБЕНКА</a:t>
            </a:r>
            <a:endParaRPr dirty="0"/>
          </a:p>
        </p:txBody>
      </p:sp>
      <p:cxnSp>
        <p:nvCxnSpPr>
          <p:cNvPr id="397" name="Google Shape;397;p13">
            <a:extLst>
              <a:ext uri="{FF2B5EF4-FFF2-40B4-BE49-F238E27FC236}">
                <a16:creationId xmlns:a16="http://schemas.microsoft.com/office/drawing/2014/main" xmlns="" id="{5F3777D2-06B8-2915-B22F-4503E93CFBB6}"/>
              </a:ext>
            </a:extLst>
          </p:cNvPr>
          <p:cNvCxnSpPr/>
          <p:nvPr/>
        </p:nvCxnSpPr>
        <p:spPr>
          <a:xfrm>
            <a:off x="1116717" y="146303"/>
            <a:ext cx="0" cy="946223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98" name="Google Shape;398;p13">
            <a:extLst>
              <a:ext uri="{FF2B5EF4-FFF2-40B4-BE49-F238E27FC236}">
                <a16:creationId xmlns:a16="http://schemas.microsoft.com/office/drawing/2014/main" xmlns="" id="{F32B43CB-32BA-0B67-ED66-2979FF21D4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3389" t="15028" r="12833" b="12302"/>
          <a:stretch/>
        </p:blipFill>
        <p:spPr>
          <a:xfrm>
            <a:off x="177657" y="240144"/>
            <a:ext cx="768505" cy="75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13">
            <a:extLst>
              <a:ext uri="{FF2B5EF4-FFF2-40B4-BE49-F238E27FC236}">
                <a16:creationId xmlns:a16="http://schemas.microsoft.com/office/drawing/2014/main" xmlns="" id="{15795CE7-8C44-77DB-BD5E-D9E31BF20D0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6355" t="6355" r="5738" b="5738"/>
          <a:stretch/>
        </p:blipFill>
        <p:spPr>
          <a:xfrm>
            <a:off x="11168573" y="192587"/>
            <a:ext cx="851345" cy="851345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EC49DF-8293-40A6-212A-F0E106CCC633}"/>
              </a:ext>
            </a:extLst>
          </p:cNvPr>
          <p:cNvSpPr txBox="1"/>
          <p:nvPr/>
        </p:nvSpPr>
        <p:spPr>
          <a:xfrm>
            <a:off x="296636" y="1329368"/>
            <a:ext cx="5597940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ts val="2060"/>
              </a:lnSpc>
            </a:pPr>
            <a:r>
              <a:rPr lang="ru-RU" sz="1800" b="1" u="sng" dirty="0"/>
              <a:t>Кодекс об административных правонарушениях</a:t>
            </a:r>
          </a:p>
          <a:p>
            <a:pPr algn="l" fontAlgn="base">
              <a:lnSpc>
                <a:spcPts val="2060"/>
              </a:lnSpc>
            </a:pPr>
            <a:endParaRPr lang="ru-RU" sz="1800" b="1" dirty="0"/>
          </a:p>
          <a:p>
            <a:pPr algn="l" fontAlgn="base">
              <a:lnSpc>
                <a:spcPts val="2060"/>
              </a:lnSpc>
            </a:pPr>
            <a:r>
              <a:rPr lang="ru-RU" sz="1800" b="1" dirty="0"/>
              <a:t>Статья 127-2. Травля (</a:t>
            </a:r>
            <a:r>
              <a:rPr lang="ru-RU" sz="1800" b="1" dirty="0" err="1"/>
              <a:t>буллинг</a:t>
            </a:r>
            <a:r>
              <a:rPr lang="ru-RU" sz="1800" b="1" dirty="0"/>
              <a:t>, </a:t>
            </a:r>
            <a:r>
              <a:rPr lang="ru-RU" sz="1800" b="1" dirty="0" err="1"/>
              <a:t>кибербуллинг</a:t>
            </a:r>
            <a:r>
              <a:rPr lang="ru-RU" sz="1800" b="1" dirty="0"/>
              <a:t>) несовершеннолетнего</a:t>
            </a:r>
          </a:p>
          <a:p>
            <a:pPr algn="l" fontAlgn="base">
              <a:lnSpc>
                <a:spcPts val="2060"/>
              </a:lnSpc>
            </a:pPr>
            <a:endParaRPr lang="ru-RU" sz="1800" b="1" dirty="0"/>
          </a:p>
          <a:p>
            <a:pPr algn="l" fontAlgn="base">
              <a:lnSpc>
                <a:spcPts val="2060"/>
              </a:lnSpc>
            </a:pPr>
            <a:r>
              <a:rPr lang="ru-RU" sz="1800" dirty="0"/>
              <a:t>1. Травля (</a:t>
            </a:r>
            <a:r>
              <a:rPr lang="ru-RU" sz="1800" dirty="0" err="1"/>
              <a:t>буллинг</a:t>
            </a:r>
            <a:r>
              <a:rPr lang="ru-RU" sz="1800" dirty="0"/>
              <a:t>, </a:t>
            </a:r>
            <a:r>
              <a:rPr lang="ru-RU" sz="1800" dirty="0" err="1"/>
              <a:t>кибербуллинг</a:t>
            </a:r>
            <a:r>
              <a:rPr lang="ru-RU" sz="1800" dirty="0"/>
              <a:t>) несовершеннолетнего – </a:t>
            </a:r>
            <a:r>
              <a:rPr lang="ru-RU" sz="1800" b="1" dirty="0"/>
              <a:t>влечет предупреждение или штраф в размере десяти месячных расчетных показателей.</a:t>
            </a:r>
          </a:p>
          <a:p>
            <a:pPr algn="l" fontAlgn="base">
              <a:lnSpc>
                <a:spcPts val="2060"/>
              </a:lnSpc>
            </a:pPr>
            <a:endParaRPr lang="ru-RU" sz="1800" b="1" dirty="0"/>
          </a:p>
          <a:p>
            <a:pPr algn="l" fontAlgn="base">
              <a:lnSpc>
                <a:spcPts val="2060"/>
              </a:lnSpc>
            </a:pPr>
            <a:r>
              <a:rPr lang="ru-RU" sz="1800" dirty="0"/>
              <a:t>3. Действие, предусмотренное частями первой или второй настоящей статьи, </a:t>
            </a:r>
            <a:r>
              <a:rPr lang="ru-RU" sz="1800" b="1" dirty="0"/>
              <a:t>совершенное несовершеннолетним лицом в возрасте от двенадцати до шестнадцати лет,  - </a:t>
            </a:r>
            <a:r>
              <a:rPr lang="ru-RU" sz="1800" dirty="0"/>
              <a:t>влечет предупреждение или штраф на родителей или лиц, их заменяющих, </a:t>
            </a:r>
            <a:r>
              <a:rPr lang="ru-RU" sz="1800" b="1" dirty="0"/>
              <a:t>в размере десяти месячных расчетных показателей.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6B2558-8C76-4904-BDDE-A4ED313D2679}"/>
              </a:ext>
            </a:extLst>
          </p:cNvPr>
          <p:cNvSpPr txBox="1"/>
          <p:nvPr/>
        </p:nvSpPr>
        <p:spPr>
          <a:xfrm>
            <a:off x="6796392" y="1338545"/>
            <a:ext cx="526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800" b="1" u="sng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aa-ET" sz="1800" b="1" u="sng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т. 127-2. </a:t>
            </a:r>
            <a:r>
              <a:rPr lang="kk-KZ" sz="1800" b="1" u="sng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Травля (буллинг, кибербуллинг)</a:t>
            </a:r>
            <a:r>
              <a:rPr lang="aa-ET" sz="1800" b="1" u="sng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1800" b="1" u="sng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несовершеннолетнего</a:t>
            </a:r>
            <a:endParaRPr lang="en-US" sz="1800" b="1" u="sng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6205BB29-1ACD-4CE2-95EE-F1D6589D91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8824354"/>
              </p:ext>
            </p:extLst>
          </p:nvPr>
        </p:nvGraphicFramePr>
        <p:xfrm>
          <a:off x="6963364" y="2629275"/>
          <a:ext cx="4932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6" name="Google Shape;401;p13">
            <a:extLst>
              <a:ext uri="{FF2B5EF4-FFF2-40B4-BE49-F238E27FC236}">
                <a16:creationId xmlns:a16="http://schemas.microsoft.com/office/drawing/2014/main" xmlns="" id="{6CE21627-597F-F8B3-A6AC-3A9035BDBE4B}"/>
              </a:ext>
            </a:extLst>
          </p:cNvPr>
          <p:cNvCxnSpPr>
            <a:cxnSpLocks/>
          </p:cNvCxnSpPr>
          <p:nvPr/>
        </p:nvCxnSpPr>
        <p:spPr>
          <a:xfrm flipV="1">
            <a:off x="6406011" y="1661711"/>
            <a:ext cx="0" cy="4846205"/>
          </a:xfrm>
          <a:prstGeom prst="straightConnector1">
            <a:avLst/>
          </a:prstGeom>
          <a:noFill/>
          <a:ln w="38100" cap="flat" cmpd="sng">
            <a:solidFill>
              <a:srgbClr val="2F5597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68870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Google Shape;114;p3"/>
          <p:cNvCxnSpPr>
            <a:stCxn id="115" idx="2"/>
            <a:endCxn id="116" idx="0"/>
          </p:cNvCxnSpPr>
          <p:nvPr/>
        </p:nvCxnSpPr>
        <p:spPr>
          <a:xfrm rot="16200000" flipH="1">
            <a:off x="5796936" y="5508361"/>
            <a:ext cx="598126" cy="1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15" name="Google Shape;115;p3"/>
          <p:cNvSpPr/>
          <p:nvPr/>
        </p:nvSpPr>
        <p:spPr>
          <a:xfrm>
            <a:off x="6010274" y="5037849"/>
            <a:ext cx="171450" cy="171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7" name="Google Shape;117;p3"/>
          <p:cNvCxnSpPr>
            <a:stCxn id="118" idx="2"/>
            <a:endCxn id="119" idx="0"/>
          </p:cNvCxnSpPr>
          <p:nvPr/>
        </p:nvCxnSpPr>
        <p:spPr>
          <a:xfrm rot="5400000">
            <a:off x="4377823" y="1084939"/>
            <a:ext cx="599482" cy="283687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20" name="Google Shape;120;p3"/>
          <p:cNvCxnSpPr>
            <a:stCxn id="118" idx="2"/>
            <a:endCxn id="121" idx="0"/>
          </p:cNvCxnSpPr>
          <p:nvPr/>
        </p:nvCxnSpPr>
        <p:spPr>
          <a:xfrm rot="16200000" flipH="1">
            <a:off x="7367847" y="931786"/>
            <a:ext cx="599482" cy="314317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18" name="Google Shape;118;p3"/>
          <p:cNvSpPr/>
          <p:nvPr/>
        </p:nvSpPr>
        <p:spPr>
          <a:xfrm>
            <a:off x="6010275" y="2032184"/>
            <a:ext cx="171450" cy="171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5394740" y="150586"/>
            <a:ext cx="5597940" cy="941941"/>
          </a:xfrm>
          <a:prstGeom prst="flowChartInputOutpu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0" y="146303"/>
            <a:ext cx="6518257" cy="946223"/>
          </a:xfrm>
          <a:prstGeom prst="flowChartProcess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3"/>
          <p:cNvPicPr preferRelativeResize="0"/>
          <p:nvPr/>
        </p:nvPicPr>
        <p:blipFill rotWithShape="1">
          <a:blip r:embed="rId3">
            <a:alphaModFix/>
          </a:blip>
          <a:srcRect r="80951"/>
          <a:stretch/>
        </p:blipFill>
        <p:spPr>
          <a:xfrm>
            <a:off x="10143885" y="150562"/>
            <a:ext cx="2051926" cy="94671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/>
          <p:nvPr/>
        </p:nvSpPr>
        <p:spPr>
          <a:xfrm>
            <a:off x="1227860" y="387428"/>
            <a:ext cx="83337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ru-RU" sz="2400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ПРОФИЛАКТИКАҒА НЕГІЗГІ ҚАТЫСУШЫЛАР</a:t>
            </a:r>
            <a:endParaRPr sz="2400" b="1" dirty="0">
              <a:solidFill>
                <a:schemeClr val="lt1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cxnSp>
        <p:nvCxnSpPr>
          <p:cNvPr id="126" name="Google Shape;126;p3"/>
          <p:cNvCxnSpPr/>
          <p:nvPr/>
        </p:nvCxnSpPr>
        <p:spPr>
          <a:xfrm>
            <a:off x="1116717" y="146303"/>
            <a:ext cx="0" cy="946223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7" name="Google Shape;127;p3"/>
          <p:cNvPicPr preferRelativeResize="0"/>
          <p:nvPr/>
        </p:nvPicPr>
        <p:blipFill rotWithShape="1">
          <a:blip r:embed="rId4">
            <a:alphaModFix/>
          </a:blip>
          <a:srcRect l="13389" t="15028" r="12833" b="12302"/>
          <a:stretch/>
        </p:blipFill>
        <p:spPr>
          <a:xfrm>
            <a:off x="177657" y="240144"/>
            <a:ext cx="768505" cy="75695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/>
          <p:nvPr/>
        </p:nvSpPr>
        <p:spPr>
          <a:xfrm>
            <a:off x="3330884" y="1464268"/>
            <a:ext cx="5530231" cy="770932"/>
          </a:xfrm>
          <a:prstGeom prst="roundRect">
            <a:avLst>
              <a:gd name="adj" fmla="val 16667"/>
            </a:avLst>
          </a:prstGeom>
          <a:solidFill>
            <a:srgbClr val="2F55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БІЛІМ БЕРУ ҰЙМЫНЫҢ ӘКІМШІЛІГІ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3330884" y="4457417"/>
            <a:ext cx="5530231" cy="770932"/>
          </a:xfrm>
          <a:prstGeom prst="roundRect">
            <a:avLst>
              <a:gd name="adj" fmla="val 16667"/>
            </a:avLst>
          </a:prstGeom>
          <a:solidFill>
            <a:srgbClr val="2F55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БІЛІМ БЕРУ ҰЙЫМЫНЫҢ БАСШЫСЫ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1249777" y="2803116"/>
            <a:ext cx="401870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800" b="1" dirty="0" err="1" smtClean="0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буллингтің</a:t>
            </a:r>
            <a:r>
              <a:rPr lang="ru-RU" sz="1800" b="1" dirty="0" smtClean="0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b="1" dirty="0" err="1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алдын</a:t>
            </a:r>
            <a:r>
              <a:rPr lang="ru-RU" sz="1800" b="1" dirty="0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b="1" dirty="0" err="1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алу</a:t>
            </a:r>
            <a:r>
              <a:rPr lang="ru-RU" sz="1800" b="1" dirty="0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b="1" dirty="0" err="1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және</a:t>
            </a:r>
            <a:r>
              <a:rPr lang="ru-RU" sz="1800" b="1" dirty="0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b="1" dirty="0" err="1" smtClean="0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ескерту</a:t>
            </a:r>
            <a:r>
              <a:rPr lang="ru-RU" sz="1800" b="1" dirty="0" smtClean="0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b="1" dirty="0" err="1" smtClean="0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қызметін</a:t>
            </a:r>
            <a:r>
              <a:rPr lang="ru-RU" sz="1800" b="1" dirty="0" smtClean="0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b="1" dirty="0" err="1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қамтамасыз</a:t>
            </a:r>
            <a:r>
              <a:rPr lang="ru-RU" sz="1800" b="1" dirty="0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b="1" dirty="0" err="1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етеді</a:t>
            </a:r>
            <a:endParaRPr sz="1800" b="1" dirty="0">
              <a:solidFill>
                <a:schemeClr val="dk1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6884017" y="2803116"/>
            <a:ext cx="4710319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800" b="1" dirty="0" err="1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білім</a:t>
            </a:r>
            <a:r>
              <a:rPr lang="ru-RU" sz="1800" b="1" dirty="0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беру </a:t>
            </a:r>
            <a:r>
              <a:rPr lang="ru-RU" sz="1800" b="1" dirty="0" err="1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процесіне</a:t>
            </a:r>
            <a:r>
              <a:rPr lang="ru-RU" sz="1800" b="1" dirty="0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b="1" dirty="0" err="1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қатысушылардың</a:t>
            </a:r>
            <a:r>
              <a:rPr lang="ru-RU" sz="1800" b="1" dirty="0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b="1" dirty="0" err="1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құқықтары</a:t>
            </a:r>
            <a:r>
              <a:rPr lang="ru-RU" sz="1800" b="1" dirty="0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мен </a:t>
            </a:r>
            <a:r>
              <a:rPr lang="ru-RU" sz="1800" b="1" dirty="0" err="1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мүдделерін</a:t>
            </a:r>
            <a:r>
              <a:rPr lang="ru-RU" sz="1800" b="1" dirty="0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b="1" dirty="0" err="1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құрметтеуді</a:t>
            </a:r>
            <a:r>
              <a:rPr lang="ru-RU" sz="1800" b="1" dirty="0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ru-RU" sz="1800" b="1" dirty="0" err="1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қорлауға</a:t>
            </a:r>
            <a:r>
              <a:rPr lang="ru-RU" sz="1800" b="1" dirty="0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b="1" dirty="0" err="1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мүлдем</a:t>
            </a:r>
            <a:r>
              <a:rPr lang="ru-RU" sz="1800" b="1" dirty="0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b="1" dirty="0" err="1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төзбеушілік</a:t>
            </a:r>
            <a:r>
              <a:rPr lang="ru-RU" sz="1800" b="1" dirty="0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b="1" dirty="0" err="1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мәдениетін</a:t>
            </a:r>
            <a:r>
              <a:rPr lang="ru-RU" sz="1800" b="1" dirty="0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b="1" dirty="0" err="1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қалыптастыруға</a:t>
            </a:r>
            <a:r>
              <a:rPr lang="ru-RU" sz="1800" b="1" dirty="0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b="1" dirty="0" err="1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бағытталған</a:t>
            </a:r>
            <a:r>
              <a:rPr lang="ru-RU" sz="1800" b="1" dirty="0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b="1" dirty="0" err="1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білім</a:t>
            </a:r>
            <a:r>
              <a:rPr lang="ru-RU" sz="1800" b="1" dirty="0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беру </a:t>
            </a:r>
            <a:r>
              <a:rPr lang="ru-RU" sz="1800" b="1" dirty="0" err="1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ортасында</a:t>
            </a:r>
            <a:r>
              <a:rPr lang="ru-RU" sz="1800" b="1" dirty="0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b="1" dirty="0" err="1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жағдай</a:t>
            </a:r>
            <a:r>
              <a:rPr lang="ru-RU" sz="1800" b="1" dirty="0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b="1" dirty="0" err="1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жасайды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3048000" y="5807425"/>
            <a:ext cx="6096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жыл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сайын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оқу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жылының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басында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баланы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қорқытудың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(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буллингтің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)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алдын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алу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жөніндегі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жоспарды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бекітеді</a:t>
            </a:r>
            <a:endParaRPr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0" name="Google Shape;130;p3"/>
          <p:cNvPicPr preferRelativeResize="0"/>
          <p:nvPr/>
        </p:nvPicPr>
        <p:blipFill rotWithShape="1">
          <a:blip r:embed="rId5">
            <a:alphaModFix/>
          </a:blip>
          <a:srcRect l="6355" t="6355" r="5738" b="5738"/>
          <a:stretch/>
        </p:blipFill>
        <p:spPr>
          <a:xfrm>
            <a:off x="11162998" y="241181"/>
            <a:ext cx="851345" cy="85134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/>
          <p:nvPr/>
        </p:nvSpPr>
        <p:spPr>
          <a:xfrm>
            <a:off x="5394740" y="150586"/>
            <a:ext cx="5597940" cy="941941"/>
          </a:xfrm>
          <a:prstGeom prst="flowChartInputOutpu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0" y="146303"/>
            <a:ext cx="6518257" cy="946223"/>
          </a:xfrm>
          <a:prstGeom prst="flowChartProcess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4"/>
          <p:cNvPicPr preferRelativeResize="0"/>
          <p:nvPr/>
        </p:nvPicPr>
        <p:blipFill rotWithShape="1">
          <a:blip r:embed="rId3">
            <a:alphaModFix/>
          </a:blip>
          <a:srcRect r="80951"/>
          <a:stretch/>
        </p:blipFill>
        <p:spPr>
          <a:xfrm>
            <a:off x="10143885" y="150562"/>
            <a:ext cx="2051926" cy="94671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"/>
          <p:cNvSpPr/>
          <p:nvPr/>
        </p:nvSpPr>
        <p:spPr>
          <a:xfrm>
            <a:off x="1227860" y="202783"/>
            <a:ext cx="833376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ru-RU" sz="2400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БУЛЛИНГТІҢ </a:t>
            </a:r>
            <a:r>
              <a:rPr lang="ru-RU" sz="2400" b="1" dirty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(ҚОРҚЫТУДЫҢ</a:t>
            </a:r>
            <a:r>
              <a:rPr lang="ru-RU" sz="2400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) АЛДЫН </a:t>
            </a:r>
            <a:r>
              <a:rPr lang="ru-RU" sz="2400" b="1" dirty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АЛУ ЖОСПАРЫ</a:t>
            </a:r>
          </a:p>
        </p:txBody>
      </p:sp>
      <p:cxnSp>
        <p:nvCxnSpPr>
          <p:cNvPr id="139" name="Google Shape;139;p4"/>
          <p:cNvCxnSpPr/>
          <p:nvPr/>
        </p:nvCxnSpPr>
        <p:spPr>
          <a:xfrm>
            <a:off x="1116717" y="146303"/>
            <a:ext cx="0" cy="946223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0" name="Google Shape;140;p4"/>
          <p:cNvPicPr preferRelativeResize="0"/>
          <p:nvPr/>
        </p:nvPicPr>
        <p:blipFill rotWithShape="1">
          <a:blip r:embed="rId4">
            <a:alphaModFix/>
          </a:blip>
          <a:srcRect l="13389" t="15028" r="12833" b="12302"/>
          <a:stretch/>
        </p:blipFill>
        <p:spPr>
          <a:xfrm>
            <a:off x="177657" y="240144"/>
            <a:ext cx="768505" cy="75695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4"/>
          <p:cNvSpPr/>
          <p:nvPr/>
        </p:nvSpPr>
        <p:spPr>
          <a:xfrm>
            <a:off x="439128" y="2057399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439128" y="2707126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439128" y="3356854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439128" y="4006580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439128" y="4656307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439128" y="5306034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439128" y="5955762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527037" y="2057399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endParaRPr sz="28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527037" y="2707126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endParaRPr sz="28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527037" y="3356854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3</a:t>
            </a:r>
            <a:endParaRPr sz="28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527037" y="4006580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4</a:t>
            </a:r>
            <a:endParaRPr sz="28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527037" y="4656307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5</a:t>
            </a:r>
            <a:endParaRPr sz="28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527037" y="5306034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6</a:t>
            </a:r>
            <a:endParaRPr sz="28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527037" y="5955762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7</a:t>
            </a:r>
            <a:endParaRPr sz="28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1544720" y="2057399"/>
            <a:ext cx="10333601" cy="57235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т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оқсанына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1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рет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ақпараттық-түсіндіру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жұмыстарын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жүргізу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арқылы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балалардың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ата-аналардың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педагогтердің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хабардарлығын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арттыру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Google Shape;156;p4"/>
          <p:cNvSpPr/>
          <p:nvPr/>
        </p:nvSpPr>
        <p:spPr>
          <a:xfrm>
            <a:off x="1544714" y="2707126"/>
            <a:ext cx="10333601" cy="57235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оқыту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семинарларына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қатысу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арқылы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педагогтердің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кәсіби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құзыреттілігін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арттыру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т. б.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1544718" y="3356854"/>
            <a:ext cx="10333601" cy="57235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балаларды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ата-аналарды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баланы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қорлауға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жол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бермеу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туралы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хабардар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ету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;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1544717" y="4006581"/>
            <a:ext cx="10333601" cy="57235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қорқыту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белгілеріне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жедел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әрекет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ету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;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Google Shape;159;p4"/>
          <p:cNvSpPr/>
          <p:nvPr/>
        </p:nvSpPr>
        <p:spPr>
          <a:xfrm>
            <a:off x="1544716" y="4656308"/>
            <a:ext cx="10333601" cy="57235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педагог-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психологтың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консультацияларын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есепке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алу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журналына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тіркей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отырып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педагог-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психологтардың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әлеуметтік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педагогтардың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балаларға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әлеуметтік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психологиялық-педагогикалық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көмек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көрсетуі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Google Shape;160;p4"/>
          <p:cNvSpPr/>
          <p:nvPr/>
        </p:nvSpPr>
        <p:spPr>
          <a:xfrm>
            <a:off x="1544715" y="5306035"/>
            <a:ext cx="10333601" cy="57235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балалардың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құқықтары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мен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мүдделерін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сақтау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оларды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оқыту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тәрбиелеу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білім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беру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ұйымдарында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қауіпсіз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болу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үшін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ресурстармен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қамтамасыз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ету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тұрғысынан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тәрбие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процесі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мен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білім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беру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ортасының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жағдайларына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мониторинг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жүргізу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;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1544714" y="5955763"/>
            <a:ext cx="10333601" cy="57235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ата-аналар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комитетін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тарта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отырып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білім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беру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ұйымының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алқалы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басқару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органдарының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отырыстарында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буллингтің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алдын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алу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мәселесін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қарау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.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2" name="Google Shape;162;p4"/>
          <p:cNvCxnSpPr>
            <a:stCxn id="148" idx="0"/>
            <a:endCxn id="155" idx="1"/>
          </p:cNvCxnSpPr>
          <p:nvPr/>
        </p:nvCxnSpPr>
        <p:spPr>
          <a:xfrm>
            <a:off x="1365287" y="2343579"/>
            <a:ext cx="179400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63" name="Google Shape;163;p4"/>
          <p:cNvCxnSpPr>
            <a:stCxn id="149" idx="0"/>
            <a:endCxn id="156" idx="1"/>
          </p:cNvCxnSpPr>
          <p:nvPr/>
        </p:nvCxnSpPr>
        <p:spPr>
          <a:xfrm>
            <a:off x="1365287" y="2993306"/>
            <a:ext cx="179427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64" name="Google Shape;164;p4"/>
          <p:cNvCxnSpPr/>
          <p:nvPr/>
        </p:nvCxnSpPr>
        <p:spPr>
          <a:xfrm>
            <a:off x="1365287" y="3643033"/>
            <a:ext cx="179432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65" name="Google Shape;165;p4"/>
          <p:cNvCxnSpPr/>
          <p:nvPr/>
        </p:nvCxnSpPr>
        <p:spPr>
          <a:xfrm>
            <a:off x="1365287" y="4292761"/>
            <a:ext cx="179432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66" name="Google Shape;166;p4"/>
          <p:cNvCxnSpPr/>
          <p:nvPr/>
        </p:nvCxnSpPr>
        <p:spPr>
          <a:xfrm>
            <a:off x="1365287" y="4942488"/>
            <a:ext cx="179432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67" name="Google Shape;167;p4"/>
          <p:cNvCxnSpPr/>
          <p:nvPr/>
        </p:nvCxnSpPr>
        <p:spPr>
          <a:xfrm>
            <a:off x="1365287" y="5592215"/>
            <a:ext cx="179432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68" name="Google Shape;168;p4"/>
          <p:cNvCxnSpPr/>
          <p:nvPr/>
        </p:nvCxnSpPr>
        <p:spPr>
          <a:xfrm>
            <a:off x="1365287" y="6241942"/>
            <a:ext cx="179432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69" name="Google Shape;169;p4"/>
          <p:cNvSpPr/>
          <p:nvPr/>
        </p:nvSpPr>
        <p:spPr>
          <a:xfrm>
            <a:off x="3330884" y="1355500"/>
            <a:ext cx="5530231" cy="496759"/>
          </a:xfrm>
          <a:prstGeom prst="roundRect">
            <a:avLst>
              <a:gd name="adj" fmla="val 16667"/>
            </a:avLst>
          </a:prstGeom>
          <a:solidFill>
            <a:srgbClr val="2F55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2000" b="1" dirty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ЖОСПАРҒА КЕЛЕСІ ІС-ШАРАЛАР КІРЕДІ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0" name="Google Shape;170;p4"/>
          <p:cNvPicPr preferRelativeResize="0"/>
          <p:nvPr/>
        </p:nvPicPr>
        <p:blipFill rotWithShape="1">
          <a:blip r:embed="rId5">
            <a:alphaModFix/>
          </a:blip>
          <a:srcRect l="6355" t="6355" r="5738" b="5738"/>
          <a:stretch/>
        </p:blipFill>
        <p:spPr>
          <a:xfrm>
            <a:off x="11168573" y="192587"/>
            <a:ext cx="851345" cy="85134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"/>
          <p:cNvSpPr/>
          <p:nvPr/>
        </p:nvSpPr>
        <p:spPr>
          <a:xfrm>
            <a:off x="2828699" y="1338405"/>
            <a:ext cx="8673457" cy="1053296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4166303" y="146302"/>
            <a:ext cx="5597940" cy="941941"/>
          </a:xfrm>
          <a:prstGeom prst="flowChartInputOutpu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0" y="146303"/>
            <a:ext cx="6518257" cy="946223"/>
          </a:xfrm>
          <a:prstGeom prst="flowChartProcess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5"/>
          <p:cNvPicPr preferRelativeResize="0"/>
          <p:nvPr/>
        </p:nvPicPr>
        <p:blipFill rotWithShape="1">
          <a:blip r:embed="rId3">
            <a:alphaModFix/>
          </a:blip>
          <a:srcRect r="80951"/>
          <a:stretch/>
        </p:blipFill>
        <p:spPr>
          <a:xfrm>
            <a:off x="10143885" y="150562"/>
            <a:ext cx="2051926" cy="946718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"/>
          <p:cNvSpPr/>
          <p:nvPr/>
        </p:nvSpPr>
        <p:spPr>
          <a:xfrm>
            <a:off x="1227860" y="387428"/>
            <a:ext cx="83337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ru-RU" sz="2400" b="1" dirty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ПЕДАГОГ-ПСИХОЛОГТЫҢ НЕГІЗГІ ҚҰЖАТТАРЫ</a:t>
            </a:r>
            <a:endParaRPr sz="2400" b="1" dirty="0">
              <a:solidFill>
                <a:schemeClr val="lt1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cxnSp>
        <p:nvCxnSpPr>
          <p:cNvPr id="180" name="Google Shape;180;p5"/>
          <p:cNvCxnSpPr/>
          <p:nvPr/>
        </p:nvCxnSpPr>
        <p:spPr>
          <a:xfrm>
            <a:off x="1116717" y="146303"/>
            <a:ext cx="0" cy="946223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1" name="Google Shape;181;p5"/>
          <p:cNvPicPr preferRelativeResize="0"/>
          <p:nvPr/>
        </p:nvPicPr>
        <p:blipFill rotWithShape="1">
          <a:blip r:embed="rId4">
            <a:alphaModFix/>
          </a:blip>
          <a:srcRect l="13389" t="15028" r="12833" b="12302"/>
          <a:stretch/>
        </p:blipFill>
        <p:spPr>
          <a:xfrm>
            <a:off x="177657" y="240144"/>
            <a:ext cx="768505" cy="756957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5"/>
          <p:cNvSpPr/>
          <p:nvPr/>
        </p:nvSpPr>
        <p:spPr>
          <a:xfrm>
            <a:off x="1692062" y="1338405"/>
            <a:ext cx="9652390" cy="1053296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5">
            <a:alphaModFix/>
          </a:blip>
          <a:srcRect l="60877" t="29414" r="21886" b="40994"/>
          <a:stretch/>
        </p:blipFill>
        <p:spPr>
          <a:xfrm>
            <a:off x="682477" y="1338405"/>
            <a:ext cx="1090765" cy="105329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5"/>
          <p:cNvSpPr/>
          <p:nvPr/>
        </p:nvSpPr>
        <p:spPr>
          <a:xfrm>
            <a:off x="1994080" y="1495721"/>
            <a:ext cx="9210267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fontAlgn="base"/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Қазақстан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Республикасы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Білім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және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ғылым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министрінің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2020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жылғы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6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сәуірдегі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№ 130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бұйрығы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fontAlgn="base"/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Мектепке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дейінгі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тәрбие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және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оқыту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орта,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арнаулы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қосымша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техникалық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және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кәсіптік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орта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білімнен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кейінгі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білім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беру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ұйымдарының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педагогтері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жүргізу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үшін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міндетті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құжаттардың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тізбесін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және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олардың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нысандарын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бекіту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туралы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3023286" y="2789128"/>
            <a:ext cx="630843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800" b="1" dirty="0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Педагог-психолог </a:t>
            </a:r>
            <a:r>
              <a:rPr lang="ru-RU" sz="1800" b="1" dirty="0" err="1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оқу</a:t>
            </a:r>
            <a:r>
              <a:rPr lang="ru-RU" sz="1800" b="1" dirty="0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b="1" dirty="0" err="1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жылы</a:t>
            </a:r>
            <a:r>
              <a:rPr lang="ru-RU" sz="1800" b="1" dirty="0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b="1" dirty="0" err="1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басталғанға</a:t>
            </a:r>
            <a:r>
              <a:rPr lang="ru-RU" sz="1800" b="1" dirty="0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b="1" dirty="0" err="1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дейін</a:t>
            </a:r>
            <a:r>
              <a:rPr lang="ru-RU" sz="1800" b="1" dirty="0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b="1" dirty="0" err="1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бір</a:t>
            </a:r>
            <a:r>
              <a:rPr lang="ru-RU" sz="1800" b="1" dirty="0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b="1" dirty="0" err="1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рет</a:t>
            </a:r>
            <a:r>
              <a:rPr lang="ru-RU" sz="1800" b="1" dirty="0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b="1" dirty="0" err="1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әзірлейді</a:t>
            </a:r>
            <a:r>
              <a:rPr lang="ru-RU" sz="1800" b="1" dirty="0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b="1" dirty="0" err="1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және</a:t>
            </a:r>
            <a:r>
              <a:rPr lang="ru-RU" sz="1800" b="1" dirty="0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b="1" dirty="0" err="1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оқу</a:t>
            </a:r>
            <a:r>
              <a:rPr lang="ru-RU" sz="1800" b="1" dirty="0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b="1" dirty="0" err="1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жылы</a:t>
            </a:r>
            <a:r>
              <a:rPr lang="ru-RU" sz="1800" b="1" dirty="0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b="1" dirty="0" err="1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ішінде</a:t>
            </a:r>
            <a:r>
              <a:rPr lang="ru-RU" sz="1800" b="1" dirty="0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b="1" dirty="0" err="1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іске</a:t>
            </a:r>
            <a:r>
              <a:rPr lang="ru-RU" sz="1800" b="1" dirty="0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b="1" dirty="0" err="1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асырады</a:t>
            </a:r>
            <a:r>
              <a:rPr lang="ru-RU" sz="1800" b="1" dirty="0">
                <a:solidFill>
                  <a:srgbClr val="2F5597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1554058" y="3683866"/>
            <a:ext cx="358711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педагог-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психологтың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оқу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жылына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арналған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жұмыс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жоспары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(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қағаз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немесе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электрондық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форматта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word (Word)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немесе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pdf (pdf)</a:t>
            </a:r>
            <a:endParaRPr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7117098" y="3486235"/>
            <a:ext cx="442924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оқу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жылы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ішінде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педагог-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психологтың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консультацияларын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есепке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алу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журналын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жүргізеді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(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қағаз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немесе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электрондық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форматта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word (Word)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немесе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pdf (pdf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)</a:t>
            </a:r>
            <a:endParaRPr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9" name="Google Shape;189;p5"/>
          <p:cNvCxnSpPr/>
          <p:nvPr/>
        </p:nvCxnSpPr>
        <p:spPr>
          <a:xfrm rot="10800000" flipH="1">
            <a:off x="-3811" y="4370033"/>
            <a:ext cx="12199622" cy="1"/>
          </a:xfrm>
          <a:prstGeom prst="straightConnector1">
            <a:avLst/>
          </a:prstGeom>
          <a:noFill/>
          <a:ln w="19050" cap="flat" cmpd="sng">
            <a:solidFill>
              <a:srgbClr val="2F559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0" name="Google Shape;190;p5" descr="Документ со сплошной заливкой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11008" y="3581711"/>
            <a:ext cx="763117" cy="763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5" descr="Список со сплошной заливкой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6300" y="3756036"/>
            <a:ext cx="763117" cy="7631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5"/>
          <p:cNvCxnSpPr/>
          <p:nvPr/>
        </p:nvCxnSpPr>
        <p:spPr>
          <a:xfrm>
            <a:off x="1554058" y="3787670"/>
            <a:ext cx="0" cy="634860"/>
          </a:xfrm>
          <a:prstGeom prst="straightConnector1">
            <a:avLst/>
          </a:prstGeom>
          <a:noFill/>
          <a:ln w="19050" cap="flat" cmpd="sng">
            <a:solidFill>
              <a:srgbClr val="2F559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3" name="Google Shape;193;p5"/>
          <p:cNvCxnSpPr/>
          <p:nvPr/>
        </p:nvCxnSpPr>
        <p:spPr>
          <a:xfrm>
            <a:off x="7074125" y="3645839"/>
            <a:ext cx="0" cy="634860"/>
          </a:xfrm>
          <a:prstGeom prst="straightConnector1">
            <a:avLst/>
          </a:prstGeom>
          <a:noFill/>
          <a:ln w="19050" cap="flat" cmpd="sng">
            <a:solidFill>
              <a:srgbClr val="2F559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4" name="Google Shape;194;p5"/>
          <p:cNvPicPr preferRelativeResize="0"/>
          <p:nvPr/>
        </p:nvPicPr>
        <p:blipFill rotWithShape="1">
          <a:blip r:embed="rId8">
            <a:alphaModFix/>
          </a:blip>
          <a:srcRect l="6355" t="6355" r="5738" b="5738"/>
          <a:stretch/>
        </p:blipFill>
        <p:spPr>
          <a:xfrm>
            <a:off x="11168573" y="192587"/>
            <a:ext cx="851345" cy="85134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999" y="1481870"/>
            <a:ext cx="2554445" cy="510889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7"/>
          <p:cNvSpPr/>
          <p:nvPr/>
        </p:nvSpPr>
        <p:spPr>
          <a:xfrm>
            <a:off x="5394740" y="150586"/>
            <a:ext cx="5597940" cy="941941"/>
          </a:xfrm>
          <a:prstGeom prst="flowChartInputOutpu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7"/>
          <p:cNvSpPr/>
          <p:nvPr/>
        </p:nvSpPr>
        <p:spPr>
          <a:xfrm>
            <a:off x="0" y="146303"/>
            <a:ext cx="6518257" cy="946223"/>
          </a:xfrm>
          <a:prstGeom prst="flowChartProcess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7"/>
          <p:cNvPicPr preferRelativeResize="0"/>
          <p:nvPr/>
        </p:nvPicPr>
        <p:blipFill rotWithShape="1">
          <a:blip r:embed="rId4">
            <a:alphaModFix/>
          </a:blip>
          <a:srcRect r="80951"/>
          <a:stretch/>
        </p:blipFill>
        <p:spPr>
          <a:xfrm>
            <a:off x="10143885" y="150562"/>
            <a:ext cx="2051926" cy="94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7"/>
          <p:cNvSpPr/>
          <p:nvPr/>
        </p:nvSpPr>
        <p:spPr>
          <a:xfrm>
            <a:off x="1227860" y="387428"/>
            <a:ext cx="83337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ru-RU" sz="2400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БУЛЛИНГТІ </a:t>
            </a:r>
            <a:r>
              <a:rPr lang="ru-RU" sz="2400" b="1" dirty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АНЫҚТАУДАҒЫ НЕГІЗГІ ҚАДАМДАР</a:t>
            </a:r>
            <a:endParaRPr sz="2400" b="1" dirty="0">
              <a:solidFill>
                <a:schemeClr val="lt1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cxnSp>
        <p:nvCxnSpPr>
          <p:cNvPr id="217" name="Google Shape;217;p7"/>
          <p:cNvCxnSpPr/>
          <p:nvPr/>
        </p:nvCxnSpPr>
        <p:spPr>
          <a:xfrm>
            <a:off x="1116717" y="146303"/>
            <a:ext cx="0" cy="946223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8" name="Google Shape;218;p7"/>
          <p:cNvPicPr preferRelativeResize="0"/>
          <p:nvPr/>
        </p:nvPicPr>
        <p:blipFill rotWithShape="1">
          <a:blip r:embed="rId5">
            <a:alphaModFix/>
          </a:blip>
          <a:srcRect l="13389" t="15028" r="12833" b="12302"/>
          <a:stretch/>
        </p:blipFill>
        <p:spPr>
          <a:xfrm>
            <a:off x="177657" y="240144"/>
            <a:ext cx="768505" cy="75695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7"/>
          <p:cNvSpPr/>
          <p:nvPr/>
        </p:nvSpPr>
        <p:spPr>
          <a:xfrm>
            <a:off x="2407297" y="4519078"/>
            <a:ext cx="9110617" cy="1033724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7"/>
          <p:cNvSpPr/>
          <p:nvPr/>
        </p:nvSpPr>
        <p:spPr>
          <a:xfrm>
            <a:off x="2378852" y="2396910"/>
            <a:ext cx="9110618" cy="1033724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7"/>
          <p:cNvSpPr/>
          <p:nvPr/>
        </p:nvSpPr>
        <p:spPr>
          <a:xfrm>
            <a:off x="3023279" y="2404307"/>
            <a:ext cx="827361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Қорқыту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фактісі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туралы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ақпарат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білім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бөліміне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 не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білім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 беру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ұйымына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келіп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түскен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кезде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ақпаратты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жауапты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тұлға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қорқыту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туралы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ақпаратты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есепке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алу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журналында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тіркейді</a:t>
            </a:r>
            <a:endParaRPr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2" name="Google Shape;222;p7"/>
          <p:cNvSpPr/>
          <p:nvPr/>
        </p:nvSpPr>
        <p:spPr>
          <a:xfrm>
            <a:off x="3023280" y="4681997"/>
            <a:ext cx="732448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1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күн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ішінде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білім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бөлімінің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 не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білім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 беру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ұйымының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басшысына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хабарлама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жеткізіледі</a:t>
            </a:r>
            <a:endParaRPr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3" name="Google Shape;223;p7"/>
          <p:cNvSpPr/>
          <p:nvPr/>
        </p:nvSpPr>
        <p:spPr>
          <a:xfrm>
            <a:off x="1887987" y="2395276"/>
            <a:ext cx="1033724" cy="1033724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7"/>
          <p:cNvSpPr/>
          <p:nvPr/>
        </p:nvSpPr>
        <p:spPr>
          <a:xfrm>
            <a:off x="1887987" y="4519078"/>
            <a:ext cx="1033724" cy="1033724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7" descr="Газета со сплошной заливкой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47649" y="245493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7" descr="Лектор со сплошной заливкой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47649" y="457874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7"/>
          <p:cNvPicPr preferRelativeResize="0"/>
          <p:nvPr/>
        </p:nvPicPr>
        <p:blipFill rotWithShape="1">
          <a:blip r:embed="rId8">
            <a:alphaModFix/>
          </a:blip>
          <a:srcRect l="6355" t="6355" r="5738" b="5738"/>
          <a:stretch/>
        </p:blipFill>
        <p:spPr>
          <a:xfrm>
            <a:off x="11168573" y="192587"/>
            <a:ext cx="851345" cy="85134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"/>
          <p:cNvSpPr/>
          <p:nvPr/>
        </p:nvSpPr>
        <p:spPr>
          <a:xfrm>
            <a:off x="514098" y="3297840"/>
            <a:ext cx="2911030" cy="2171677"/>
          </a:xfrm>
          <a:prstGeom prst="hexagon">
            <a:avLst>
              <a:gd name="adj" fmla="val 14264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8"/>
          <p:cNvSpPr/>
          <p:nvPr/>
        </p:nvSpPr>
        <p:spPr>
          <a:xfrm>
            <a:off x="418321" y="3139003"/>
            <a:ext cx="2911030" cy="2497202"/>
          </a:xfrm>
          <a:prstGeom prst="hexagon">
            <a:avLst>
              <a:gd name="adj" fmla="val 14264"/>
              <a:gd name="vf" fmla="val 115470"/>
            </a:avLst>
          </a:prstGeom>
          <a:solidFill>
            <a:srgbClr val="2F55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8"/>
          <p:cNvSpPr/>
          <p:nvPr/>
        </p:nvSpPr>
        <p:spPr>
          <a:xfrm>
            <a:off x="289368" y="2924564"/>
            <a:ext cx="2911030" cy="2926080"/>
          </a:xfrm>
          <a:prstGeom prst="hexagon">
            <a:avLst>
              <a:gd name="adj" fmla="val 14264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8"/>
          <p:cNvSpPr/>
          <p:nvPr/>
        </p:nvSpPr>
        <p:spPr>
          <a:xfrm>
            <a:off x="5394740" y="150586"/>
            <a:ext cx="5597940" cy="941941"/>
          </a:xfrm>
          <a:prstGeom prst="flowChartInputOutpu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8"/>
          <p:cNvSpPr/>
          <p:nvPr/>
        </p:nvSpPr>
        <p:spPr>
          <a:xfrm>
            <a:off x="0" y="146303"/>
            <a:ext cx="6518257" cy="946223"/>
          </a:xfrm>
          <a:prstGeom prst="flowChartProcess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8"/>
          <p:cNvPicPr preferRelativeResize="0"/>
          <p:nvPr/>
        </p:nvPicPr>
        <p:blipFill rotWithShape="1">
          <a:blip r:embed="rId3">
            <a:alphaModFix/>
          </a:blip>
          <a:srcRect r="80951"/>
          <a:stretch/>
        </p:blipFill>
        <p:spPr>
          <a:xfrm>
            <a:off x="10143885" y="150562"/>
            <a:ext cx="2051926" cy="94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8"/>
          <p:cNvSpPr/>
          <p:nvPr/>
        </p:nvSpPr>
        <p:spPr>
          <a:xfrm>
            <a:off x="1227860" y="202783"/>
            <a:ext cx="833376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ru-RU" sz="2400" b="1" dirty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БАЛАНЫ </a:t>
            </a:r>
            <a:r>
              <a:rPr lang="ru-RU" sz="2400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БУЛЛИНГТІҢ (ҚОРҚЫТУДЫҢ</a:t>
            </a:r>
            <a:r>
              <a:rPr lang="ru-RU" sz="2400" b="1" dirty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) АЛДЫН АЛУ ЕРЕЖЕСІ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9" name="Google Shape;239;p8"/>
          <p:cNvCxnSpPr/>
          <p:nvPr/>
        </p:nvCxnSpPr>
        <p:spPr>
          <a:xfrm>
            <a:off x="1116717" y="146303"/>
            <a:ext cx="0" cy="946223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0" name="Google Shape;240;p8"/>
          <p:cNvPicPr preferRelativeResize="0"/>
          <p:nvPr/>
        </p:nvPicPr>
        <p:blipFill rotWithShape="1">
          <a:blip r:embed="rId4">
            <a:alphaModFix/>
          </a:blip>
          <a:srcRect l="13389" t="15028" r="12833" b="12302"/>
          <a:stretch/>
        </p:blipFill>
        <p:spPr>
          <a:xfrm>
            <a:off x="177657" y="240144"/>
            <a:ext cx="768505" cy="756957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8"/>
          <p:cNvSpPr/>
          <p:nvPr/>
        </p:nvSpPr>
        <p:spPr>
          <a:xfrm>
            <a:off x="333597" y="1332051"/>
            <a:ext cx="11512078" cy="471034"/>
          </a:xfrm>
          <a:prstGeom prst="roundRect">
            <a:avLst>
              <a:gd name="adj" fmla="val 16667"/>
            </a:avLst>
          </a:prstGeom>
          <a:solidFill>
            <a:srgbClr val="2F55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1800" b="1" dirty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БАЛАНЫҢ ҚОРҚЫТУЫ ТУРАЛЫ АҚПАРАТ ТҮСКЕН КЕЗДЕ БІЛІМ БЕРУ ҰЙЫМЫНЫҢ ІС-ҚИМЫЛ АЛГОРИТМІ</a:t>
            </a:r>
            <a:endParaRPr sz="1800" b="1" dirty="0">
              <a:solidFill>
                <a:schemeClr val="lt1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242" name="Google Shape;242;p8"/>
          <p:cNvSpPr txBox="1"/>
          <p:nvPr/>
        </p:nvSpPr>
        <p:spPr>
          <a:xfrm>
            <a:off x="467024" y="4159868"/>
            <a:ext cx="2607323" cy="149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36575" marR="5080" indent="-233679" algn="ctr">
              <a:spcBef>
                <a:spcPts val="100"/>
              </a:spcBef>
            </a:pPr>
            <a:r>
              <a:rPr lang="ru-RU" sz="1800" b="1" spc="-5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800" b="1" spc="-2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</a:t>
            </a:r>
            <a:r>
              <a:rPr lang="ru-RU" sz="1800" b="1" spc="-1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ұйымы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8135" algn="ctr"/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басшысының</a:t>
            </a:r>
            <a:r>
              <a:rPr lang="ru-RU" sz="1800" b="1" spc="-3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-1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ru-RU" sz="1800" b="1" spc="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жұмысы</a:t>
            </a:r>
            <a:r>
              <a:rPr lang="ru-RU" sz="1800" b="1" spc="-4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жөніндегі</a:t>
            </a:r>
            <a:r>
              <a:rPr lang="ru-RU" sz="1800" b="1" spc="-2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орынбасары</a:t>
            </a:r>
            <a:endParaRPr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3" name="Google Shape;243;p8"/>
          <p:cNvSpPr/>
          <p:nvPr/>
        </p:nvSpPr>
        <p:spPr>
          <a:xfrm>
            <a:off x="3723767" y="2051634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8"/>
          <p:cNvSpPr/>
          <p:nvPr/>
        </p:nvSpPr>
        <p:spPr>
          <a:xfrm>
            <a:off x="3723767" y="3741213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8"/>
          <p:cNvSpPr/>
          <p:nvPr/>
        </p:nvSpPr>
        <p:spPr>
          <a:xfrm>
            <a:off x="3811676" y="2051634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endParaRPr sz="28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46" name="Google Shape;246;p8"/>
          <p:cNvSpPr/>
          <p:nvPr/>
        </p:nvSpPr>
        <p:spPr>
          <a:xfrm>
            <a:off x="3811676" y="3741213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endParaRPr sz="28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247" name="Google Shape;247;p8"/>
          <p:cNvCxnSpPr>
            <a:stCxn id="245" idx="0"/>
          </p:cNvCxnSpPr>
          <p:nvPr/>
        </p:nvCxnSpPr>
        <p:spPr>
          <a:xfrm>
            <a:off x="4649926" y="2337814"/>
            <a:ext cx="179400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8" name="Google Shape;248;p8"/>
          <p:cNvCxnSpPr>
            <a:stCxn id="246" idx="0"/>
          </p:cNvCxnSpPr>
          <p:nvPr/>
        </p:nvCxnSpPr>
        <p:spPr>
          <a:xfrm>
            <a:off x="4649926" y="4027393"/>
            <a:ext cx="179400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pic>
        <p:nvPicPr>
          <p:cNvPr id="249" name="Google Shape;249;p8" descr="Пользователь со сплошной заливкой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19771" y="3353442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8"/>
          <p:cNvSpPr txBox="1"/>
          <p:nvPr/>
        </p:nvSpPr>
        <p:spPr>
          <a:xfrm>
            <a:off x="4975730" y="2051634"/>
            <a:ext cx="6869944" cy="1592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15000"/>
              </a:lnSpc>
              <a:buClr>
                <a:srgbClr val="2F5597"/>
              </a:buClr>
              <a:buSzPts val="1400"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буллингке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қатысушылар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туралы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бастапқы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ақпаратты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жинақтау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285750" lvl="0" indent="-285750" algn="just">
              <a:lnSpc>
                <a:spcPct val="115000"/>
              </a:lnSpc>
              <a:buClr>
                <a:srgbClr val="2F5597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баланың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отбасы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мүшелерінің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)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тегі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аты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әкесінің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аты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;</a:t>
            </a:r>
          </a:p>
          <a:p>
            <a:pPr lvl="0" algn="just">
              <a:lnSpc>
                <a:spcPct val="115000"/>
              </a:lnSpc>
              <a:buClr>
                <a:srgbClr val="2F5597"/>
              </a:buClr>
              <a:buSzPts val="1400"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тұрғылықты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жері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;</a:t>
            </a:r>
          </a:p>
          <a:p>
            <a:pPr marL="285750" lvl="0" indent="-285750" algn="just">
              <a:lnSpc>
                <a:spcPct val="115000"/>
              </a:lnSpc>
              <a:buClr>
                <a:srgbClr val="2F5597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оқу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орны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бойынша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баланың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жалпы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сипаттамасы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;</a:t>
            </a:r>
          </a:p>
          <a:p>
            <a:pPr marL="285750" lvl="0" indent="-285750" algn="just">
              <a:lnSpc>
                <a:spcPct val="115000"/>
              </a:lnSpc>
              <a:buClr>
                <a:srgbClr val="2F5597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сынып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жетекшісінің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куратордың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баланы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қорлауға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қатысушылардың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мұғалімнің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ата-аналардың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жазбаша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түсіндірмесі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1" name="Google Shape;251;p8"/>
          <p:cNvSpPr/>
          <p:nvPr/>
        </p:nvSpPr>
        <p:spPr>
          <a:xfrm>
            <a:off x="3723767" y="4463836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8"/>
          <p:cNvSpPr/>
          <p:nvPr/>
        </p:nvSpPr>
        <p:spPr>
          <a:xfrm>
            <a:off x="3745325" y="4463836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3</a:t>
            </a:r>
            <a:endParaRPr sz="2800" b="1" dirty="0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253" name="Google Shape;253;p8"/>
          <p:cNvCxnSpPr/>
          <p:nvPr/>
        </p:nvCxnSpPr>
        <p:spPr>
          <a:xfrm>
            <a:off x="4649926" y="4823907"/>
            <a:ext cx="179400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54" name="Google Shape;254;p8"/>
          <p:cNvSpPr/>
          <p:nvPr/>
        </p:nvSpPr>
        <p:spPr>
          <a:xfrm>
            <a:off x="3723767" y="5186459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8"/>
          <p:cNvSpPr/>
          <p:nvPr/>
        </p:nvSpPr>
        <p:spPr>
          <a:xfrm>
            <a:off x="3811676" y="5186459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4</a:t>
            </a:r>
            <a:endParaRPr sz="28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256" name="Google Shape;256;p8"/>
          <p:cNvCxnSpPr>
            <a:stCxn id="255" idx="0"/>
          </p:cNvCxnSpPr>
          <p:nvPr/>
        </p:nvCxnSpPr>
        <p:spPr>
          <a:xfrm>
            <a:off x="4649926" y="5472639"/>
            <a:ext cx="179400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57" name="Google Shape;257;p8"/>
          <p:cNvSpPr/>
          <p:nvPr/>
        </p:nvSpPr>
        <p:spPr>
          <a:xfrm>
            <a:off x="3723767" y="5909082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8"/>
          <p:cNvSpPr/>
          <p:nvPr/>
        </p:nvSpPr>
        <p:spPr>
          <a:xfrm>
            <a:off x="3811676" y="5909082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5</a:t>
            </a:r>
            <a:endParaRPr sz="28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259" name="Google Shape;259;p8"/>
          <p:cNvCxnSpPr>
            <a:stCxn id="258" idx="0"/>
          </p:cNvCxnSpPr>
          <p:nvPr/>
        </p:nvCxnSpPr>
        <p:spPr>
          <a:xfrm>
            <a:off x="4649926" y="6195262"/>
            <a:ext cx="179400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60" name="Google Shape;260;p8"/>
          <p:cNvSpPr txBox="1"/>
          <p:nvPr/>
        </p:nvSpPr>
        <p:spPr>
          <a:xfrm>
            <a:off x="4975729" y="3620550"/>
            <a:ext cx="6869945" cy="108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5000"/>
              </a:lnSpc>
              <a:buSzPts val="1400"/>
            </a:pPr>
            <a:r>
              <a:rPr lang="ru-RU" spc="-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келіп</a:t>
            </a:r>
            <a:r>
              <a:rPr lang="ru-RU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түскеннен</a:t>
            </a:r>
            <a:r>
              <a:rPr lang="ru-RU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pc="3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pc="3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жетекшіні</a:t>
            </a:r>
            <a:r>
              <a:rPr lang="ru-RU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психологты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тарта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жәбірлеуге</a:t>
            </a:r>
            <a:r>
              <a:rPr lang="ru-RU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буллингке</a:t>
            </a:r>
            <a:r>
              <a:rPr lang="ru-RU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шыр</a:t>
            </a:r>
            <a:r>
              <a:rPr lang="ru-RU" spc="-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</a:t>
            </a:r>
            <a:r>
              <a:rPr lang="ru-RU" spc="-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pc="-15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pc="-1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</a:t>
            </a:r>
            <a:r>
              <a:rPr lang="ru-RU" spc="-15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>
              <a:lnSpc>
                <a:spcPct val="115000"/>
              </a:lnSpc>
              <a:buSzPts val="1400"/>
            </a:pPr>
            <a:r>
              <a:rPr lang="ru-RU" spc="-75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pc="-1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әбі</a:t>
            </a:r>
            <a:r>
              <a:rPr lang="ru-RU" spc="-2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pc="5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pc="-1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pc="-2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pc="-15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pc="-2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pc="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pc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гт</a:t>
            </a:r>
            <a:r>
              <a:rPr lang="ru-RU" spc="-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pc="-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бастамашысымен</a:t>
            </a:r>
            <a:r>
              <a:rPr lang="ru-RU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бастаушысымен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заңды</a:t>
            </a:r>
            <a:r>
              <a:rPr lang="ru-RU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өкілдерімен</a:t>
            </a:r>
            <a:r>
              <a:rPr lang="ru-RU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әңгімелесу</a:t>
            </a:r>
            <a:r>
              <a:rPr lang="ru-RU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жүргізеді</a:t>
            </a:r>
            <a:r>
              <a:rPr lang="ru-RU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1400" b="0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261" name="Google Shape;261;p8"/>
          <p:cNvSpPr txBox="1"/>
          <p:nvPr/>
        </p:nvSpPr>
        <p:spPr>
          <a:xfrm>
            <a:off x="4879952" y="4650455"/>
            <a:ext cx="6869945" cy="536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0805" marR="83185">
              <a:spcBef>
                <a:spcPts val="90"/>
              </a:spcBef>
              <a:tabLst>
                <a:tab pos="903605" algn="l"/>
                <a:tab pos="2153285" algn="l"/>
                <a:tab pos="3289935" algn="l"/>
                <a:tab pos="4500880" algn="l"/>
                <a:tab pos="5550535" algn="l"/>
              </a:tabLst>
            </a:pPr>
            <a:r>
              <a:rPr lang="ru-RU" spc="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</a:t>
            </a:r>
            <a:r>
              <a:rPr lang="ru-RU" spc="-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pc="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2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жәб</a:t>
            </a:r>
            <a:r>
              <a:rPr lang="ru-RU" spc="-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рле</a:t>
            </a:r>
            <a:r>
              <a:rPr lang="ru-RU" spc="-2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pc="-4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pc="-2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pc="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pc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</a:t>
            </a:r>
            <a:r>
              <a:rPr lang="ru-RU" spc="-3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</a:t>
            </a:r>
            <a:r>
              <a:rPr lang="ru-RU" spc="-6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  <a:r>
              <a:rPr lang="ru-RU" spc="-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pc="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7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pc="-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</a:t>
            </a:r>
            <a:r>
              <a:rPr lang="ru-RU" spc="-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pc="-2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pc="-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жолмен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реттеу</a:t>
            </a:r>
            <a:r>
              <a:rPr lang="ru-RU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жөнінде</a:t>
            </a:r>
            <a:r>
              <a:rPr lang="ru-RU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шаралар</a:t>
            </a:r>
            <a:r>
              <a:rPr lang="ru-RU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қабылдайды</a:t>
            </a:r>
            <a:r>
              <a:rPr lang="ru-RU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2" name="Google Shape;262;p8"/>
          <p:cNvSpPr txBox="1"/>
          <p:nvPr/>
        </p:nvSpPr>
        <p:spPr>
          <a:xfrm>
            <a:off x="4975730" y="5186555"/>
            <a:ext cx="6869944" cy="751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0805" marR="80645" algn="just">
              <a:spcBef>
                <a:spcPts val="90"/>
              </a:spcBef>
            </a:pPr>
            <a:r>
              <a:rPr lang="ru-RU" spc="-2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pc="3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көрсеткіштер</a:t>
            </a:r>
            <a:r>
              <a:rPr lang="ru-RU" spc="3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pc="3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4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стандарттарына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pc="3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жәбірлеуден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буллингтен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зардап</a:t>
            </a:r>
            <a:r>
              <a:rPr lang="ru-RU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3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шеккен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балаларға</a:t>
            </a:r>
            <a:r>
              <a:rPr lang="ru-RU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pc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4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көрсетуге</a:t>
            </a:r>
            <a:r>
              <a:rPr lang="ru-RU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жәрдемдеседі</a:t>
            </a:r>
            <a:r>
              <a:rPr lang="ru-RU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3" name="Google Shape;263;p8"/>
          <p:cNvSpPr txBox="1"/>
          <p:nvPr/>
        </p:nvSpPr>
        <p:spPr>
          <a:xfrm>
            <a:off x="4975730" y="5915517"/>
            <a:ext cx="6869944" cy="536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0805" marR="81915" algn="just">
              <a:spcBef>
                <a:spcPts val="100"/>
              </a:spcBef>
            </a:pPr>
            <a:r>
              <a:rPr lang="ru-RU" spc="-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әңгімелесу</a:t>
            </a:r>
            <a:r>
              <a:rPr lang="ru-RU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өткізілгеннен</a:t>
            </a:r>
            <a:r>
              <a:rPr lang="ru-RU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жүргізілген</a:t>
            </a:r>
            <a:r>
              <a:rPr lang="ru-RU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жұмыстың</a:t>
            </a:r>
            <a:r>
              <a:rPr lang="ru-RU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нәтижелері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ұйымдарының</a:t>
            </a:r>
            <a:r>
              <a:rPr lang="ru-RU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басшысына</a:t>
            </a:r>
            <a:r>
              <a:rPr lang="ru-RU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4" name="Google Shape;264;p8"/>
          <p:cNvPicPr preferRelativeResize="0"/>
          <p:nvPr/>
        </p:nvPicPr>
        <p:blipFill rotWithShape="1">
          <a:blip r:embed="rId6">
            <a:alphaModFix/>
          </a:blip>
          <a:srcRect l="6355" t="6355" r="5738" b="5738"/>
          <a:stretch/>
        </p:blipFill>
        <p:spPr>
          <a:xfrm>
            <a:off x="11168573" y="192587"/>
            <a:ext cx="851345" cy="85134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9"/>
          <p:cNvSpPr/>
          <p:nvPr/>
        </p:nvSpPr>
        <p:spPr>
          <a:xfrm>
            <a:off x="5394740" y="150586"/>
            <a:ext cx="5597940" cy="941941"/>
          </a:xfrm>
          <a:prstGeom prst="flowChartInputOutpu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9"/>
          <p:cNvSpPr/>
          <p:nvPr/>
        </p:nvSpPr>
        <p:spPr>
          <a:xfrm>
            <a:off x="0" y="146303"/>
            <a:ext cx="6518257" cy="946223"/>
          </a:xfrm>
          <a:prstGeom prst="flowChartProcess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9"/>
          <p:cNvPicPr preferRelativeResize="0"/>
          <p:nvPr/>
        </p:nvPicPr>
        <p:blipFill rotWithShape="1">
          <a:blip r:embed="rId3">
            <a:alphaModFix/>
          </a:blip>
          <a:srcRect r="80951"/>
          <a:stretch/>
        </p:blipFill>
        <p:spPr>
          <a:xfrm>
            <a:off x="10143885" y="150562"/>
            <a:ext cx="2051926" cy="94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9"/>
          <p:cNvSpPr/>
          <p:nvPr/>
        </p:nvSpPr>
        <p:spPr>
          <a:xfrm>
            <a:off x="1227860" y="202783"/>
            <a:ext cx="833376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ru-RU" sz="2400" b="1" dirty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БАЛАНЫ БУЛЛИНГТІҢ (ҚОРҚЫТУДЫҢ) АЛДЫН АЛУ ЕРЕЖЕСІ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3" name="Google Shape;273;p9"/>
          <p:cNvCxnSpPr/>
          <p:nvPr/>
        </p:nvCxnSpPr>
        <p:spPr>
          <a:xfrm>
            <a:off x="1116717" y="146303"/>
            <a:ext cx="0" cy="946223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4" name="Google Shape;274;p9"/>
          <p:cNvPicPr preferRelativeResize="0"/>
          <p:nvPr/>
        </p:nvPicPr>
        <p:blipFill rotWithShape="1">
          <a:blip r:embed="rId4">
            <a:alphaModFix/>
          </a:blip>
          <a:srcRect l="13389" t="15028" r="12833" b="12302"/>
          <a:stretch/>
        </p:blipFill>
        <p:spPr>
          <a:xfrm>
            <a:off x="177657" y="240144"/>
            <a:ext cx="768505" cy="756957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9"/>
          <p:cNvSpPr/>
          <p:nvPr/>
        </p:nvSpPr>
        <p:spPr>
          <a:xfrm>
            <a:off x="333597" y="1332051"/>
            <a:ext cx="11512078" cy="471034"/>
          </a:xfrm>
          <a:prstGeom prst="roundRect">
            <a:avLst>
              <a:gd name="adj" fmla="val 16667"/>
            </a:avLst>
          </a:prstGeom>
          <a:solidFill>
            <a:srgbClr val="2F55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1800" b="1" dirty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БАЛАНЫҢ ҚОРҚЫТУЫ ТУРАЛЫ АҚПАРАТ АЛУ КЕЗІНДЕ БІЛІМ БӨЛІМІНІҢ ІС-ҚИМЫЛ АЛГОРИТМІ</a:t>
            </a:r>
            <a:endParaRPr sz="1800" b="1" dirty="0">
              <a:solidFill>
                <a:schemeClr val="lt1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276" name="Google Shape;276;p9"/>
          <p:cNvSpPr/>
          <p:nvPr/>
        </p:nvSpPr>
        <p:spPr>
          <a:xfrm>
            <a:off x="514098" y="3297840"/>
            <a:ext cx="2911030" cy="2171677"/>
          </a:xfrm>
          <a:prstGeom prst="hexagon">
            <a:avLst>
              <a:gd name="adj" fmla="val 14264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9"/>
          <p:cNvSpPr/>
          <p:nvPr/>
        </p:nvSpPr>
        <p:spPr>
          <a:xfrm>
            <a:off x="418321" y="3139003"/>
            <a:ext cx="2911030" cy="2497202"/>
          </a:xfrm>
          <a:prstGeom prst="hexagon">
            <a:avLst>
              <a:gd name="adj" fmla="val 14264"/>
              <a:gd name="vf" fmla="val 115470"/>
            </a:avLst>
          </a:prstGeom>
          <a:solidFill>
            <a:srgbClr val="2F55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9"/>
          <p:cNvSpPr/>
          <p:nvPr/>
        </p:nvSpPr>
        <p:spPr>
          <a:xfrm>
            <a:off x="289368" y="2924564"/>
            <a:ext cx="2911030" cy="2926080"/>
          </a:xfrm>
          <a:prstGeom prst="hexagon">
            <a:avLst>
              <a:gd name="adj" fmla="val 14264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9"/>
          <p:cNvPicPr preferRelativeResize="0"/>
          <p:nvPr/>
        </p:nvPicPr>
        <p:blipFill rotWithShape="1">
          <a:blip r:embed="rId5">
            <a:alphaModFix/>
          </a:blip>
          <a:srcRect l="61140" t="29414" r="22214" b="40994"/>
          <a:stretch/>
        </p:blipFill>
        <p:spPr>
          <a:xfrm>
            <a:off x="946162" y="3520526"/>
            <a:ext cx="1608975" cy="160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9"/>
          <p:cNvSpPr/>
          <p:nvPr/>
        </p:nvSpPr>
        <p:spPr>
          <a:xfrm>
            <a:off x="3723767" y="2051634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9"/>
          <p:cNvSpPr/>
          <p:nvPr/>
        </p:nvSpPr>
        <p:spPr>
          <a:xfrm>
            <a:off x="3723767" y="2804362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9"/>
          <p:cNvSpPr/>
          <p:nvPr/>
        </p:nvSpPr>
        <p:spPr>
          <a:xfrm>
            <a:off x="3811676" y="2051634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endParaRPr sz="28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3" name="Google Shape;283;p9"/>
          <p:cNvSpPr/>
          <p:nvPr/>
        </p:nvSpPr>
        <p:spPr>
          <a:xfrm>
            <a:off x="3811676" y="2804362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endParaRPr sz="28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284" name="Google Shape;284;p9"/>
          <p:cNvCxnSpPr>
            <a:stCxn id="282" idx="0"/>
          </p:cNvCxnSpPr>
          <p:nvPr/>
        </p:nvCxnSpPr>
        <p:spPr>
          <a:xfrm>
            <a:off x="4649926" y="2337814"/>
            <a:ext cx="179400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85" name="Google Shape;285;p9"/>
          <p:cNvCxnSpPr>
            <a:stCxn id="283" idx="0"/>
          </p:cNvCxnSpPr>
          <p:nvPr/>
        </p:nvCxnSpPr>
        <p:spPr>
          <a:xfrm>
            <a:off x="4649926" y="3090542"/>
            <a:ext cx="179400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86" name="Google Shape;286;p9"/>
          <p:cNvSpPr txBox="1"/>
          <p:nvPr/>
        </p:nvSpPr>
        <p:spPr>
          <a:xfrm>
            <a:off x="5057119" y="2005558"/>
            <a:ext cx="6869944" cy="979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pc="1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pc="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pc="1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spc="1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pc="1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келіп</a:t>
            </a:r>
            <a:r>
              <a:rPr lang="ru-RU" spc="1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түскен</a:t>
            </a:r>
            <a:r>
              <a:rPr lang="ru-RU" spc="1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spc="1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pc="1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Респуликасының</a:t>
            </a:r>
            <a:r>
              <a:rPr lang="ru-RU" spc="-1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35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Әкімшілік</a:t>
            </a:r>
            <a:r>
              <a:rPr lang="ru-RU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2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рәсімдік-процестік</a:t>
            </a:r>
            <a:r>
              <a:rPr lang="ru-RU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кодексінің</a:t>
            </a:r>
            <a:r>
              <a:rPr lang="ru-RU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64-бабының </a:t>
            </a:r>
            <a:r>
              <a:rPr lang="ru-RU" spc="-1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1-тармағына</a:t>
            </a:r>
            <a:r>
              <a:rPr lang="ru-RU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тіркеуді</a:t>
            </a:r>
            <a:r>
              <a:rPr lang="ru-RU" spc="-1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жүргізеді</a:t>
            </a:r>
            <a:r>
              <a:rPr lang="ru-RU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105"/>
              </a:spcBef>
            </a:pPr>
            <a:endParaRPr lang="ru-RU" dirty="0">
              <a:latin typeface="Microsoft Sans Serif"/>
              <a:cs typeface="Microsoft Sans Serif"/>
            </a:endParaRPr>
          </a:p>
        </p:txBody>
      </p:sp>
      <p:sp>
        <p:nvSpPr>
          <p:cNvPr id="287" name="Google Shape;287;p9"/>
          <p:cNvSpPr/>
          <p:nvPr/>
        </p:nvSpPr>
        <p:spPr>
          <a:xfrm>
            <a:off x="3723767" y="3537440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9"/>
          <p:cNvSpPr/>
          <p:nvPr/>
        </p:nvSpPr>
        <p:spPr>
          <a:xfrm>
            <a:off x="3811676" y="3537440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3</a:t>
            </a:r>
            <a:endParaRPr sz="28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289" name="Google Shape;289;p9"/>
          <p:cNvCxnSpPr>
            <a:stCxn id="288" idx="0"/>
          </p:cNvCxnSpPr>
          <p:nvPr/>
        </p:nvCxnSpPr>
        <p:spPr>
          <a:xfrm>
            <a:off x="4649926" y="3823620"/>
            <a:ext cx="179400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90" name="Google Shape;290;p9"/>
          <p:cNvSpPr/>
          <p:nvPr/>
        </p:nvSpPr>
        <p:spPr>
          <a:xfrm>
            <a:off x="3723767" y="5412432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9"/>
          <p:cNvSpPr/>
          <p:nvPr/>
        </p:nvSpPr>
        <p:spPr>
          <a:xfrm>
            <a:off x="3811676" y="5412432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4</a:t>
            </a:r>
            <a:endParaRPr sz="28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292" name="Google Shape;292;p9"/>
          <p:cNvCxnSpPr>
            <a:stCxn id="291" idx="0"/>
          </p:cNvCxnSpPr>
          <p:nvPr/>
        </p:nvCxnSpPr>
        <p:spPr>
          <a:xfrm>
            <a:off x="4649926" y="5698612"/>
            <a:ext cx="179400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93" name="Google Shape;293;p9"/>
          <p:cNvSpPr/>
          <p:nvPr/>
        </p:nvSpPr>
        <p:spPr>
          <a:xfrm>
            <a:off x="3723767" y="6135055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9"/>
          <p:cNvSpPr/>
          <p:nvPr/>
        </p:nvSpPr>
        <p:spPr>
          <a:xfrm>
            <a:off x="3811676" y="6135055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5</a:t>
            </a:r>
            <a:endParaRPr sz="28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295" name="Google Shape;295;p9"/>
          <p:cNvCxnSpPr>
            <a:stCxn id="294" idx="0"/>
          </p:cNvCxnSpPr>
          <p:nvPr/>
        </p:nvCxnSpPr>
        <p:spPr>
          <a:xfrm>
            <a:off x="4649926" y="6421235"/>
            <a:ext cx="179400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96" name="Google Shape;296;p9"/>
          <p:cNvSpPr txBox="1"/>
          <p:nvPr/>
        </p:nvSpPr>
        <p:spPr>
          <a:xfrm>
            <a:off x="4975730" y="2957747"/>
            <a:ext cx="6869945" cy="536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lang="ru-RU" spc="-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жиналған</a:t>
            </a:r>
            <a:r>
              <a:rPr lang="ru-RU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</a:t>
            </a:r>
            <a:r>
              <a:rPr lang="ru-RU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pc="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pc="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pc="-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spc="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pc="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</a:t>
            </a:r>
            <a:r>
              <a:rPr lang="ru-RU" spc="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жәбірлеуді</a:t>
            </a:r>
            <a:r>
              <a:rPr lang="ru-RU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3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буллингті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тану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танымау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pc="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шешім</a:t>
            </a:r>
            <a:r>
              <a:rPr lang="ru-RU" spc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қабылдайды</a:t>
            </a:r>
            <a:r>
              <a:rPr lang="ru-RU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" name="Google Shape;297;p9"/>
          <p:cNvSpPr txBox="1"/>
          <p:nvPr/>
        </p:nvSpPr>
        <p:spPr>
          <a:xfrm>
            <a:off x="4975730" y="3487715"/>
            <a:ext cx="6869945" cy="185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105"/>
              </a:spcBef>
            </a:pP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жәбірлеуді</a:t>
            </a:r>
            <a:r>
              <a:rPr lang="ru-RU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буллингті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тану</a:t>
            </a:r>
            <a:r>
              <a:rPr lang="ru-RU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pc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шешім</a:t>
            </a:r>
            <a:r>
              <a:rPr lang="ru-RU" spc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қабылдаған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pc="-1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pc="-5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pc="42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заңды</a:t>
            </a:r>
            <a:r>
              <a:rPr lang="ru-RU" spc="4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өкілдерімен</a:t>
            </a:r>
            <a:r>
              <a:rPr lang="ru-RU" spc="43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келісім</a:t>
            </a:r>
            <a:r>
              <a:rPr lang="ru-RU" spc="4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pc="4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жәбірлеуге</a:t>
            </a:r>
            <a:r>
              <a:rPr lang="ru-RU" spc="4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pc="-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буллингке</a:t>
            </a:r>
            <a:r>
              <a:rPr lang="ru-RU" spc="-1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</a:t>
            </a:r>
            <a:r>
              <a:rPr lang="ru-RU" spc="-5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шыр</a:t>
            </a:r>
            <a:r>
              <a:rPr lang="ru-RU" spc="-15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pc="-1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</a:t>
            </a:r>
            <a:r>
              <a:rPr lang="ru-RU" spc="-25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pc="-5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5"/>
              </a:spcBef>
            </a:pPr>
            <a:r>
              <a:rPr lang="ru-RU" spc="-105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pc="-2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ru-RU" spc="-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pc="5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pc="-1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pc="-5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pc="-105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</a:t>
            </a:r>
            <a:r>
              <a:rPr lang="ru-RU" spc="-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</a:t>
            </a:r>
            <a:r>
              <a:rPr lang="ru-RU" spc="-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r>
              <a:rPr lang="ru-RU" spc="-2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pc="-4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pc="-3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pc="-6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2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pc="-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ң</a:t>
            </a:r>
            <a:r>
              <a:rPr lang="ru-RU" spc="-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лт</a:t>
            </a:r>
            <a:r>
              <a:rPr lang="ru-RU" spc="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pc="-4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4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</a:t>
            </a:r>
            <a:r>
              <a:rPr lang="ru-RU" spc="-6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pc="-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pc="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pc="-10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толмағанды</a:t>
            </a:r>
            <a:r>
              <a:rPr lang="ru-RU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pc="-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5"/>
              </a:spcBef>
            </a:pPr>
            <a:r>
              <a:rPr lang="ru-RU" spc="-15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жәбірлеудің</a:t>
            </a:r>
            <a:r>
              <a:rPr lang="ru-RU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буллингтің</a:t>
            </a:r>
            <a:r>
              <a:rPr lang="ru-RU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  <a:r>
              <a:rPr lang="ru-RU" spc="-1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бастамашысын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5650" indent="-285750">
              <a:buFont typeface="Wingdings" panose="05000000000000000000" pitchFamily="2" charset="2"/>
              <a:buChar char="ü"/>
              <a:tabLst>
                <a:tab pos="733425" algn="l"/>
                <a:tab pos="1254760" algn="l"/>
                <a:tab pos="1964689" algn="l"/>
                <a:tab pos="2435860" algn="l"/>
                <a:tab pos="3121660" algn="l"/>
                <a:tab pos="3893185" algn="l"/>
                <a:tab pos="4587875" algn="l"/>
                <a:tab pos="5158105" algn="l"/>
                <a:tab pos="5708015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	</a:t>
            </a:r>
            <a:r>
              <a:rPr lang="ru-RU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  <a:r>
              <a:rPr lang="ru-RU" spc="-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2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pc="-2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1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тұрған</a:t>
            </a:r>
            <a:endParaRPr lang="ru-RU" spc="-1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>
              <a:tabLst>
                <a:tab pos="733425" algn="l"/>
                <a:tab pos="1254760" algn="l"/>
                <a:tab pos="1964689" algn="l"/>
                <a:tab pos="2435860" algn="l"/>
                <a:tab pos="3121660" algn="l"/>
                <a:tab pos="3893185" algn="l"/>
                <a:tab pos="4587875" algn="l"/>
                <a:tab pos="5158105" algn="l"/>
                <a:tab pos="5708015" algn="l"/>
              </a:tabLst>
            </a:pPr>
            <a:r>
              <a:rPr lang="ru-RU" spc="-15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pc="-1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1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органына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хабарлайды</a:t>
            </a:r>
            <a:r>
              <a:rPr lang="ru-RU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5650" indent="-285750">
              <a:buFont typeface="Wingdings" panose="05000000000000000000" pitchFamily="2" charset="2"/>
              <a:buChar char="ü"/>
              <a:tabLst>
                <a:tab pos="733425" algn="l"/>
                <a:tab pos="1254760" algn="l"/>
                <a:tab pos="1964689" algn="l"/>
                <a:tab pos="2435860" algn="l"/>
                <a:tab pos="3121660" algn="l"/>
                <a:tab pos="3893185" algn="l"/>
                <a:tab pos="4587875" algn="l"/>
                <a:tab pos="5158105" algn="l"/>
                <a:tab pos="5708015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pc="-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pc="-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күннен</a:t>
            </a:r>
            <a:r>
              <a:rPr lang="ru-RU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кешіктірмей</a:t>
            </a:r>
            <a:r>
              <a:rPr lang="ru-RU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қабылданған</a:t>
            </a:r>
            <a:r>
              <a:rPr lang="ru-RU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шешім</a:t>
            </a:r>
            <a:r>
              <a:rPr lang="ru-RU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 </a:t>
            </a:r>
          </a:p>
          <a:p>
            <a:pPr marL="469900">
              <a:tabLst>
                <a:tab pos="733425" algn="l"/>
                <a:tab pos="1254760" algn="l"/>
                <a:tab pos="1964689" algn="l"/>
                <a:tab pos="2435860" algn="l"/>
                <a:tab pos="3121660" algn="l"/>
                <a:tab pos="3893185" algn="l"/>
                <a:tab pos="4587875" algn="l"/>
                <a:tab pos="5158105" algn="l"/>
                <a:tab pos="5708015" algn="l"/>
              </a:tabLst>
            </a:pPr>
            <a:r>
              <a:rPr lang="ru-RU" spc="-5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деректерді</a:t>
            </a:r>
            <a:r>
              <a:rPr lang="ru-RU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 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ұйымына</a:t>
            </a:r>
            <a:r>
              <a:rPr lang="ru-RU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8" name="Google Shape;298;p9"/>
          <p:cNvSpPr txBox="1"/>
          <p:nvPr/>
        </p:nvSpPr>
        <p:spPr>
          <a:xfrm>
            <a:off x="5069025" y="5367198"/>
            <a:ext cx="6869944" cy="966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7620">
              <a:spcBef>
                <a:spcPts val="105"/>
              </a:spcBef>
              <a:tabLst>
                <a:tab pos="874394" algn="l"/>
                <a:tab pos="1531620" algn="l"/>
                <a:tab pos="2625725" algn="l"/>
              </a:tabLst>
            </a:pPr>
            <a:r>
              <a:rPr lang="ru-RU" spc="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</a:t>
            </a:r>
            <a:r>
              <a:rPr lang="ru-RU" spc="-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pc="-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6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pc="-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pc="-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ң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өкі</a:t>
            </a:r>
            <a:r>
              <a:rPr lang="ru-RU" spc="-3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pc="-2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pc="-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pc="-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	</a:t>
            </a:r>
            <a:r>
              <a:rPr lang="ru-RU" spc="-7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әбі</a:t>
            </a:r>
            <a:r>
              <a:rPr lang="ru-RU" spc="-2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r>
              <a:rPr lang="ru-RU" spc="-2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pc="-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дің</a:t>
            </a:r>
            <a:r>
              <a:rPr lang="ru-RU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буллингтің</a:t>
            </a:r>
            <a:r>
              <a:rPr lang="ru-RU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>
              <a:tabLst>
                <a:tab pos="3200400" algn="l"/>
              </a:tabLst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pc="-2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pc="-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ның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</a:t>
            </a:r>
            <a:r>
              <a:rPr lang="ru-RU" spc="-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pc="-2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</a:t>
            </a:r>
            <a:r>
              <a:rPr lang="ru-RU" spc="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pc="-4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pc="-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жәбірлеуге</a:t>
            </a:r>
            <a:r>
              <a:rPr lang="ru-RU" spc="1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pc="-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буллингке</a:t>
            </a:r>
            <a:r>
              <a:rPr lang="ru-RU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pc="1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ұшыраған</a:t>
            </a:r>
            <a:r>
              <a:rPr lang="ru-RU" spc="1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ru-RU" spc="-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pc="-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pc="-4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pc="-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pc="-4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pc="-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4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lang="ru-RU" spc="-2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орды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тарту</a:t>
            </a:r>
            <a:r>
              <a:rPr lang="ru-RU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</a:t>
            </a:r>
            <a:r>
              <a:rPr lang="ru-RU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жәбірлеуге</a:t>
            </a:r>
            <a:r>
              <a:rPr lang="ru-RU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pc="-5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буллингке</a:t>
            </a:r>
            <a:r>
              <a:rPr lang="ru-RU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pc="-5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инцидентті</a:t>
            </a:r>
            <a:r>
              <a:rPr lang="ru-RU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реттеу</a:t>
            </a:r>
            <a:r>
              <a:rPr lang="ru-RU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жөнінде</a:t>
            </a:r>
            <a:r>
              <a:rPr lang="ru-RU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шаралар</a:t>
            </a:r>
            <a:r>
              <a:rPr lang="ru-RU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қабылдайды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9" name="Google Shape;299;p9"/>
          <p:cNvSpPr txBox="1"/>
          <p:nvPr/>
        </p:nvSpPr>
        <p:spPr>
          <a:xfrm>
            <a:off x="5057119" y="6270187"/>
            <a:ext cx="6869944" cy="536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5080" algn="just">
              <a:spcBef>
                <a:spcPts val="105"/>
              </a:spcBef>
            </a:pP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құқықтары</a:t>
            </a:r>
            <a:r>
              <a:rPr lang="ru-RU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</a:t>
            </a:r>
            <a:r>
              <a:rPr lang="ru-RU" spc="3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заңды</a:t>
            </a:r>
            <a:r>
              <a:rPr lang="ru-RU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мүдделерінің</a:t>
            </a:r>
            <a:r>
              <a:rPr lang="ru-RU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бұзылуы</a:t>
            </a:r>
            <a:r>
              <a:rPr lang="ru-RU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жойылған</a:t>
            </a:r>
            <a:r>
              <a:rPr lang="ru-RU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жәбірлеудің</a:t>
            </a:r>
            <a:r>
              <a:rPr lang="ru-RU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буллингтің</a:t>
            </a:r>
            <a:r>
              <a:rPr lang="ru-RU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тоқтатылуы</a:t>
            </a:r>
            <a:r>
              <a:rPr lang="ru-RU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шешім</a:t>
            </a:r>
            <a:r>
              <a:rPr lang="ru-RU" spc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қабылдайды</a:t>
            </a:r>
            <a:r>
              <a:rPr lang="ru-RU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0" name="Google Shape;300;p9"/>
          <p:cNvPicPr preferRelativeResize="0"/>
          <p:nvPr/>
        </p:nvPicPr>
        <p:blipFill rotWithShape="1">
          <a:blip r:embed="rId6">
            <a:alphaModFix/>
          </a:blip>
          <a:srcRect l="6355" t="6355" r="5738" b="5738"/>
          <a:stretch/>
        </p:blipFill>
        <p:spPr>
          <a:xfrm>
            <a:off x="11168573" y="192587"/>
            <a:ext cx="851345" cy="85134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0"/>
          <p:cNvSpPr/>
          <p:nvPr/>
        </p:nvSpPr>
        <p:spPr>
          <a:xfrm>
            <a:off x="5394740" y="150586"/>
            <a:ext cx="5597940" cy="941941"/>
          </a:xfrm>
          <a:prstGeom prst="flowChartInputOutpu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0"/>
          <p:cNvSpPr/>
          <p:nvPr/>
        </p:nvSpPr>
        <p:spPr>
          <a:xfrm>
            <a:off x="0" y="146303"/>
            <a:ext cx="6518257" cy="946223"/>
          </a:xfrm>
          <a:prstGeom prst="flowChartProcess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p10"/>
          <p:cNvPicPr preferRelativeResize="0"/>
          <p:nvPr/>
        </p:nvPicPr>
        <p:blipFill rotWithShape="1">
          <a:blip r:embed="rId3">
            <a:alphaModFix/>
          </a:blip>
          <a:srcRect r="80951"/>
          <a:stretch/>
        </p:blipFill>
        <p:spPr>
          <a:xfrm>
            <a:off x="10143885" y="150562"/>
            <a:ext cx="2051926" cy="946718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0"/>
          <p:cNvSpPr/>
          <p:nvPr/>
        </p:nvSpPr>
        <p:spPr>
          <a:xfrm>
            <a:off x="1227860" y="202783"/>
            <a:ext cx="833376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ru-RU" sz="2400" b="1" dirty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БАЛАНЫ БУЛЛИНГТІҢ (ҚОРҚЫТУДЫҢ) АЛДЫН АЛУ ЕРЕЖЕСІ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9" name="Google Shape;309;p10"/>
          <p:cNvCxnSpPr/>
          <p:nvPr/>
        </p:nvCxnSpPr>
        <p:spPr>
          <a:xfrm>
            <a:off x="1116717" y="146303"/>
            <a:ext cx="0" cy="946223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0" name="Google Shape;310;p10"/>
          <p:cNvPicPr preferRelativeResize="0"/>
          <p:nvPr/>
        </p:nvPicPr>
        <p:blipFill rotWithShape="1">
          <a:blip r:embed="rId4">
            <a:alphaModFix/>
          </a:blip>
          <a:srcRect l="13389" t="15028" r="12833" b="12302"/>
          <a:stretch/>
        </p:blipFill>
        <p:spPr>
          <a:xfrm>
            <a:off x="177657" y="240144"/>
            <a:ext cx="768505" cy="756957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0"/>
          <p:cNvSpPr/>
          <p:nvPr/>
        </p:nvSpPr>
        <p:spPr>
          <a:xfrm>
            <a:off x="333597" y="1332051"/>
            <a:ext cx="11512078" cy="588182"/>
          </a:xfrm>
          <a:prstGeom prst="roundRect">
            <a:avLst>
              <a:gd name="adj" fmla="val 16667"/>
            </a:avLst>
          </a:prstGeom>
          <a:solidFill>
            <a:srgbClr val="2F55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1800" b="1" dirty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БІЛІМ БӨЛІМІНІҢ ШЕШІМІН АЛҒАННАН КЕЙІН БІЛІМ БЕРУ ҰЙЫМЫНЫҢ ІС-ҚИМЫЛ АЛГОРИТМІ</a:t>
            </a:r>
            <a:endParaRPr sz="1800" b="1" dirty="0">
              <a:solidFill>
                <a:schemeClr val="lt1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312" name="Google Shape;312;p10"/>
          <p:cNvSpPr/>
          <p:nvPr/>
        </p:nvSpPr>
        <p:spPr>
          <a:xfrm>
            <a:off x="514098" y="3297840"/>
            <a:ext cx="2911030" cy="2171677"/>
          </a:xfrm>
          <a:prstGeom prst="hexagon">
            <a:avLst>
              <a:gd name="adj" fmla="val 14264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0"/>
          <p:cNvSpPr/>
          <p:nvPr/>
        </p:nvSpPr>
        <p:spPr>
          <a:xfrm>
            <a:off x="418321" y="3139003"/>
            <a:ext cx="2911030" cy="2497202"/>
          </a:xfrm>
          <a:prstGeom prst="hexagon">
            <a:avLst>
              <a:gd name="adj" fmla="val 14264"/>
              <a:gd name="vf" fmla="val 115470"/>
            </a:avLst>
          </a:prstGeom>
          <a:solidFill>
            <a:srgbClr val="2F55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0"/>
          <p:cNvSpPr/>
          <p:nvPr/>
        </p:nvSpPr>
        <p:spPr>
          <a:xfrm>
            <a:off x="289368" y="2924564"/>
            <a:ext cx="2911030" cy="2926080"/>
          </a:xfrm>
          <a:prstGeom prst="hexagon">
            <a:avLst>
              <a:gd name="adj" fmla="val 14264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0"/>
          <p:cNvSpPr/>
          <p:nvPr/>
        </p:nvSpPr>
        <p:spPr>
          <a:xfrm>
            <a:off x="3723767" y="2184865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0"/>
          <p:cNvSpPr/>
          <p:nvPr/>
        </p:nvSpPr>
        <p:spPr>
          <a:xfrm>
            <a:off x="3811676" y="2184865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endParaRPr sz="28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317" name="Google Shape;317;p10"/>
          <p:cNvCxnSpPr>
            <a:stCxn id="316" idx="0"/>
          </p:cNvCxnSpPr>
          <p:nvPr/>
        </p:nvCxnSpPr>
        <p:spPr>
          <a:xfrm>
            <a:off x="4649926" y="2471045"/>
            <a:ext cx="179400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18" name="Google Shape;318;p10"/>
          <p:cNvSpPr txBox="1"/>
          <p:nvPr/>
        </p:nvSpPr>
        <p:spPr>
          <a:xfrm>
            <a:off x="4975730" y="2265604"/>
            <a:ext cx="6869944" cy="41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зардап</a:t>
            </a:r>
            <a:r>
              <a:rPr lang="ru-RU" sz="18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шеккен</a:t>
            </a:r>
            <a:r>
              <a:rPr lang="ru-RU" sz="18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бала </a:t>
            </a: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үшін</a:t>
            </a:r>
            <a:r>
              <a:rPr lang="ru-RU" sz="18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жеке</a:t>
            </a:r>
            <a:r>
              <a:rPr lang="ru-RU" sz="18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жұмыс</a:t>
            </a:r>
            <a:r>
              <a:rPr lang="ru-RU" sz="18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жоспарын</a:t>
            </a:r>
            <a:r>
              <a:rPr lang="ru-RU" sz="18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құрады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9" name="Google Shape;319;p10"/>
          <p:cNvSpPr/>
          <p:nvPr/>
        </p:nvSpPr>
        <p:spPr>
          <a:xfrm>
            <a:off x="3723767" y="3259666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0"/>
          <p:cNvSpPr/>
          <p:nvPr/>
        </p:nvSpPr>
        <p:spPr>
          <a:xfrm>
            <a:off x="3811676" y="3259666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endParaRPr sz="28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321" name="Google Shape;321;p10"/>
          <p:cNvCxnSpPr>
            <a:stCxn id="320" idx="0"/>
          </p:cNvCxnSpPr>
          <p:nvPr/>
        </p:nvCxnSpPr>
        <p:spPr>
          <a:xfrm>
            <a:off x="4649926" y="3545846"/>
            <a:ext cx="179400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22" name="Google Shape;322;p10"/>
          <p:cNvSpPr txBox="1"/>
          <p:nvPr/>
        </p:nvSpPr>
        <p:spPr>
          <a:xfrm>
            <a:off x="4962125" y="3181150"/>
            <a:ext cx="6869944" cy="72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қорлаудың</a:t>
            </a:r>
            <a:r>
              <a:rPr lang="ru-RU" sz="18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бастамашысы</a:t>
            </a:r>
            <a:r>
              <a:rPr lang="ru-RU" sz="18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/ </a:t>
            </a:r>
            <a:r>
              <a:rPr lang="ru-RU" sz="1800" dirty="0" err="1" smtClean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бастаушысы</a:t>
            </a:r>
            <a:r>
              <a:rPr lang="ru-RU" sz="1800" dirty="0" smtClean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үшін</a:t>
            </a:r>
            <a:r>
              <a:rPr lang="ru-RU" sz="18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жеке</a:t>
            </a:r>
            <a:r>
              <a:rPr lang="ru-RU" sz="18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жұмыс</a:t>
            </a:r>
            <a:r>
              <a:rPr lang="ru-RU" sz="18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жоспарын</a:t>
            </a:r>
            <a:r>
              <a:rPr lang="ru-RU" sz="18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жасайды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3" name="Google Shape;323;p10"/>
          <p:cNvSpPr/>
          <p:nvPr/>
        </p:nvSpPr>
        <p:spPr>
          <a:xfrm>
            <a:off x="3723767" y="4334467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0"/>
          <p:cNvSpPr/>
          <p:nvPr/>
        </p:nvSpPr>
        <p:spPr>
          <a:xfrm>
            <a:off x="3811676" y="4334467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3</a:t>
            </a:r>
            <a:endParaRPr sz="28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325" name="Google Shape;325;p10"/>
          <p:cNvCxnSpPr>
            <a:stCxn id="324" idx="0"/>
          </p:cNvCxnSpPr>
          <p:nvPr/>
        </p:nvCxnSpPr>
        <p:spPr>
          <a:xfrm>
            <a:off x="4649926" y="4620647"/>
            <a:ext cx="179400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26" name="Google Shape;326;p10"/>
          <p:cNvSpPr txBox="1"/>
          <p:nvPr/>
        </p:nvSpPr>
        <p:spPr>
          <a:xfrm>
            <a:off x="4975730" y="4255932"/>
            <a:ext cx="6869944" cy="72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баланы</a:t>
            </a:r>
            <a:r>
              <a:rPr lang="ru-RU" sz="18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қорлаудың</a:t>
            </a:r>
            <a:r>
              <a:rPr lang="ru-RU" sz="18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бастамашысын</a:t>
            </a:r>
            <a:r>
              <a:rPr lang="ru-RU" sz="1800" dirty="0" smtClean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/ </a:t>
            </a:r>
            <a:r>
              <a:rPr lang="ru-RU" sz="1800" dirty="0" err="1" smtClean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бастаушысын</a:t>
            </a:r>
            <a:r>
              <a:rPr lang="ru-RU" sz="1800" dirty="0" smtClean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мектепішілік</a:t>
            </a:r>
            <a:r>
              <a:rPr lang="ru-RU" sz="18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есепке</a:t>
            </a:r>
            <a:r>
              <a:rPr lang="ru-RU" sz="18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қоюды</a:t>
            </a:r>
            <a:r>
              <a:rPr lang="ru-RU" sz="18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жүзеге</a:t>
            </a:r>
            <a:r>
              <a:rPr lang="ru-RU" sz="18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асырады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" name="Google Shape;327;p10"/>
          <p:cNvSpPr/>
          <p:nvPr/>
        </p:nvSpPr>
        <p:spPr>
          <a:xfrm>
            <a:off x="3723767" y="5409268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0"/>
          <p:cNvSpPr/>
          <p:nvPr/>
        </p:nvSpPr>
        <p:spPr>
          <a:xfrm>
            <a:off x="3811676" y="5409268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4</a:t>
            </a:r>
            <a:endParaRPr sz="28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329" name="Google Shape;329;p10"/>
          <p:cNvCxnSpPr>
            <a:stCxn id="328" idx="0"/>
          </p:cNvCxnSpPr>
          <p:nvPr/>
        </p:nvCxnSpPr>
        <p:spPr>
          <a:xfrm>
            <a:off x="4649926" y="5695448"/>
            <a:ext cx="179400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30" name="Google Shape;330;p10"/>
          <p:cNvSpPr txBox="1"/>
          <p:nvPr/>
        </p:nvSpPr>
        <p:spPr>
          <a:xfrm>
            <a:off x="4975730" y="5020033"/>
            <a:ext cx="6869944" cy="1685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баланың</a:t>
            </a:r>
            <a:r>
              <a:rPr lang="ru-RU" sz="18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мінез</a:t>
            </a:r>
            <a:r>
              <a:rPr lang="ru-RU" sz="18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құлқында</a:t>
            </a:r>
            <a:r>
              <a:rPr lang="ru-RU" sz="18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оң</a:t>
            </a:r>
            <a:r>
              <a:rPr lang="ru-RU" sz="18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өзгерістер</a:t>
            </a:r>
            <a:r>
              <a:rPr lang="ru-RU" sz="18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болмаған</a:t>
            </a:r>
            <a:r>
              <a:rPr lang="ru-RU" sz="18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жағдайда</a:t>
            </a:r>
            <a:r>
              <a:rPr lang="ru-RU" sz="18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мектепішілік</a:t>
            </a:r>
            <a:r>
              <a:rPr lang="ru-RU" sz="18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есепке</a:t>
            </a:r>
            <a:r>
              <a:rPr lang="ru-RU" sz="18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қойылған</a:t>
            </a:r>
            <a:r>
              <a:rPr lang="ru-RU" sz="18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күннен</a:t>
            </a:r>
            <a:r>
              <a:rPr lang="ru-RU" sz="18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бастап</a:t>
            </a:r>
            <a:r>
              <a:rPr lang="ru-RU" sz="18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6 ай </a:t>
            </a: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ішінде</a:t>
            </a:r>
            <a:r>
              <a:rPr lang="ru-RU" sz="18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материалдарды</a:t>
            </a:r>
            <a:r>
              <a:rPr lang="ru-RU" sz="18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қарау</a:t>
            </a:r>
            <a:r>
              <a:rPr lang="ru-RU" sz="18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және</a:t>
            </a:r>
            <a:r>
              <a:rPr lang="ru-RU" sz="18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ұсынымдар</a:t>
            </a:r>
            <a:r>
              <a:rPr lang="ru-RU" sz="18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шығару</a:t>
            </a:r>
            <a:r>
              <a:rPr lang="ru-RU" sz="18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үшін</a:t>
            </a:r>
            <a:r>
              <a:rPr lang="ru-RU" sz="18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кәмелетке</a:t>
            </a:r>
            <a:r>
              <a:rPr lang="ru-RU" sz="18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толмағандардың</a:t>
            </a:r>
            <a:r>
              <a:rPr lang="ru-RU" sz="18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істері</a:t>
            </a:r>
            <a:r>
              <a:rPr lang="ru-RU" sz="18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және</a:t>
            </a:r>
            <a:r>
              <a:rPr lang="ru-RU" sz="18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олардың</a:t>
            </a:r>
            <a:r>
              <a:rPr lang="ru-RU" sz="18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құқықтарын</a:t>
            </a:r>
            <a:r>
              <a:rPr lang="ru-RU" sz="18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қорғау</a:t>
            </a:r>
            <a:r>
              <a:rPr lang="ru-RU" sz="18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жөніндегі</a:t>
            </a:r>
            <a:r>
              <a:rPr lang="ru-RU" sz="18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комиссияға</a:t>
            </a:r>
            <a:r>
              <a:rPr lang="ru-RU" sz="18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жібереді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1" name="Google Shape;331;p10"/>
          <p:cNvPicPr preferRelativeResize="0"/>
          <p:nvPr/>
        </p:nvPicPr>
        <p:blipFill rotWithShape="1">
          <a:blip r:embed="rId5">
            <a:alphaModFix/>
          </a:blip>
          <a:srcRect l="60942" t="28948" r="22215" b="40642"/>
          <a:stretch/>
        </p:blipFill>
        <p:spPr>
          <a:xfrm>
            <a:off x="888781" y="3514200"/>
            <a:ext cx="1712204" cy="1738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0"/>
          <p:cNvPicPr preferRelativeResize="0"/>
          <p:nvPr/>
        </p:nvPicPr>
        <p:blipFill rotWithShape="1">
          <a:blip r:embed="rId6">
            <a:alphaModFix/>
          </a:blip>
          <a:srcRect l="6355" t="6355" r="5738" b="5738"/>
          <a:stretch/>
        </p:blipFill>
        <p:spPr>
          <a:xfrm>
            <a:off x="11168573" y="192587"/>
            <a:ext cx="851345" cy="85134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1"/>
          <p:cNvSpPr/>
          <p:nvPr/>
        </p:nvSpPr>
        <p:spPr>
          <a:xfrm>
            <a:off x="5394740" y="150586"/>
            <a:ext cx="5597940" cy="941941"/>
          </a:xfrm>
          <a:prstGeom prst="flowChartInputOutpu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0" y="146303"/>
            <a:ext cx="6518257" cy="946223"/>
          </a:xfrm>
          <a:prstGeom prst="flowChartProcess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9" name="Google Shape;339;p11"/>
          <p:cNvPicPr preferRelativeResize="0"/>
          <p:nvPr/>
        </p:nvPicPr>
        <p:blipFill rotWithShape="1">
          <a:blip r:embed="rId3">
            <a:alphaModFix/>
          </a:blip>
          <a:srcRect r="80951"/>
          <a:stretch/>
        </p:blipFill>
        <p:spPr>
          <a:xfrm>
            <a:off x="10143885" y="150562"/>
            <a:ext cx="2051926" cy="946718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1"/>
          <p:cNvSpPr/>
          <p:nvPr/>
        </p:nvSpPr>
        <p:spPr>
          <a:xfrm>
            <a:off x="1227860" y="202783"/>
            <a:ext cx="833376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ru-RU" sz="2400" b="1" dirty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БАЛАНЫ БУЛЛИНГТІҢ (ҚОРҚЫТУДЫҢ) АЛДЫН АЛУ ЕРЕЖЕСІ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1" name="Google Shape;341;p11"/>
          <p:cNvCxnSpPr/>
          <p:nvPr/>
        </p:nvCxnSpPr>
        <p:spPr>
          <a:xfrm>
            <a:off x="1116717" y="146303"/>
            <a:ext cx="0" cy="946223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2" name="Google Shape;342;p11"/>
          <p:cNvPicPr preferRelativeResize="0"/>
          <p:nvPr/>
        </p:nvPicPr>
        <p:blipFill rotWithShape="1">
          <a:blip r:embed="rId4">
            <a:alphaModFix/>
          </a:blip>
          <a:srcRect l="13389" t="15028" r="12833" b="12302"/>
          <a:stretch/>
        </p:blipFill>
        <p:spPr>
          <a:xfrm>
            <a:off x="177657" y="240144"/>
            <a:ext cx="768505" cy="756957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11"/>
          <p:cNvSpPr/>
          <p:nvPr/>
        </p:nvSpPr>
        <p:spPr>
          <a:xfrm>
            <a:off x="333597" y="1332051"/>
            <a:ext cx="5330084" cy="1149892"/>
          </a:xfrm>
          <a:prstGeom prst="roundRect">
            <a:avLst>
              <a:gd name="adj" fmla="val 16667"/>
            </a:avLst>
          </a:prstGeom>
          <a:solidFill>
            <a:srgbClr val="2F55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1600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БУЛЛИНГКТЕН </a:t>
            </a:r>
            <a:r>
              <a:rPr lang="ru-RU" sz="1600" b="1" dirty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(ҚОРҚЫТУДАН) ЗАРДАП ШЕККЕН БАЛАЛАР МЕДИЦИНАЛЫҚ КӨМЕККЕ ЖҮГІНГЕН КЕЗДЕ </a:t>
            </a: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ДЕНСАУЛЫҚ САҚТАУ ҰЙЫМЫ</a:t>
            </a:r>
            <a:r>
              <a:rPr lang="ru-RU" sz="1600" b="1" dirty="0">
                <a:solidFill>
                  <a:schemeClr val="lt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:</a:t>
            </a:r>
            <a:endParaRPr sz="1600" b="1" dirty="0">
              <a:solidFill>
                <a:srgbClr val="FFFF0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6528321" y="1329369"/>
            <a:ext cx="5330084" cy="1149892"/>
          </a:xfrm>
          <a:prstGeom prst="roundRect">
            <a:avLst>
              <a:gd name="adj" fmla="val 16667"/>
            </a:avLst>
          </a:prstGeom>
          <a:solidFill>
            <a:srgbClr val="2F55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БАЛАНЫ ҚОРҚЫТУ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(БУЛЛИНГ)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ФАКТІСІ КЕЗІНДЕ БІЛІМ БЕРУ, ДЕНСАУЛЫҚ САҚТАУ, </a:t>
            </a: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ӘЛЕУМЕТТІК ҚОРҒАУ ҰЙЫМДАРЫ ДЕРЕУ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ЖАЗБАША ТҮРДЕ ХАБАРДАР ЕТЕДІ:</a:t>
            </a:r>
            <a:endParaRPr sz="1600" b="1" dirty="0">
              <a:solidFill>
                <a:schemeClr val="bg1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345" name="Google Shape;345;p11"/>
          <p:cNvSpPr/>
          <p:nvPr/>
        </p:nvSpPr>
        <p:spPr>
          <a:xfrm>
            <a:off x="333597" y="3239224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1"/>
          <p:cNvSpPr/>
          <p:nvPr/>
        </p:nvSpPr>
        <p:spPr>
          <a:xfrm>
            <a:off x="421506" y="3239224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endParaRPr sz="32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347" name="Google Shape;347;p11"/>
          <p:cNvCxnSpPr>
            <a:stCxn id="346" idx="0"/>
          </p:cNvCxnSpPr>
          <p:nvPr/>
        </p:nvCxnSpPr>
        <p:spPr>
          <a:xfrm>
            <a:off x="1259756" y="3525404"/>
            <a:ext cx="179400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48" name="Google Shape;348;p11"/>
          <p:cNvSpPr txBox="1"/>
          <p:nvPr/>
        </p:nvSpPr>
        <p:spPr>
          <a:xfrm>
            <a:off x="1585560" y="3302285"/>
            <a:ext cx="4078121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err="1" smtClean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ф</a:t>
            </a:r>
            <a:r>
              <a:rPr lang="ru-RU" sz="2000" b="1" i="0" u="none" strike="noStrike" cap="non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акті</a:t>
            </a:r>
            <a:r>
              <a:rPr lang="ru-RU" sz="2000" b="1" i="0" u="none" strike="noStrike" cap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2000" b="1" i="0" u="none" strike="noStrike" cap="non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тіркейді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333597" y="4094545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421506" y="4094545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endParaRPr sz="32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351" name="Google Shape;351;p11"/>
          <p:cNvCxnSpPr>
            <a:stCxn id="350" idx="0"/>
          </p:cNvCxnSpPr>
          <p:nvPr/>
        </p:nvCxnSpPr>
        <p:spPr>
          <a:xfrm>
            <a:off x="1259756" y="4380725"/>
            <a:ext cx="179400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52" name="Google Shape;352;p11"/>
          <p:cNvSpPr txBox="1"/>
          <p:nvPr/>
        </p:nvSpPr>
        <p:spPr>
          <a:xfrm>
            <a:off x="1585560" y="3980615"/>
            <a:ext cx="4078121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000" b="1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баланы</a:t>
            </a:r>
            <a:r>
              <a:rPr lang="ru-RU" sz="2000" b="1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визуалды</a:t>
            </a:r>
            <a:r>
              <a:rPr lang="ru-RU" sz="2000" b="1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тексеруден</a:t>
            </a:r>
            <a:r>
              <a:rPr lang="ru-RU" sz="2000" b="1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өткізеді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3" name="Google Shape;353;p11"/>
          <p:cNvSpPr/>
          <p:nvPr/>
        </p:nvSpPr>
        <p:spPr>
          <a:xfrm>
            <a:off x="333597" y="4949866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89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1"/>
          <p:cNvSpPr/>
          <p:nvPr/>
        </p:nvSpPr>
        <p:spPr>
          <a:xfrm>
            <a:off x="421506" y="4949866"/>
            <a:ext cx="838250" cy="57235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2F5597"/>
                </a:solidFill>
                <a:latin typeface="Arial Narrow"/>
                <a:ea typeface="Arial Narrow"/>
                <a:cs typeface="Arial Narrow"/>
                <a:sym typeface="Arial Narrow"/>
              </a:rPr>
              <a:t>3</a:t>
            </a:r>
            <a:endParaRPr sz="3200" b="1">
              <a:solidFill>
                <a:srgbClr val="2F55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355" name="Google Shape;355;p11"/>
          <p:cNvCxnSpPr>
            <a:stCxn id="354" idx="0"/>
          </p:cNvCxnSpPr>
          <p:nvPr/>
        </p:nvCxnSpPr>
        <p:spPr>
          <a:xfrm>
            <a:off x="1259756" y="5236046"/>
            <a:ext cx="179400" cy="0"/>
          </a:xfrm>
          <a:prstGeom prst="straightConnector1">
            <a:avLst/>
          </a:prstGeom>
          <a:noFill/>
          <a:ln w="19050" cap="flat" cmpd="sng">
            <a:solidFill>
              <a:srgbClr val="989EAA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56" name="Google Shape;356;p11"/>
          <p:cNvSpPr txBox="1"/>
          <p:nvPr/>
        </p:nvSpPr>
        <p:spPr>
          <a:xfrm>
            <a:off x="1585560" y="4835936"/>
            <a:ext cx="4078121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000" b="1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балаларға</a:t>
            </a:r>
            <a:r>
              <a:rPr lang="ru-RU" sz="2000" b="1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медициналық</a:t>
            </a:r>
            <a:r>
              <a:rPr lang="ru-RU" sz="2000" b="1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көмек</a:t>
            </a:r>
            <a:r>
              <a:rPr lang="ru-RU" sz="2000" b="1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көрсетеді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Google Shape;357;p11"/>
          <p:cNvSpPr txBox="1"/>
          <p:nvPr/>
        </p:nvSpPr>
        <p:spPr>
          <a:xfrm>
            <a:off x="7785804" y="3299047"/>
            <a:ext cx="4078121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</a:t>
            </a:r>
            <a:r>
              <a:rPr lang="ru-RU" sz="2000" b="1" i="0" u="none" strike="noStrike" cap="non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ілім</a:t>
            </a:r>
            <a:r>
              <a:rPr lang="ru-RU" sz="2000" b="1" i="0" u="none" strike="noStrike" cap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2000" b="1" i="0" u="none" strike="noStrike" cap="non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бөлімі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" name="Google Shape;358;p11"/>
          <p:cNvSpPr txBox="1"/>
          <p:nvPr/>
        </p:nvSpPr>
        <p:spPr>
          <a:xfrm>
            <a:off x="7785804" y="3977417"/>
            <a:ext cx="4078121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000" b="1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баланың</a:t>
            </a:r>
            <a:r>
              <a:rPr lang="ru-RU" sz="2000" b="1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оқу</a:t>
            </a:r>
            <a:r>
              <a:rPr lang="ru-RU" sz="2000" b="1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орны</a:t>
            </a:r>
            <a:r>
              <a:rPr lang="ru-RU" sz="2000" b="1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бойынша</a:t>
            </a:r>
            <a:r>
              <a:rPr lang="ru-RU" sz="2000" b="1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білім</a:t>
            </a:r>
            <a:r>
              <a:rPr lang="ru-RU" sz="2000" b="1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беру </a:t>
            </a:r>
            <a:r>
              <a:rPr lang="ru-RU" sz="2000" b="1" dirty="0" err="1" smtClean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ұйымы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9" name="Google Shape;359;p11"/>
          <p:cNvSpPr txBox="1"/>
          <p:nvPr/>
        </p:nvSpPr>
        <p:spPr>
          <a:xfrm>
            <a:off x="7785804" y="5009689"/>
            <a:ext cx="4078121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000" b="1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ішкі</a:t>
            </a:r>
            <a:r>
              <a:rPr lang="ru-RU" sz="2000" b="1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істер</a:t>
            </a:r>
            <a:r>
              <a:rPr lang="ru-RU" sz="2000" b="1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органдары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0" name="Google Shape;360;p11" descr="Полицейский мужской со сплошной заливкой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9646" y="4720517"/>
            <a:ext cx="838249" cy="83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1" descr="Продается со сплошной заливкой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43777" y="3866401"/>
            <a:ext cx="838249" cy="83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1" descr="Школа со сплошной заливкой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45618" y="3009875"/>
            <a:ext cx="838249" cy="83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1"/>
          <p:cNvPicPr preferRelativeResize="0"/>
          <p:nvPr/>
        </p:nvPicPr>
        <p:blipFill rotWithShape="1">
          <a:blip r:embed="rId8">
            <a:alphaModFix/>
          </a:blip>
          <a:srcRect l="6355" t="6355" r="5738" b="5738"/>
          <a:stretch/>
        </p:blipFill>
        <p:spPr>
          <a:xfrm>
            <a:off x="11168573" y="192587"/>
            <a:ext cx="851345" cy="85134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977</Words>
  <Application>Microsoft Office PowerPoint</Application>
  <PresentationFormat>Широкоэкранный</PresentationFormat>
  <Paragraphs>115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 Narrow</vt:lpstr>
      <vt:lpstr>Calibri</vt:lpstr>
      <vt:lpstr>Times New Roman</vt:lpstr>
      <vt:lpstr>Wingdings</vt:lpstr>
      <vt:lpstr>Arial</vt:lpstr>
      <vt:lpstr>Cambria Math</vt:lpstr>
      <vt:lpstr>Microsoft Sans Serif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Овечкина Юлия Руслановна</dc:creator>
  <cp:lastModifiedBy>Админ</cp:lastModifiedBy>
  <cp:revision>14</cp:revision>
  <dcterms:created xsi:type="dcterms:W3CDTF">2024-03-23T09:05:45Z</dcterms:created>
  <dcterms:modified xsi:type="dcterms:W3CDTF">2025-04-25T10:51:17Z</dcterms:modified>
</cp:coreProperties>
</file>