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1" r:id="rId6"/>
    <p:sldId id="262" r:id="rId7"/>
    <p:sldId id="263" r:id="rId8"/>
    <p:sldId id="265" r:id="rId9"/>
    <p:sldId id="258"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4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C24A3DC-6A29-4AC5-8337-CABA8A959FD9}" type="datetimeFigureOut">
              <a:rPr lang="ru-RU" smtClean="0"/>
              <a:t>04.08.2025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81F2BA-078E-44E4-BEFE-139DB89F6F16}"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C24A3DC-6A29-4AC5-8337-CABA8A959FD9}" type="datetimeFigureOut">
              <a:rPr lang="ru-RU" smtClean="0"/>
              <a:t>04.08.2025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81F2BA-078E-44E4-BEFE-139DB89F6F1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C24A3DC-6A29-4AC5-8337-CABA8A959FD9}" type="datetimeFigureOut">
              <a:rPr lang="ru-RU" smtClean="0"/>
              <a:t>04.08.2025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81F2BA-078E-44E4-BEFE-139DB89F6F1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C24A3DC-6A29-4AC5-8337-CABA8A959FD9}" type="datetimeFigureOut">
              <a:rPr lang="ru-RU" smtClean="0"/>
              <a:t>04.08.2025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81F2BA-078E-44E4-BEFE-139DB89F6F1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C24A3DC-6A29-4AC5-8337-CABA8A959FD9}" type="datetimeFigureOut">
              <a:rPr lang="ru-RU" smtClean="0"/>
              <a:t>04.08.2025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481F2BA-078E-44E4-BEFE-139DB89F6F1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C24A3DC-6A29-4AC5-8337-CABA8A959FD9}" type="datetimeFigureOut">
              <a:rPr lang="ru-RU" smtClean="0"/>
              <a:t>04.08.2025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81F2BA-078E-44E4-BEFE-139DB89F6F16}"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C24A3DC-6A29-4AC5-8337-CABA8A959FD9}" type="datetimeFigureOut">
              <a:rPr lang="ru-RU" smtClean="0"/>
              <a:t>04.08.2025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481F2BA-078E-44E4-BEFE-139DB89F6F16}"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C24A3DC-6A29-4AC5-8337-CABA8A959FD9}" type="datetimeFigureOut">
              <a:rPr lang="ru-RU" smtClean="0"/>
              <a:t>04.08.2025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481F2BA-078E-44E4-BEFE-139DB89F6F1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24A3DC-6A29-4AC5-8337-CABA8A959FD9}" type="datetimeFigureOut">
              <a:rPr lang="ru-RU" smtClean="0"/>
              <a:t>04.08.2025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481F2BA-078E-44E4-BEFE-139DB89F6F1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C24A3DC-6A29-4AC5-8337-CABA8A959FD9}" type="datetimeFigureOut">
              <a:rPr lang="ru-RU" smtClean="0"/>
              <a:t>04.08.2025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81F2BA-078E-44E4-BEFE-139DB89F6F16}"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C24A3DC-6A29-4AC5-8337-CABA8A959FD9}" type="datetimeFigureOut">
              <a:rPr lang="ru-RU" smtClean="0"/>
              <a:t>04.08.2025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481F2BA-078E-44E4-BEFE-139DB89F6F16}"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EC24A3DC-6A29-4AC5-8337-CABA8A959FD9}" type="datetimeFigureOut">
              <a:rPr lang="ru-RU" smtClean="0"/>
              <a:t>04.08.2025</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481F2BA-078E-44E4-BEFE-139DB89F6F16}"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131840" y="4868888"/>
            <a:ext cx="5637010" cy="882119"/>
          </a:xfrm>
        </p:spPr>
        <p:txBody>
          <a:bodyPr>
            <a:noAutofit/>
          </a:bodyPr>
          <a:lstStyle/>
          <a:p>
            <a:endParaRPr lang="ru-RU" sz="9600" b="1" i="1" dirty="0">
              <a:solidFill>
                <a:schemeClr val="accent4">
                  <a:lumMod val="50000"/>
                </a:schemeClr>
              </a:solidFill>
            </a:endParaRPr>
          </a:p>
        </p:txBody>
      </p:sp>
      <p:sp>
        <p:nvSpPr>
          <p:cNvPr id="2" name="Заголовок 1"/>
          <p:cNvSpPr>
            <a:spLocks noGrp="1"/>
          </p:cNvSpPr>
          <p:nvPr>
            <p:ph type="ctrTitle"/>
          </p:nvPr>
        </p:nvSpPr>
        <p:spPr/>
        <p:txBody>
          <a:bodyPr/>
          <a:lstStyle/>
          <a:p>
            <a:pPr marL="182880" indent="0">
              <a:buNone/>
            </a:pP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836712"/>
            <a:ext cx="4785048" cy="4785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131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4572000" cy="3416320"/>
          </a:xfrm>
          <a:prstGeom prst="rect">
            <a:avLst/>
          </a:prstGeom>
        </p:spPr>
        <p:txBody>
          <a:bodyPr>
            <a:spAutoFit/>
          </a:bodyPr>
          <a:lstStyle/>
          <a:p>
            <a:pPr algn="ctr"/>
            <a:r>
              <a:rPr lang="ru-RU" b="1" i="1" dirty="0" smtClean="0">
                <a:solidFill>
                  <a:srgbClr val="C00000"/>
                </a:solidFill>
              </a:rPr>
              <a:t>День Конституции Республики Казахстан – один из официальных государственных праздников, ежегодно отмечаемый в Казахстане 30 августа. Именно 30 августа 1995 года состоялся общенациональный референдум, на котором народ Казахстана одобрил проект новой Конституции. Это стало одним из решающих моментов на пути построения Казахстаном независимого государства.</a:t>
            </a:r>
            <a:endParaRPr lang="ru-RU" b="1" i="1" dirty="0">
              <a:solidFill>
                <a:srgbClr val="C00000"/>
              </a:solidFill>
            </a:endParaRPr>
          </a:p>
        </p:txBody>
      </p:sp>
      <p:sp>
        <p:nvSpPr>
          <p:cNvPr id="3" name="Прямоугольник 2"/>
          <p:cNvSpPr/>
          <p:nvPr/>
        </p:nvSpPr>
        <p:spPr>
          <a:xfrm>
            <a:off x="4391744" y="3284984"/>
            <a:ext cx="4572000" cy="3416320"/>
          </a:xfrm>
          <a:prstGeom prst="rect">
            <a:avLst/>
          </a:prstGeom>
        </p:spPr>
        <p:txBody>
          <a:bodyPr>
            <a:spAutoFit/>
          </a:bodyPr>
          <a:lstStyle/>
          <a:p>
            <a:pPr algn="ctr"/>
            <a:r>
              <a:rPr lang="ru-RU" b="1" i="1" dirty="0" smtClean="0">
                <a:solidFill>
                  <a:srgbClr val="002060"/>
                </a:solidFill>
              </a:rPr>
              <a:t>Казахстан обрёл свою независимость в 1991 году, но только лишь в 1995 году Основной закон Республики был окончательно утверждён. Этот праздник является одним из самых важных государственных праздников, так как отражает волю народа Казахстана, его стремление к утверждению страны в качестве демократического, светского, правового и социального государства (ст.1 Конституции Казахстана).</a:t>
            </a:r>
            <a:endParaRPr lang="ru-RU" b="1" i="1" dirty="0">
              <a:solidFill>
                <a:srgbClr val="00206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032" y="404664"/>
            <a:ext cx="4351712" cy="23762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733004"/>
            <a:ext cx="3787306" cy="25202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984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306636"/>
            <a:ext cx="6621625" cy="2308324"/>
          </a:xfrm>
          <a:prstGeom prst="rect">
            <a:avLst/>
          </a:prstGeom>
        </p:spPr>
        <p:txBody>
          <a:bodyPr wrap="square">
            <a:spAutoFit/>
          </a:bodyPr>
          <a:lstStyle/>
          <a:p>
            <a:pPr algn="ctr"/>
            <a:r>
              <a:rPr lang="ru-RU" b="1" i="1" dirty="0" smtClean="0">
                <a:solidFill>
                  <a:srgbClr val="002060"/>
                </a:solidFill>
              </a:rPr>
              <a:t>По словам Президента Республики Казахстан, Конституция стала основанием нашей свободы. «Она закрепляет весь тот комплекс наших побед, наших обретений, которые принесла независимость… Мы учимся жить в демократическом обществе - а значит, ежедневно сами создаем демократию. …Наша Конституция дала нам главное - право выбора, ибо творить свою жизнь самим - ценнее любых сокровищ»</a:t>
            </a:r>
            <a:endParaRPr lang="ru-RU" b="1" i="1" dirty="0"/>
          </a:p>
        </p:txBody>
      </p:sp>
      <p:sp>
        <p:nvSpPr>
          <p:cNvPr id="3" name="Прямоугольник 2"/>
          <p:cNvSpPr/>
          <p:nvPr/>
        </p:nvSpPr>
        <p:spPr>
          <a:xfrm>
            <a:off x="358484" y="2780928"/>
            <a:ext cx="4572000" cy="923330"/>
          </a:xfrm>
          <a:prstGeom prst="rect">
            <a:avLst/>
          </a:prstGeom>
        </p:spPr>
        <p:txBody>
          <a:bodyPr>
            <a:spAutoFit/>
          </a:bodyPr>
          <a:lstStyle/>
          <a:p>
            <a:pPr algn="ctr"/>
            <a:r>
              <a:rPr lang="ru-RU" b="1" i="1" dirty="0" smtClean="0">
                <a:solidFill>
                  <a:srgbClr val="C00000"/>
                </a:solidFill>
              </a:rPr>
              <a:t>В обсуждении проекта Конституции 1995 года принимали участие более 3-х миллионов граждан.</a:t>
            </a:r>
            <a:endParaRPr lang="ru-RU" b="1" i="1" dirty="0">
              <a:solidFill>
                <a:srgbClr val="C00000"/>
              </a:solidFill>
            </a:endParaRPr>
          </a:p>
        </p:txBody>
      </p:sp>
      <p:sp>
        <p:nvSpPr>
          <p:cNvPr id="4" name="Прямоугольник 3"/>
          <p:cNvSpPr/>
          <p:nvPr/>
        </p:nvSpPr>
        <p:spPr>
          <a:xfrm>
            <a:off x="251520" y="5013176"/>
            <a:ext cx="4572000" cy="1477328"/>
          </a:xfrm>
          <a:prstGeom prst="rect">
            <a:avLst/>
          </a:prstGeom>
        </p:spPr>
        <p:txBody>
          <a:bodyPr>
            <a:spAutoFit/>
          </a:bodyPr>
          <a:lstStyle/>
          <a:p>
            <a:pPr algn="ctr"/>
            <a:r>
              <a:rPr lang="ru-RU" b="1" i="1" dirty="0" smtClean="0">
                <a:solidFill>
                  <a:srgbClr val="C00000"/>
                </a:solidFill>
              </a:rPr>
              <a:t>Во время обсуждений было внесено почти 30 тысяч предложений и замечаний. В 55 статей были внесены более 1100 поправок и дополнений.</a:t>
            </a:r>
            <a:endParaRPr lang="ru-RU" b="1" i="1" dirty="0">
              <a:solidFill>
                <a:srgbClr val="C00000"/>
              </a:solidFill>
            </a:endParaRPr>
          </a:p>
        </p:txBody>
      </p:sp>
      <p:sp>
        <p:nvSpPr>
          <p:cNvPr id="5" name="Прямоугольник 4"/>
          <p:cNvSpPr/>
          <p:nvPr/>
        </p:nvSpPr>
        <p:spPr>
          <a:xfrm>
            <a:off x="4355976" y="3429000"/>
            <a:ext cx="4572000" cy="1754326"/>
          </a:xfrm>
          <a:prstGeom prst="rect">
            <a:avLst/>
          </a:prstGeom>
        </p:spPr>
        <p:txBody>
          <a:bodyPr>
            <a:spAutoFit/>
          </a:bodyPr>
          <a:lstStyle/>
          <a:p>
            <a:pPr algn="ctr"/>
            <a:r>
              <a:rPr lang="ru-RU" b="1" i="1" dirty="0" smtClean="0">
                <a:solidFill>
                  <a:srgbClr val="C00000"/>
                </a:solidFill>
              </a:rPr>
              <a:t>В тексте Конституции на казахском языке больше слов, чем в русскоязычной версии.</a:t>
            </a:r>
          </a:p>
          <a:p>
            <a:pPr algn="ctr"/>
            <a:r>
              <a:rPr lang="ru-RU" b="1" i="1" dirty="0" smtClean="0">
                <a:solidFill>
                  <a:srgbClr val="C00000"/>
                </a:solidFill>
              </a:rPr>
              <a:t>Так в Конституции на казахском языке - 8 904 слова. В русской версии Конституции РК - 7 168 слов.</a:t>
            </a:r>
            <a:endParaRPr lang="ru-RU" b="1" i="1" dirty="0">
              <a:solidFill>
                <a:srgbClr val="C00000"/>
              </a:solidFill>
            </a:endParaRPr>
          </a:p>
        </p:txBody>
      </p:sp>
    </p:spTree>
    <p:extLst>
      <p:ext uri="{BB962C8B-B14F-4D97-AF65-F5344CB8AC3E}">
        <p14:creationId xmlns:p14="http://schemas.microsoft.com/office/powerpoint/2010/main" val="3057186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908720"/>
            <a:ext cx="7776864" cy="4801314"/>
          </a:xfrm>
          <a:prstGeom prst="rect">
            <a:avLst/>
          </a:prstGeom>
        </p:spPr>
        <p:txBody>
          <a:bodyPr wrap="square">
            <a:spAutoFit/>
          </a:bodyPr>
          <a:lstStyle/>
          <a:p>
            <a:r>
              <a:rPr lang="ru-RU" b="1" i="1" dirty="0" smtClean="0">
                <a:solidFill>
                  <a:srgbClr val="C00000"/>
                </a:solidFill>
              </a:rPr>
              <a:t>Самая большая и самая маленькая статья Конституции РК.</a:t>
            </a:r>
          </a:p>
          <a:p>
            <a:endParaRPr lang="ru-RU" dirty="0" smtClean="0"/>
          </a:p>
          <a:p>
            <a:pPr algn="ctr"/>
            <a:r>
              <a:rPr lang="ru-RU" b="1" i="1" dirty="0" smtClean="0">
                <a:solidFill>
                  <a:srgbClr val="002060"/>
                </a:solidFill>
              </a:rPr>
              <a:t>Текст Конституции состоит из 9-ти разделов. Всего в главном законе страны - 98 статей.</a:t>
            </a:r>
          </a:p>
          <a:p>
            <a:pPr algn="ctr"/>
            <a:r>
              <a:rPr lang="ru-RU" b="1" i="1" dirty="0" smtClean="0">
                <a:solidFill>
                  <a:srgbClr val="002060"/>
                </a:solidFill>
              </a:rPr>
              <a:t>Самая </a:t>
            </a:r>
            <a:r>
              <a:rPr lang="ru-RU" b="1" i="1" dirty="0" smtClean="0">
                <a:solidFill>
                  <a:srgbClr val="C00000"/>
                </a:solidFill>
              </a:rPr>
              <a:t>большая</a:t>
            </a:r>
            <a:r>
              <a:rPr lang="ru-RU" b="1" i="1" dirty="0" smtClean="0">
                <a:solidFill>
                  <a:srgbClr val="002060"/>
                </a:solidFill>
              </a:rPr>
              <a:t> по количеству слов и в русской и в казахской версии Конституции - статья 61 раздела IV «Парламент».</a:t>
            </a:r>
          </a:p>
          <a:p>
            <a:pPr algn="ctr"/>
            <a:r>
              <a:rPr lang="ru-RU" b="1" i="1" dirty="0" smtClean="0">
                <a:solidFill>
                  <a:srgbClr val="002060"/>
                </a:solidFill>
              </a:rPr>
              <a:t>Статья гласит о праве законодательной инициативы, праве Президента РК определять приоритетность рассмотрения законопроектов, праве Парламента издавать законы и о процедуре передачи законопроекта от Мажилиса Сенату.</a:t>
            </a:r>
          </a:p>
          <a:p>
            <a:pPr algn="ctr"/>
            <a:endParaRPr lang="ru-RU" b="1" i="1" dirty="0" smtClean="0">
              <a:solidFill>
                <a:srgbClr val="002060"/>
              </a:solidFill>
            </a:endParaRPr>
          </a:p>
          <a:p>
            <a:pPr algn="ctr"/>
            <a:r>
              <a:rPr lang="ru-RU" b="1" i="1" dirty="0" smtClean="0">
                <a:solidFill>
                  <a:srgbClr val="002060"/>
                </a:solidFill>
              </a:rPr>
              <a:t>Самая </a:t>
            </a:r>
            <a:r>
              <a:rPr lang="ru-RU" b="1" i="1" dirty="0" smtClean="0">
                <a:solidFill>
                  <a:srgbClr val="C00000"/>
                </a:solidFill>
              </a:rPr>
              <a:t>маленькая</a:t>
            </a:r>
            <a:r>
              <a:rPr lang="ru-RU" b="1" i="1" dirty="0" smtClean="0">
                <a:solidFill>
                  <a:srgbClr val="002060"/>
                </a:solidFill>
              </a:rPr>
              <a:t> по количеству слов - 38 статья раздела II «Человек и гражданин», которая гласит о том, что граждане страны обязаны заботиться о сохранении исторического и культурного наследия, беречь памятники истории и культуры.</a:t>
            </a:r>
          </a:p>
          <a:p>
            <a:pPr algn="ctr"/>
            <a:r>
              <a:rPr lang="ru-RU" b="1" i="1" dirty="0" smtClean="0">
                <a:solidFill>
                  <a:srgbClr val="002060"/>
                </a:solidFill>
              </a:rPr>
              <a:t>38 статья также является самой маленькой по количеству слов и в казахской версии Конституции РК.</a:t>
            </a:r>
            <a:endParaRPr lang="ru-RU" b="1" i="1" dirty="0">
              <a:solidFill>
                <a:srgbClr val="002060"/>
              </a:solidFill>
            </a:endParaRPr>
          </a:p>
        </p:txBody>
      </p:sp>
    </p:spTree>
    <p:extLst>
      <p:ext uri="{BB962C8B-B14F-4D97-AF65-F5344CB8AC3E}">
        <p14:creationId xmlns:p14="http://schemas.microsoft.com/office/powerpoint/2010/main" val="2386235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6606480" cy="3970318"/>
          </a:xfrm>
          <a:prstGeom prst="rect">
            <a:avLst/>
          </a:prstGeom>
        </p:spPr>
        <p:txBody>
          <a:bodyPr wrap="square">
            <a:spAutoFit/>
          </a:bodyPr>
          <a:lstStyle/>
          <a:p>
            <a:pPr algn="ctr"/>
            <a:r>
              <a:rPr lang="ru-RU" b="1" i="1" dirty="0" smtClean="0">
                <a:solidFill>
                  <a:srgbClr val="002060"/>
                </a:solidFill>
              </a:rPr>
              <a:t>Самая первая Конституция, тогда еще Казахской АССР, была принята в 1926 году.</a:t>
            </a:r>
          </a:p>
          <a:p>
            <a:pPr algn="ctr"/>
            <a:r>
              <a:rPr lang="ru-RU" b="1" i="1" dirty="0" smtClean="0">
                <a:solidFill>
                  <a:srgbClr val="002060"/>
                </a:solidFill>
              </a:rPr>
              <a:t>Конституция Казахской АССР 1926 года</a:t>
            </a:r>
          </a:p>
          <a:p>
            <a:pPr algn="ctr"/>
            <a:r>
              <a:rPr lang="ru-RU" b="1" i="1" dirty="0" smtClean="0">
                <a:solidFill>
                  <a:srgbClr val="002060"/>
                </a:solidFill>
              </a:rPr>
              <a:t>Первая Конституция Казахстана была принята в окончательной редакции Постановлением ЦИКа Казахской АССР 18 февраля 1926 года после образования СССР и с учётом Конституции РСФСР 1925 года, так как Казахстан являлся частью РСФСР. Данный Основной закон закрепил форму правления, государственного устройства, политический режим, структуру органов государственной власти, исполнительно-распорядительных органов. Согласно данной Конституции Казахстан являлся равноправной республикой в составе РСФСР.</a:t>
            </a:r>
            <a:endParaRPr lang="ru-RU" b="1" i="1" dirty="0">
              <a:solidFill>
                <a:srgbClr val="002060"/>
              </a:solidFill>
            </a:endParaRP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322" t="4412" r="8192" b="5163"/>
          <a:stretch/>
        </p:blipFill>
        <p:spPr bwMode="auto">
          <a:xfrm>
            <a:off x="6879771" y="3831771"/>
            <a:ext cx="1524000" cy="235131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9771" y="404664"/>
            <a:ext cx="19050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4493" y="4181339"/>
            <a:ext cx="3636517" cy="2419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76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208912" cy="3139321"/>
          </a:xfrm>
          <a:prstGeom prst="rect">
            <a:avLst/>
          </a:prstGeom>
        </p:spPr>
        <p:txBody>
          <a:bodyPr wrap="square">
            <a:spAutoFit/>
          </a:bodyPr>
          <a:lstStyle/>
          <a:p>
            <a:pPr algn="ctr"/>
            <a:r>
              <a:rPr lang="ru-RU" b="1" i="1" dirty="0" smtClean="0">
                <a:solidFill>
                  <a:srgbClr val="002060"/>
                </a:solidFill>
              </a:rPr>
              <a:t>Конституция Казахской ССР 1937 года</a:t>
            </a:r>
          </a:p>
          <a:p>
            <a:pPr algn="ctr"/>
            <a:r>
              <a:rPr lang="ru-RU" b="1" i="1" dirty="0" smtClean="0">
                <a:solidFill>
                  <a:srgbClr val="002060"/>
                </a:solidFill>
              </a:rPr>
              <a:t>Конституция Казахской ССР, принятая на Х </a:t>
            </a:r>
            <a:r>
              <a:rPr lang="ru-RU" b="1" i="1" dirty="0" err="1" smtClean="0">
                <a:solidFill>
                  <a:srgbClr val="002060"/>
                </a:solidFill>
              </a:rPr>
              <a:t>Всеказахском</a:t>
            </a:r>
            <a:r>
              <a:rPr lang="ru-RU" b="1" i="1" dirty="0" smtClean="0">
                <a:solidFill>
                  <a:srgbClr val="002060"/>
                </a:solidFill>
              </a:rPr>
              <a:t> съезде Советов 26 марта 1937 года, состояла из 11 глав и 125 статей. В ней было прописано: «Вне пределов ст. 14 Конституции СССР Казахская ССР осуществляет государственную власть самостоятельно, сохраняя полностью свои суверенные права». В Конституции 1937 года были закреплены также добровольное объединение с другими равноправными республиками в целях осуществления взаимопомощи по линии экономической, политической обороны (ст. 13), неизменяемость территории без согласия </a:t>
            </a:r>
            <a:r>
              <a:rPr lang="ru-RU" b="1" i="1" dirty="0" err="1" smtClean="0">
                <a:solidFill>
                  <a:srgbClr val="002060"/>
                </a:solidFill>
              </a:rPr>
              <a:t>КазССР</a:t>
            </a:r>
            <a:r>
              <a:rPr lang="ru-RU" b="1" i="1" dirty="0" smtClean="0">
                <a:solidFill>
                  <a:srgbClr val="002060"/>
                </a:solidFill>
              </a:rPr>
              <a:t> (ст. 16), </a:t>
            </a:r>
            <a:endParaRPr lang="ru-RU" b="1" i="1" dirty="0">
              <a:solidFill>
                <a:srgbClr val="00206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327961"/>
            <a:ext cx="4487086" cy="3368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893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4572000" cy="3693319"/>
          </a:xfrm>
          <a:prstGeom prst="rect">
            <a:avLst/>
          </a:prstGeom>
        </p:spPr>
        <p:txBody>
          <a:bodyPr>
            <a:spAutoFit/>
          </a:bodyPr>
          <a:lstStyle/>
          <a:p>
            <a:pPr algn="ctr"/>
            <a:r>
              <a:rPr lang="ru-RU" b="1" i="1" dirty="0" smtClean="0">
                <a:solidFill>
                  <a:srgbClr val="002060"/>
                </a:solidFill>
              </a:rPr>
              <a:t>В Конституции 1937 года были определены основные права и обязанности граждан: право на труд (статья 96), на отдых (статья 97), материальное обеспечение в старости, в случае болезни и потери трудоспособности (ст. 98), охрану здоровья, гарантии свободы слова, печати, собраний, митингов, уличных шествий и демонстраций, неприкосновенности личности, жилища, переписки граждан, право убежища иностранным гражданам.</a:t>
            </a:r>
            <a:endParaRPr lang="ru-RU" b="1" i="1" dirty="0">
              <a:solidFill>
                <a:srgbClr val="002060"/>
              </a:solidFill>
            </a:endParaRPr>
          </a:p>
        </p:txBody>
      </p:sp>
      <p:sp>
        <p:nvSpPr>
          <p:cNvPr id="3" name="Прямоугольник 2"/>
          <p:cNvSpPr/>
          <p:nvPr/>
        </p:nvSpPr>
        <p:spPr>
          <a:xfrm>
            <a:off x="4427984" y="2492896"/>
            <a:ext cx="4572000" cy="4247317"/>
          </a:xfrm>
          <a:prstGeom prst="rect">
            <a:avLst/>
          </a:prstGeom>
        </p:spPr>
        <p:txBody>
          <a:bodyPr>
            <a:spAutoFit/>
          </a:bodyPr>
          <a:lstStyle/>
          <a:p>
            <a:pPr lvl="0" algn="ctr"/>
            <a:r>
              <a:rPr lang="ru-RU" b="1" i="1" dirty="0">
                <a:solidFill>
                  <a:srgbClr val="002060"/>
                </a:solidFill>
              </a:rPr>
              <a:t>Конституция Казахской ССР 1978 года</a:t>
            </a:r>
          </a:p>
          <a:p>
            <a:pPr lvl="0" algn="ctr"/>
            <a:r>
              <a:rPr lang="ru-RU" b="1" i="1" dirty="0">
                <a:solidFill>
                  <a:srgbClr val="002060"/>
                </a:solidFill>
              </a:rPr>
              <a:t>Конституция Казахской ССР, принятая на внеочередной VII сессии Верховного Совета республики IX созыва 20 апреля 1978 года, состояла из преамбулы, 10 разделов, 19 глав, 173 статей. Согласно ней вся власть принадлежала народу, который классово подразделялся на рабочих, крестьян и трудовую интеллигенцию. Над системой органов власти и управления была поставлена Коммунистическая партия Казахской ССР (ст. 6).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903645"/>
            <a:ext cx="1800225" cy="254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3809" y="620688"/>
            <a:ext cx="2800350" cy="16287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601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260648"/>
            <a:ext cx="5742384" cy="2308324"/>
          </a:xfrm>
          <a:prstGeom prst="rect">
            <a:avLst/>
          </a:prstGeom>
        </p:spPr>
        <p:txBody>
          <a:bodyPr wrap="square">
            <a:spAutoFit/>
          </a:bodyPr>
          <a:lstStyle/>
          <a:p>
            <a:pPr algn="ctr"/>
            <a:r>
              <a:rPr lang="ru-RU" b="1" i="1" dirty="0" smtClean="0">
                <a:solidFill>
                  <a:srgbClr val="002060"/>
                </a:solidFill>
                <a:effectLst/>
                <a:latin typeface="Times New Roman"/>
                <a:ea typeface="Times New Roman"/>
              </a:rPr>
              <a:t>Первая Конституция независимого Казахстана была принята на IX сессии Верховного Совета Казахстана XII созыва 28 января 1993 года. Структурно она состояла из преамбулы, 4 разделов, 21 главы и 131 статьи. Конституция впитала многие правовые нормы, принятые с момента обретения Казахстаном государственного суверенитета: народный суверенитет, независимость государства.</a:t>
            </a:r>
            <a:endParaRPr lang="ru-RU" b="1" i="1" dirty="0">
              <a:solidFill>
                <a:srgbClr val="00206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780928"/>
            <a:ext cx="5286375"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2565524"/>
            <a:ext cx="2585864" cy="387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0012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4572000" cy="4801314"/>
          </a:xfrm>
          <a:prstGeom prst="rect">
            <a:avLst/>
          </a:prstGeom>
        </p:spPr>
        <p:txBody>
          <a:bodyPr>
            <a:spAutoFit/>
          </a:bodyPr>
          <a:lstStyle/>
          <a:p>
            <a:pPr algn="ctr"/>
            <a:r>
              <a:rPr lang="ru-RU" b="1" i="1" dirty="0" smtClean="0">
                <a:solidFill>
                  <a:srgbClr val="002060"/>
                </a:solidFill>
              </a:rPr>
              <a:t>В День Конституции во всех областях и городах Республики по традиции проходят массовые праздничные гулянья и концерты, проводятся различные выставки. В сельских и горных местностях можно увидеть традиционные народные гуляния и игры. Главные торжества и официальные мероприятия проводятся в столице государства – Астане. Здесь можно посетить концертные площадки, где выступают казахские и зарубежные исполнители. Во многих парках проводятся торжественные мероприятия, а вечером в столице дают праздничный салют.</a:t>
            </a:r>
            <a:endParaRPr lang="ru-RU" b="1" i="1" dirty="0">
              <a:solidFill>
                <a:srgbClr val="002060"/>
              </a:solidFill>
            </a:endParaRPr>
          </a:p>
        </p:txBody>
      </p:sp>
      <p:sp>
        <p:nvSpPr>
          <p:cNvPr id="4" name="Прямоугольник 3"/>
          <p:cNvSpPr/>
          <p:nvPr/>
        </p:nvSpPr>
        <p:spPr>
          <a:xfrm>
            <a:off x="4499992" y="4077072"/>
            <a:ext cx="4572000" cy="2605329"/>
          </a:xfrm>
          <a:prstGeom prst="rect">
            <a:avLst/>
          </a:prstGeom>
        </p:spPr>
        <p:txBody>
          <a:bodyPr>
            <a:spAutoFit/>
          </a:bodyPr>
          <a:lstStyle/>
          <a:p>
            <a:pPr indent="254000" algn="ctr" fontAlgn="base">
              <a:lnSpc>
                <a:spcPct val="115000"/>
              </a:lnSpc>
              <a:spcAft>
                <a:spcPts val="0"/>
              </a:spcAft>
            </a:pPr>
            <a:r>
              <a:rPr lang="ru-RU" b="1" i="1" dirty="0" smtClean="0">
                <a:solidFill>
                  <a:srgbClr val="C00000"/>
                </a:solidFill>
                <a:effectLst/>
                <a:latin typeface="Times New Roman"/>
                <a:ea typeface="Times New Roman"/>
                <a:cs typeface="Times New Roman"/>
              </a:rPr>
              <a:t>Школьная библиотека поздравляет читателей с Днем Конституции РК! В этот важный для всех нас день от всей души желаем Вам крепкого здоровья, счастья и благополучия, мира и согласия, дальнейшего процветания нашему общему дому - Республике Казахстан!</a:t>
            </a:r>
            <a:endParaRPr lang="ru-RU" sz="1600" b="1" i="1" dirty="0" smtClean="0">
              <a:solidFill>
                <a:srgbClr val="C00000"/>
              </a:solidFill>
              <a:effectLst/>
              <a:latin typeface="Calibri"/>
              <a:ea typeface="Calibri"/>
              <a:cs typeface="Times New Roman"/>
            </a:endParaRPr>
          </a:p>
          <a:p>
            <a:pPr>
              <a:lnSpc>
                <a:spcPct val="115000"/>
              </a:lnSpc>
              <a:spcAft>
                <a:spcPts val="1000"/>
              </a:spcAft>
            </a:pPr>
            <a:r>
              <a:rPr lang="ru-RU" sz="1600" b="1" dirty="0" smtClean="0">
                <a:solidFill>
                  <a:srgbClr val="C00000"/>
                </a:solidFill>
                <a:effectLst/>
                <a:latin typeface="Calibri"/>
                <a:ea typeface="Calibri"/>
                <a:cs typeface="Times New Roman"/>
              </a:rPr>
              <a:t> </a:t>
            </a:r>
            <a:endParaRPr lang="ru-RU" sz="1600" b="1" dirty="0">
              <a:solidFill>
                <a:srgbClr val="C00000"/>
              </a:solidFill>
              <a:effectLst/>
              <a:latin typeface="Calibri"/>
              <a:ea typeface="Calibri"/>
              <a:cs typeface="Times New Roman"/>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315"/>
          <a:stretch/>
        </p:blipFill>
        <p:spPr bwMode="auto">
          <a:xfrm>
            <a:off x="5364088" y="476670"/>
            <a:ext cx="3184785" cy="3440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25471"/>
      </p:ext>
    </p:extLst>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TotalTime>
  <Words>861</Words>
  <Application>Microsoft Office PowerPoint</Application>
  <PresentationFormat>Экран (4:3)</PresentationFormat>
  <Paragraphs>27</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37</cp:revision>
  <dcterms:created xsi:type="dcterms:W3CDTF">2024-08-13T06:18:04Z</dcterms:created>
  <dcterms:modified xsi:type="dcterms:W3CDTF">2025-08-04T09:01:07Z</dcterms:modified>
</cp:coreProperties>
</file>