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62" r:id="rId3"/>
    <p:sldId id="257" r:id="rId4"/>
    <p:sldId id="259" r:id="rId5"/>
    <p:sldId id="284" r:id="rId6"/>
    <p:sldId id="285" r:id="rId7"/>
    <p:sldId id="286" r:id="rId8"/>
    <p:sldId id="261" r:id="rId9"/>
    <p:sldId id="260" r:id="rId10"/>
    <p:sldId id="258" r:id="rId11"/>
    <p:sldId id="263" r:id="rId12"/>
    <p:sldId id="279" r:id="rId13"/>
    <p:sldId id="264" r:id="rId14"/>
    <p:sldId id="265" r:id="rId15"/>
    <p:sldId id="266" r:id="rId16"/>
    <p:sldId id="267" r:id="rId17"/>
    <p:sldId id="268" r:id="rId18"/>
    <p:sldId id="269" r:id="rId19"/>
    <p:sldId id="270" r:id="rId20"/>
    <p:sldId id="271" r:id="rId21"/>
    <p:sldId id="280" r:id="rId22"/>
    <p:sldId id="281" r:id="rId23"/>
    <p:sldId id="287" r:id="rId24"/>
    <p:sldId id="283" r:id="rId25"/>
    <p:sldId id="289" r:id="rId26"/>
    <p:sldId id="274" r:id="rId27"/>
    <p:sldId id="272" r:id="rId28"/>
    <p:sldId id="275" r:id="rId29"/>
    <p:sldId id="276" r:id="rId30"/>
    <p:sldId id="277" r:id="rId31"/>
    <p:sldId id="27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DDF3"/>
    <a:srgbClr val="519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C88D9B-D01C-499C-BEDB-1EBD2B0E22C7}" type="datetimeFigureOut">
              <a:rPr lang="ru-RU" smtClean="0"/>
              <a:t>17.09.2025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A1EBD-970F-485D-A5DE-047DD52A8D0C}" type="slidenum">
              <a:rPr lang="ru-RU" smtClean="0"/>
              <a:t>‹#›</a:t>
            </a:fld>
            <a:endParaRPr lang="ru-RU"/>
          </a:p>
        </p:txBody>
      </p:sp>
    </p:spTree>
    <p:extLst>
      <p:ext uri="{BB962C8B-B14F-4D97-AF65-F5344CB8AC3E}">
        <p14:creationId xmlns:p14="http://schemas.microsoft.com/office/powerpoint/2010/main" val="155960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0A1EBD-970F-485D-A5DE-047DD52A8D0C}" type="slidenum">
              <a:rPr lang="ru-RU" smtClean="0"/>
              <a:t>9</a:t>
            </a:fld>
            <a:endParaRPr lang="ru-RU"/>
          </a:p>
        </p:txBody>
      </p:sp>
    </p:spTree>
    <p:extLst>
      <p:ext uri="{BB962C8B-B14F-4D97-AF65-F5344CB8AC3E}">
        <p14:creationId xmlns:p14="http://schemas.microsoft.com/office/powerpoint/2010/main" val="199583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EE7ECFB-6031-4B8C-99B4-19B3CAC1DBB7}" type="datetimeFigureOut">
              <a:rPr lang="ru-RU" smtClean="0"/>
              <a:t>17.09.2025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616D80-01F0-4874-9C1C-06C20421EB2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E7ECFB-6031-4B8C-99B4-19B3CAC1DBB7}" type="datetimeFigureOut">
              <a:rPr lang="ru-RU" smtClean="0"/>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16D80-01F0-4874-9C1C-06C20421EB2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E7ECFB-6031-4B8C-99B4-19B3CAC1DBB7}" type="datetimeFigureOut">
              <a:rPr lang="ru-RU" smtClean="0"/>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16D80-01F0-4874-9C1C-06C20421EB2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EE7ECFB-6031-4B8C-99B4-19B3CAC1DBB7}" type="datetimeFigureOut">
              <a:rPr lang="ru-RU" smtClean="0"/>
              <a:t>17.09.2025</a:t>
            </a:fld>
            <a:endParaRPr lang="ru-RU"/>
          </a:p>
        </p:txBody>
      </p:sp>
      <p:sp>
        <p:nvSpPr>
          <p:cNvPr id="9" name="Номер слайда 8"/>
          <p:cNvSpPr>
            <a:spLocks noGrp="1"/>
          </p:cNvSpPr>
          <p:nvPr>
            <p:ph type="sldNum" sz="quarter" idx="15"/>
          </p:nvPr>
        </p:nvSpPr>
        <p:spPr/>
        <p:txBody>
          <a:bodyPr rtlCol="0"/>
          <a:lstStyle/>
          <a:p>
            <a:fld id="{B1616D80-01F0-4874-9C1C-06C20421EB2F}"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EE7ECFB-6031-4B8C-99B4-19B3CAC1DBB7}" type="datetimeFigureOut">
              <a:rPr lang="ru-RU" smtClean="0"/>
              <a:t>17.09.2025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616D80-01F0-4874-9C1C-06C20421EB2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EE7ECFB-6031-4B8C-99B4-19B3CAC1DBB7}" type="datetimeFigureOut">
              <a:rPr lang="ru-RU" smtClean="0"/>
              <a:t>17.09.2025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16D80-01F0-4874-9C1C-06C20421EB2F}"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EE7ECFB-6031-4B8C-99B4-19B3CAC1DBB7}" type="datetimeFigureOut">
              <a:rPr lang="ru-RU" smtClean="0"/>
              <a:t>17.09.2025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16D80-01F0-4874-9C1C-06C20421EB2F}"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EE7ECFB-6031-4B8C-99B4-19B3CAC1DBB7}" type="datetimeFigureOut">
              <a:rPr lang="ru-RU" smtClean="0"/>
              <a:t>17.09.2025</a:t>
            </a:fld>
            <a:endParaRPr lang="ru-RU"/>
          </a:p>
        </p:txBody>
      </p:sp>
      <p:sp>
        <p:nvSpPr>
          <p:cNvPr id="7" name="Номер слайда 6"/>
          <p:cNvSpPr>
            <a:spLocks noGrp="1"/>
          </p:cNvSpPr>
          <p:nvPr>
            <p:ph type="sldNum" sz="quarter" idx="11"/>
          </p:nvPr>
        </p:nvSpPr>
        <p:spPr/>
        <p:txBody>
          <a:bodyPr rtlCol="0"/>
          <a:lstStyle/>
          <a:p>
            <a:fld id="{B1616D80-01F0-4874-9C1C-06C20421EB2F}"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E7ECFB-6031-4B8C-99B4-19B3CAC1DBB7}" type="datetimeFigureOut">
              <a:rPr lang="ru-RU" smtClean="0"/>
              <a:t>17.09.2025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16D80-01F0-4874-9C1C-06C20421EB2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EE7ECFB-6031-4B8C-99B4-19B3CAC1DBB7}" type="datetimeFigureOut">
              <a:rPr lang="ru-RU" smtClean="0"/>
              <a:t>17.09.2025</a:t>
            </a:fld>
            <a:endParaRPr lang="ru-RU"/>
          </a:p>
        </p:txBody>
      </p:sp>
      <p:sp>
        <p:nvSpPr>
          <p:cNvPr id="22" name="Номер слайда 21"/>
          <p:cNvSpPr>
            <a:spLocks noGrp="1"/>
          </p:cNvSpPr>
          <p:nvPr>
            <p:ph type="sldNum" sz="quarter" idx="15"/>
          </p:nvPr>
        </p:nvSpPr>
        <p:spPr/>
        <p:txBody>
          <a:bodyPr rtlCol="0"/>
          <a:lstStyle/>
          <a:p>
            <a:fld id="{B1616D80-01F0-4874-9C1C-06C20421EB2F}"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EE7ECFB-6031-4B8C-99B4-19B3CAC1DBB7}" type="datetimeFigureOut">
              <a:rPr lang="ru-RU" smtClean="0"/>
              <a:t>17.09.2025</a:t>
            </a:fld>
            <a:endParaRPr lang="ru-RU"/>
          </a:p>
        </p:txBody>
      </p:sp>
      <p:sp>
        <p:nvSpPr>
          <p:cNvPr id="18" name="Номер слайда 17"/>
          <p:cNvSpPr>
            <a:spLocks noGrp="1"/>
          </p:cNvSpPr>
          <p:nvPr>
            <p:ph type="sldNum" sz="quarter" idx="11"/>
          </p:nvPr>
        </p:nvSpPr>
        <p:spPr/>
        <p:txBody>
          <a:bodyPr rtlCol="0"/>
          <a:lstStyle/>
          <a:p>
            <a:fld id="{B1616D80-01F0-4874-9C1C-06C20421EB2F}"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EE7ECFB-6031-4B8C-99B4-19B3CAC1DBB7}" type="datetimeFigureOut">
              <a:rPr lang="ru-RU" smtClean="0"/>
              <a:t>17.09.2025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616D80-01F0-4874-9C1C-06C20421EB2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7205" y="3099183"/>
            <a:ext cx="6172200" cy="1894362"/>
          </a:xfrm>
        </p:spPr>
        <p:txBody>
          <a:bodyPr>
            <a:normAutofit/>
          </a:bodyPr>
          <a:lstStyle/>
          <a:p>
            <a:r>
              <a:rPr lang="ru-RU" sz="5400" i="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Максим Зверев</a:t>
            </a:r>
            <a:endParaRPr lang="ru-RU" sz="5400" i="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одзаголовок 2"/>
          <p:cNvSpPr>
            <a:spLocks noGrp="1"/>
          </p:cNvSpPr>
          <p:nvPr>
            <p:ph type="subTitle" idx="1"/>
          </p:nvPr>
        </p:nvSpPr>
        <p:spPr>
          <a:xfrm>
            <a:off x="3686200" y="1873002"/>
            <a:ext cx="6172200" cy="1371600"/>
          </a:xfrm>
        </p:spPr>
        <p:txBody>
          <a:bodyPr>
            <a:normAutofit/>
          </a:bodyPr>
          <a:lstStyle/>
          <a:p>
            <a:r>
              <a:rPr lang="ru-RU" sz="4800" i="1" dirty="0" smtClean="0">
                <a:solidFill>
                  <a:schemeClr val="accent3">
                    <a:lumMod val="75000"/>
                  </a:schemeClr>
                </a:solidFill>
              </a:rPr>
              <a:t>Окно в природу </a:t>
            </a:r>
            <a:endParaRPr lang="ru-RU" sz="4800" i="1" dirty="0">
              <a:solidFill>
                <a:schemeClr val="accent3">
                  <a:lumMod val="75000"/>
                </a:schemeClr>
              </a:solidFill>
            </a:endParaRPr>
          </a:p>
        </p:txBody>
      </p:sp>
      <p:sp>
        <p:nvSpPr>
          <p:cNvPr id="5" name="Пятно 1 4"/>
          <p:cNvSpPr/>
          <p:nvPr/>
        </p:nvSpPr>
        <p:spPr>
          <a:xfrm>
            <a:off x="7567128" y="5429354"/>
            <a:ext cx="914400" cy="9144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Пятно 1 6"/>
          <p:cNvSpPr/>
          <p:nvPr/>
        </p:nvSpPr>
        <p:spPr>
          <a:xfrm>
            <a:off x="2129430" y="5348064"/>
            <a:ext cx="914400" cy="91440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rgbClr val="3BDDF3"/>
              </a:solidFill>
            </a:endParaRPr>
          </a:p>
        </p:txBody>
      </p:sp>
      <p:sp>
        <p:nvSpPr>
          <p:cNvPr id="10" name="Пятно 1 9"/>
          <p:cNvSpPr/>
          <p:nvPr/>
        </p:nvSpPr>
        <p:spPr>
          <a:xfrm>
            <a:off x="3556350" y="3085052"/>
            <a:ext cx="914400" cy="9144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2" name="Пятно 1 11"/>
          <p:cNvSpPr/>
          <p:nvPr/>
        </p:nvSpPr>
        <p:spPr>
          <a:xfrm>
            <a:off x="6156176" y="908720"/>
            <a:ext cx="914400" cy="91440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3" name="Пятно 1 12"/>
          <p:cNvSpPr/>
          <p:nvPr/>
        </p:nvSpPr>
        <p:spPr>
          <a:xfrm>
            <a:off x="4283968" y="609900"/>
            <a:ext cx="914400" cy="914400"/>
          </a:xfrm>
          <a:prstGeom prst="irregularSeal1">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4" name="Пятно 1 13"/>
          <p:cNvSpPr/>
          <p:nvPr/>
        </p:nvSpPr>
        <p:spPr>
          <a:xfrm>
            <a:off x="7476777" y="3085052"/>
            <a:ext cx="914400" cy="914400"/>
          </a:xfrm>
          <a:prstGeom prst="irregularSeal1">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5" name="Прямоугольник 14"/>
          <p:cNvSpPr/>
          <p:nvPr/>
        </p:nvSpPr>
        <p:spPr>
          <a:xfrm>
            <a:off x="4013550" y="5141176"/>
            <a:ext cx="3204723" cy="707886"/>
          </a:xfrm>
          <a:prstGeom prst="rect">
            <a:avLst/>
          </a:prstGeom>
        </p:spPr>
        <p:txBody>
          <a:bodyPr wrap="none">
            <a:spAutoFit/>
          </a:bodyPr>
          <a:lstStyle/>
          <a:p>
            <a:r>
              <a:rPr lang="ru-RU" sz="4000" b="1" i="1" dirty="0" smtClean="0">
                <a:solidFill>
                  <a:schemeClr val="accent2">
                    <a:lumMod val="50000"/>
                  </a:schemeClr>
                </a:solidFill>
              </a:rPr>
              <a:t>1896 —1996</a:t>
            </a:r>
            <a:endParaRPr lang="ru-RU" sz="4000" b="1" i="1" dirty="0">
              <a:solidFill>
                <a:schemeClr val="accent2">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584" y="332656"/>
            <a:ext cx="1793231" cy="2555162"/>
          </a:xfrm>
          <a:prstGeom prst="rect">
            <a:avLst/>
          </a:prstGeom>
          <a:ln/>
        </p:spPr>
        <p:style>
          <a:lnRef idx="1">
            <a:schemeClr val="accent2"/>
          </a:lnRef>
          <a:fillRef idx="2">
            <a:schemeClr val="accent2"/>
          </a:fillRef>
          <a:effectRef idx="1">
            <a:schemeClr val="accent2"/>
          </a:effectRef>
          <a:fontRef idx="minor">
            <a:schemeClr val="dk1"/>
          </a:fontRef>
        </p:style>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4206"/>
            <a:ext cx="1432048" cy="209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45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3408" y="1592312"/>
            <a:ext cx="4572000" cy="3693319"/>
          </a:xfrm>
          <a:prstGeom prst="rect">
            <a:avLst/>
          </a:prstGeom>
        </p:spPr>
        <p:txBody>
          <a:bodyPr>
            <a:spAutoFit/>
          </a:bodyPr>
          <a:lstStyle/>
          <a:p>
            <a:r>
              <a:rPr lang="ru-RU" b="1" i="1" dirty="0" smtClean="0">
                <a:solidFill>
                  <a:schemeClr val="accent1">
                    <a:lumMod val="50000"/>
                  </a:schemeClr>
                </a:solidFill>
              </a:rPr>
              <a:t>«…Вы, Максим Дмитриевич, волшебник и маг, — потому что сами постигали тайны природы и великодушно раскрываете их перед всеми людьми-братьями. Совершенствуйтесь в этом жанре художественной литературы — и Вы достойны будете занять своё (оригинальное, как у каждого художника) место даже в мировой литературе. В этом жанре приветствую и благословляю Вас»  </a:t>
            </a:r>
            <a:r>
              <a:rPr lang="ru-RU" b="1" i="1" dirty="0" err="1" smtClean="0">
                <a:solidFill>
                  <a:schemeClr val="accent1">
                    <a:lumMod val="50000"/>
                  </a:schemeClr>
                </a:solidFill>
              </a:rPr>
              <a:t>В.Бианки</a:t>
            </a:r>
            <a:endParaRPr lang="ru-RU" b="1" i="1" dirty="0">
              <a:solidFill>
                <a:schemeClr val="accent1">
                  <a:lumMod val="50000"/>
                </a:schemeClr>
              </a:solidFill>
            </a:endParaRPr>
          </a:p>
        </p:txBody>
      </p:sp>
      <p:pic>
        <p:nvPicPr>
          <p:cNvPr id="6146" name="Picture 2" descr="C:\Documents and Settings\Администратор\Рабочий стол\ЗВЕРЕВ М\Konec011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408" y="836712"/>
            <a:ext cx="3360211" cy="444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827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6984776" cy="2862322"/>
          </a:xfrm>
          <a:prstGeom prst="rect">
            <a:avLst/>
          </a:prstGeom>
        </p:spPr>
        <p:txBody>
          <a:bodyPr wrap="square">
            <a:spAutoFit/>
          </a:bodyPr>
          <a:lstStyle/>
          <a:p>
            <a:pPr algn="ctr"/>
            <a:r>
              <a:rPr lang="ru-RU" b="1" i="1" dirty="0" smtClean="0">
                <a:solidFill>
                  <a:schemeClr val="accent1">
                    <a:lumMod val="50000"/>
                  </a:schemeClr>
                </a:solidFill>
              </a:rPr>
              <a:t>На встречах с читателями Максима Зверева часто спрашивали ,как он стал писателем. И вот как отвечал им писатель: « Отец решил взять меня на охоту. Необычной была ночевка в деревенской избе. Запомнился мне урок охотничьей этики, который преподал мне отец. Дома у меня вдруг появилось желание написать об этой поездке. Прошло несколько лет. Мы жили на заимке. Пели птицы,  шумел сосновый бор. Вдруг снова захотелось написать обо всем , что вижу …»</a:t>
            </a:r>
            <a:endParaRPr lang="ru-RU" b="1" i="1" dirty="0">
              <a:solidFill>
                <a:schemeClr val="accent1">
                  <a:lumMod val="50000"/>
                </a:schemeClr>
              </a:solidFill>
            </a:endParaRPr>
          </a:p>
        </p:txBody>
      </p:sp>
      <p:sp>
        <p:nvSpPr>
          <p:cNvPr id="3" name="Прямоугольник 2"/>
          <p:cNvSpPr/>
          <p:nvPr/>
        </p:nvSpPr>
        <p:spPr>
          <a:xfrm>
            <a:off x="548473" y="4437112"/>
            <a:ext cx="3883829" cy="1754326"/>
          </a:xfrm>
          <a:prstGeom prst="rect">
            <a:avLst/>
          </a:prstGeom>
        </p:spPr>
        <p:txBody>
          <a:bodyPr wrap="square">
            <a:spAutoFit/>
          </a:bodyPr>
          <a:lstStyle/>
          <a:p>
            <a:pPr algn="ctr"/>
            <a:r>
              <a:rPr lang="ru-RU" b="1" i="1" dirty="0" smtClean="0">
                <a:solidFill>
                  <a:schemeClr val="accent1">
                    <a:lumMod val="50000"/>
                  </a:schemeClr>
                </a:solidFill>
              </a:rPr>
              <a:t>Все рассказанное им достоверно , написано на основе многолетних наблюдений, и поэтому имеет большое познавательное значение. </a:t>
            </a:r>
            <a:endParaRPr lang="ru-RU" b="1" i="1" dirty="0">
              <a:solidFill>
                <a:schemeClr val="accent1">
                  <a:lumMod val="50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45" y="3342392"/>
            <a:ext cx="42306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Documents and Settings\Администратор\Рабочий стол\ЗВЕРЕВ М\hig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732" y="3511953"/>
            <a:ext cx="3689543" cy="230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091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ВЕРЕВ М\3untitle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9" y="330200"/>
            <a:ext cx="7540004" cy="582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89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71600" y="146775"/>
            <a:ext cx="4572000" cy="1754326"/>
          </a:xfrm>
          <a:prstGeom prst="rect">
            <a:avLst/>
          </a:prstGeom>
        </p:spPr>
        <p:txBody>
          <a:bodyPr>
            <a:spAutoFit/>
          </a:bodyPr>
          <a:lstStyle/>
          <a:p>
            <a:pPr algn="ctr"/>
            <a:r>
              <a:rPr lang="ru-RU" b="1" i="1" dirty="0" smtClean="0">
                <a:solidFill>
                  <a:schemeClr val="accent1">
                    <a:lumMod val="50000"/>
                  </a:schemeClr>
                </a:solidFill>
              </a:rPr>
              <a:t>Трудно сказать, для кого больше написаны правдивые и занимательные книги Зверева – для детей или взрослых. Те и другие прочтут их с удовольствием.</a:t>
            </a:r>
            <a:endParaRPr lang="ru-RU" b="1" i="1" dirty="0">
              <a:solidFill>
                <a:schemeClr val="accent1">
                  <a:lumMod val="50000"/>
                </a:schemeClr>
              </a:solidFill>
            </a:endParaRPr>
          </a:p>
        </p:txBody>
      </p:sp>
      <p:sp>
        <p:nvSpPr>
          <p:cNvPr id="7" name="Прямоугольник 6"/>
          <p:cNvSpPr/>
          <p:nvPr/>
        </p:nvSpPr>
        <p:spPr>
          <a:xfrm>
            <a:off x="3491880" y="3476934"/>
            <a:ext cx="4572000" cy="1477328"/>
          </a:xfrm>
          <a:prstGeom prst="rect">
            <a:avLst/>
          </a:prstGeom>
        </p:spPr>
        <p:txBody>
          <a:bodyPr>
            <a:spAutoFit/>
          </a:bodyPr>
          <a:lstStyle/>
          <a:p>
            <a:pPr algn="ctr"/>
            <a:r>
              <a:rPr lang="ru-RU" b="1" i="1" dirty="0" smtClean="0">
                <a:solidFill>
                  <a:schemeClr val="accent1">
                    <a:lumMod val="50000"/>
                  </a:schemeClr>
                </a:solidFill>
              </a:rPr>
              <a:t>И читают. И не одно уже поколение ребят черпают из его книг и знания свои о природе , и уважительное , заинтересованное отношение ко всему живому.</a:t>
            </a:r>
            <a:endParaRPr lang="ru-RU" b="1" i="1" dirty="0">
              <a:solidFill>
                <a:schemeClr val="accent1">
                  <a:lumMod val="50000"/>
                </a:schemeClr>
              </a:solidFill>
            </a:endParaRPr>
          </a:p>
        </p:txBody>
      </p:sp>
      <p:sp>
        <p:nvSpPr>
          <p:cNvPr id="8" name="Прямоугольник 7"/>
          <p:cNvSpPr/>
          <p:nvPr/>
        </p:nvSpPr>
        <p:spPr>
          <a:xfrm>
            <a:off x="575182" y="5085184"/>
            <a:ext cx="4572000" cy="1200329"/>
          </a:xfrm>
          <a:prstGeom prst="rect">
            <a:avLst/>
          </a:prstGeom>
        </p:spPr>
        <p:txBody>
          <a:bodyPr>
            <a:spAutoFit/>
          </a:bodyPr>
          <a:lstStyle/>
          <a:p>
            <a:pPr algn="ctr"/>
            <a:r>
              <a:rPr lang="ru-RU" b="1" i="1" dirty="0" smtClean="0">
                <a:solidFill>
                  <a:schemeClr val="accent1">
                    <a:lumMod val="50000"/>
                  </a:schemeClr>
                </a:solidFill>
              </a:rPr>
              <a:t>Чтение книг М. Зверева – это праздник узнавания. Как огромен , удивителен и прекрасен мир природы ! </a:t>
            </a:r>
            <a:endParaRPr lang="ru-RU" b="1" i="1" dirty="0">
              <a:solidFill>
                <a:schemeClr val="accent1">
                  <a:lumMod val="50000"/>
                </a:schemeClr>
              </a:solidFill>
            </a:endParaRPr>
          </a:p>
        </p:txBody>
      </p:sp>
      <p:pic>
        <p:nvPicPr>
          <p:cNvPr id="3074" name="Picture 2" descr="C:\Documents and Settings\Администратор\Рабочий стол\ЗВЕРЕВ М\сканирование039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599" y="2132856"/>
            <a:ext cx="2434583" cy="27449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Documents and Settings\Администратор\Рабочий стол\ЗВЕРЕВ М\4648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679" y="260017"/>
            <a:ext cx="2120685" cy="324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49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2048" y="640270"/>
            <a:ext cx="4572000" cy="1477328"/>
          </a:xfrm>
          <a:prstGeom prst="rect">
            <a:avLst/>
          </a:prstGeom>
        </p:spPr>
        <p:txBody>
          <a:bodyPr>
            <a:spAutoFit/>
          </a:bodyPr>
          <a:lstStyle/>
          <a:p>
            <a:pPr algn="ctr"/>
            <a:r>
              <a:rPr lang="ru-RU" b="1" i="1" dirty="0" smtClean="0">
                <a:solidFill>
                  <a:schemeClr val="accent1">
                    <a:lumMod val="50000"/>
                  </a:schemeClr>
                </a:solidFill>
              </a:rPr>
              <a:t>Особенность книг М. </a:t>
            </a:r>
            <a:r>
              <a:rPr lang="ru-RU" b="1" i="1" dirty="0" err="1" smtClean="0">
                <a:solidFill>
                  <a:schemeClr val="accent1">
                    <a:lumMod val="50000"/>
                  </a:schemeClr>
                </a:solidFill>
              </a:rPr>
              <a:t>Д.Зверева</a:t>
            </a:r>
            <a:r>
              <a:rPr lang="ru-RU" b="1" i="1" dirty="0" smtClean="0">
                <a:solidFill>
                  <a:schemeClr val="accent1">
                    <a:lumMod val="50000"/>
                  </a:schemeClr>
                </a:solidFill>
              </a:rPr>
              <a:t> еще и в том, что в них нигде не противопоставляется природа и человек. Человек – защитник природы, заботливый ее хозяин</a:t>
            </a:r>
            <a:r>
              <a:rPr lang="ru-RU" dirty="0" smtClean="0">
                <a:solidFill>
                  <a:schemeClr val="accent1">
                    <a:lumMod val="50000"/>
                  </a:schemeClr>
                </a:solidFill>
              </a:rPr>
              <a:t>.</a:t>
            </a:r>
            <a:endParaRPr lang="ru-RU" dirty="0">
              <a:solidFill>
                <a:schemeClr val="accent1">
                  <a:lumMod val="50000"/>
                </a:schemeClr>
              </a:solidFill>
            </a:endParaRPr>
          </a:p>
        </p:txBody>
      </p:sp>
      <p:sp>
        <p:nvSpPr>
          <p:cNvPr id="3" name="Прямоугольник 2"/>
          <p:cNvSpPr/>
          <p:nvPr/>
        </p:nvSpPr>
        <p:spPr>
          <a:xfrm>
            <a:off x="3347864" y="3969201"/>
            <a:ext cx="4572000" cy="1754326"/>
          </a:xfrm>
          <a:prstGeom prst="rect">
            <a:avLst/>
          </a:prstGeom>
        </p:spPr>
        <p:txBody>
          <a:bodyPr>
            <a:spAutoFit/>
          </a:bodyPr>
          <a:lstStyle/>
          <a:p>
            <a:pPr algn="ctr"/>
            <a:r>
              <a:rPr lang="ru-RU" b="1" i="1" dirty="0">
                <a:solidFill>
                  <a:schemeClr val="accent1">
                    <a:lumMod val="50000"/>
                  </a:schemeClr>
                </a:solidFill>
              </a:rPr>
              <a:t>Со Зверевым был такой случай . Ему исполнилось 83 года и не раздумывая </a:t>
            </a:r>
          </a:p>
          <a:p>
            <a:pPr algn="ctr"/>
            <a:r>
              <a:rPr lang="ru-RU" b="1" i="1" dirty="0">
                <a:solidFill>
                  <a:schemeClr val="accent1">
                    <a:lumMod val="50000"/>
                  </a:schemeClr>
                </a:solidFill>
              </a:rPr>
              <a:t>он отправился в трудный путь в один из заказников, где нависла угроза уничтожения пеликанов.</a:t>
            </a:r>
          </a:p>
        </p:txBody>
      </p:sp>
      <p:pic>
        <p:nvPicPr>
          <p:cNvPr id="5122" name="Picture 2" descr="C:\Documents and Settings\Администратор\Рабочий стол\ЗВЕРЕВ М\сканирование04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487" y="2621648"/>
            <a:ext cx="1797726" cy="3101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5" name="Picture 3" descr="C:\Documents and Settings\Администратор\Рабочий стол\ЗВЕРЕВ М\imgpreview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688"/>
            <a:ext cx="356674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02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Documents and Settings\Администратор\Рабочий стол\ЗВЕРЕВ М\kudryavyi-pelik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23424"/>
            <a:ext cx="3810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2967" y="404664"/>
            <a:ext cx="4572000" cy="3970318"/>
          </a:xfrm>
          <a:prstGeom prst="rect">
            <a:avLst/>
          </a:prstGeom>
        </p:spPr>
        <p:txBody>
          <a:bodyPr>
            <a:spAutoFit/>
          </a:bodyPr>
          <a:lstStyle/>
          <a:p>
            <a:pPr algn="ctr"/>
            <a:r>
              <a:rPr lang="ru-RU" b="1" i="1" dirty="0" smtClean="0">
                <a:solidFill>
                  <a:schemeClr val="accent1">
                    <a:lumMod val="50000"/>
                  </a:schemeClr>
                </a:solidFill>
              </a:rPr>
              <a:t>В письме он писал : « Я вспомнил  этих неуклюжих , занесенных в Красную книгу, и мы понеслись. К сожалению , мы опоздали : браконьеры сожгли тростники с гнездами кудрявых и розовых пеликанов. Огромная стая их печально кружила в небе над пепелищем, а вороны растаскивали печеные яйца. Погибли и заросли </a:t>
            </a:r>
            <a:r>
              <a:rPr lang="ru-RU" b="1" i="1" dirty="0" err="1" smtClean="0">
                <a:solidFill>
                  <a:schemeClr val="accent1">
                    <a:lumMod val="50000"/>
                  </a:schemeClr>
                </a:solidFill>
              </a:rPr>
              <a:t>тугаев</a:t>
            </a:r>
            <a:r>
              <a:rPr lang="ru-RU" b="1" i="1" dirty="0" smtClean="0">
                <a:solidFill>
                  <a:schemeClr val="accent1">
                    <a:lumMod val="50000"/>
                  </a:schemeClr>
                </a:solidFill>
              </a:rPr>
              <a:t> , сгорели сотни новорожденных кабанят, плохо еще летающие </a:t>
            </a:r>
            <a:r>
              <a:rPr lang="ru-RU" b="1" i="1" dirty="0" err="1" smtClean="0">
                <a:solidFill>
                  <a:schemeClr val="accent1">
                    <a:lumMod val="50000"/>
                  </a:schemeClr>
                </a:solidFill>
              </a:rPr>
              <a:t>фазанята</a:t>
            </a:r>
            <a:r>
              <a:rPr lang="ru-RU" b="1" i="1" dirty="0" smtClean="0">
                <a:solidFill>
                  <a:schemeClr val="accent1">
                    <a:lumMod val="50000"/>
                  </a:schemeClr>
                </a:solidFill>
              </a:rPr>
              <a:t> . Конечно, я выступил в газете…»</a:t>
            </a:r>
            <a:endParaRPr lang="ru-RU" b="1" i="1" dirty="0">
              <a:solidFill>
                <a:schemeClr val="accent1">
                  <a:lumMod val="50000"/>
                </a:schemeClr>
              </a:solidFill>
            </a:endParaRPr>
          </a:p>
        </p:txBody>
      </p:sp>
      <p:sp>
        <p:nvSpPr>
          <p:cNvPr id="5" name="Прямоугольник 4"/>
          <p:cNvSpPr/>
          <p:nvPr/>
        </p:nvSpPr>
        <p:spPr>
          <a:xfrm>
            <a:off x="251520" y="4869160"/>
            <a:ext cx="4572000" cy="523220"/>
          </a:xfrm>
          <a:prstGeom prst="rect">
            <a:avLst/>
          </a:prstGeom>
        </p:spPr>
        <p:txBody>
          <a:bodyPr>
            <a:spAutoFit/>
          </a:bodyPr>
          <a:lstStyle/>
          <a:p>
            <a:r>
              <a:rPr lang="ru-RU" dirty="0" smtClean="0"/>
              <a:t> </a:t>
            </a:r>
            <a:r>
              <a:rPr lang="ru-RU" sz="2800" b="1" i="1" dirty="0" smtClean="0">
                <a:solidFill>
                  <a:schemeClr val="accent1">
                    <a:lumMod val="50000"/>
                  </a:schemeClr>
                </a:solidFill>
              </a:rPr>
              <a:t>В этом весь Зверев.</a:t>
            </a:r>
            <a:endParaRPr lang="ru-RU" sz="2800" b="1" i="1" dirty="0">
              <a:solidFill>
                <a:schemeClr val="accent1">
                  <a:lumMod val="50000"/>
                </a:schemeClr>
              </a:solidFill>
            </a:endParaRPr>
          </a:p>
        </p:txBody>
      </p:sp>
      <p:pic>
        <p:nvPicPr>
          <p:cNvPr id="9220" name="Picture 4" descr="C:\Documents and Settings\Администратор\Рабочий стол\ЗВЕРЕВ М\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548680"/>
            <a:ext cx="265875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75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788" y="0"/>
            <a:ext cx="7467600" cy="1143000"/>
          </a:xfrm>
        </p:spPr>
        <p:txBody>
          <a:bodyPr>
            <a:normAutofit/>
          </a:bodyPr>
          <a:lstStyle/>
          <a:p>
            <a:pPr algn="ctr"/>
            <a:r>
              <a:rPr lang="ru-RU" sz="5400" b="1" i="1" dirty="0" smtClean="0">
                <a:solidFill>
                  <a:schemeClr val="accent1">
                    <a:lumMod val="50000"/>
                  </a:schemeClr>
                </a:solidFill>
              </a:rPr>
              <a:t>«Окно в природу»</a:t>
            </a:r>
            <a:endParaRPr lang="ru-RU" sz="5400" b="1" i="1" dirty="0">
              <a:solidFill>
                <a:schemeClr val="accent1">
                  <a:lumMod val="50000"/>
                </a:schemeClr>
              </a:solidFill>
            </a:endParaRPr>
          </a:p>
        </p:txBody>
      </p:sp>
      <p:sp>
        <p:nvSpPr>
          <p:cNvPr id="3" name="Прямоугольник 2"/>
          <p:cNvSpPr/>
          <p:nvPr/>
        </p:nvSpPr>
        <p:spPr>
          <a:xfrm>
            <a:off x="354235" y="2204864"/>
            <a:ext cx="4572000" cy="2585323"/>
          </a:xfrm>
          <a:prstGeom prst="rect">
            <a:avLst/>
          </a:prstGeom>
        </p:spPr>
        <p:txBody>
          <a:bodyPr>
            <a:spAutoFit/>
          </a:bodyPr>
          <a:lstStyle/>
          <a:p>
            <a:pPr algn="ctr"/>
            <a:r>
              <a:rPr lang="ru-RU" b="1" i="1" dirty="0" smtClean="0">
                <a:solidFill>
                  <a:schemeClr val="accent1">
                    <a:lumMod val="50000"/>
                  </a:schemeClr>
                </a:solidFill>
              </a:rPr>
              <a:t>В этой книге собраны лучшие опубликованные рассказы  и сказки о природе Казахстана.</a:t>
            </a:r>
          </a:p>
          <a:p>
            <a:pPr algn="ctr"/>
            <a:endParaRPr lang="ru-RU" b="1" i="1" dirty="0">
              <a:solidFill>
                <a:schemeClr val="accent1">
                  <a:lumMod val="50000"/>
                </a:schemeClr>
              </a:solidFill>
            </a:endParaRPr>
          </a:p>
          <a:p>
            <a:pPr algn="ctr"/>
            <a:r>
              <a:rPr lang="ru-RU" b="1" i="1" dirty="0" smtClean="0">
                <a:solidFill>
                  <a:schemeClr val="accent1">
                    <a:lumMod val="50000"/>
                  </a:schemeClr>
                </a:solidFill>
              </a:rPr>
              <a:t>«За сказками ходил</a:t>
            </a:r>
          </a:p>
          <a:p>
            <a:pPr algn="ctr"/>
            <a:r>
              <a:rPr lang="ru-RU" b="1" i="1" dirty="0" err="1" smtClean="0">
                <a:solidFill>
                  <a:schemeClr val="accent1">
                    <a:lumMod val="50000"/>
                  </a:schemeClr>
                </a:solidFill>
              </a:rPr>
              <a:t>Подалее</a:t>
            </a:r>
            <a:r>
              <a:rPr lang="ru-RU" b="1" i="1" dirty="0" smtClean="0">
                <a:solidFill>
                  <a:schemeClr val="accent1">
                    <a:lumMod val="50000"/>
                  </a:schemeClr>
                </a:solidFill>
              </a:rPr>
              <a:t> от дома- </a:t>
            </a:r>
          </a:p>
          <a:p>
            <a:pPr algn="ctr"/>
            <a:r>
              <a:rPr lang="ru-RU" b="1" i="1" dirty="0" smtClean="0">
                <a:solidFill>
                  <a:schemeClr val="accent1">
                    <a:lumMod val="50000"/>
                  </a:schemeClr>
                </a:solidFill>
              </a:rPr>
              <a:t>И к барсучонку,</a:t>
            </a:r>
          </a:p>
          <a:p>
            <a:pPr algn="ctr"/>
            <a:r>
              <a:rPr lang="ru-RU" b="1" i="1" dirty="0" smtClean="0">
                <a:solidFill>
                  <a:schemeClr val="accent1">
                    <a:lumMod val="50000"/>
                  </a:schemeClr>
                </a:solidFill>
              </a:rPr>
              <a:t>И к ежу,</a:t>
            </a:r>
          </a:p>
          <a:p>
            <a:pPr algn="ctr"/>
            <a:r>
              <a:rPr lang="ru-RU" b="1" i="1" dirty="0" smtClean="0">
                <a:solidFill>
                  <a:schemeClr val="accent1">
                    <a:lumMod val="50000"/>
                  </a:schemeClr>
                </a:solidFill>
              </a:rPr>
              <a:t>И к филину седому…»</a:t>
            </a:r>
            <a:endParaRPr lang="ru-RU" b="1" i="1" dirty="0">
              <a:solidFill>
                <a:schemeClr val="accent1">
                  <a:lumMod val="50000"/>
                </a:schemeClr>
              </a:solidFill>
            </a:endParaRPr>
          </a:p>
        </p:txBody>
      </p:sp>
      <p:pic>
        <p:nvPicPr>
          <p:cNvPr id="10244" name="Picture 4" descr="C:\Documents and Settings\Администратор\Рабочий стол\ЗВЕРЕВ М\page0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4707" y="1556792"/>
            <a:ext cx="3048000" cy="4327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21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327"/>
            <a:ext cx="7467600" cy="1143000"/>
          </a:xfrm>
        </p:spPr>
        <p:txBody>
          <a:bodyPr>
            <a:normAutofit/>
          </a:bodyPr>
          <a:lstStyle/>
          <a:p>
            <a:pPr algn="ctr"/>
            <a:r>
              <a:rPr lang="ru-RU" sz="5400" b="1" i="1" dirty="0" smtClean="0">
                <a:solidFill>
                  <a:schemeClr val="accent1">
                    <a:lumMod val="50000"/>
                  </a:schemeClr>
                </a:solidFill>
              </a:rPr>
              <a:t>«Кладовая солнца»</a:t>
            </a:r>
            <a:endParaRPr lang="ru-RU" sz="5400" b="1" i="1" dirty="0">
              <a:solidFill>
                <a:schemeClr val="accent1">
                  <a:lumMod val="50000"/>
                </a:schemeClr>
              </a:solidFill>
            </a:endParaRPr>
          </a:p>
        </p:txBody>
      </p:sp>
      <p:sp>
        <p:nvSpPr>
          <p:cNvPr id="3" name="Прямоугольник 2"/>
          <p:cNvSpPr/>
          <p:nvPr/>
        </p:nvSpPr>
        <p:spPr>
          <a:xfrm>
            <a:off x="578446" y="2239302"/>
            <a:ext cx="4572000" cy="2585323"/>
          </a:xfrm>
          <a:prstGeom prst="rect">
            <a:avLst/>
          </a:prstGeom>
        </p:spPr>
        <p:txBody>
          <a:bodyPr>
            <a:spAutoFit/>
          </a:bodyPr>
          <a:lstStyle/>
          <a:p>
            <a:pPr algn="ctr"/>
            <a:r>
              <a:rPr lang="ru-RU" b="1" i="1" dirty="0" smtClean="0">
                <a:solidFill>
                  <a:schemeClr val="accent1">
                    <a:lumMod val="50000"/>
                  </a:schemeClr>
                </a:solidFill>
              </a:rPr>
              <a:t>Здесь собраны рассказы только о повадках зверей и птиц. Это очень интересно- как они себя лечат, узнают о перемене погоды, выручают друг друга. Польза от общения с природой огромная.</a:t>
            </a:r>
          </a:p>
          <a:p>
            <a:pPr algn="ctr"/>
            <a:endParaRPr lang="ru-RU" b="1" i="1" dirty="0">
              <a:solidFill>
                <a:schemeClr val="accent1">
                  <a:lumMod val="50000"/>
                </a:schemeClr>
              </a:solidFill>
            </a:endParaRPr>
          </a:p>
          <a:p>
            <a:pPr algn="ctr"/>
            <a:r>
              <a:rPr lang="ru-RU" b="1" i="1" dirty="0" smtClean="0">
                <a:solidFill>
                  <a:schemeClr val="accent1">
                    <a:lumMod val="50000"/>
                  </a:schemeClr>
                </a:solidFill>
              </a:rPr>
              <a:t>«Пойми живой язык природы</a:t>
            </a:r>
          </a:p>
          <a:p>
            <a:pPr algn="ctr"/>
            <a:r>
              <a:rPr lang="ru-RU" b="1" i="1" dirty="0" smtClean="0">
                <a:solidFill>
                  <a:schemeClr val="accent1">
                    <a:lumMod val="50000"/>
                  </a:schemeClr>
                </a:solidFill>
              </a:rPr>
              <a:t>И скажешь ты – прекрасен мир!»</a:t>
            </a:r>
            <a:endParaRPr lang="ru-RU" b="1" i="1" dirty="0">
              <a:solidFill>
                <a:schemeClr val="accent1">
                  <a:lumMod val="5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96752"/>
            <a:ext cx="367030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40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b="1" i="1" dirty="0" smtClean="0">
                <a:solidFill>
                  <a:schemeClr val="accent1">
                    <a:lumMod val="50000"/>
                  </a:schemeClr>
                </a:solidFill>
              </a:rPr>
              <a:t>«От весны до весны»</a:t>
            </a:r>
            <a:endParaRPr lang="ru-RU" sz="5400" b="1" i="1" dirty="0">
              <a:solidFill>
                <a:schemeClr val="accent1">
                  <a:lumMod val="50000"/>
                </a:schemeClr>
              </a:solidFill>
            </a:endParaRPr>
          </a:p>
        </p:txBody>
      </p:sp>
      <p:sp>
        <p:nvSpPr>
          <p:cNvPr id="3" name="Прямоугольник 2"/>
          <p:cNvSpPr/>
          <p:nvPr/>
        </p:nvSpPr>
        <p:spPr>
          <a:xfrm>
            <a:off x="1043608" y="1916832"/>
            <a:ext cx="4572000" cy="1200329"/>
          </a:xfrm>
          <a:prstGeom prst="rect">
            <a:avLst/>
          </a:prstGeom>
        </p:spPr>
        <p:txBody>
          <a:bodyPr>
            <a:spAutoFit/>
          </a:bodyPr>
          <a:lstStyle/>
          <a:p>
            <a:pPr algn="ctr"/>
            <a:r>
              <a:rPr lang="ru-RU" b="1" i="1" dirty="0" smtClean="0">
                <a:solidFill>
                  <a:schemeClr val="accent1">
                    <a:lumMod val="50000"/>
                  </a:schemeClr>
                </a:solidFill>
              </a:rPr>
              <a:t>Это короткие рассказы и сказки о каждом месяце года. И опять на каждой странице приключения и загадки.</a:t>
            </a:r>
            <a:endParaRPr lang="ru-RU" b="1" i="1" dirty="0">
              <a:solidFill>
                <a:schemeClr val="accent1">
                  <a:lumMod val="50000"/>
                </a:scheme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17161"/>
            <a:ext cx="4824536" cy="363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094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7467600" cy="1143000"/>
          </a:xfrm>
        </p:spPr>
        <p:txBody>
          <a:bodyPr>
            <a:normAutofit fontScale="90000"/>
          </a:bodyPr>
          <a:lstStyle/>
          <a:p>
            <a:pPr algn="ctr"/>
            <a:r>
              <a:rPr lang="ru-RU" sz="5400" b="1" i="1" dirty="0" smtClean="0">
                <a:solidFill>
                  <a:schemeClr val="accent1">
                    <a:lumMod val="50000"/>
                  </a:schemeClr>
                </a:solidFill>
              </a:rPr>
              <a:t>«Сказки бабушки черепахи»</a:t>
            </a:r>
            <a:endParaRPr lang="ru-RU" sz="5400" b="1" i="1" dirty="0">
              <a:solidFill>
                <a:schemeClr val="accent1">
                  <a:lumMod val="50000"/>
                </a:schemeClr>
              </a:solidFill>
            </a:endParaRPr>
          </a:p>
        </p:txBody>
      </p:sp>
      <p:sp>
        <p:nvSpPr>
          <p:cNvPr id="3" name="Прямоугольник 2"/>
          <p:cNvSpPr/>
          <p:nvPr/>
        </p:nvSpPr>
        <p:spPr>
          <a:xfrm>
            <a:off x="3563888" y="2924944"/>
            <a:ext cx="4572000" cy="2585323"/>
          </a:xfrm>
          <a:prstGeom prst="rect">
            <a:avLst/>
          </a:prstGeom>
        </p:spPr>
        <p:txBody>
          <a:bodyPr>
            <a:spAutoFit/>
          </a:bodyPr>
          <a:lstStyle/>
          <a:p>
            <a:pPr algn="ctr"/>
            <a:r>
              <a:rPr lang="ru-RU" b="1" i="1" dirty="0" smtClean="0">
                <a:solidFill>
                  <a:schemeClr val="accent1">
                    <a:lumMod val="50000"/>
                  </a:schemeClr>
                </a:solidFill>
              </a:rPr>
              <a:t>Читая и слушая сказки бабушки Черепахи и вещего Ворона ,дети знакомятся с чудесной природой Казахстана. </a:t>
            </a:r>
            <a:r>
              <a:rPr lang="ru-RU" b="1" i="1" dirty="0">
                <a:solidFill>
                  <a:schemeClr val="accent1">
                    <a:lumMod val="50000"/>
                  </a:schemeClr>
                </a:solidFill>
              </a:rPr>
              <a:t>Это </a:t>
            </a:r>
            <a:r>
              <a:rPr lang="ru-RU" b="1" i="1" dirty="0" smtClean="0">
                <a:solidFill>
                  <a:schemeClr val="accent1">
                    <a:lumMod val="50000"/>
                  </a:schemeClr>
                </a:solidFill>
              </a:rPr>
              <a:t>основная </a:t>
            </a:r>
            <a:r>
              <a:rPr lang="ru-RU" b="1" i="1" dirty="0">
                <a:solidFill>
                  <a:schemeClr val="accent1">
                    <a:lumMod val="50000"/>
                  </a:schemeClr>
                </a:solidFill>
              </a:rPr>
              <a:t>цель </a:t>
            </a:r>
            <a:r>
              <a:rPr lang="ru-RU" b="1" i="1" dirty="0" smtClean="0">
                <a:solidFill>
                  <a:schemeClr val="accent1">
                    <a:lumMod val="50000"/>
                  </a:schemeClr>
                </a:solidFill>
              </a:rPr>
              <a:t>книжки. А еще детям интереснее и понятнее произведения ,когда  птицы и звери разговаривают как люди. Что и присутствует к книге М. Зверева.</a:t>
            </a:r>
            <a:endParaRPr lang="ru-RU" b="1" i="1" dirty="0">
              <a:solidFill>
                <a:schemeClr val="accent1">
                  <a:lumMod val="50000"/>
                </a:schemeClr>
              </a:solidFill>
            </a:endParaRPr>
          </a:p>
        </p:txBody>
      </p:sp>
      <p:pic>
        <p:nvPicPr>
          <p:cNvPr id="13314" name="Picture 2" descr="C:\Documents and Settings\Администратор\Рабочий стол\ЗВЕРЕВ М\Skazki_babushki_CHerepahi_1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262334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6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quarter" idx="1"/>
          </p:nvPr>
        </p:nvSpPr>
        <p:spPr/>
        <p:txBody>
          <a:bodyPr>
            <a:normAutofit lnSpcReduction="10000"/>
          </a:bodyPr>
          <a:lstStyle/>
          <a:p>
            <a:endParaRPr lang="ru-RU" b="1" i="1" dirty="0" smtClean="0">
              <a:solidFill>
                <a:schemeClr val="accent1">
                  <a:lumMod val="50000"/>
                </a:schemeClr>
              </a:solidFill>
            </a:endParaRPr>
          </a:p>
          <a:p>
            <a:r>
              <a:rPr lang="ru-RU" b="1" i="1" dirty="0" smtClean="0">
                <a:solidFill>
                  <a:schemeClr val="accent1">
                    <a:lumMod val="50000"/>
                  </a:schemeClr>
                </a:solidFill>
              </a:rPr>
              <a:t>« Я нашел в природе свою столбовую дорогу… Я хочу рассказать о природе людям всех профессий и возрастов»</a:t>
            </a:r>
          </a:p>
          <a:p>
            <a:pPr marL="0" indent="0">
              <a:buNone/>
            </a:pPr>
            <a:r>
              <a:rPr lang="ru-RU" b="1" i="1" dirty="0" smtClean="0">
                <a:solidFill>
                  <a:schemeClr val="accent1">
                    <a:lumMod val="50000"/>
                  </a:schemeClr>
                </a:solidFill>
              </a:rPr>
              <a:t>                                     </a:t>
            </a:r>
            <a:r>
              <a:rPr lang="ru-RU" b="1" i="1" dirty="0" err="1" smtClean="0">
                <a:solidFill>
                  <a:schemeClr val="accent1">
                    <a:lumMod val="50000"/>
                  </a:schemeClr>
                </a:solidFill>
              </a:rPr>
              <a:t>М.Зверев</a:t>
            </a:r>
            <a:endParaRPr lang="ru-RU" b="1" i="1" dirty="0" smtClean="0">
              <a:solidFill>
                <a:schemeClr val="accent1">
                  <a:lumMod val="50000"/>
                </a:schemeClr>
              </a:solidFill>
            </a:endParaRPr>
          </a:p>
          <a:p>
            <a:pPr marL="0" indent="0">
              <a:buNone/>
            </a:pPr>
            <a:endParaRPr lang="ru-RU" sz="1800" b="1" i="1" dirty="0" smtClean="0">
              <a:solidFill>
                <a:schemeClr val="accent1">
                  <a:lumMod val="50000"/>
                </a:schemeClr>
              </a:solidFill>
            </a:endParaRPr>
          </a:p>
          <a:p>
            <a:pPr marL="0" indent="0">
              <a:buNone/>
            </a:pPr>
            <a:endParaRPr lang="ru-RU" sz="1800" b="1" i="1" dirty="0" smtClean="0">
              <a:solidFill>
                <a:schemeClr val="accent1">
                  <a:lumMod val="50000"/>
                </a:schemeClr>
              </a:solidFill>
            </a:endParaRPr>
          </a:p>
          <a:p>
            <a:pPr marL="0" indent="0">
              <a:buNone/>
            </a:pPr>
            <a:r>
              <a:rPr lang="ru-RU" sz="1800" b="1" i="1" dirty="0" smtClean="0">
                <a:solidFill>
                  <a:schemeClr val="accent1">
                    <a:lumMod val="50000"/>
                  </a:schemeClr>
                </a:solidFill>
              </a:rPr>
              <a:t>Книги </a:t>
            </a:r>
            <a:r>
              <a:rPr lang="ru-RU" sz="1800" b="1" i="1" dirty="0">
                <a:solidFill>
                  <a:schemeClr val="accent1">
                    <a:lumMod val="50000"/>
                  </a:schemeClr>
                </a:solidFill>
              </a:rPr>
              <a:t>М. </a:t>
            </a:r>
            <a:r>
              <a:rPr lang="ru-RU" sz="1800" b="1" i="1" dirty="0" err="1">
                <a:solidFill>
                  <a:schemeClr val="accent1">
                    <a:lumMod val="50000"/>
                  </a:schemeClr>
                </a:solidFill>
              </a:rPr>
              <a:t>Д.Зверева</a:t>
            </a:r>
            <a:r>
              <a:rPr lang="ru-RU" sz="1800" b="1" i="1" dirty="0">
                <a:solidFill>
                  <a:schemeClr val="accent1">
                    <a:lumMod val="50000"/>
                  </a:schemeClr>
                </a:solidFill>
              </a:rPr>
              <a:t> – это энциклопедия казахстанской природы: ее ландшафтов, растительного и животного мира. </a:t>
            </a:r>
          </a:p>
          <a:p>
            <a:pPr marL="0" indent="0">
              <a:buNone/>
            </a:pPr>
            <a:endParaRPr lang="ru-RU" b="1" i="1" dirty="0">
              <a:solidFill>
                <a:schemeClr val="accent1">
                  <a:lumMod val="50000"/>
                </a:schemeClr>
              </a:solidFill>
            </a:endParaRPr>
          </a:p>
          <a:p>
            <a:pPr marL="0" indent="0">
              <a:buNone/>
            </a:pPr>
            <a:r>
              <a:rPr lang="ru-RU" sz="1800" b="1" i="1" dirty="0" smtClean="0">
                <a:solidFill>
                  <a:schemeClr val="accent1">
                    <a:lumMod val="50000"/>
                  </a:schemeClr>
                </a:solidFill>
              </a:rPr>
              <a:t>Жизнь диких зверей и птиц Казахстана полна загадок и приключений.</a:t>
            </a:r>
          </a:p>
          <a:p>
            <a:pPr marL="0" indent="0">
              <a:buNone/>
            </a:pPr>
            <a:r>
              <a:rPr lang="ru-RU" sz="1800" b="1" i="1" dirty="0" smtClean="0">
                <a:solidFill>
                  <a:schemeClr val="accent1">
                    <a:lumMod val="50000"/>
                  </a:schemeClr>
                </a:solidFill>
              </a:rPr>
              <a:t> </a:t>
            </a:r>
          </a:p>
          <a:p>
            <a:pPr marL="0" indent="0">
              <a:buNone/>
            </a:pPr>
            <a:r>
              <a:rPr lang="ru-RU" sz="1800" b="1" i="1" dirty="0" smtClean="0">
                <a:solidFill>
                  <a:schemeClr val="accent1">
                    <a:lumMod val="50000"/>
                  </a:schemeClr>
                </a:solidFill>
              </a:rPr>
              <a:t>Наблюдения и раздумья , встречи с любителями природы легли в основу его произведений.</a:t>
            </a:r>
            <a:endParaRPr lang="ru-RU" sz="1800" b="1" i="1" dirty="0">
              <a:solidFill>
                <a:schemeClr val="accent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980728"/>
            <a:ext cx="2797342" cy="4320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7541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840162"/>
            <a:ext cx="35052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836712"/>
            <a:ext cx="7467600" cy="1143000"/>
          </a:xfrm>
        </p:spPr>
        <p:txBody>
          <a:bodyPr>
            <a:normAutofit fontScale="90000"/>
          </a:bodyPr>
          <a:lstStyle/>
          <a:p>
            <a:pPr algn="ctr"/>
            <a:r>
              <a:rPr lang="ru-RU" sz="5400" b="1" i="1" dirty="0" smtClean="0">
                <a:solidFill>
                  <a:schemeClr val="accent1">
                    <a:lumMod val="50000"/>
                  </a:schemeClr>
                </a:solidFill>
              </a:rPr>
              <a:t>«На егерских кордонах»</a:t>
            </a:r>
            <a:endParaRPr lang="ru-RU" sz="5400" b="1" i="1" dirty="0">
              <a:solidFill>
                <a:schemeClr val="accent1">
                  <a:lumMod val="50000"/>
                </a:schemeClr>
              </a:solidFill>
            </a:endParaRPr>
          </a:p>
        </p:txBody>
      </p:sp>
      <p:sp>
        <p:nvSpPr>
          <p:cNvPr id="3" name="Прямоугольник 2"/>
          <p:cNvSpPr/>
          <p:nvPr/>
        </p:nvSpPr>
        <p:spPr>
          <a:xfrm>
            <a:off x="486002" y="2420888"/>
            <a:ext cx="5569153" cy="1754326"/>
          </a:xfrm>
          <a:prstGeom prst="rect">
            <a:avLst/>
          </a:prstGeom>
        </p:spPr>
        <p:txBody>
          <a:bodyPr wrap="none">
            <a:spAutoFit/>
          </a:bodyPr>
          <a:lstStyle/>
          <a:p>
            <a:pPr algn="ctr"/>
            <a:r>
              <a:rPr lang="ru-RU" b="1" i="1" dirty="0" smtClean="0">
                <a:solidFill>
                  <a:schemeClr val="accent1">
                    <a:lumMod val="50000"/>
                  </a:schemeClr>
                </a:solidFill>
              </a:rPr>
              <a:t>Книга посвящена самоотверженной и </a:t>
            </a:r>
          </a:p>
          <a:p>
            <a:pPr algn="ctr"/>
            <a:r>
              <a:rPr lang="ru-RU" b="1" i="1" dirty="0" smtClean="0">
                <a:solidFill>
                  <a:schemeClr val="accent1">
                    <a:lumMod val="50000"/>
                  </a:schemeClr>
                </a:solidFill>
              </a:rPr>
              <a:t>опасной работе егерей, смело вступающих</a:t>
            </a:r>
          </a:p>
          <a:p>
            <a:pPr algn="ctr"/>
            <a:r>
              <a:rPr lang="ru-RU" b="1" i="1" dirty="0" smtClean="0">
                <a:solidFill>
                  <a:schemeClr val="accent1">
                    <a:lumMod val="50000"/>
                  </a:schemeClr>
                </a:solidFill>
              </a:rPr>
              <a:t> в схватку с браконьерами.</a:t>
            </a:r>
          </a:p>
          <a:p>
            <a:pPr algn="ctr"/>
            <a:r>
              <a:rPr lang="ru-RU" b="1" i="1" dirty="0" smtClean="0">
                <a:solidFill>
                  <a:schemeClr val="accent1">
                    <a:lumMod val="50000"/>
                  </a:schemeClr>
                </a:solidFill>
              </a:rPr>
              <a:t>Писатель делится воспоминаниями</a:t>
            </a:r>
          </a:p>
          <a:p>
            <a:pPr algn="ctr"/>
            <a:r>
              <a:rPr lang="ru-RU" b="1" i="1" dirty="0">
                <a:solidFill>
                  <a:schemeClr val="accent1">
                    <a:lumMod val="50000"/>
                  </a:schemeClr>
                </a:solidFill>
              </a:rPr>
              <a:t>о</a:t>
            </a:r>
            <a:r>
              <a:rPr lang="ru-RU" b="1" i="1" dirty="0" smtClean="0">
                <a:solidFill>
                  <a:schemeClr val="accent1">
                    <a:lumMod val="50000"/>
                  </a:schemeClr>
                </a:solidFill>
              </a:rPr>
              <a:t> рассказах охотников у ночного костра,</a:t>
            </a:r>
          </a:p>
          <a:p>
            <a:pPr algn="ctr"/>
            <a:r>
              <a:rPr lang="ru-RU" b="1" i="1" dirty="0">
                <a:solidFill>
                  <a:schemeClr val="accent1">
                    <a:lumMod val="50000"/>
                  </a:schemeClr>
                </a:solidFill>
              </a:rPr>
              <a:t>о</a:t>
            </a:r>
            <a:r>
              <a:rPr lang="ru-RU" b="1" i="1" dirty="0" smtClean="0">
                <a:solidFill>
                  <a:schemeClr val="accent1">
                    <a:lumMod val="50000"/>
                  </a:schemeClr>
                </a:solidFill>
              </a:rPr>
              <a:t>б их забавных и веселых приключениях.</a:t>
            </a:r>
            <a:endParaRPr lang="ru-RU" b="1" i="1" dirty="0">
              <a:solidFill>
                <a:schemeClr val="accent1">
                  <a:lumMod val="50000"/>
                </a:schemeClr>
              </a:solidFill>
            </a:endParaRPr>
          </a:p>
        </p:txBody>
      </p:sp>
      <p:pic>
        <p:nvPicPr>
          <p:cNvPr id="4098" name="Picture 2" descr="C:\Documents and Settings\Администратор\Рабочий стол\ЗВЕРЕВ М\сканирование039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340768"/>
            <a:ext cx="2139950" cy="321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52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дминистратор\Рабочий стол\ЗВЕРЕВ М\00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20" y="711439"/>
            <a:ext cx="1966926" cy="25309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3" name="Picture 3" descr="C:\Documents and Settings\Администратор\Рабочий стол\ЗВЕРЕВ М\0_5cf6d_68e5cf2b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622" y="346682"/>
            <a:ext cx="2080208" cy="27736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4" name="Picture 4" descr="C:\Documents and Settings\Администратор\Рабочий стол\ЗВЕРЕВ М\0_99abb_8aeec97e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11439"/>
            <a:ext cx="1799492" cy="24088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732634"/>
            <a:ext cx="1811337" cy="2414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7" name="Picture 7" descr="C:\Documents and Settings\Администратор\Рабочий стол\ЗВЕРЕВ М\07657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100" y="4022330"/>
            <a:ext cx="1951663" cy="25370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8" name="Picture 8" descr="C:\Documents and Settings\Администратор\Рабочий стол\ЗВЕРЕВ М\1404962461_4ce0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587750"/>
            <a:ext cx="2266950" cy="2952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9" name="Picture 9" descr="C:\Documents and Settings\Администратор\Рабочий стол\ЗВЕРЕВ М\zverev_maksim_dmitrievich_hozyain_nebesnyh_go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024" y="1138415"/>
            <a:ext cx="1780625" cy="2594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97911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Администратор\Рабочий стол\ЗВЕРЕВ М\2aa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1662803" cy="2502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8" name="Picture 4" descr="C:\Documents and Settings\Администратор\Рабочий стол\ЗВЕРЕВ М\1001200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302" y="549034"/>
            <a:ext cx="1905000" cy="2381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9" name="Picture 5" descr="C:\Documents and Settings\Администратор\Рабочий стол\ЗВЕРЕВ М\10018128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511" y="1126884"/>
            <a:ext cx="2540000" cy="360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50" name="Picture 6" descr="C:\Documents and Settings\Администратор\Рабочий стол\ЗВЕРЕВ М\Maksim_Zverev__Konets_belogo_pyat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549171"/>
            <a:ext cx="1786716" cy="28592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51" name="Picture 7" descr="C:\Documents and Settings\Администратор\Рабочий стол\ЗВЕРЕВ М\Maksim_Zverev__Na_zov_tainstvennoj_go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447" y="3177727"/>
            <a:ext cx="1905000" cy="3038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56503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i="1" dirty="0" smtClean="0">
                <a:solidFill>
                  <a:schemeClr val="accent1">
                    <a:lumMod val="50000"/>
                  </a:schemeClr>
                </a:solidFill>
              </a:rPr>
              <a:t>Из воспоминаний</a:t>
            </a:r>
            <a:endParaRPr lang="ru-RU" sz="4800" b="1" i="1" dirty="0">
              <a:solidFill>
                <a:schemeClr val="accent1">
                  <a:lumMod val="5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89584"/>
            <a:ext cx="3048000" cy="43164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094384"/>
            <a:ext cx="2597150" cy="3706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77028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Администратор\Рабочий стол\ЗВЕРЕВ М\1untitled(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58" y="647147"/>
            <a:ext cx="3046052" cy="4680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3" name="Picture 3" descr="C:\Documents and Settings\Администратор\Рабочий стол\ЗВЕРЕВ М\4untitle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749" y="1844824"/>
            <a:ext cx="4754188" cy="3672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51426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92696"/>
            <a:ext cx="7467600" cy="1143000"/>
          </a:xfrm>
        </p:spPr>
        <p:txBody>
          <a:bodyPr>
            <a:noAutofit/>
          </a:bodyPr>
          <a:lstStyle/>
          <a:p>
            <a:pPr algn="ctr"/>
            <a:r>
              <a:rPr lang="ru-RU" sz="4800" b="1" i="1" dirty="0">
                <a:solidFill>
                  <a:schemeClr val="accent1">
                    <a:lumMod val="50000"/>
                  </a:schemeClr>
                </a:solidFill>
              </a:rPr>
              <a:t>Стихи к рассказам</a:t>
            </a:r>
            <a:br>
              <a:rPr lang="ru-RU" sz="4800" b="1" i="1" dirty="0">
                <a:solidFill>
                  <a:schemeClr val="accent1">
                    <a:lumMod val="50000"/>
                  </a:schemeClr>
                </a:solidFill>
              </a:rPr>
            </a:br>
            <a:endParaRPr lang="ru-RU" sz="4800" b="1" i="1" dirty="0">
              <a:solidFill>
                <a:schemeClr val="accent1">
                  <a:lumMod val="50000"/>
                </a:schemeClr>
              </a:solidFill>
            </a:endParaRPr>
          </a:p>
        </p:txBody>
      </p:sp>
      <p:sp>
        <p:nvSpPr>
          <p:cNvPr id="3" name="Прямоугольник 2"/>
          <p:cNvSpPr/>
          <p:nvPr/>
        </p:nvSpPr>
        <p:spPr>
          <a:xfrm>
            <a:off x="745141" y="1119090"/>
            <a:ext cx="6912768" cy="1938992"/>
          </a:xfrm>
          <a:prstGeom prst="rect">
            <a:avLst/>
          </a:prstGeom>
        </p:spPr>
        <p:txBody>
          <a:bodyPr wrap="square">
            <a:spAutoFit/>
          </a:bodyPr>
          <a:lstStyle/>
          <a:p>
            <a:r>
              <a:rPr lang="ru-RU" sz="2400" b="1" i="1" dirty="0">
                <a:solidFill>
                  <a:schemeClr val="accent1">
                    <a:lumMod val="50000"/>
                  </a:schemeClr>
                </a:solidFill>
              </a:rPr>
              <a:t>К рассказу «Домашний барометр</a:t>
            </a:r>
            <a:r>
              <a:rPr lang="ru-RU" sz="2400" b="1" i="1" dirty="0" smtClean="0">
                <a:solidFill>
                  <a:schemeClr val="accent1">
                    <a:lumMod val="50000"/>
                  </a:schemeClr>
                </a:solidFill>
              </a:rPr>
              <a:t>»</a:t>
            </a:r>
            <a:endParaRPr lang="ru-RU" sz="2400" b="1" i="1" dirty="0">
              <a:solidFill>
                <a:schemeClr val="accent1">
                  <a:lumMod val="50000"/>
                </a:schemeClr>
              </a:solidFill>
            </a:endParaRPr>
          </a:p>
          <a:p>
            <a:r>
              <a:rPr lang="ru-RU" sz="2400" b="1" i="1" dirty="0">
                <a:solidFill>
                  <a:schemeClr val="accent1">
                    <a:lumMod val="50000"/>
                  </a:schemeClr>
                </a:solidFill>
              </a:rPr>
              <a:t>                               </a:t>
            </a:r>
            <a:r>
              <a:rPr lang="ru-RU" sz="2400" b="1" i="1" dirty="0" smtClean="0">
                <a:solidFill>
                  <a:schemeClr val="accent1">
                    <a:lumMod val="50000"/>
                  </a:schemeClr>
                </a:solidFill>
              </a:rPr>
              <a:t>«</a:t>
            </a:r>
            <a:r>
              <a:rPr lang="ru-RU" sz="2400" b="1" i="1" dirty="0">
                <a:solidFill>
                  <a:schemeClr val="accent1">
                    <a:lumMod val="50000"/>
                  </a:schemeClr>
                </a:solidFill>
              </a:rPr>
              <a:t>Свинка</a:t>
            </a:r>
            <a:r>
              <a:rPr lang="ru-RU" sz="2400" b="1" i="1" dirty="0" smtClean="0">
                <a:solidFill>
                  <a:schemeClr val="accent1">
                    <a:lumMod val="50000"/>
                  </a:schemeClr>
                </a:solidFill>
              </a:rPr>
              <a:t>»</a:t>
            </a:r>
            <a:endParaRPr lang="ru-RU" sz="2400" b="1" i="1" dirty="0">
              <a:solidFill>
                <a:schemeClr val="accent1">
                  <a:lumMod val="50000"/>
                </a:schemeClr>
              </a:solidFill>
            </a:endParaRPr>
          </a:p>
          <a:p>
            <a:r>
              <a:rPr lang="ru-RU" b="1" i="1" dirty="0"/>
              <a:t>                      </a:t>
            </a:r>
            <a:r>
              <a:rPr lang="ru-RU" b="1" i="1" dirty="0" smtClean="0"/>
              <a:t>   </a:t>
            </a:r>
            <a:r>
              <a:rPr lang="ru-RU" b="1" i="1" dirty="0">
                <a:solidFill>
                  <a:schemeClr val="accent1">
                    <a:lumMod val="50000"/>
                  </a:schemeClr>
                </a:solidFill>
              </a:rPr>
              <a:t>Пятачок умоет в луже</a:t>
            </a:r>
          </a:p>
          <a:p>
            <a:r>
              <a:rPr lang="ru-RU" b="1" i="1" dirty="0">
                <a:solidFill>
                  <a:schemeClr val="accent1">
                    <a:lumMod val="50000"/>
                  </a:schemeClr>
                </a:solidFill>
              </a:rPr>
              <a:t>                         И торопится на ужин,</a:t>
            </a:r>
          </a:p>
          <a:p>
            <a:r>
              <a:rPr lang="ru-RU" b="1" i="1" dirty="0">
                <a:solidFill>
                  <a:schemeClr val="accent1">
                    <a:lumMod val="50000"/>
                  </a:schemeClr>
                </a:solidFill>
              </a:rPr>
              <a:t>                         Отрубей я ей сварю,</a:t>
            </a:r>
          </a:p>
          <a:p>
            <a:r>
              <a:rPr lang="ru-RU" b="1" i="1" dirty="0">
                <a:solidFill>
                  <a:schemeClr val="accent1">
                    <a:lumMod val="50000"/>
                  </a:schemeClr>
                </a:solidFill>
              </a:rPr>
              <a:t>                         Скажет мне она : «Хрю-хрю»</a:t>
            </a:r>
          </a:p>
        </p:txBody>
      </p:sp>
      <p:sp>
        <p:nvSpPr>
          <p:cNvPr id="4" name="Прямоугольник 3"/>
          <p:cNvSpPr/>
          <p:nvPr/>
        </p:nvSpPr>
        <p:spPr>
          <a:xfrm>
            <a:off x="745141" y="3427414"/>
            <a:ext cx="6696744" cy="3046988"/>
          </a:xfrm>
          <a:prstGeom prst="rect">
            <a:avLst/>
          </a:prstGeom>
        </p:spPr>
        <p:txBody>
          <a:bodyPr wrap="square">
            <a:spAutoFit/>
          </a:bodyPr>
          <a:lstStyle/>
          <a:p>
            <a:r>
              <a:rPr lang="ru-RU" sz="2400" b="1" i="1" dirty="0">
                <a:solidFill>
                  <a:schemeClr val="accent1">
                    <a:lumMod val="50000"/>
                  </a:schemeClr>
                </a:solidFill>
              </a:rPr>
              <a:t>К рассказу «Лесной хлеб</a:t>
            </a:r>
            <a:r>
              <a:rPr lang="ru-RU" sz="2400" b="1" i="1" dirty="0" smtClean="0">
                <a:solidFill>
                  <a:schemeClr val="accent1">
                    <a:lumMod val="50000"/>
                  </a:schemeClr>
                </a:solidFill>
              </a:rPr>
              <a:t>»</a:t>
            </a:r>
          </a:p>
          <a:p>
            <a:pPr algn="ctr"/>
            <a:r>
              <a:rPr lang="ru-RU" sz="2400" b="1" i="1" dirty="0">
                <a:solidFill>
                  <a:schemeClr val="accent1">
                    <a:lumMod val="50000"/>
                  </a:schemeClr>
                </a:solidFill>
              </a:rPr>
              <a:t> </a:t>
            </a:r>
            <a:r>
              <a:rPr lang="ru-RU" sz="2400" b="1" i="1" dirty="0" smtClean="0">
                <a:solidFill>
                  <a:schemeClr val="accent1">
                    <a:lumMod val="50000"/>
                  </a:schemeClr>
                </a:solidFill>
              </a:rPr>
              <a:t>                                «</a:t>
            </a:r>
            <a:r>
              <a:rPr lang="ru-RU" sz="2400" b="1" i="1" dirty="0">
                <a:solidFill>
                  <a:schemeClr val="accent1">
                    <a:lumMod val="50000"/>
                  </a:schemeClr>
                </a:solidFill>
              </a:rPr>
              <a:t>Запасливая белка»</a:t>
            </a:r>
          </a:p>
          <a:p>
            <a:pPr algn="ctr"/>
            <a:r>
              <a:rPr lang="ru-RU" b="1" i="1" dirty="0" smtClean="0">
                <a:solidFill>
                  <a:schemeClr val="accent1">
                    <a:lumMod val="50000"/>
                  </a:schemeClr>
                </a:solidFill>
              </a:rPr>
              <a:t>                                      Рыжая </a:t>
            </a:r>
            <a:r>
              <a:rPr lang="ru-RU" b="1" i="1" dirty="0">
                <a:solidFill>
                  <a:schemeClr val="accent1">
                    <a:lumMod val="50000"/>
                  </a:schemeClr>
                </a:solidFill>
              </a:rPr>
              <a:t>белочка с рыжим хвостом</a:t>
            </a:r>
          </a:p>
          <a:p>
            <a:pPr algn="ctr"/>
            <a:r>
              <a:rPr lang="ru-RU" b="1" i="1" dirty="0">
                <a:solidFill>
                  <a:schemeClr val="accent1">
                    <a:lumMod val="50000"/>
                  </a:schemeClr>
                </a:solidFill>
              </a:rPr>
              <a:t>Маленький рыжик нашла под кустом.</a:t>
            </a:r>
          </a:p>
          <a:p>
            <a:pPr algn="ctr"/>
            <a:r>
              <a:rPr lang="ru-RU" b="1" i="1" dirty="0">
                <a:solidFill>
                  <a:schemeClr val="accent1">
                    <a:lumMod val="50000"/>
                  </a:schemeClr>
                </a:solidFill>
              </a:rPr>
              <a:t>Маленький рыжик она засолила,</a:t>
            </a:r>
          </a:p>
          <a:p>
            <a:pPr algn="ctr"/>
            <a:r>
              <a:rPr lang="ru-RU" b="1" i="1" dirty="0">
                <a:solidFill>
                  <a:schemeClr val="accent1">
                    <a:lumMod val="50000"/>
                  </a:schemeClr>
                </a:solidFill>
              </a:rPr>
              <a:t>В банку большую его положила.</a:t>
            </a:r>
          </a:p>
          <a:p>
            <a:pPr algn="ctr"/>
            <a:r>
              <a:rPr lang="ru-RU" b="1" i="1" dirty="0">
                <a:solidFill>
                  <a:schemeClr val="accent1">
                    <a:lumMod val="50000"/>
                  </a:schemeClr>
                </a:solidFill>
              </a:rPr>
              <a:t>Белке теперь не страшны холода</a:t>
            </a:r>
          </a:p>
          <a:p>
            <a:pPr algn="ctr"/>
            <a:r>
              <a:rPr lang="ru-RU" b="1" i="1" dirty="0">
                <a:solidFill>
                  <a:schemeClr val="accent1">
                    <a:lumMod val="50000"/>
                  </a:schemeClr>
                </a:solidFill>
              </a:rPr>
              <a:t>Есть у нее на всю зиму еда.</a:t>
            </a:r>
          </a:p>
          <a:p>
            <a:pPr algn="ctr"/>
            <a:r>
              <a:rPr lang="ru-RU" b="1" i="1" dirty="0">
                <a:solidFill>
                  <a:schemeClr val="accent1">
                    <a:lumMod val="50000"/>
                  </a:schemeClr>
                </a:solidFill>
              </a:rPr>
              <a:t>                            Панченко </a:t>
            </a:r>
            <a:r>
              <a:rPr lang="ru-RU" b="1" i="1" dirty="0" smtClean="0">
                <a:solidFill>
                  <a:schemeClr val="accent1">
                    <a:lumMod val="50000"/>
                  </a:schemeClr>
                </a:solidFill>
              </a:rPr>
              <a:t>Ульяна </a:t>
            </a:r>
            <a:endParaRPr lang="ru-RU" b="1" i="1" dirty="0">
              <a:solidFill>
                <a:schemeClr val="accent1">
                  <a:lumMod val="50000"/>
                </a:schemeClr>
              </a:solidFill>
            </a:endParaRPr>
          </a:p>
        </p:txBody>
      </p:sp>
    </p:spTree>
    <p:extLst>
      <p:ext uri="{BB962C8B-B14F-4D97-AF65-F5344CB8AC3E}">
        <p14:creationId xmlns:p14="http://schemas.microsoft.com/office/powerpoint/2010/main" val="1878284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3645024"/>
            <a:ext cx="6172200" cy="1894362"/>
          </a:xfrm>
        </p:spPr>
        <p:txBody>
          <a:bodyPr>
            <a:noAutofit/>
          </a:bodyPr>
          <a:lstStyle/>
          <a:p>
            <a:pPr algn="ctr"/>
            <a:r>
              <a:rPr lang="ru-RU" sz="4400" i="1" dirty="0" smtClean="0">
                <a:solidFill>
                  <a:schemeClr val="accent1">
                    <a:lumMod val="50000"/>
                  </a:schemeClr>
                </a:solidFill>
              </a:rPr>
              <a:t>ВИКТОРИНА    </a:t>
            </a:r>
            <a:r>
              <a:rPr lang="ru-RU" sz="4400" i="1" dirty="0">
                <a:solidFill>
                  <a:schemeClr val="accent1">
                    <a:lumMod val="50000"/>
                  </a:schemeClr>
                </a:solidFill>
              </a:rPr>
              <a:t>ПО    </a:t>
            </a:r>
            <a:r>
              <a:rPr lang="ru-RU" sz="4400" i="1" dirty="0" smtClean="0">
                <a:solidFill>
                  <a:schemeClr val="accent1">
                    <a:lumMod val="50000"/>
                  </a:schemeClr>
                </a:solidFill>
              </a:rPr>
              <a:t/>
            </a:r>
            <a:br>
              <a:rPr lang="ru-RU" sz="4400" i="1" dirty="0" smtClean="0">
                <a:solidFill>
                  <a:schemeClr val="accent1">
                    <a:lumMod val="50000"/>
                  </a:schemeClr>
                </a:solidFill>
              </a:rPr>
            </a:br>
            <a:r>
              <a:rPr lang="ru-RU" sz="4400" i="1" dirty="0">
                <a:solidFill>
                  <a:schemeClr val="accent1">
                    <a:lumMod val="50000"/>
                  </a:schemeClr>
                </a:solidFill>
              </a:rPr>
              <a:t/>
            </a:r>
            <a:br>
              <a:rPr lang="ru-RU" sz="4400" i="1" dirty="0">
                <a:solidFill>
                  <a:schemeClr val="accent1">
                    <a:lumMod val="50000"/>
                  </a:schemeClr>
                </a:solidFill>
              </a:rPr>
            </a:br>
            <a:r>
              <a:rPr lang="ru-RU" sz="4400" i="1" dirty="0" smtClean="0">
                <a:solidFill>
                  <a:schemeClr val="accent1">
                    <a:lumMod val="50000"/>
                  </a:schemeClr>
                </a:solidFill>
              </a:rPr>
              <a:t>ПРОИЗВЕДЕНИЯМ</a:t>
            </a:r>
            <a:r>
              <a:rPr lang="ru-RU" sz="4400" i="1" dirty="0">
                <a:solidFill>
                  <a:schemeClr val="accent1">
                    <a:lumMod val="50000"/>
                  </a:schemeClr>
                </a:solidFill>
              </a:rPr>
              <a:t/>
            </a:r>
            <a:br>
              <a:rPr lang="ru-RU" sz="4400" i="1" dirty="0">
                <a:solidFill>
                  <a:schemeClr val="accent1">
                    <a:lumMod val="50000"/>
                  </a:schemeClr>
                </a:solidFill>
              </a:rPr>
            </a:br>
            <a:r>
              <a:rPr lang="ru-RU" sz="4400" i="1" dirty="0">
                <a:solidFill>
                  <a:schemeClr val="accent1">
                    <a:lumMod val="50000"/>
                  </a:schemeClr>
                </a:solidFill>
              </a:rPr>
              <a:t>                         </a:t>
            </a:r>
            <a:r>
              <a:rPr lang="ru-RU" sz="4400" i="1" dirty="0" smtClean="0">
                <a:solidFill>
                  <a:schemeClr val="accent1">
                    <a:lumMod val="50000"/>
                  </a:schemeClr>
                </a:solidFill>
              </a:rPr>
              <a:t/>
            </a:r>
            <a:br>
              <a:rPr lang="ru-RU" sz="4400" i="1" dirty="0" smtClean="0">
                <a:solidFill>
                  <a:schemeClr val="accent1">
                    <a:lumMod val="50000"/>
                  </a:schemeClr>
                </a:solidFill>
              </a:rPr>
            </a:br>
            <a:r>
              <a:rPr lang="ru-RU" sz="4400" i="1" dirty="0" smtClean="0">
                <a:solidFill>
                  <a:schemeClr val="accent1">
                    <a:lumMod val="50000"/>
                  </a:schemeClr>
                </a:solidFill>
              </a:rPr>
              <a:t>МАКСИМА </a:t>
            </a:r>
            <a:br>
              <a:rPr lang="ru-RU" sz="4400" i="1" dirty="0" smtClean="0">
                <a:solidFill>
                  <a:schemeClr val="accent1">
                    <a:lumMod val="50000"/>
                  </a:schemeClr>
                </a:solidFill>
              </a:rPr>
            </a:br>
            <a:r>
              <a:rPr lang="ru-RU" sz="4400" i="1" dirty="0">
                <a:solidFill>
                  <a:schemeClr val="accent1">
                    <a:lumMod val="50000"/>
                  </a:schemeClr>
                </a:solidFill>
              </a:rPr>
              <a:t/>
            </a:r>
            <a:br>
              <a:rPr lang="ru-RU" sz="4400" i="1" dirty="0">
                <a:solidFill>
                  <a:schemeClr val="accent1">
                    <a:lumMod val="50000"/>
                  </a:schemeClr>
                </a:solidFill>
              </a:rPr>
            </a:br>
            <a:r>
              <a:rPr lang="ru-RU" sz="4400" i="1" dirty="0" smtClean="0">
                <a:solidFill>
                  <a:schemeClr val="accent1">
                    <a:lumMod val="50000"/>
                  </a:schemeClr>
                </a:solidFill>
              </a:rPr>
              <a:t>ЗВЕРЕВА</a:t>
            </a:r>
            <a:endParaRPr lang="ru-RU" sz="4400" i="1" dirty="0">
              <a:solidFill>
                <a:schemeClr val="accent1">
                  <a:lumMod val="50000"/>
                </a:schemeClr>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068830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3470" y="548679"/>
            <a:ext cx="4572000" cy="1200329"/>
          </a:xfrm>
          <a:prstGeom prst="rect">
            <a:avLst/>
          </a:prstGeom>
        </p:spPr>
        <p:txBody>
          <a:bodyPr>
            <a:spAutoFit/>
          </a:bodyPr>
          <a:lstStyle/>
          <a:p>
            <a:pPr algn="ctr"/>
            <a:r>
              <a:rPr lang="ru-RU" sz="2400" b="1" i="1" dirty="0">
                <a:solidFill>
                  <a:schemeClr val="accent1">
                    <a:lumMod val="50000"/>
                  </a:schemeClr>
                </a:solidFill>
              </a:rPr>
              <a:t>КАКАЯ ИЗ ПТИЦ КОРМИТ СВОИХ ПТЕНЦОВ МОЛОКОМ?</a:t>
            </a:r>
          </a:p>
        </p:txBody>
      </p:sp>
      <p:sp>
        <p:nvSpPr>
          <p:cNvPr id="4" name="Прямоугольник 3"/>
          <p:cNvSpPr/>
          <p:nvPr/>
        </p:nvSpPr>
        <p:spPr>
          <a:xfrm>
            <a:off x="3635896" y="2587340"/>
            <a:ext cx="4572000" cy="830997"/>
          </a:xfrm>
          <a:prstGeom prst="rect">
            <a:avLst/>
          </a:prstGeom>
        </p:spPr>
        <p:txBody>
          <a:bodyPr>
            <a:spAutoFit/>
          </a:bodyPr>
          <a:lstStyle/>
          <a:p>
            <a:pPr algn="ctr"/>
            <a:r>
              <a:rPr lang="ru-RU" sz="2400" b="1" i="1" dirty="0">
                <a:solidFill>
                  <a:schemeClr val="accent1">
                    <a:lumMod val="50000"/>
                  </a:schemeClr>
                </a:solidFill>
              </a:rPr>
              <a:t>КАКАЯ САМАЯ МУТНАЯ РЕКА В КАЗАХСТАНЕ?</a:t>
            </a:r>
          </a:p>
        </p:txBody>
      </p:sp>
      <p:sp>
        <p:nvSpPr>
          <p:cNvPr id="5" name="Прямоугольник 4"/>
          <p:cNvSpPr/>
          <p:nvPr/>
        </p:nvSpPr>
        <p:spPr>
          <a:xfrm>
            <a:off x="467544" y="4128623"/>
            <a:ext cx="4572000" cy="1200329"/>
          </a:xfrm>
          <a:prstGeom prst="rect">
            <a:avLst/>
          </a:prstGeom>
        </p:spPr>
        <p:txBody>
          <a:bodyPr>
            <a:spAutoFit/>
          </a:bodyPr>
          <a:lstStyle/>
          <a:p>
            <a:pPr algn="ctr"/>
            <a:r>
              <a:rPr lang="ru-RU" dirty="0" smtClean="0"/>
              <a:t> </a:t>
            </a:r>
            <a:r>
              <a:rPr lang="ru-RU" sz="2400" b="1" i="1" dirty="0">
                <a:solidFill>
                  <a:schemeClr val="accent1">
                    <a:lumMod val="50000"/>
                  </a:schemeClr>
                </a:solidFill>
              </a:rPr>
              <a:t>У КАКОЙ РЕЧКИ ЕСТЬ ТОЛЬКО НАЧАЛО И НЕТ КОНЦА?</a:t>
            </a:r>
          </a:p>
        </p:txBody>
      </p:sp>
      <p:sp>
        <p:nvSpPr>
          <p:cNvPr id="2" name="Прямоугольник 1"/>
          <p:cNvSpPr/>
          <p:nvPr/>
        </p:nvSpPr>
        <p:spPr>
          <a:xfrm>
            <a:off x="4692584" y="1910833"/>
            <a:ext cx="1362874" cy="400110"/>
          </a:xfrm>
          <a:prstGeom prst="rect">
            <a:avLst/>
          </a:prstGeom>
        </p:spPr>
        <p:txBody>
          <a:bodyPr wrap="none">
            <a:spAutoFit/>
          </a:bodyPr>
          <a:lstStyle/>
          <a:p>
            <a:pPr algn="ctr"/>
            <a:r>
              <a:rPr lang="ru-RU" sz="2000" b="1" i="1" dirty="0" smtClean="0">
                <a:solidFill>
                  <a:srgbClr val="C00000"/>
                </a:solidFill>
              </a:rPr>
              <a:t>ГОЛУБЬ</a:t>
            </a:r>
            <a:endParaRPr lang="ru-RU" sz="2000" b="1" i="1" dirty="0">
              <a:solidFill>
                <a:srgbClr val="C00000"/>
              </a:solidFill>
            </a:endParaRPr>
          </a:p>
        </p:txBody>
      </p:sp>
      <p:sp>
        <p:nvSpPr>
          <p:cNvPr id="6" name="Прямоугольник 5"/>
          <p:cNvSpPr/>
          <p:nvPr/>
        </p:nvSpPr>
        <p:spPr>
          <a:xfrm>
            <a:off x="6660232" y="3717032"/>
            <a:ext cx="846707" cy="400110"/>
          </a:xfrm>
          <a:prstGeom prst="rect">
            <a:avLst/>
          </a:prstGeom>
        </p:spPr>
        <p:txBody>
          <a:bodyPr wrap="none">
            <a:spAutoFit/>
          </a:bodyPr>
          <a:lstStyle/>
          <a:p>
            <a:pPr algn="ctr"/>
            <a:r>
              <a:rPr lang="ru-RU" sz="2000" b="1" i="1" dirty="0" smtClean="0">
                <a:solidFill>
                  <a:srgbClr val="C00000"/>
                </a:solidFill>
              </a:rPr>
              <a:t>ИЛИ</a:t>
            </a:r>
            <a:endParaRPr lang="ru-RU" sz="2000" b="1" i="1" dirty="0">
              <a:solidFill>
                <a:srgbClr val="C00000"/>
              </a:solidFill>
            </a:endParaRPr>
          </a:p>
        </p:txBody>
      </p:sp>
      <p:sp>
        <p:nvSpPr>
          <p:cNvPr id="7" name="Прямоугольник 6"/>
          <p:cNvSpPr/>
          <p:nvPr/>
        </p:nvSpPr>
        <p:spPr>
          <a:xfrm>
            <a:off x="3635896" y="5698942"/>
            <a:ext cx="574196" cy="400110"/>
          </a:xfrm>
          <a:prstGeom prst="rect">
            <a:avLst/>
          </a:prstGeom>
        </p:spPr>
        <p:txBody>
          <a:bodyPr wrap="none">
            <a:spAutoFit/>
          </a:bodyPr>
          <a:lstStyle/>
          <a:p>
            <a:pPr algn="ctr"/>
            <a:r>
              <a:rPr lang="ru-RU" sz="2000" b="1" i="1" dirty="0" smtClean="0">
                <a:solidFill>
                  <a:srgbClr val="C00000"/>
                </a:solidFill>
              </a:rPr>
              <a:t>ЧУ</a:t>
            </a:r>
            <a:endParaRPr lang="ru-RU" sz="2000" b="1" i="1" dirty="0">
              <a:solidFill>
                <a:srgbClr val="C00000"/>
              </a:solidFill>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484" y="355855"/>
            <a:ext cx="1384202" cy="195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138794"/>
            <a:ext cx="2304118" cy="172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262" y="4509120"/>
            <a:ext cx="2543944" cy="190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2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1911" y="3685388"/>
            <a:ext cx="1360418" cy="200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979" y="2136532"/>
            <a:ext cx="13239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70114"/>
            <a:ext cx="1659695" cy="16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553520"/>
            <a:ext cx="4572000" cy="830997"/>
          </a:xfrm>
          <a:prstGeom prst="rect">
            <a:avLst/>
          </a:prstGeom>
        </p:spPr>
        <p:txBody>
          <a:bodyPr>
            <a:spAutoFit/>
          </a:bodyPr>
          <a:lstStyle/>
          <a:p>
            <a:pPr algn="ctr"/>
            <a:r>
              <a:rPr lang="ru-RU" sz="2400" b="1" i="1" dirty="0">
                <a:solidFill>
                  <a:schemeClr val="accent1">
                    <a:lumMod val="50000"/>
                  </a:schemeClr>
                </a:solidFill>
              </a:rPr>
              <a:t>БЫВАЮТ ЛИ ПЕРЕЛЕТНЫЕ ЗВЕРЬКИ?</a:t>
            </a:r>
          </a:p>
        </p:txBody>
      </p:sp>
      <p:sp>
        <p:nvSpPr>
          <p:cNvPr id="3" name="Прямоугольник 2"/>
          <p:cNvSpPr/>
          <p:nvPr/>
        </p:nvSpPr>
        <p:spPr>
          <a:xfrm>
            <a:off x="323195" y="2084949"/>
            <a:ext cx="4572000" cy="1200329"/>
          </a:xfrm>
          <a:prstGeom prst="rect">
            <a:avLst/>
          </a:prstGeom>
        </p:spPr>
        <p:txBody>
          <a:bodyPr>
            <a:spAutoFit/>
          </a:bodyPr>
          <a:lstStyle/>
          <a:p>
            <a:pPr algn="ctr"/>
            <a:r>
              <a:rPr lang="ru-RU" sz="2400" b="1" i="1">
                <a:solidFill>
                  <a:schemeClr val="accent1">
                    <a:lumMod val="50000"/>
                  </a:schemeClr>
                </a:solidFill>
              </a:rPr>
              <a:t>КТО </a:t>
            </a:r>
            <a:r>
              <a:rPr lang="ru-RU" sz="2400" b="1" i="1" smtClean="0">
                <a:solidFill>
                  <a:schemeClr val="accent1">
                    <a:lumMod val="50000"/>
                  </a:schemeClr>
                </a:solidFill>
              </a:rPr>
              <a:t>СКАЖЕТ </a:t>
            </a:r>
            <a:r>
              <a:rPr lang="ru-RU" sz="2400" b="1" i="1" dirty="0">
                <a:solidFill>
                  <a:schemeClr val="accent1">
                    <a:lumMod val="50000"/>
                  </a:schemeClr>
                </a:solidFill>
              </a:rPr>
              <a:t>КАК ЧЕЧЕТКИ ВОРОБЬЕВ НАКОРМИЛИ?</a:t>
            </a:r>
          </a:p>
        </p:txBody>
      </p:sp>
      <p:sp>
        <p:nvSpPr>
          <p:cNvPr id="4" name="Прямоугольник 3"/>
          <p:cNvSpPr/>
          <p:nvPr/>
        </p:nvSpPr>
        <p:spPr>
          <a:xfrm>
            <a:off x="323195" y="4005064"/>
            <a:ext cx="4572000" cy="1569660"/>
          </a:xfrm>
          <a:prstGeom prst="rect">
            <a:avLst/>
          </a:prstGeom>
        </p:spPr>
        <p:txBody>
          <a:bodyPr>
            <a:spAutoFit/>
          </a:bodyPr>
          <a:lstStyle/>
          <a:p>
            <a:pPr algn="ctr"/>
            <a:r>
              <a:rPr lang="ru-RU" sz="2400" b="1" i="1" dirty="0">
                <a:solidFill>
                  <a:schemeClr val="accent1">
                    <a:lumMod val="50000"/>
                  </a:schemeClr>
                </a:solidFill>
              </a:rPr>
              <a:t>КТО ИЗ ПТИЧЕК НАДЕВАЕТ НА ЗИМУ «ПЕРЧАТКИ» И «ВАЛЕНКИ»?</a:t>
            </a:r>
          </a:p>
        </p:txBody>
      </p:sp>
      <p:sp>
        <p:nvSpPr>
          <p:cNvPr id="5" name="Прямоугольник 4"/>
          <p:cNvSpPr/>
          <p:nvPr/>
        </p:nvSpPr>
        <p:spPr>
          <a:xfrm>
            <a:off x="4846359" y="1684839"/>
            <a:ext cx="2797562" cy="400110"/>
          </a:xfrm>
          <a:prstGeom prst="rect">
            <a:avLst/>
          </a:prstGeom>
        </p:spPr>
        <p:txBody>
          <a:bodyPr wrap="none">
            <a:spAutoFit/>
          </a:bodyPr>
          <a:lstStyle/>
          <a:p>
            <a:pPr algn="ctr"/>
            <a:r>
              <a:rPr lang="ru-RU" sz="2000" b="1" i="1" dirty="0" smtClean="0">
                <a:solidFill>
                  <a:srgbClr val="C00000"/>
                </a:solidFill>
              </a:rPr>
              <a:t>ЛЕТУЧИЕ  МЫШИ</a:t>
            </a:r>
            <a:endParaRPr lang="ru-RU" sz="2000" b="1" i="1" dirty="0">
              <a:solidFill>
                <a:srgbClr val="C00000"/>
              </a:solidFill>
            </a:endParaRPr>
          </a:p>
        </p:txBody>
      </p:sp>
      <p:sp>
        <p:nvSpPr>
          <p:cNvPr id="6" name="Прямоугольник 5"/>
          <p:cNvSpPr/>
          <p:nvPr/>
        </p:nvSpPr>
        <p:spPr>
          <a:xfrm>
            <a:off x="2991931" y="3285278"/>
            <a:ext cx="5673348" cy="400110"/>
          </a:xfrm>
          <a:prstGeom prst="rect">
            <a:avLst/>
          </a:prstGeom>
        </p:spPr>
        <p:txBody>
          <a:bodyPr wrap="none">
            <a:spAutoFit/>
          </a:bodyPr>
          <a:lstStyle/>
          <a:p>
            <a:pPr algn="ctr"/>
            <a:r>
              <a:rPr lang="ru-RU" sz="2000" b="1" i="1" dirty="0" smtClean="0">
                <a:solidFill>
                  <a:srgbClr val="C00000"/>
                </a:solidFill>
              </a:rPr>
              <a:t>ШЕЛУШИЛИ  БЕРЕЗОВЫЕ  СЕРЕЖКИ</a:t>
            </a:r>
            <a:endParaRPr lang="ru-RU" sz="2000" b="1" i="1" dirty="0">
              <a:solidFill>
                <a:srgbClr val="C00000"/>
              </a:solidFill>
            </a:endParaRPr>
          </a:p>
        </p:txBody>
      </p:sp>
      <p:sp>
        <p:nvSpPr>
          <p:cNvPr id="7" name="Прямоугольник 6"/>
          <p:cNvSpPr/>
          <p:nvPr/>
        </p:nvSpPr>
        <p:spPr>
          <a:xfrm>
            <a:off x="3638742" y="5574724"/>
            <a:ext cx="4379725" cy="984885"/>
          </a:xfrm>
          <a:prstGeom prst="rect">
            <a:avLst/>
          </a:prstGeom>
        </p:spPr>
        <p:txBody>
          <a:bodyPr wrap="none">
            <a:spAutoFit/>
          </a:bodyPr>
          <a:lstStyle/>
          <a:p>
            <a:pPr algn="ctr"/>
            <a:r>
              <a:rPr lang="ru-RU" sz="2000" b="1" i="1" dirty="0" smtClean="0">
                <a:solidFill>
                  <a:srgbClr val="C00000"/>
                </a:solidFill>
              </a:rPr>
              <a:t>ТЕТЕРЕВ, ГЛУХАРЬ, РЯБЧИК</a:t>
            </a:r>
          </a:p>
          <a:p>
            <a:pPr algn="ctr"/>
            <a:r>
              <a:rPr lang="ru-RU" sz="2000" b="1" i="1" dirty="0" smtClean="0">
                <a:solidFill>
                  <a:srgbClr val="C00000"/>
                </a:solidFill>
              </a:rPr>
              <a:t>БЕЛЫЕ  КУРОПАТКИ</a:t>
            </a:r>
          </a:p>
          <a:p>
            <a:endParaRPr lang="ru-RU" dirty="0"/>
          </a:p>
        </p:txBody>
      </p:sp>
    </p:spTree>
    <p:extLst>
      <p:ext uri="{BB962C8B-B14F-4D97-AF65-F5344CB8AC3E}">
        <p14:creationId xmlns:p14="http://schemas.microsoft.com/office/powerpoint/2010/main" val="7239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fade">
                                      <p:cBhvr>
                                        <p:cTn id="17" dur="500"/>
                                        <p:tgtEl>
                                          <p:spTgt spid="194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fade">
                                      <p:cBhvr>
                                        <p:cTn id="27" dur="5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413" y="411683"/>
            <a:ext cx="6006773" cy="461665"/>
          </a:xfrm>
          <a:prstGeom prst="rect">
            <a:avLst/>
          </a:prstGeom>
        </p:spPr>
        <p:txBody>
          <a:bodyPr wrap="none">
            <a:spAutoFit/>
          </a:bodyPr>
          <a:lstStyle/>
          <a:p>
            <a:pPr algn="ctr"/>
            <a:r>
              <a:rPr lang="ru-RU" sz="2400" b="1" i="1" dirty="0">
                <a:solidFill>
                  <a:schemeClr val="accent1">
                    <a:lumMod val="50000"/>
                  </a:schemeClr>
                </a:solidFill>
              </a:rPr>
              <a:t>КАКАЯ ПТИЧКА ПОЕТ В ЯНВАРЕ?</a:t>
            </a:r>
          </a:p>
        </p:txBody>
      </p:sp>
      <p:sp>
        <p:nvSpPr>
          <p:cNvPr id="3" name="Прямоугольник 2"/>
          <p:cNvSpPr/>
          <p:nvPr/>
        </p:nvSpPr>
        <p:spPr>
          <a:xfrm>
            <a:off x="394413" y="1988840"/>
            <a:ext cx="4572000" cy="1569660"/>
          </a:xfrm>
          <a:prstGeom prst="rect">
            <a:avLst/>
          </a:prstGeom>
        </p:spPr>
        <p:txBody>
          <a:bodyPr>
            <a:spAutoFit/>
          </a:bodyPr>
          <a:lstStyle/>
          <a:p>
            <a:pPr algn="ctr"/>
            <a:r>
              <a:rPr lang="ru-RU" sz="2400" b="1" i="1" dirty="0">
                <a:solidFill>
                  <a:schemeClr val="accent1">
                    <a:lumMod val="50000"/>
                  </a:schemeClr>
                </a:solidFill>
              </a:rPr>
              <a:t>АНАБИОЗ – ТАК НАЗЫВАЮТ УЧЕНЫЕ ЗИМНЕЕ ОЦЕПЕНЕНИЕ КОГО?</a:t>
            </a:r>
          </a:p>
        </p:txBody>
      </p:sp>
      <p:sp>
        <p:nvSpPr>
          <p:cNvPr id="4" name="Прямоугольник 3"/>
          <p:cNvSpPr/>
          <p:nvPr/>
        </p:nvSpPr>
        <p:spPr>
          <a:xfrm>
            <a:off x="611560" y="4528262"/>
            <a:ext cx="4572000" cy="1200329"/>
          </a:xfrm>
          <a:prstGeom prst="rect">
            <a:avLst/>
          </a:prstGeom>
        </p:spPr>
        <p:txBody>
          <a:bodyPr>
            <a:spAutoFit/>
          </a:bodyPr>
          <a:lstStyle/>
          <a:p>
            <a:pPr algn="ctr"/>
            <a:r>
              <a:rPr lang="ru-RU" sz="2400" b="1" i="1" dirty="0">
                <a:solidFill>
                  <a:schemeClr val="accent1">
                    <a:lumMod val="50000"/>
                  </a:schemeClr>
                </a:solidFill>
              </a:rPr>
              <a:t>КАКУЮ ИЗ ПТИЦ НАЗЫВАЮТ ПЕРНАТЫМ ВОЛКОМ?</a:t>
            </a:r>
          </a:p>
        </p:txBody>
      </p:sp>
      <p:sp>
        <p:nvSpPr>
          <p:cNvPr id="5" name="Прямоугольник 4"/>
          <p:cNvSpPr/>
          <p:nvPr/>
        </p:nvSpPr>
        <p:spPr>
          <a:xfrm>
            <a:off x="4306094" y="1310903"/>
            <a:ext cx="1436612" cy="400110"/>
          </a:xfrm>
          <a:prstGeom prst="rect">
            <a:avLst/>
          </a:prstGeom>
        </p:spPr>
        <p:txBody>
          <a:bodyPr wrap="none">
            <a:spAutoFit/>
          </a:bodyPr>
          <a:lstStyle/>
          <a:p>
            <a:pPr algn="ctr"/>
            <a:r>
              <a:rPr lang="ru-RU" sz="2000" b="1" i="1" dirty="0" smtClean="0">
                <a:solidFill>
                  <a:srgbClr val="C00000"/>
                </a:solidFill>
              </a:rPr>
              <a:t>ОЛЯПКА</a:t>
            </a:r>
            <a:endParaRPr lang="ru-RU" sz="2000" b="1" i="1" dirty="0">
              <a:solidFill>
                <a:srgbClr val="C00000"/>
              </a:solidFill>
            </a:endParaRPr>
          </a:p>
        </p:txBody>
      </p:sp>
      <p:sp>
        <p:nvSpPr>
          <p:cNvPr id="6" name="Прямоугольник 5"/>
          <p:cNvSpPr/>
          <p:nvPr/>
        </p:nvSpPr>
        <p:spPr>
          <a:xfrm>
            <a:off x="4213423" y="3717032"/>
            <a:ext cx="4235455" cy="400110"/>
          </a:xfrm>
          <a:prstGeom prst="rect">
            <a:avLst/>
          </a:prstGeom>
        </p:spPr>
        <p:txBody>
          <a:bodyPr wrap="none">
            <a:spAutoFit/>
          </a:bodyPr>
          <a:lstStyle/>
          <a:p>
            <a:pPr algn="ctr"/>
            <a:r>
              <a:rPr lang="ru-RU" sz="2000" b="1" i="1" dirty="0" smtClean="0">
                <a:solidFill>
                  <a:srgbClr val="C00000"/>
                </a:solidFill>
              </a:rPr>
              <a:t>КАКРАСИ, ЛЯГУШКИ, ЗМЕИ</a:t>
            </a:r>
            <a:endParaRPr lang="ru-RU" sz="2000" b="1" i="1" dirty="0">
              <a:solidFill>
                <a:srgbClr val="C00000"/>
              </a:solidFill>
            </a:endParaRPr>
          </a:p>
        </p:txBody>
      </p:sp>
      <p:sp>
        <p:nvSpPr>
          <p:cNvPr id="7" name="Прямоугольник 6"/>
          <p:cNvSpPr/>
          <p:nvPr/>
        </p:nvSpPr>
        <p:spPr>
          <a:xfrm>
            <a:off x="3851920" y="5877272"/>
            <a:ext cx="3802644" cy="400110"/>
          </a:xfrm>
          <a:prstGeom prst="rect">
            <a:avLst/>
          </a:prstGeom>
        </p:spPr>
        <p:txBody>
          <a:bodyPr wrap="none">
            <a:spAutoFit/>
          </a:bodyPr>
          <a:lstStyle/>
          <a:p>
            <a:pPr algn="ctr"/>
            <a:r>
              <a:rPr lang="ru-RU" sz="2000" b="1" i="1" dirty="0" smtClean="0">
                <a:solidFill>
                  <a:srgbClr val="C00000"/>
                </a:solidFill>
              </a:rPr>
              <a:t>ЯСТРЕБ-ТЕТЕРЕВЯТНИК</a:t>
            </a:r>
            <a:endParaRPr lang="ru-RU" sz="2000" b="1" i="1" dirty="0">
              <a:solidFill>
                <a:srgbClr val="C0000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026" y="388268"/>
            <a:ext cx="19716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48" y="3424947"/>
            <a:ext cx="1561157" cy="98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307" y="2334982"/>
            <a:ext cx="1860798" cy="124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5219" y="2252100"/>
            <a:ext cx="1323414" cy="132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9331" y="4245575"/>
            <a:ext cx="1563638" cy="161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fade">
                                      <p:cBhvr>
                                        <p:cTn id="17" dur="500"/>
                                        <p:tgtEl>
                                          <p:spTgt spid="204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fade">
                                      <p:cBhvr>
                                        <p:cTn id="22" dur="500"/>
                                        <p:tgtEl>
                                          <p:spTgt spid="204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fade">
                                      <p:cBhvr>
                                        <p:cTn id="27" dur="500"/>
                                        <p:tgtEl>
                                          <p:spTgt spid="204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9"/>
                                        </p:tgtEl>
                                        <p:attrNameLst>
                                          <p:attrName>style.visibility</p:attrName>
                                        </p:attrNameLst>
                                      </p:cBhvr>
                                      <p:to>
                                        <p:strVal val="visible"/>
                                      </p:to>
                                    </p:set>
                                    <p:animEffect transition="in" filter="fade">
                                      <p:cBhvr>
                                        <p:cTn id="37"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566192" y="818128"/>
            <a:ext cx="4572000" cy="1477328"/>
          </a:xfrm>
          <a:prstGeom prst="rect">
            <a:avLst/>
          </a:prstGeom>
        </p:spPr>
        <p:txBody>
          <a:bodyPr>
            <a:spAutoFit/>
          </a:bodyPr>
          <a:lstStyle/>
          <a:p>
            <a:pPr algn="ctr"/>
            <a:r>
              <a:rPr lang="ru-RU" b="1" i="1" dirty="0" smtClean="0">
                <a:solidFill>
                  <a:schemeClr val="accent1">
                    <a:lumMod val="50000"/>
                  </a:schemeClr>
                </a:solidFill>
              </a:rPr>
              <a:t>Первый его рассказ «Охота на волков» был напечатан ещё в 1917 году, а первая книга «Белый марал» написана в 1925 году и вышла в свет в 1929-м.</a:t>
            </a:r>
            <a:endParaRPr lang="ru-RU" b="1" i="1" dirty="0">
              <a:solidFill>
                <a:schemeClr val="accent1">
                  <a:lumMod val="50000"/>
                </a:schemeClr>
              </a:solidFill>
            </a:endParaRPr>
          </a:p>
        </p:txBody>
      </p:sp>
      <p:sp>
        <p:nvSpPr>
          <p:cNvPr id="4" name="Прямоугольник 3"/>
          <p:cNvSpPr/>
          <p:nvPr/>
        </p:nvSpPr>
        <p:spPr>
          <a:xfrm>
            <a:off x="2817101" y="4581128"/>
            <a:ext cx="4572000" cy="2031325"/>
          </a:xfrm>
          <a:prstGeom prst="rect">
            <a:avLst/>
          </a:prstGeom>
        </p:spPr>
        <p:txBody>
          <a:bodyPr>
            <a:spAutoFit/>
          </a:bodyPr>
          <a:lstStyle/>
          <a:p>
            <a:pPr algn="ctr"/>
            <a:r>
              <a:rPr lang="ru-RU" b="1" i="1" dirty="0" smtClean="0">
                <a:solidFill>
                  <a:schemeClr val="accent1">
                    <a:lumMod val="50000"/>
                  </a:schemeClr>
                </a:solidFill>
              </a:rPr>
              <a:t>Та ленинградская – 1929 года – книжечка с пестрой обложкой, на которой изображен гордый сибирский красавец- олень на фоне могучего горного кряжа, стала для молодого зоолога чудесным пропуском в литературу.</a:t>
            </a:r>
            <a:endParaRPr lang="ru-RU" b="1" i="1" dirty="0">
              <a:solidFill>
                <a:schemeClr val="accent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75488"/>
            <a:ext cx="2592288" cy="35066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09" y="2492896"/>
            <a:ext cx="25669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692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004" y="2030660"/>
            <a:ext cx="2305079" cy="220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548680"/>
            <a:ext cx="4572000" cy="1569660"/>
          </a:xfrm>
          <a:prstGeom prst="rect">
            <a:avLst/>
          </a:prstGeom>
        </p:spPr>
        <p:txBody>
          <a:bodyPr>
            <a:spAutoFit/>
          </a:bodyPr>
          <a:lstStyle/>
          <a:p>
            <a:pPr algn="ctr"/>
            <a:r>
              <a:rPr lang="ru-RU" sz="2400" b="1" i="1" dirty="0">
                <a:solidFill>
                  <a:schemeClr val="accent1">
                    <a:lumMod val="50000"/>
                  </a:schemeClr>
                </a:solidFill>
              </a:rPr>
              <a:t>КАКОЕ ЛАКОМСТВО В ЛЕСУ ДЛЯ ЗВЕРЕЙ НАЗЫВАЮТ «ЛЕСНЫМ ХЛЕБОМ»?</a:t>
            </a:r>
          </a:p>
        </p:txBody>
      </p:sp>
      <p:sp>
        <p:nvSpPr>
          <p:cNvPr id="3" name="Прямоугольник 2"/>
          <p:cNvSpPr/>
          <p:nvPr/>
        </p:nvSpPr>
        <p:spPr>
          <a:xfrm>
            <a:off x="3723049" y="2292272"/>
            <a:ext cx="4572000" cy="1569660"/>
          </a:xfrm>
          <a:prstGeom prst="rect">
            <a:avLst/>
          </a:prstGeom>
        </p:spPr>
        <p:txBody>
          <a:bodyPr>
            <a:spAutoFit/>
          </a:bodyPr>
          <a:lstStyle/>
          <a:p>
            <a:pPr algn="ctr"/>
            <a:r>
              <a:rPr lang="ru-RU" sz="2400" b="1" i="1" dirty="0">
                <a:solidFill>
                  <a:schemeClr val="accent1">
                    <a:lumMod val="50000"/>
                  </a:schemeClr>
                </a:solidFill>
              </a:rPr>
              <a:t>КАКАЯ ПТИЧКА МОЖЕТ СДЕЛАТЬ СЕБЕ ГНЕЗДЫШКО ИЗ СИГАРЕТНЫХ ОКУРКОВ?</a:t>
            </a:r>
          </a:p>
        </p:txBody>
      </p:sp>
      <p:sp>
        <p:nvSpPr>
          <p:cNvPr id="4" name="Прямоугольник 3"/>
          <p:cNvSpPr/>
          <p:nvPr/>
        </p:nvSpPr>
        <p:spPr>
          <a:xfrm>
            <a:off x="426818" y="4221088"/>
            <a:ext cx="4572000" cy="1569660"/>
          </a:xfrm>
          <a:prstGeom prst="rect">
            <a:avLst/>
          </a:prstGeom>
        </p:spPr>
        <p:txBody>
          <a:bodyPr>
            <a:spAutoFit/>
          </a:bodyPr>
          <a:lstStyle/>
          <a:p>
            <a:pPr algn="ctr"/>
            <a:r>
              <a:rPr lang="ru-RU" sz="2400" b="1" i="1" dirty="0">
                <a:solidFill>
                  <a:schemeClr val="accent1">
                    <a:lumMod val="50000"/>
                  </a:schemeClr>
                </a:solidFill>
              </a:rPr>
              <a:t>КОГО ИЗ ДОМАШНИХ ЖИВОТНЫХ МОЖНО НАЗВАТЬ БАРОМЕТРОМ И ПОЧЕМУ?</a:t>
            </a:r>
          </a:p>
        </p:txBody>
      </p:sp>
      <p:sp>
        <p:nvSpPr>
          <p:cNvPr id="5" name="Прямоугольник 4"/>
          <p:cNvSpPr/>
          <p:nvPr/>
        </p:nvSpPr>
        <p:spPr>
          <a:xfrm>
            <a:off x="611560" y="3284984"/>
            <a:ext cx="1261884" cy="400110"/>
          </a:xfrm>
          <a:prstGeom prst="rect">
            <a:avLst/>
          </a:prstGeom>
        </p:spPr>
        <p:txBody>
          <a:bodyPr wrap="none">
            <a:spAutoFit/>
          </a:bodyPr>
          <a:lstStyle/>
          <a:p>
            <a:pPr algn="ctr"/>
            <a:r>
              <a:rPr lang="ru-RU" sz="2000" b="1" i="1" dirty="0" smtClean="0">
                <a:solidFill>
                  <a:srgbClr val="C00000"/>
                </a:solidFill>
              </a:rPr>
              <a:t>ГРИБЫ</a:t>
            </a:r>
            <a:endParaRPr lang="ru-RU" sz="2000" b="1" i="1" dirty="0">
              <a:solidFill>
                <a:srgbClr val="C00000"/>
              </a:solidFill>
            </a:endParaRPr>
          </a:p>
        </p:txBody>
      </p:sp>
      <p:sp>
        <p:nvSpPr>
          <p:cNvPr id="6" name="Прямоугольник 5"/>
          <p:cNvSpPr/>
          <p:nvPr/>
        </p:nvSpPr>
        <p:spPr>
          <a:xfrm>
            <a:off x="6516216" y="4036422"/>
            <a:ext cx="1159292" cy="400110"/>
          </a:xfrm>
          <a:prstGeom prst="rect">
            <a:avLst/>
          </a:prstGeom>
        </p:spPr>
        <p:txBody>
          <a:bodyPr wrap="none">
            <a:spAutoFit/>
          </a:bodyPr>
          <a:lstStyle/>
          <a:p>
            <a:pPr algn="ctr"/>
            <a:r>
              <a:rPr lang="ru-RU" sz="2000" b="1" i="1" dirty="0" smtClean="0">
                <a:solidFill>
                  <a:srgbClr val="C00000"/>
                </a:solidFill>
              </a:rPr>
              <a:t>ГАЛКА</a:t>
            </a:r>
            <a:endParaRPr lang="ru-RU" sz="2000" b="1" i="1" dirty="0">
              <a:solidFill>
                <a:srgbClr val="C00000"/>
              </a:solidFill>
            </a:endParaRPr>
          </a:p>
        </p:txBody>
      </p:sp>
      <p:sp>
        <p:nvSpPr>
          <p:cNvPr id="7" name="Прямоугольник 6"/>
          <p:cNvSpPr/>
          <p:nvPr/>
        </p:nvSpPr>
        <p:spPr>
          <a:xfrm>
            <a:off x="3459360" y="5949280"/>
            <a:ext cx="1426994" cy="400110"/>
          </a:xfrm>
          <a:prstGeom prst="rect">
            <a:avLst/>
          </a:prstGeom>
        </p:spPr>
        <p:txBody>
          <a:bodyPr wrap="none">
            <a:spAutoFit/>
          </a:bodyPr>
          <a:lstStyle/>
          <a:p>
            <a:pPr algn="ctr"/>
            <a:r>
              <a:rPr lang="ru-RU" sz="2000" b="1" i="1" dirty="0" smtClean="0">
                <a:solidFill>
                  <a:srgbClr val="C00000"/>
                </a:solidFill>
              </a:rPr>
              <a:t>СВИНЬЯ</a:t>
            </a:r>
            <a:endParaRPr lang="ru-RU" sz="2000" b="1" i="1" dirty="0">
              <a:solidFill>
                <a:srgbClr val="C00000"/>
              </a:solidFill>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249" y="403230"/>
            <a:ext cx="1828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574" y="4436532"/>
            <a:ext cx="2513856" cy="183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9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Effect transition="in" filter="fade">
                                      <p:cBhvr>
                                        <p:cTn id="22" dur="500"/>
                                        <p:tgtEl>
                                          <p:spTgt spid="215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gtEl>
                                        <p:attrNameLst>
                                          <p:attrName>style.visibility</p:attrName>
                                        </p:attrNameLst>
                                      </p:cBhvr>
                                      <p:to>
                                        <p:strVal val="visible"/>
                                      </p:to>
                                    </p:set>
                                    <p:animEffect transition="in" filter="fade">
                                      <p:cBhvr>
                                        <p:cTn id="3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45999"/>
            <a:ext cx="2400484" cy="231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2477" y="4692915"/>
            <a:ext cx="1505148" cy="149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2583" y="188640"/>
            <a:ext cx="4572000" cy="2677656"/>
          </a:xfrm>
          <a:prstGeom prst="rect">
            <a:avLst/>
          </a:prstGeom>
        </p:spPr>
        <p:txBody>
          <a:bodyPr>
            <a:spAutoFit/>
          </a:bodyPr>
          <a:lstStyle/>
          <a:p>
            <a:pPr algn="ctr"/>
            <a:r>
              <a:rPr lang="ru-RU" sz="2400" b="1" i="1" dirty="0">
                <a:solidFill>
                  <a:schemeClr val="accent1">
                    <a:lumMod val="50000"/>
                  </a:schemeClr>
                </a:solidFill>
              </a:rPr>
              <a:t>КАК ЗВАЛИ СОБАКУ, ВМЕСТО КОТОРОЙ ГЕРОЙ РАССКАЗА ПО ИМЕНИ МИХАИЛ ОДЕЛ СЕБЕ ОШЕЙНИК И СЕЛ НА ЦЕПЬ И ПОЧЕМУ ОН ЭТО СДЕЛАЛ</a:t>
            </a:r>
            <a:r>
              <a:rPr lang="ru-RU" b="1" i="1" dirty="0">
                <a:solidFill>
                  <a:schemeClr val="accent1">
                    <a:lumMod val="50000"/>
                  </a:schemeClr>
                </a:solidFill>
              </a:rPr>
              <a:t>?</a:t>
            </a:r>
          </a:p>
        </p:txBody>
      </p:sp>
      <p:sp>
        <p:nvSpPr>
          <p:cNvPr id="3" name="Прямоугольник 2"/>
          <p:cNvSpPr/>
          <p:nvPr/>
        </p:nvSpPr>
        <p:spPr>
          <a:xfrm>
            <a:off x="275184" y="5018369"/>
            <a:ext cx="4572000" cy="1200329"/>
          </a:xfrm>
          <a:prstGeom prst="rect">
            <a:avLst/>
          </a:prstGeom>
        </p:spPr>
        <p:txBody>
          <a:bodyPr>
            <a:spAutoFit/>
          </a:bodyPr>
          <a:lstStyle/>
          <a:p>
            <a:pPr algn="ctr"/>
            <a:r>
              <a:rPr lang="ru-RU" sz="2400" b="1" i="1" dirty="0">
                <a:solidFill>
                  <a:schemeClr val="accent1">
                    <a:lumMod val="50000"/>
                  </a:schemeClr>
                </a:solidFill>
              </a:rPr>
              <a:t>КОМУ ИЗ ПТИЦ ПОСВЯЩЕН РАССКАЗ «ТРУС»?</a:t>
            </a:r>
          </a:p>
        </p:txBody>
      </p:sp>
      <p:sp>
        <p:nvSpPr>
          <p:cNvPr id="4" name="Прямоугольник 3"/>
          <p:cNvSpPr/>
          <p:nvPr/>
        </p:nvSpPr>
        <p:spPr>
          <a:xfrm>
            <a:off x="2926477" y="2996952"/>
            <a:ext cx="4572000" cy="1200329"/>
          </a:xfrm>
          <a:prstGeom prst="rect">
            <a:avLst/>
          </a:prstGeom>
        </p:spPr>
        <p:txBody>
          <a:bodyPr>
            <a:spAutoFit/>
          </a:bodyPr>
          <a:lstStyle/>
          <a:p>
            <a:pPr algn="ctr"/>
            <a:r>
              <a:rPr lang="ru-RU" sz="2400" b="1" i="1" dirty="0">
                <a:solidFill>
                  <a:schemeClr val="accent1">
                    <a:lumMod val="50000"/>
                  </a:schemeClr>
                </a:solidFill>
              </a:rPr>
              <a:t>У КОГО ИЗ ЗВЕРЬКОВ (НОЧНЫХ) ПТИЧЬЕ ГНЕЗДЫШКО?</a:t>
            </a:r>
          </a:p>
        </p:txBody>
      </p:sp>
      <p:sp>
        <p:nvSpPr>
          <p:cNvPr id="6" name="Прямоугольник 5"/>
          <p:cNvSpPr/>
          <p:nvPr/>
        </p:nvSpPr>
        <p:spPr>
          <a:xfrm>
            <a:off x="5154737" y="2445889"/>
            <a:ext cx="1199367" cy="400110"/>
          </a:xfrm>
          <a:prstGeom prst="rect">
            <a:avLst/>
          </a:prstGeom>
        </p:spPr>
        <p:txBody>
          <a:bodyPr wrap="none">
            <a:spAutoFit/>
          </a:bodyPr>
          <a:lstStyle/>
          <a:p>
            <a:pPr algn="ctr"/>
            <a:r>
              <a:rPr lang="ru-RU" sz="2000" b="1" i="1" dirty="0" smtClean="0">
                <a:solidFill>
                  <a:srgbClr val="C00000"/>
                </a:solidFill>
              </a:rPr>
              <a:t>ПИРАТ</a:t>
            </a:r>
            <a:endParaRPr lang="ru-RU" sz="2000" b="1" i="1" dirty="0">
              <a:solidFill>
                <a:srgbClr val="C00000"/>
              </a:solidFill>
            </a:endParaRPr>
          </a:p>
        </p:txBody>
      </p:sp>
      <p:sp>
        <p:nvSpPr>
          <p:cNvPr id="7" name="Прямоугольник 6"/>
          <p:cNvSpPr/>
          <p:nvPr/>
        </p:nvSpPr>
        <p:spPr>
          <a:xfrm>
            <a:off x="2230688" y="6218698"/>
            <a:ext cx="5267789" cy="400110"/>
          </a:xfrm>
          <a:prstGeom prst="rect">
            <a:avLst/>
          </a:prstGeom>
        </p:spPr>
        <p:txBody>
          <a:bodyPr wrap="none">
            <a:spAutoFit/>
          </a:bodyPr>
          <a:lstStyle/>
          <a:p>
            <a:pPr algn="ctr"/>
            <a:r>
              <a:rPr lang="ru-RU" sz="2000" b="1" i="1" dirty="0" smtClean="0">
                <a:solidFill>
                  <a:srgbClr val="C00000"/>
                </a:solidFill>
              </a:rPr>
              <a:t>ПЕТУШОК КАРЛИКОВОЙ ПОРОДЫ</a:t>
            </a:r>
            <a:endParaRPr lang="ru-RU" sz="2000" b="1" i="1" dirty="0">
              <a:solidFill>
                <a:srgbClr val="C00000"/>
              </a:solidFill>
            </a:endParaRPr>
          </a:p>
        </p:txBody>
      </p:sp>
      <p:sp>
        <p:nvSpPr>
          <p:cNvPr id="8" name="Прямоугольник 7"/>
          <p:cNvSpPr/>
          <p:nvPr/>
        </p:nvSpPr>
        <p:spPr>
          <a:xfrm>
            <a:off x="5349076" y="4211960"/>
            <a:ext cx="2307042" cy="400110"/>
          </a:xfrm>
          <a:prstGeom prst="rect">
            <a:avLst/>
          </a:prstGeom>
        </p:spPr>
        <p:txBody>
          <a:bodyPr wrap="none">
            <a:spAutoFit/>
          </a:bodyPr>
          <a:lstStyle/>
          <a:p>
            <a:pPr algn="ctr"/>
            <a:r>
              <a:rPr lang="ru-RU" sz="2000" b="1" i="1" dirty="0" smtClean="0">
                <a:solidFill>
                  <a:srgbClr val="C00000"/>
                </a:solidFill>
              </a:rPr>
              <a:t>ЛЕСНАЯ СОНЯ</a:t>
            </a:r>
            <a:endParaRPr lang="ru-RU" sz="2000" b="1" i="1" dirty="0">
              <a:solidFill>
                <a:srgbClr val="C00000"/>
              </a:solidFill>
            </a:endParaRP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870" y="16024"/>
            <a:ext cx="2232248" cy="224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6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fade">
                                      <p:cBhvr>
                                        <p:cTn id="17" dur="500"/>
                                        <p:tgtEl>
                                          <p:spTgt spid="225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2"/>
                                        </p:tgtEl>
                                        <p:attrNameLst>
                                          <p:attrName>style.visibility</p:attrName>
                                        </p:attrNameLst>
                                      </p:cBhvr>
                                      <p:to>
                                        <p:strVal val="visible"/>
                                      </p:to>
                                    </p:set>
                                    <p:animEffect transition="in" filter="fade">
                                      <p:cBhvr>
                                        <p:cTn id="2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8008" y="836712"/>
            <a:ext cx="4572000" cy="923330"/>
          </a:xfrm>
          <a:prstGeom prst="rect">
            <a:avLst/>
          </a:prstGeom>
        </p:spPr>
        <p:txBody>
          <a:bodyPr>
            <a:spAutoFit/>
          </a:bodyPr>
          <a:lstStyle/>
          <a:p>
            <a:pPr algn="ctr"/>
            <a:r>
              <a:rPr lang="ru-RU" b="1" i="1" dirty="0" smtClean="0">
                <a:solidFill>
                  <a:schemeClr val="accent1">
                    <a:lumMod val="50000"/>
                  </a:schemeClr>
                </a:solidFill>
              </a:rPr>
              <a:t>Читатели очень ценят книги Максима Дмитриевича за их правдивость.</a:t>
            </a:r>
            <a:endParaRPr lang="ru-RU" b="1" i="1" dirty="0">
              <a:solidFill>
                <a:schemeClr val="accent1">
                  <a:lumMod val="50000"/>
                </a:schemeClr>
              </a:solidFill>
            </a:endParaRPr>
          </a:p>
        </p:txBody>
      </p:sp>
      <p:sp>
        <p:nvSpPr>
          <p:cNvPr id="3" name="Прямоугольник 2"/>
          <p:cNvSpPr/>
          <p:nvPr/>
        </p:nvSpPr>
        <p:spPr>
          <a:xfrm>
            <a:off x="1451043" y="2276871"/>
            <a:ext cx="4572000" cy="2031325"/>
          </a:xfrm>
          <a:prstGeom prst="rect">
            <a:avLst/>
          </a:prstGeom>
        </p:spPr>
        <p:txBody>
          <a:bodyPr>
            <a:spAutoFit/>
          </a:bodyPr>
          <a:lstStyle/>
          <a:p>
            <a:pPr algn="ctr"/>
            <a:r>
              <a:rPr lang="ru-RU" b="1" i="1" dirty="0" smtClean="0">
                <a:solidFill>
                  <a:schemeClr val="accent1">
                    <a:lumMod val="50000"/>
                  </a:schemeClr>
                </a:solidFill>
              </a:rPr>
              <a:t>И иллюстрации к своим рассказам Максим Дмитриевич старался подбирать реалистичные, сделанные с натуры. Много книг он оформил сам, своими рисунками и сделал к ним обложки.</a:t>
            </a:r>
            <a:endParaRPr lang="ru-RU" b="1" i="1" dirty="0">
              <a:solidFill>
                <a:schemeClr val="accent1">
                  <a:lumMod val="50000"/>
                </a:schemeClr>
              </a:solidFill>
            </a:endParaRPr>
          </a:p>
        </p:txBody>
      </p:sp>
      <p:sp>
        <p:nvSpPr>
          <p:cNvPr id="4" name="Прямоугольник 3"/>
          <p:cNvSpPr/>
          <p:nvPr/>
        </p:nvSpPr>
        <p:spPr>
          <a:xfrm>
            <a:off x="1547664" y="4797152"/>
            <a:ext cx="4572000" cy="923330"/>
          </a:xfrm>
          <a:prstGeom prst="rect">
            <a:avLst/>
          </a:prstGeom>
        </p:spPr>
        <p:txBody>
          <a:bodyPr>
            <a:spAutoFit/>
          </a:bodyPr>
          <a:lstStyle/>
          <a:p>
            <a:pPr algn="ctr"/>
            <a:r>
              <a:rPr lang="ru-RU" b="1" i="1" dirty="0" smtClean="0">
                <a:solidFill>
                  <a:schemeClr val="accent1">
                    <a:lumMod val="50000"/>
                  </a:schemeClr>
                </a:solidFill>
              </a:rPr>
              <a:t>А еще М.Д. Зверев - автор сценария художественного фильма «Крылатый подарок»</a:t>
            </a:r>
            <a:endParaRPr lang="ru-RU" b="1" i="1" dirty="0">
              <a:solidFill>
                <a:schemeClr val="accent1">
                  <a:lumMod val="50000"/>
                </a:schemeClr>
              </a:solidFill>
            </a:endParaRPr>
          </a:p>
        </p:txBody>
      </p:sp>
      <p:pic>
        <p:nvPicPr>
          <p:cNvPr id="2050" name="Picture 2" descr="C:\Documents and Settings\Администратор\Рабочий стол\ЗВЕРЕВ М\Porod011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964679"/>
            <a:ext cx="15875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Администратор\Рабочий стол\ЗВЕРЕВ М\Porod071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817" y="188640"/>
            <a:ext cx="3168352" cy="2355633"/>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612" y="2651817"/>
            <a:ext cx="2451100" cy="385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84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Администратор\Рабочий стол\ЗВЕРЕВ М\Porod001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8150"/>
            <a:ext cx="2180190" cy="342289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Documents and Settings\Администратор\Рабочий стол\ЗВЕРЕВ М\Porod021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305" y="620688"/>
            <a:ext cx="4458072" cy="277944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Documents and Settings\Администратор\Рабочий стол\ЗВЕРЕВ М\Uschb021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845520"/>
            <a:ext cx="4093233"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99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Documents and Settings\Администратор\Рабочий стол\ЗВЕРЕВ М\Uschb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08720"/>
            <a:ext cx="3030037" cy="4855636"/>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26165"/>
            <a:ext cx="3208655" cy="466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92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Администратор\Рабочий стол\ЗВЕРЕВ М\Tamgb001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2252550" cy="373360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Documents and Settings\Администратор\Рабочий стол\ЗВЕРЕВ М\Tamgb021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48880"/>
            <a:ext cx="4842579"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1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2924944"/>
            <a:ext cx="4572000" cy="3693319"/>
          </a:xfrm>
          <a:prstGeom prst="rect">
            <a:avLst/>
          </a:prstGeom>
        </p:spPr>
        <p:txBody>
          <a:bodyPr>
            <a:spAutoFit/>
          </a:bodyPr>
          <a:lstStyle/>
          <a:p>
            <a:pPr algn="ctr"/>
            <a:r>
              <a:rPr lang="ru-RU" b="1" i="1" dirty="0" smtClean="0">
                <a:solidFill>
                  <a:schemeClr val="accent1">
                    <a:lumMod val="50000"/>
                  </a:schemeClr>
                </a:solidFill>
              </a:rPr>
              <a:t>Ему присвоено звание народного писателя Казахстана, он дважды удостаивался звания лауреата Государственной премии Казахстана, награжден орденами, Трудового Красного Знамени, Дружбы народов, дважды орденами «Знак почета». После его смерти улица Грушевая, где практически прошла вся литературная деятельность писателя, названа именем Максима Зверева.</a:t>
            </a:r>
            <a:endParaRPr lang="ru-RU" b="1" i="1" dirty="0">
              <a:solidFill>
                <a:schemeClr val="accent1">
                  <a:lumMod val="50000"/>
                </a:schemeClr>
              </a:solidFill>
            </a:endParaRPr>
          </a:p>
        </p:txBody>
      </p:sp>
      <p:sp>
        <p:nvSpPr>
          <p:cNvPr id="3" name="Прямоугольник 2"/>
          <p:cNvSpPr/>
          <p:nvPr/>
        </p:nvSpPr>
        <p:spPr>
          <a:xfrm>
            <a:off x="323528" y="260648"/>
            <a:ext cx="4824536" cy="2031325"/>
          </a:xfrm>
          <a:prstGeom prst="rect">
            <a:avLst/>
          </a:prstGeom>
        </p:spPr>
        <p:txBody>
          <a:bodyPr wrap="square">
            <a:spAutoFit/>
          </a:bodyPr>
          <a:lstStyle/>
          <a:p>
            <a:pPr algn="ctr"/>
            <a:r>
              <a:rPr lang="ru-RU" b="1" i="1" dirty="0" smtClean="0">
                <a:solidFill>
                  <a:schemeClr val="accent1">
                    <a:lumMod val="50000"/>
                  </a:schemeClr>
                </a:solidFill>
              </a:rPr>
              <a:t>За книгу «У лесного костра» в 1953 г. ему присуждена литературная премия имени Абая.  Государственную премию Казахской ССР он получил в 1982 г. за автобиографическую повесть «Заимка в бору»</a:t>
            </a:r>
            <a:endParaRPr lang="ru-RU" b="1" i="1" dirty="0">
              <a:solidFill>
                <a:schemeClr val="accent1">
                  <a:lumMod val="50000"/>
                </a:schemeClr>
              </a:solidFill>
            </a:endParaRPr>
          </a:p>
        </p:txBody>
      </p:sp>
      <p:pic>
        <p:nvPicPr>
          <p:cNvPr id="4099" name="Picture 3" descr="C:\Documents and Settings\Администратор\Рабочий стол\ЗВЕРЕВ М\1001757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57650"/>
            <a:ext cx="172083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Администратор\Рабочий стол\ЗВЕРЕВ М\улица Зверев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140968"/>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8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7510" y="1700808"/>
            <a:ext cx="3672408" cy="4247317"/>
          </a:xfrm>
          <a:prstGeom prst="rect">
            <a:avLst/>
          </a:prstGeom>
        </p:spPr>
        <p:txBody>
          <a:bodyPr wrap="square">
            <a:spAutoFit/>
          </a:bodyPr>
          <a:lstStyle/>
          <a:p>
            <a:pPr algn="ctr"/>
            <a:r>
              <a:rPr lang="ru-RU" b="1" i="1" dirty="0" smtClean="0">
                <a:solidFill>
                  <a:schemeClr val="accent1">
                    <a:lumMod val="50000"/>
                  </a:schemeClr>
                </a:solidFill>
              </a:rPr>
              <a:t>Большая часть творчества писателя связана с природой Казахстана - его духовной и писательской родиной. Теперь, благодаря книгам </a:t>
            </a:r>
            <a:r>
              <a:rPr lang="ru-RU" b="1" i="1" dirty="0" err="1" smtClean="0">
                <a:solidFill>
                  <a:schemeClr val="accent1">
                    <a:lumMod val="50000"/>
                  </a:schemeClr>
                </a:solidFill>
              </a:rPr>
              <a:t>М.Д.Зверева</a:t>
            </a:r>
            <a:r>
              <a:rPr lang="ru-RU" b="1" i="1" dirty="0" smtClean="0">
                <a:solidFill>
                  <a:schemeClr val="accent1">
                    <a:lumMod val="50000"/>
                  </a:schemeClr>
                </a:solidFill>
              </a:rPr>
              <a:t>, природу Казахстана открывают для себя и миллионы читателей у нас и за рубежом</a:t>
            </a:r>
            <a:r>
              <a:rPr lang="ru-RU" b="1" i="1" dirty="0">
                <a:solidFill>
                  <a:schemeClr val="accent1">
                    <a:lumMod val="50000"/>
                  </a:schemeClr>
                </a:solidFill>
              </a:rPr>
              <a:t>. Его произведения печатаются также во Франции, Англии, Испании, Польше, Германии, на Кубе и в других странах мира.</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164" y="336639"/>
            <a:ext cx="42291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Documents and Settings\Администратор\Рабочий стол\ЗВЕРЕВ М\img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36639"/>
            <a:ext cx="2149314" cy="32305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Documents and Settings\Администратор\Рабочий стол\ЗВЕРЕВ М\M._Zverev__Zolotoj_sajgak._Povesti_i_rasskaz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302922"/>
            <a:ext cx="1732161" cy="2725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C:\Documents and Settings\Администратор\Рабочий стол\ЗВЕРЕВ М\Maksim_Zverev__Volchonok_iz_BetpakDal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164" y="4001210"/>
            <a:ext cx="19050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85872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1853</TotalTime>
  <Words>1185</Words>
  <Application>Microsoft Office PowerPoint</Application>
  <PresentationFormat>Экран (4:3)</PresentationFormat>
  <Paragraphs>106</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Эркер</vt:lpstr>
      <vt:lpstr>Максим Зверев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«Окно в природу»</vt:lpstr>
      <vt:lpstr>«Кладовая солнца»</vt:lpstr>
      <vt:lpstr>«От весны до весны»</vt:lpstr>
      <vt:lpstr>«Сказки бабушки черепахи»</vt:lpstr>
      <vt:lpstr>«На егерских кордонах»</vt:lpstr>
      <vt:lpstr>Презентация PowerPoint</vt:lpstr>
      <vt:lpstr>Презентация PowerPoint</vt:lpstr>
      <vt:lpstr>Из воспоминаний</vt:lpstr>
      <vt:lpstr>Презентация PowerPoint</vt:lpstr>
      <vt:lpstr>Стихи к рассказам </vt:lpstr>
      <vt:lpstr>ВИКТОРИНА    ПО      ПРОИЗВЕДЕНИЯМ                           МАКСИМА   ЗВЕРЕВА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Максим Зверев</dc:title>
  <dc:creator>Пользователь</dc:creator>
  <cp:lastModifiedBy>User</cp:lastModifiedBy>
  <cp:revision>106</cp:revision>
  <dcterms:created xsi:type="dcterms:W3CDTF">2015-04-22T04:56:22Z</dcterms:created>
  <dcterms:modified xsi:type="dcterms:W3CDTF">2025-09-17T06:47:12Z</dcterms:modified>
</cp:coreProperties>
</file>