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1985"/>
    <a:srgbClr val="A20E71"/>
    <a:srgbClr val="0A8CA6"/>
    <a:srgbClr val="3506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0261499-DC5D-433B-8AA1-81BCB9F0B7E6}" type="datetimeFigureOut">
              <a:rPr lang="ru-RU" smtClean="0"/>
              <a:t>17.10.2025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5A966C-BFE2-4DA1-A607-45E322157D9F}" type="slidenum">
              <a:rPr lang="ru-RU" smtClean="0"/>
              <a:t>‹#›</a:t>
            </a:fld>
            <a:endParaRPr lang="ru-RU"/>
          </a:p>
        </p:txBody>
      </p:sp>
    </p:spTree>
    <p:extLst>
      <p:ext uri="{BB962C8B-B14F-4D97-AF65-F5344CB8AC3E}">
        <p14:creationId xmlns:p14="http://schemas.microsoft.com/office/powerpoint/2010/main" val="320712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261499-DC5D-433B-8AA1-81BCB9F0B7E6}" type="datetimeFigureOut">
              <a:rPr lang="ru-RU" smtClean="0"/>
              <a:t>17.10.2025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5A966C-BFE2-4DA1-A607-45E322157D9F}" type="slidenum">
              <a:rPr lang="ru-RU" smtClean="0"/>
              <a:t>‹#›</a:t>
            </a:fld>
            <a:endParaRPr lang="ru-RU"/>
          </a:p>
        </p:txBody>
      </p:sp>
    </p:spTree>
    <p:extLst>
      <p:ext uri="{BB962C8B-B14F-4D97-AF65-F5344CB8AC3E}">
        <p14:creationId xmlns:p14="http://schemas.microsoft.com/office/powerpoint/2010/main" val="165939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261499-DC5D-433B-8AA1-81BCB9F0B7E6}" type="datetimeFigureOut">
              <a:rPr lang="ru-RU" smtClean="0"/>
              <a:t>17.10.2025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5A966C-BFE2-4DA1-A607-45E322157D9F}" type="slidenum">
              <a:rPr lang="ru-RU" smtClean="0"/>
              <a:t>‹#›</a:t>
            </a:fld>
            <a:endParaRPr lang="ru-RU"/>
          </a:p>
        </p:txBody>
      </p:sp>
    </p:spTree>
    <p:extLst>
      <p:ext uri="{BB962C8B-B14F-4D97-AF65-F5344CB8AC3E}">
        <p14:creationId xmlns:p14="http://schemas.microsoft.com/office/powerpoint/2010/main" val="113383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261499-DC5D-433B-8AA1-81BCB9F0B7E6}" type="datetimeFigureOut">
              <a:rPr lang="ru-RU" smtClean="0"/>
              <a:t>17.10.2025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5A966C-BFE2-4DA1-A607-45E322157D9F}" type="slidenum">
              <a:rPr lang="ru-RU" smtClean="0"/>
              <a:t>‹#›</a:t>
            </a:fld>
            <a:endParaRPr lang="ru-RU"/>
          </a:p>
        </p:txBody>
      </p:sp>
    </p:spTree>
    <p:extLst>
      <p:ext uri="{BB962C8B-B14F-4D97-AF65-F5344CB8AC3E}">
        <p14:creationId xmlns:p14="http://schemas.microsoft.com/office/powerpoint/2010/main" val="322091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0261499-DC5D-433B-8AA1-81BCB9F0B7E6}" type="datetimeFigureOut">
              <a:rPr lang="ru-RU" smtClean="0"/>
              <a:t>17.10.2025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5A966C-BFE2-4DA1-A607-45E322157D9F}" type="slidenum">
              <a:rPr lang="ru-RU" smtClean="0"/>
              <a:t>‹#›</a:t>
            </a:fld>
            <a:endParaRPr lang="ru-RU"/>
          </a:p>
        </p:txBody>
      </p:sp>
    </p:spTree>
    <p:extLst>
      <p:ext uri="{BB962C8B-B14F-4D97-AF65-F5344CB8AC3E}">
        <p14:creationId xmlns:p14="http://schemas.microsoft.com/office/powerpoint/2010/main" val="226314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0261499-DC5D-433B-8AA1-81BCB9F0B7E6}" type="datetimeFigureOut">
              <a:rPr lang="ru-RU" smtClean="0"/>
              <a:t>17.10.2025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5A966C-BFE2-4DA1-A607-45E322157D9F}" type="slidenum">
              <a:rPr lang="ru-RU" smtClean="0"/>
              <a:t>‹#›</a:t>
            </a:fld>
            <a:endParaRPr lang="ru-RU"/>
          </a:p>
        </p:txBody>
      </p:sp>
    </p:spTree>
    <p:extLst>
      <p:ext uri="{BB962C8B-B14F-4D97-AF65-F5344CB8AC3E}">
        <p14:creationId xmlns:p14="http://schemas.microsoft.com/office/powerpoint/2010/main" val="412031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0261499-DC5D-433B-8AA1-81BCB9F0B7E6}" type="datetimeFigureOut">
              <a:rPr lang="ru-RU" smtClean="0"/>
              <a:t>17.10.2025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35A966C-BFE2-4DA1-A607-45E322157D9F}" type="slidenum">
              <a:rPr lang="ru-RU" smtClean="0"/>
              <a:t>‹#›</a:t>
            </a:fld>
            <a:endParaRPr lang="ru-RU"/>
          </a:p>
        </p:txBody>
      </p:sp>
    </p:spTree>
    <p:extLst>
      <p:ext uri="{BB962C8B-B14F-4D97-AF65-F5344CB8AC3E}">
        <p14:creationId xmlns:p14="http://schemas.microsoft.com/office/powerpoint/2010/main" val="2889641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0261499-DC5D-433B-8AA1-81BCB9F0B7E6}" type="datetimeFigureOut">
              <a:rPr lang="ru-RU" smtClean="0"/>
              <a:t>17.10.2025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35A966C-BFE2-4DA1-A607-45E322157D9F}" type="slidenum">
              <a:rPr lang="ru-RU" smtClean="0"/>
              <a:t>‹#›</a:t>
            </a:fld>
            <a:endParaRPr lang="ru-RU"/>
          </a:p>
        </p:txBody>
      </p:sp>
    </p:spTree>
    <p:extLst>
      <p:ext uri="{BB962C8B-B14F-4D97-AF65-F5344CB8AC3E}">
        <p14:creationId xmlns:p14="http://schemas.microsoft.com/office/powerpoint/2010/main" val="333894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261499-DC5D-433B-8AA1-81BCB9F0B7E6}" type="datetimeFigureOut">
              <a:rPr lang="ru-RU" smtClean="0"/>
              <a:t>17.10.2025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35A966C-BFE2-4DA1-A607-45E322157D9F}" type="slidenum">
              <a:rPr lang="ru-RU" smtClean="0"/>
              <a:t>‹#›</a:t>
            </a:fld>
            <a:endParaRPr lang="ru-RU"/>
          </a:p>
        </p:txBody>
      </p:sp>
    </p:spTree>
    <p:extLst>
      <p:ext uri="{BB962C8B-B14F-4D97-AF65-F5344CB8AC3E}">
        <p14:creationId xmlns:p14="http://schemas.microsoft.com/office/powerpoint/2010/main" val="410376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0261499-DC5D-433B-8AA1-81BCB9F0B7E6}" type="datetimeFigureOut">
              <a:rPr lang="ru-RU" smtClean="0"/>
              <a:t>17.10.2025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5A966C-BFE2-4DA1-A607-45E322157D9F}" type="slidenum">
              <a:rPr lang="ru-RU" smtClean="0"/>
              <a:t>‹#›</a:t>
            </a:fld>
            <a:endParaRPr lang="ru-RU"/>
          </a:p>
        </p:txBody>
      </p:sp>
    </p:spTree>
    <p:extLst>
      <p:ext uri="{BB962C8B-B14F-4D97-AF65-F5344CB8AC3E}">
        <p14:creationId xmlns:p14="http://schemas.microsoft.com/office/powerpoint/2010/main" val="306182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0261499-DC5D-433B-8AA1-81BCB9F0B7E6}" type="datetimeFigureOut">
              <a:rPr lang="ru-RU" smtClean="0"/>
              <a:t>17.10.2025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5A966C-BFE2-4DA1-A607-45E322157D9F}" type="slidenum">
              <a:rPr lang="ru-RU" smtClean="0"/>
              <a:t>‹#›</a:t>
            </a:fld>
            <a:endParaRPr lang="ru-RU"/>
          </a:p>
        </p:txBody>
      </p:sp>
    </p:spTree>
    <p:extLst>
      <p:ext uri="{BB962C8B-B14F-4D97-AF65-F5344CB8AC3E}">
        <p14:creationId xmlns:p14="http://schemas.microsoft.com/office/powerpoint/2010/main" val="202783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61499-DC5D-433B-8AA1-81BCB9F0B7E6}" type="datetimeFigureOut">
              <a:rPr lang="ru-RU" smtClean="0"/>
              <a:t>17.10.2025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A966C-BFE2-4DA1-A607-45E322157D9F}" type="slidenum">
              <a:rPr lang="ru-RU" smtClean="0"/>
              <a:t>‹#›</a:t>
            </a:fld>
            <a:endParaRPr lang="ru-RU"/>
          </a:p>
        </p:txBody>
      </p:sp>
    </p:spTree>
    <p:extLst>
      <p:ext uri="{BB962C8B-B14F-4D97-AF65-F5344CB8AC3E}">
        <p14:creationId xmlns:p14="http://schemas.microsoft.com/office/powerpoint/2010/main" val="2204565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94419" y="3759175"/>
            <a:ext cx="7772400" cy="1470025"/>
          </a:xfrm>
        </p:spPr>
        <p:txBody>
          <a:bodyPr>
            <a:noAutofit/>
            <a:scene3d>
              <a:camera prst="perspectiveHeroicExtremeLeftFacing"/>
              <a:lightRig rig="threePt" dir="t"/>
            </a:scene3d>
          </a:bodyPr>
          <a:lstStyle/>
          <a:p>
            <a:r>
              <a:rPr lang="ru-RU" sz="6600" b="1" i="1" dirty="0" smtClean="0">
                <a:solidFill>
                  <a:srgbClr val="0070C0"/>
                </a:solidFill>
              </a:rPr>
              <a:t>П</a:t>
            </a:r>
            <a:r>
              <a:rPr lang="ru-RU" sz="6600" b="1" i="1" dirty="0" smtClean="0">
                <a:solidFill>
                  <a:srgbClr val="00B050"/>
                </a:solidFill>
              </a:rPr>
              <a:t>О</a:t>
            </a:r>
            <a:r>
              <a:rPr lang="ru-RU" sz="6600" b="1" i="1" dirty="0" smtClean="0">
                <a:solidFill>
                  <a:srgbClr val="C00000"/>
                </a:solidFill>
              </a:rPr>
              <a:t>Э</a:t>
            </a:r>
            <a:r>
              <a:rPr lang="ru-RU" sz="6600" b="1" i="1" dirty="0" smtClean="0">
                <a:solidFill>
                  <a:srgbClr val="00B0F0"/>
                </a:solidFill>
              </a:rPr>
              <a:t>Т</a:t>
            </a:r>
            <a:r>
              <a:rPr lang="ru-RU" sz="6600" b="1" i="1" dirty="0" smtClean="0">
                <a:solidFill>
                  <a:srgbClr val="FFC000"/>
                </a:solidFill>
              </a:rPr>
              <a:t>И</a:t>
            </a:r>
            <a:r>
              <a:rPr lang="ru-RU" sz="6600" b="1" i="1" dirty="0" smtClean="0">
                <a:solidFill>
                  <a:srgbClr val="7030A0"/>
                </a:solidFill>
              </a:rPr>
              <a:t>Ч</a:t>
            </a:r>
            <a:r>
              <a:rPr lang="ru-RU" sz="6600" b="1" i="1" dirty="0" smtClean="0">
                <a:solidFill>
                  <a:srgbClr val="FF0000"/>
                </a:solidFill>
              </a:rPr>
              <a:t>Е</a:t>
            </a:r>
            <a:r>
              <a:rPr lang="ru-RU" sz="6600" b="1" i="1" dirty="0" smtClean="0">
                <a:solidFill>
                  <a:srgbClr val="971985"/>
                </a:solidFill>
              </a:rPr>
              <a:t>С</a:t>
            </a:r>
            <a:r>
              <a:rPr lang="ru-RU" sz="6600" b="1" i="1" dirty="0" smtClean="0">
                <a:solidFill>
                  <a:srgbClr val="0A8CA6"/>
                </a:solidFill>
              </a:rPr>
              <a:t>К</a:t>
            </a:r>
            <a:r>
              <a:rPr lang="ru-RU" sz="6600" b="1" i="1" dirty="0" smtClean="0">
                <a:solidFill>
                  <a:srgbClr val="A20E71"/>
                </a:solidFill>
              </a:rPr>
              <a:t>И</a:t>
            </a:r>
            <a:r>
              <a:rPr lang="ru-RU" sz="6600" b="1" i="1" dirty="0" smtClean="0">
                <a:solidFill>
                  <a:srgbClr val="00B050"/>
                </a:solidFill>
              </a:rPr>
              <a:t>Й </a:t>
            </a:r>
            <a:r>
              <a:rPr lang="ru-RU" sz="6600" b="1" i="1" dirty="0" smtClean="0">
                <a:solidFill>
                  <a:schemeClr val="accent2">
                    <a:lumMod val="75000"/>
                  </a:schemeClr>
                </a:solidFill>
              </a:rPr>
              <a:t>З</a:t>
            </a:r>
            <a:r>
              <a:rPr lang="ru-RU" sz="6600" b="1" i="1" dirty="0" smtClean="0">
                <a:solidFill>
                  <a:srgbClr val="971985"/>
                </a:solidFill>
              </a:rPr>
              <a:t>В</a:t>
            </a:r>
            <a:r>
              <a:rPr lang="ru-RU" sz="6600" b="1" i="1" dirty="0" smtClean="0">
                <a:solidFill>
                  <a:srgbClr val="00B050"/>
                </a:solidFill>
              </a:rPr>
              <a:t>Е</a:t>
            </a:r>
            <a:r>
              <a:rPr lang="ru-RU" sz="6600" b="1" i="1" dirty="0" smtClean="0">
                <a:solidFill>
                  <a:schemeClr val="tx2">
                    <a:lumMod val="60000"/>
                    <a:lumOff val="40000"/>
                  </a:schemeClr>
                </a:solidFill>
              </a:rPr>
              <a:t>З</a:t>
            </a:r>
            <a:r>
              <a:rPr lang="ru-RU" sz="6600" b="1" i="1" dirty="0" smtClean="0">
                <a:solidFill>
                  <a:schemeClr val="accent6"/>
                </a:solidFill>
              </a:rPr>
              <a:t>Д</a:t>
            </a:r>
            <a:r>
              <a:rPr lang="ru-RU" sz="6600" b="1" i="1" dirty="0" smtClean="0">
                <a:solidFill>
                  <a:srgbClr val="FF0000"/>
                </a:solidFill>
              </a:rPr>
              <a:t>О</a:t>
            </a:r>
            <a:r>
              <a:rPr lang="ru-RU" sz="6600" b="1" i="1" dirty="0" smtClean="0">
                <a:solidFill>
                  <a:srgbClr val="7030A0"/>
                </a:solidFill>
              </a:rPr>
              <a:t>П</a:t>
            </a:r>
            <a:r>
              <a:rPr lang="ru-RU" sz="6600" b="1" i="1" dirty="0" smtClean="0">
                <a:solidFill>
                  <a:srgbClr val="C00000"/>
                </a:solidFill>
              </a:rPr>
              <a:t>А</a:t>
            </a:r>
            <a:r>
              <a:rPr lang="ru-RU" sz="6600" b="1" i="1" dirty="0" smtClean="0">
                <a:solidFill>
                  <a:srgbClr val="92D050"/>
                </a:solidFill>
              </a:rPr>
              <a:t>Д</a:t>
            </a:r>
            <a:endParaRPr lang="ru-RU" sz="6600" b="1" i="1" dirty="0">
              <a:solidFill>
                <a:srgbClr val="92D050"/>
              </a:solidFill>
            </a:endParaRPr>
          </a:p>
        </p:txBody>
      </p:sp>
      <p:sp>
        <p:nvSpPr>
          <p:cNvPr id="3" name="Подзаголовок 2"/>
          <p:cNvSpPr>
            <a:spLocks noGrp="1"/>
          </p:cNvSpPr>
          <p:nvPr>
            <p:ph type="subTitle" idx="1"/>
          </p:nvPr>
        </p:nvSpPr>
        <p:spPr>
          <a:xfrm>
            <a:off x="1411560" y="3617537"/>
            <a:ext cx="6400800" cy="1752600"/>
          </a:xfrm>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67" y="298876"/>
            <a:ext cx="2104506" cy="118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6678" y="125652"/>
            <a:ext cx="2090563" cy="11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89" y="4869160"/>
            <a:ext cx="1199209" cy="171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3082668"/>
            <a:ext cx="1290027" cy="1866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7650" y="5301208"/>
            <a:ext cx="1734309" cy="1359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6296" y="1484784"/>
            <a:ext cx="1451517" cy="197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128" y="4827087"/>
            <a:ext cx="1366266" cy="180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73967" y="1143676"/>
            <a:ext cx="9250417" cy="1938992"/>
          </a:xfrm>
          <a:prstGeom prst="rect">
            <a:avLst/>
          </a:prstGeom>
        </p:spPr>
        <p:txBody>
          <a:bodyPr wrap="none">
            <a:spAutoFit/>
            <a:scene3d>
              <a:camera prst="perspectiveContrastingRightFacing"/>
              <a:lightRig rig="threePt" dir="t"/>
            </a:scene3d>
          </a:bodyPr>
          <a:lstStyle/>
          <a:p>
            <a:r>
              <a:rPr lang="kk-KZ" sz="6000" b="1" dirty="0" smtClean="0">
                <a:solidFill>
                  <a:srgbClr val="00B050"/>
                </a:solidFill>
              </a:rPr>
              <a:t>П</a:t>
            </a:r>
            <a:r>
              <a:rPr lang="kk-KZ" sz="6000" b="1" dirty="0" smtClean="0">
                <a:solidFill>
                  <a:srgbClr val="C00000"/>
                </a:solidFill>
              </a:rPr>
              <a:t>О</a:t>
            </a:r>
            <a:r>
              <a:rPr lang="kk-KZ" sz="6000" b="1" dirty="0" smtClean="0">
                <a:solidFill>
                  <a:srgbClr val="0070C0"/>
                </a:solidFill>
              </a:rPr>
              <a:t>Э</a:t>
            </a:r>
            <a:r>
              <a:rPr lang="kk-KZ" sz="6000" b="1" dirty="0" smtClean="0">
                <a:solidFill>
                  <a:srgbClr val="A20E71"/>
                </a:solidFill>
              </a:rPr>
              <a:t>З</a:t>
            </a:r>
            <a:r>
              <a:rPr lang="kk-KZ" sz="6000" b="1" dirty="0" smtClean="0">
                <a:solidFill>
                  <a:srgbClr val="FFC000"/>
                </a:solidFill>
              </a:rPr>
              <a:t>И</a:t>
            </a:r>
            <a:r>
              <a:rPr lang="kk-KZ" sz="6000" b="1" dirty="0" smtClean="0">
                <a:solidFill>
                  <a:srgbClr val="7030A0"/>
                </a:solidFill>
              </a:rPr>
              <a:t>Я</a:t>
            </a:r>
            <a:r>
              <a:rPr lang="kk-KZ" sz="6000" b="1" dirty="0" smtClean="0">
                <a:solidFill>
                  <a:srgbClr val="0A8CA6"/>
                </a:solidFill>
              </a:rPr>
              <a:t>Л</a:t>
            </a:r>
            <a:r>
              <a:rPr lang="kk-KZ" sz="6000" b="1" dirty="0" smtClean="0">
                <a:solidFill>
                  <a:srgbClr val="971985"/>
                </a:solidFill>
              </a:rPr>
              <a:t>Ы</a:t>
            </a:r>
            <a:r>
              <a:rPr lang="kk-KZ" sz="6000" b="1" dirty="0" smtClean="0">
                <a:solidFill>
                  <a:srgbClr val="00B0F0"/>
                </a:solidFill>
              </a:rPr>
              <a:t>Қ </a:t>
            </a:r>
            <a:r>
              <a:rPr lang="kk-KZ" sz="6000" b="1" dirty="0" smtClean="0">
                <a:solidFill>
                  <a:srgbClr val="FF0000"/>
                </a:solidFill>
              </a:rPr>
              <a:t>Ж</a:t>
            </a:r>
            <a:r>
              <a:rPr lang="kk-KZ" sz="6000" b="1" dirty="0" smtClean="0">
                <a:solidFill>
                  <a:srgbClr val="FFC000"/>
                </a:solidFill>
              </a:rPr>
              <a:t>Ұ</a:t>
            </a:r>
            <a:r>
              <a:rPr lang="kk-KZ" sz="6000" b="1" dirty="0" smtClean="0">
                <a:solidFill>
                  <a:srgbClr val="00B050"/>
                </a:solidFill>
              </a:rPr>
              <a:t>Л</a:t>
            </a:r>
            <a:r>
              <a:rPr lang="kk-KZ" sz="6000" b="1" dirty="0" smtClean="0">
                <a:solidFill>
                  <a:schemeClr val="accent2">
                    <a:lumMod val="75000"/>
                  </a:schemeClr>
                </a:solidFill>
              </a:rPr>
              <a:t>Д</a:t>
            </a:r>
            <a:r>
              <a:rPr lang="kk-KZ" sz="6000" b="1" dirty="0" smtClean="0">
                <a:solidFill>
                  <a:srgbClr val="A20E71"/>
                </a:solidFill>
              </a:rPr>
              <a:t>Ы</a:t>
            </a:r>
            <a:r>
              <a:rPr lang="kk-KZ" sz="6000" b="1" dirty="0" smtClean="0">
                <a:solidFill>
                  <a:srgbClr val="00B050"/>
                </a:solidFill>
              </a:rPr>
              <a:t>З</a:t>
            </a:r>
            <a:r>
              <a:rPr lang="kk-KZ" sz="6000" b="1" dirty="0" smtClean="0">
                <a:solidFill>
                  <a:srgbClr val="C00000"/>
                </a:solidFill>
              </a:rPr>
              <a:t>Д</a:t>
            </a:r>
            <a:r>
              <a:rPr lang="kk-KZ" sz="6000" b="1" dirty="0" smtClean="0">
                <a:solidFill>
                  <a:srgbClr val="971985"/>
                </a:solidFill>
              </a:rPr>
              <a:t>А</a:t>
            </a:r>
            <a:r>
              <a:rPr lang="kk-KZ" sz="6000" b="1" dirty="0" smtClean="0">
                <a:solidFill>
                  <a:srgbClr val="7030A0"/>
                </a:solidFill>
              </a:rPr>
              <a:t>Р</a:t>
            </a:r>
            <a:r>
              <a:rPr lang="kk-KZ" sz="6000" b="1" dirty="0" smtClean="0"/>
              <a:t> </a:t>
            </a:r>
          </a:p>
          <a:p>
            <a:pPr algn="ctr"/>
            <a:r>
              <a:rPr lang="kk-KZ" sz="6000" b="1" dirty="0" smtClean="0">
                <a:solidFill>
                  <a:srgbClr val="C00000"/>
                </a:solidFill>
              </a:rPr>
              <a:t>Ш</a:t>
            </a:r>
            <a:r>
              <a:rPr lang="kk-KZ" sz="6000" b="1" dirty="0" smtClean="0">
                <a:solidFill>
                  <a:srgbClr val="7030A0"/>
                </a:solidFill>
              </a:rPr>
              <a:t>У</a:t>
            </a:r>
            <a:r>
              <a:rPr lang="kk-KZ" sz="6000" b="1" dirty="0" smtClean="0">
                <a:solidFill>
                  <a:srgbClr val="00B050"/>
                </a:solidFill>
              </a:rPr>
              <a:t>А</a:t>
            </a:r>
            <a:r>
              <a:rPr lang="kk-KZ" sz="6000" b="1" dirty="0" smtClean="0">
                <a:solidFill>
                  <a:schemeClr val="accent6">
                    <a:lumMod val="75000"/>
                  </a:schemeClr>
                </a:solidFill>
              </a:rPr>
              <a:t>Ғ</a:t>
            </a:r>
            <a:r>
              <a:rPr lang="kk-KZ" sz="6000" b="1" dirty="0" smtClean="0">
                <a:solidFill>
                  <a:srgbClr val="00B0F0"/>
                </a:solidFill>
              </a:rPr>
              <a:t>Ы</a:t>
            </a:r>
            <a:endParaRPr lang="ru-RU" sz="6000" b="1" dirty="0">
              <a:solidFill>
                <a:srgbClr val="00B0F0"/>
              </a:solidFill>
            </a:endParaRPr>
          </a:p>
        </p:txBody>
      </p:sp>
    </p:spTree>
    <p:extLst>
      <p:ext uri="{BB962C8B-B14F-4D97-AF65-F5344CB8AC3E}">
        <p14:creationId xmlns:p14="http://schemas.microsoft.com/office/powerpoint/2010/main" val="2351143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386902"/>
            <a:ext cx="6385081" cy="1569660"/>
          </a:xfrm>
          <a:prstGeom prst="rect">
            <a:avLst/>
          </a:prstGeom>
        </p:spPr>
        <p:txBody>
          <a:bodyPr wrap="none">
            <a:prstTxWarp prst="textChevro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9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Викторина</a:t>
            </a:r>
            <a:endParaRPr lang="ru-RU" sz="9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1115616" y="2420888"/>
            <a:ext cx="6534472" cy="954107"/>
          </a:xfrm>
          <a:prstGeom prst="rect">
            <a:avLst/>
          </a:prstGeom>
        </p:spPr>
        <p:txBody>
          <a:bodyPr wrap="square">
            <a:spAutoFit/>
          </a:bodyPr>
          <a:lstStyle/>
          <a:p>
            <a:pPr algn="ctr"/>
            <a:r>
              <a:rPr lang="ru-RU" sz="2800" b="1" i="1" dirty="0">
                <a:solidFill>
                  <a:srgbClr val="3506AA"/>
                </a:solidFill>
              </a:rPr>
              <a:t>Что просили животные в стихотворении - сказке «Телефон»</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501008"/>
            <a:ext cx="2201788" cy="220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621848"/>
            <a:ext cx="14097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7519" r="15415"/>
          <a:stretch/>
        </p:blipFill>
        <p:spPr bwMode="auto">
          <a:xfrm>
            <a:off x="6425445" y="3518520"/>
            <a:ext cx="2449286" cy="243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0357" y="4077072"/>
            <a:ext cx="208597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68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randombar(horizontal)">
                                      <p:cBhvr>
                                        <p:cTn id="1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010280"/>
            <a:ext cx="2510892" cy="335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691680" y="334905"/>
            <a:ext cx="6192688" cy="954107"/>
          </a:xfrm>
          <a:prstGeom prst="rect">
            <a:avLst/>
          </a:prstGeom>
        </p:spPr>
        <p:txBody>
          <a:bodyPr wrap="square">
            <a:spAutoFit/>
          </a:bodyPr>
          <a:lstStyle/>
          <a:p>
            <a:pPr lvl="0" algn="ctr"/>
            <a:r>
              <a:rPr lang="ru-RU" sz="2800" b="1" i="1" dirty="0">
                <a:solidFill>
                  <a:srgbClr val="3506AA"/>
                </a:solidFill>
              </a:rPr>
              <a:t>Что просили животные в стихотворении - сказке «Телефон»</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132856"/>
            <a:ext cx="1734666" cy="211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51707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3717032"/>
            <a:ext cx="2780928"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4252054"/>
            <a:ext cx="24574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46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randombar(horizont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randombar(horizontal)">
                                      <p:cBhvr>
                                        <p:cTn id="12"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916832"/>
            <a:ext cx="3755387" cy="523220"/>
          </a:xfrm>
          <a:prstGeom prst="rect">
            <a:avLst/>
          </a:prstGeom>
        </p:spPr>
        <p:txBody>
          <a:bodyPr wrap="none">
            <a:spAutoFit/>
          </a:bodyPr>
          <a:lstStyle/>
          <a:p>
            <a:r>
              <a:rPr lang="ru-RU" sz="2800" b="1" i="1" dirty="0">
                <a:solidFill>
                  <a:srgbClr val="7030A0"/>
                </a:solidFill>
              </a:rPr>
              <a:t>Кого бросила </a:t>
            </a:r>
            <a:r>
              <a:rPr lang="ru-RU" sz="2800" b="1" i="1" dirty="0" smtClean="0">
                <a:solidFill>
                  <a:srgbClr val="7030A0"/>
                </a:solidFill>
              </a:rPr>
              <a:t>хозяйка?</a:t>
            </a:r>
            <a:endParaRPr lang="ru-RU" sz="2800" b="1" i="1" dirty="0">
              <a:solidFill>
                <a:srgbClr val="7030A0"/>
              </a:solidFill>
            </a:endParaRPr>
          </a:p>
        </p:txBody>
      </p:sp>
      <p:sp>
        <p:nvSpPr>
          <p:cNvPr id="3" name="Прямоугольник 2"/>
          <p:cNvSpPr/>
          <p:nvPr/>
        </p:nvSpPr>
        <p:spPr>
          <a:xfrm>
            <a:off x="1547664" y="684421"/>
            <a:ext cx="6475171" cy="646331"/>
          </a:xfrm>
          <a:prstGeom prst="rect">
            <a:avLst/>
          </a:prstGeom>
        </p:spPr>
        <p:txBody>
          <a:bodyPr wrap="none">
            <a:prstTxWarp prst="textChevron">
              <a:avLst/>
            </a:prstTxWarp>
            <a:spAutoFit/>
          </a:bodyPr>
          <a:lstStyle/>
          <a:p>
            <a:r>
              <a:rPr lang="ru-RU" sz="3600" b="1" i="1" dirty="0" smtClean="0">
                <a:solidFill>
                  <a:srgbClr val="0A8CA6"/>
                </a:solidFill>
              </a:rPr>
              <a:t>Цикл стихотворений </a:t>
            </a:r>
            <a:r>
              <a:rPr lang="ru-RU" sz="3600" b="1" i="1" dirty="0" err="1" smtClean="0">
                <a:solidFill>
                  <a:srgbClr val="0A8CA6"/>
                </a:solidFill>
              </a:rPr>
              <a:t>А.Барто</a:t>
            </a:r>
            <a:r>
              <a:rPr lang="ru-RU" sz="3600" b="1" i="1" dirty="0" smtClean="0">
                <a:solidFill>
                  <a:srgbClr val="0A8CA6"/>
                </a:solidFill>
              </a:rPr>
              <a:t> «Игрушки»</a:t>
            </a:r>
            <a:endParaRPr lang="ru-RU" sz="3600" b="1" i="1" dirty="0">
              <a:solidFill>
                <a:srgbClr val="0A8CA6"/>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83" y="2475955"/>
            <a:ext cx="330806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932040" y="5229200"/>
            <a:ext cx="3744936" cy="523220"/>
          </a:xfrm>
          <a:prstGeom prst="rect">
            <a:avLst/>
          </a:prstGeom>
        </p:spPr>
        <p:txBody>
          <a:bodyPr wrap="none">
            <a:spAutoFit/>
          </a:bodyPr>
          <a:lstStyle/>
          <a:p>
            <a:r>
              <a:rPr lang="ru-RU" sz="2800" b="1" i="1" dirty="0">
                <a:solidFill>
                  <a:srgbClr val="7030A0"/>
                </a:solidFill>
              </a:rPr>
              <a:t>Кому оторвали лапу?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506" y="1916832"/>
            <a:ext cx="3713967" cy="27818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89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randombar(horizontal)">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831522"/>
            <a:ext cx="7908575" cy="584775"/>
          </a:xfrm>
          <a:prstGeom prst="rect">
            <a:avLst/>
          </a:prstGeom>
        </p:spPr>
        <p:txBody>
          <a:bodyPr wrap="none">
            <a:prstTxWarp prst="textChevronInverted">
              <a:avLst/>
            </a:prstTxWarp>
            <a:spAutoFit/>
          </a:bodyPr>
          <a:lstStyle/>
          <a:p>
            <a:r>
              <a:rPr lang="ru-RU" sz="3200" b="1" i="1" dirty="0">
                <a:solidFill>
                  <a:srgbClr val="0A8CA6"/>
                </a:solidFill>
              </a:rPr>
              <a:t>Цикл стихотворений </a:t>
            </a:r>
            <a:r>
              <a:rPr lang="ru-RU" sz="3200" b="1" i="1" dirty="0" err="1">
                <a:solidFill>
                  <a:srgbClr val="0A8CA6"/>
                </a:solidFill>
              </a:rPr>
              <a:t>А.Барто</a:t>
            </a:r>
            <a:r>
              <a:rPr lang="ru-RU" sz="3200" b="1" i="1" dirty="0">
                <a:solidFill>
                  <a:srgbClr val="0A8CA6"/>
                </a:solidFill>
              </a:rPr>
              <a:t> «Игрушки»</a:t>
            </a:r>
          </a:p>
        </p:txBody>
      </p:sp>
      <p:sp>
        <p:nvSpPr>
          <p:cNvPr id="3" name="Прямоугольник 2"/>
          <p:cNvSpPr/>
          <p:nvPr/>
        </p:nvSpPr>
        <p:spPr>
          <a:xfrm>
            <a:off x="251520" y="2276872"/>
            <a:ext cx="4356577" cy="523220"/>
          </a:xfrm>
          <a:prstGeom prst="rect">
            <a:avLst/>
          </a:prstGeom>
        </p:spPr>
        <p:txBody>
          <a:bodyPr wrap="none">
            <a:spAutoFit/>
          </a:bodyPr>
          <a:lstStyle/>
          <a:p>
            <a:r>
              <a:rPr lang="ru-RU" sz="2800" b="1" i="1" dirty="0">
                <a:solidFill>
                  <a:srgbClr val="7030A0"/>
                </a:solidFill>
              </a:rPr>
              <a:t>Что уронила Таня в реку?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03" y="3140968"/>
            <a:ext cx="273630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139952" y="5363007"/>
            <a:ext cx="4743863" cy="523220"/>
          </a:xfrm>
          <a:prstGeom prst="rect">
            <a:avLst/>
          </a:prstGeom>
        </p:spPr>
        <p:txBody>
          <a:bodyPr wrap="none">
            <a:spAutoFit/>
          </a:bodyPr>
          <a:lstStyle/>
          <a:p>
            <a:r>
              <a:rPr lang="ru-RU" sz="2800" b="1" i="1" dirty="0">
                <a:solidFill>
                  <a:srgbClr val="7030A0"/>
                </a:solidFill>
              </a:rPr>
              <a:t>Кто шёл по доске, вздыхая? </a:t>
            </a:r>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3937"/>
          <a:stretch/>
        </p:blipFill>
        <p:spPr bwMode="auto">
          <a:xfrm>
            <a:off x="4788023" y="1700808"/>
            <a:ext cx="3765081" cy="32403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09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randombar(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randombar(horizontal)">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836712"/>
            <a:ext cx="6912768" cy="954107"/>
          </a:xfrm>
          <a:prstGeom prst="rect">
            <a:avLst/>
          </a:prstGeom>
        </p:spPr>
        <p:txBody>
          <a:bodyPr wrap="square">
            <a:spAutoFit/>
            <a:scene3d>
              <a:camera prst="isometricOffAxis1Right"/>
              <a:lightRig rig="threePt" dir="t"/>
            </a:scene3d>
          </a:bodyPr>
          <a:lstStyle/>
          <a:p>
            <a:pPr algn="ctr"/>
            <a:r>
              <a:rPr lang="ru-RU" sz="2800" b="1" i="1" dirty="0">
                <a:solidFill>
                  <a:srgbClr val="00B050"/>
                </a:solidFill>
              </a:rPr>
              <a:t>В каком произведении посуда перевоспитала свою хозяйку?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628800"/>
            <a:ext cx="5029150" cy="2816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5157192"/>
            <a:ext cx="3573286" cy="646331"/>
          </a:xfrm>
          <a:prstGeom prst="rect">
            <a:avLst/>
          </a:prstGeom>
        </p:spPr>
        <p:txBody>
          <a:bodyPr wrap="none">
            <a:spAutoFit/>
          </a:bodyPr>
          <a:lstStyle/>
          <a:p>
            <a:r>
              <a:rPr lang="ru-RU" sz="3600" b="1" i="1" dirty="0" smtClean="0">
                <a:solidFill>
                  <a:schemeClr val="accent3">
                    <a:lumMod val="75000"/>
                  </a:schemeClr>
                </a:solidFill>
                <a:effectLst>
                  <a:glow rad="139700">
                    <a:schemeClr val="accent3">
                      <a:satMod val="175000"/>
                      <a:alpha val="40000"/>
                    </a:schemeClr>
                  </a:glow>
                </a:effectLst>
              </a:rPr>
              <a:t>ФЕДОРИНО ГОРЕ</a:t>
            </a:r>
            <a:endParaRPr lang="ru-RU" sz="3600" b="1" i="1" dirty="0">
              <a:solidFill>
                <a:schemeClr val="accent3">
                  <a:lumMod val="75000"/>
                </a:schemeClr>
              </a:solidFill>
              <a:effectLst>
                <a:glow rad="139700">
                  <a:schemeClr val="accent3">
                    <a:satMod val="175000"/>
                    <a:alpha val="40000"/>
                  </a:schemeClr>
                </a:glow>
              </a:effectLst>
            </a:endParaRPr>
          </a:p>
        </p:txBody>
      </p:sp>
    </p:spTree>
    <p:extLst>
      <p:ext uri="{BB962C8B-B14F-4D97-AF65-F5344CB8AC3E}">
        <p14:creationId xmlns:p14="http://schemas.microsoft.com/office/powerpoint/2010/main" val="79138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20688"/>
            <a:ext cx="8485464" cy="584775"/>
          </a:xfrm>
          <a:prstGeom prst="rect">
            <a:avLst/>
          </a:prstGeom>
        </p:spPr>
        <p:txBody>
          <a:bodyPr wrap="none">
            <a:prstTxWarp prst="textChevro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Как называется стихотворение в котором</a:t>
            </a:r>
            <a:endParaRPr lang="ru-RU" sz="3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467544" y="1844824"/>
            <a:ext cx="5886400" cy="954107"/>
          </a:xfrm>
          <a:prstGeom prst="rect">
            <a:avLst/>
          </a:prstGeom>
        </p:spPr>
        <p:txBody>
          <a:bodyPr wrap="square">
            <a:spAutoFit/>
          </a:bodyPr>
          <a:lstStyle/>
          <a:p>
            <a:r>
              <a:rPr lang="ru-RU" sz="2800" b="1" i="1" dirty="0">
                <a:solidFill>
                  <a:srgbClr val="3506AA"/>
                </a:solidFill>
              </a:rPr>
              <a:t>Свинки замяукали – мяу – мяу, </a:t>
            </a:r>
          </a:p>
          <a:p>
            <a:r>
              <a:rPr lang="ru-RU" sz="2800" b="1" i="1" dirty="0" smtClean="0">
                <a:solidFill>
                  <a:srgbClr val="3506AA"/>
                </a:solidFill>
              </a:rPr>
              <a:t>Кошечки захрюкали </a:t>
            </a:r>
            <a:r>
              <a:rPr lang="ru-RU" sz="2800" b="1" i="1" dirty="0">
                <a:solidFill>
                  <a:srgbClr val="3506AA"/>
                </a:solidFill>
              </a:rPr>
              <a:t>- хрю- </a:t>
            </a:r>
            <a:r>
              <a:rPr lang="ru-RU" sz="2800" b="1" i="1" dirty="0" smtClean="0">
                <a:solidFill>
                  <a:srgbClr val="3506AA"/>
                </a:solidFill>
              </a:rPr>
              <a:t>хрю</a:t>
            </a:r>
            <a:endParaRPr lang="ru-RU" sz="2800" b="1" i="1" dirty="0">
              <a:solidFill>
                <a:srgbClr val="3506AA"/>
              </a:solidFill>
            </a:endParaRPr>
          </a:p>
        </p:txBody>
      </p:sp>
      <p:sp>
        <p:nvSpPr>
          <p:cNvPr id="5" name="Прямоугольник 4"/>
          <p:cNvSpPr/>
          <p:nvPr/>
        </p:nvSpPr>
        <p:spPr>
          <a:xfrm>
            <a:off x="4355976" y="5373216"/>
            <a:ext cx="4572000" cy="954107"/>
          </a:xfrm>
          <a:prstGeom prst="rect">
            <a:avLst/>
          </a:prstGeom>
        </p:spPr>
        <p:txBody>
          <a:bodyPr>
            <a:spAutoFit/>
          </a:bodyPr>
          <a:lstStyle/>
          <a:p>
            <a:pPr algn="ctr"/>
            <a:r>
              <a:rPr lang="ru-RU" sz="2800" b="1" i="1" dirty="0">
                <a:solidFill>
                  <a:srgbClr val="7030A0"/>
                </a:solidFill>
              </a:rPr>
              <a:t>Как звали мальчика, который ничему не верил?</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87" y="3140968"/>
            <a:ext cx="4194109" cy="22902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961" y="1484784"/>
            <a:ext cx="352839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6876256" y="4588562"/>
            <a:ext cx="1592103" cy="769441"/>
          </a:xfrm>
          <a:prstGeom prst="rect">
            <a:avLst/>
          </a:prstGeom>
        </p:spPr>
        <p:txBody>
          <a:bodyPr wrap="none">
            <a:spAutoFit/>
          </a:bodyPr>
          <a:lstStyle/>
          <a:p>
            <a:r>
              <a:rPr lang="ru-RU" sz="4400" b="1" i="1" dirty="0" smtClean="0">
                <a:solidFill>
                  <a:srgbClr val="C00000"/>
                </a:solidFill>
              </a:rPr>
              <a:t>Фома</a:t>
            </a:r>
            <a:endParaRPr lang="ru-RU" sz="4400" b="1" i="1" dirty="0">
              <a:solidFill>
                <a:srgbClr val="C00000"/>
              </a:solidFill>
            </a:endParaRPr>
          </a:p>
        </p:txBody>
      </p:sp>
    </p:spTree>
    <p:extLst>
      <p:ext uri="{BB962C8B-B14F-4D97-AF65-F5344CB8AC3E}">
        <p14:creationId xmlns:p14="http://schemas.microsoft.com/office/powerpoint/2010/main" val="289269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9563" y="395953"/>
            <a:ext cx="7025128" cy="584775"/>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3200" b="1" i="1" dirty="0">
                <a:ln/>
                <a:solidFill>
                  <a:srgbClr val="971985"/>
                </a:solidFill>
              </a:rPr>
              <a:t>Какое прозвище было у дяди Степы? </a:t>
            </a:r>
          </a:p>
        </p:txBody>
      </p:sp>
      <p:sp>
        <p:nvSpPr>
          <p:cNvPr id="3" name="Прямоугольник 2"/>
          <p:cNvSpPr/>
          <p:nvPr/>
        </p:nvSpPr>
        <p:spPr>
          <a:xfrm>
            <a:off x="5220072" y="2646189"/>
            <a:ext cx="2263761" cy="769441"/>
          </a:xfrm>
          <a:prstGeom prst="rect">
            <a:avLst/>
          </a:prstGeom>
        </p:spPr>
        <p:txBody>
          <a:bodyPr wrap="none">
            <a:spAutoFit/>
          </a:bodyPr>
          <a:lstStyle/>
          <a:p>
            <a:r>
              <a:rPr lang="ru-RU" sz="4400" b="1" i="1" dirty="0">
                <a:solidFill>
                  <a:srgbClr val="00B050"/>
                </a:solidFill>
              </a:rPr>
              <a:t>Каланча</a:t>
            </a:r>
          </a:p>
        </p:txBody>
      </p:sp>
      <p:sp>
        <p:nvSpPr>
          <p:cNvPr id="4" name="Прямоугольник 3"/>
          <p:cNvSpPr/>
          <p:nvPr/>
        </p:nvSpPr>
        <p:spPr>
          <a:xfrm>
            <a:off x="1411438" y="5013176"/>
            <a:ext cx="6170279"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b="1" i="1" dirty="0">
                <a:ln w="11430"/>
                <a:solidFill>
                  <a:srgbClr val="971985"/>
                </a:solidFill>
                <a:effectLst>
                  <a:outerShdw blurRad="50800" dist="39000" dir="5460000" algn="tl">
                    <a:srgbClr val="000000">
                      <a:alpha val="38000"/>
                    </a:srgbClr>
                  </a:outerShdw>
                </a:effectLst>
              </a:rPr>
              <a:t>Назовите фамилию дяди </a:t>
            </a:r>
            <a:r>
              <a:rPr lang="ru-RU" sz="3200" b="1" i="1" dirty="0" smtClean="0">
                <a:ln w="11430"/>
                <a:solidFill>
                  <a:srgbClr val="971985"/>
                </a:solidFill>
                <a:effectLst>
                  <a:outerShdw blurRad="50800" dist="39000" dir="5460000" algn="tl">
                    <a:srgbClr val="000000">
                      <a:alpha val="38000"/>
                    </a:srgbClr>
                  </a:outerShdw>
                </a:effectLst>
              </a:rPr>
              <a:t>Стёпы</a:t>
            </a:r>
            <a:endParaRPr lang="ru-RU" sz="3200" b="1" i="1" dirty="0">
              <a:ln w="11430"/>
              <a:solidFill>
                <a:srgbClr val="971985"/>
              </a:solidFill>
              <a:effectLst>
                <a:outerShdw blurRad="50800" dist="39000" dir="5460000" algn="tl">
                  <a:srgbClr val="000000">
                    <a:alpha val="38000"/>
                  </a:srgbClr>
                </a:outerShdw>
              </a:effectLst>
            </a:endParaRPr>
          </a:p>
        </p:txBody>
      </p:sp>
      <p:sp>
        <p:nvSpPr>
          <p:cNvPr id="5" name="Прямоугольник 4"/>
          <p:cNvSpPr/>
          <p:nvPr/>
        </p:nvSpPr>
        <p:spPr>
          <a:xfrm>
            <a:off x="6516216" y="5763944"/>
            <a:ext cx="2231701" cy="646331"/>
          </a:xfrm>
          <a:prstGeom prst="rect">
            <a:avLst/>
          </a:prstGeom>
        </p:spPr>
        <p:txBody>
          <a:bodyPr wrap="none">
            <a:spAutoFit/>
          </a:bodyPr>
          <a:lstStyle/>
          <a:p>
            <a:r>
              <a:rPr lang="ru-RU" sz="3600" b="1" i="1" dirty="0">
                <a:solidFill>
                  <a:srgbClr val="0A8CA6"/>
                </a:solidFill>
              </a:rPr>
              <a:t>Степанов</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3957026" cy="36683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7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5316959"/>
            <a:ext cx="4572000" cy="646331"/>
          </a:xfrm>
          <a:prstGeom prst="rect">
            <a:avLst/>
          </a:prstGeom>
        </p:spPr>
        <p:txBody>
          <a:bodyPr>
            <a:spAutoFit/>
          </a:bodyPr>
          <a:lstStyle/>
          <a:p>
            <a:endParaRPr lang="ru-RU" dirty="0"/>
          </a:p>
          <a:p>
            <a:endParaRPr lang="ru-RU" dirty="0"/>
          </a:p>
        </p:txBody>
      </p:sp>
      <p:sp>
        <p:nvSpPr>
          <p:cNvPr id="3" name="Прямоугольник 2"/>
          <p:cNvSpPr/>
          <p:nvPr/>
        </p:nvSpPr>
        <p:spPr>
          <a:xfrm>
            <a:off x="500945" y="836712"/>
            <a:ext cx="7992888"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i="1" dirty="0">
                <a:ln w="11430"/>
                <a:solidFill>
                  <a:srgbClr val="A20E71"/>
                </a:solidFill>
                <a:effectLst>
                  <a:outerShdw blurRad="50800" dist="39000" dir="5460000" algn="tl">
                    <a:srgbClr val="000000">
                      <a:alpha val="38000"/>
                    </a:srgbClr>
                  </a:outerShdw>
                </a:effectLst>
              </a:rPr>
              <a:t>Назовите профессии, которые дети перечисляют в </a:t>
            </a:r>
            <a:r>
              <a:rPr lang="ru-RU" sz="2400" b="1" i="1" dirty="0" smtClean="0">
                <a:ln w="11430"/>
                <a:solidFill>
                  <a:srgbClr val="A20E71"/>
                </a:solidFill>
                <a:effectLst>
                  <a:outerShdw blurRad="50800" dist="39000" dir="5460000" algn="tl">
                    <a:srgbClr val="000000">
                      <a:alpha val="38000"/>
                    </a:srgbClr>
                  </a:outerShdw>
                </a:effectLst>
              </a:rPr>
              <a:t>стихотворении «А что у вас?»</a:t>
            </a:r>
            <a:endParaRPr lang="ru-RU" sz="2400" b="1" i="1" dirty="0">
              <a:ln w="11430"/>
              <a:solidFill>
                <a:srgbClr val="A20E71"/>
              </a:solidFill>
              <a:effectLst>
                <a:outerShdw blurRad="50800" dist="39000" dir="5460000" algn="tl">
                  <a:srgbClr val="000000">
                    <a:alpha val="38000"/>
                  </a:srgbClr>
                </a:outerShdw>
              </a:effectLst>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250159"/>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68" y="1772816"/>
            <a:ext cx="22193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b="5370"/>
          <a:stretch/>
        </p:blipFill>
        <p:spPr bwMode="auto">
          <a:xfrm>
            <a:off x="6906741" y="1370527"/>
            <a:ext cx="1752600" cy="246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6941" y="2348880"/>
            <a:ext cx="18192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407707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b="8985"/>
          <a:stretch/>
        </p:blipFill>
        <p:spPr bwMode="auto">
          <a:xfrm>
            <a:off x="2819087" y="2828892"/>
            <a:ext cx="1676400" cy="248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168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92696"/>
            <a:ext cx="4572000" cy="1938992"/>
          </a:xfrm>
          <a:prstGeom prst="rect">
            <a:avLst/>
          </a:prstGeom>
        </p:spPr>
        <p:txBody>
          <a:bodyPr>
            <a:spAutoFit/>
          </a:bodyPr>
          <a:lstStyle/>
          <a:p>
            <a:r>
              <a:rPr lang="ru-RU" sz="2400" b="1" i="1" dirty="0">
                <a:solidFill>
                  <a:srgbClr val="C00000"/>
                </a:solidFill>
              </a:rPr>
              <a:t>Цель:</a:t>
            </a:r>
            <a:r>
              <a:rPr lang="ru-RU" dirty="0"/>
              <a:t> </a:t>
            </a:r>
            <a:r>
              <a:rPr lang="ru-RU" b="1" i="1" dirty="0">
                <a:solidFill>
                  <a:srgbClr val="002060"/>
                </a:solidFill>
              </a:rPr>
              <a:t>популяризация чтения, воспитание любви к поэзии, помощь в  развитии памяти и увеличении словарного запаса. </a:t>
            </a:r>
          </a:p>
          <a:p>
            <a:r>
              <a:rPr lang="ru-RU" sz="2400" b="1" i="1" dirty="0">
                <a:solidFill>
                  <a:srgbClr val="C00000"/>
                </a:solidFill>
              </a:rPr>
              <a:t>Задачи:</a:t>
            </a:r>
            <a:r>
              <a:rPr lang="ru-RU" dirty="0"/>
              <a:t> </a:t>
            </a:r>
            <a:r>
              <a:rPr lang="ru-RU" b="1" i="1" dirty="0">
                <a:solidFill>
                  <a:srgbClr val="002060"/>
                </a:solidFill>
              </a:rPr>
              <a:t>развитие речевых навыков, улучшение навыков ораторства.</a:t>
            </a:r>
          </a:p>
        </p:txBody>
      </p:sp>
      <p:sp>
        <p:nvSpPr>
          <p:cNvPr id="3" name="Прямоугольник 2"/>
          <p:cNvSpPr/>
          <p:nvPr/>
        </p:nvSpPr>
        <p:spPr>
          <a:xfrm>
            <a:off x="816968" y="2564904"/>
            <a:ext cx="4572000" cy="2492990"/>
          </a:xfrm>
          <a:prstGeom prst="rect">
            <a:avLst/>
          </a:prstGeom>
        </p:spPr>
        <p:txBody>
          <a:bodyPr>
            <a:spAutoFit/>
          </a:bodyPr>
          <a:lstStyle/>
          <a:p>
            <a:r>
              <a:rPr lang="ru-RU" sz="2400" b="1" i="1" dirty="0">
                <a:solidFill>
                  <a:srgbClr val="C00000"/>
                </a:solidFill>
              </a:rPr>
              <a:t>Оценочные критерии:</a:t>
            </a:r>
            <a:r>
              <a:rPr lang="ru-RU" sz="2400" b="1" i="1" dirty="0"/>
              <a:t>  </a:t>
            </a:r>
            <a:r>
              <a:rPr lang="ru-RU" b="1" i="1" dirty="0">
                <a:solidFill>
                  <a:srgbClr val="002060"/>
                </a:solidFill>
              </a:rPr>
              <a:t>артистизм, дикция, выразительность чтения и четкость произношения слов.</a:t>
            </a:r>
          </a:p>
          <a:p>
            <a:r>
              <a:rPr lang="ru-RU" sz="2400" b="1" i="1" dirty="0">
                <a:solidFill>
                  <a:srgbClr val="C00000"/>
                </a:solidFill>
              </a:rPr>
              <a:t>Номинации конкурса: </a:t>
            </a:r>
          </a:p>
          <a:p>
            <a:r>
              <a:rPr lang="ru-RU" b="1" i="1" dirty="0"/>
              <a:t> </a:t>
            </a:r>
            <a:r>
              <a:rPr lang="ru-RU" b="1" i="1" dirty="0">
                <a:solidFill>
                  <a:srgbClr val="002060"/>
                </a:solidFill>
              </a:rPr>
              <a:t>«За артистизм и выразительность исполнения» </a:t>
            </a:r>
          </a:p>
          <a:p>
            <a:r>
              <a:rPr lang="ru-RU" b="1" i="1" dirty="0">
                <a:solidFill>
                  <a:srgbClr val="002060"/>
                </a:solidFill>
              </a:rPr>
              <a:t> «За чистоту произношения» </a:t>
            </a:r>
          </a:p>
          <a:p>
            <a:r>
              <a:rPr lang="ru-RU" b="1" i="1" dirty="0">
                <a:solidFill>
                  <a:srgbClr val="002060"/>
                </a:solidFill>
              </a:rPr>
              <a:t> «За четкость речи»...</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581128"/>
            <a:ext cx="3415515"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304764"/>
            <a:ext cx="392043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194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3968" y="620688"/>
            <a:ext cx="4572000" cy="4247317"/>
          </a:xfrm>
          <a:prstGeom prst="rect">
            <a:avLst/>
          </a:prstGeom>
        </p:spPr>
        <p:txBody>
          <a:bodyPr>
            <a:spAutoFit/>
          </a:bodyPr>
          <a:lstStyle/>
          <a:p>
            <a:pPr algn="ctr"/>
            <a:r>
              <a:rPr lang="ru-RU" b="1" i="1" dirty="0">
                <a:solidFill>
                  <a:srgbClr val="002060"/>
                </a:solidFill>
              </a:rPr>
              <a:t>Цикл стихотворений Агнии </a:t>
            </a:r>
            <a:r>
              <a:rPr lang="ru-RU" b="1" i="1" dirty="0" err="1">
                <a:solidFill>
                  <a:srgbClr val="002060"/>
                </a:solidFill>
              </a:rPr>
              <a:t>Барто</a:t>
            </a:r>
            <a:r>
              <a:rPr lang="ru-RU" b="1" i="1" dirty="0">
                <a:solidFill>
                  <a:srgbClr val="002060"/>
                </a:solidFill>
              </a:rPr>
              <a:t> «Игрушки» — это сборник коротких, легко запоминающихся стихотворений, написанных в 1930-е годы, о повседневных событиях с детскими игрушками и их владельцами. Эти стихи знакомят детей с простыми правилами поведения, учат сочувствию, доброте и уважению к труду, при этом вызывая улыбку и поднимая настроение. Цикл «игрушки» даже маститые литературоведы называют «удачей» Агнии </a:t>
            </a:r>
            <a:r>
              <a:rPr lang="ru-RU" b="1" i="1" dirty="0" err="1">
                <a:solidFill>
                  <a:srgbClr val="002060"/>
                </a:solidFill>
              </a:rPr>
              <a:t>Барто</a:t>
            </a:r>
            <a:r>
              <a:rPr lang="ru-RU" b="1" i="1" dirty="0">
                <a:solidFill>
                  <a:srgbClr val="002060"/>
                </a:solidFill>
              </a:rPr>
              <a:t>. Именно эти короткие стихотворения принесли автору популярность и вошли в классику детского чтения.</a:t>
            </a:r>
          </a:p>
        </p:txBody>
      </p:sp>
      <p:sp>
        <p:nvSpPr>
          <p:cNvPr id="3" name="Прямоугольник 2"/>
          <p:cNvSpPr/>
          <p:nvPr/>
        </p:nvSpPr>
        <p:spPr>
          <a:xfrm>
            <a:off x="5076056" y="5242187"/>
            <a:ext cx="2811988" cy="923330"/>
          </a:xfrm>
          <a:prstGeom prst="rect">
            <a:avLst/>
          </a:prstGeom>
        </p:spPr>
        <p:txBody>
          <a:bodyPr wrap="none">
            <a:spAutoFit/>
          </a:bodyPr>
          <a:lstStyle/>
          <a:p>
            <a:r>
              <a:rPr lang="ru-RU" sz="5400" b="1" i="1" dirty="0" smtClean="0">
                <a:solidFill>
                  <a:srgbClr val="C00000"/>
                </a:solidFill>
              </a:rPr>
              <a:t>120 лет </a:t>
            </a:r>
            <a:endParaRPr lang="ru-RU" sz="5400" b="1" i="1" dirty="0">
              <a:solidFill>
                <a:srgbClr val="C00000"/>
              </a:solidFill>
            </a:endParaRPr>
          </a:p>
        </p:txBody>
      </p:sp>
      <p:sp>
        <p:nvSpPr>
          <p:cNvPr id="4" name="Прямоугольник 3"/>
          <p:cNvSpPr/>
          <p:nvPr/>
        </p:nvSpPr>
        <p:spPr>
          <a:xfrm>
            <a:off x="506331" y="4653136"/>
            <a:ext cx="3777637" cy="923330"/>
          </a:xfrm>
          <a:prstGeom prst="rect">
            <a:avLst/>
          </a:prstGeom>
        </p:spPr>
        <p:txBody>
          <a:bodyPr wrap="none">
            <a:spAutoFit/>
          </a:bodyPr>
          <a:lstStyle/>
          <a:p>
            <a:r>
              <a:rPr lang="ru-RU" sz="5400" b="1" i="1" dirty="0">
                <a:solidFill>
                  <a:srgbClr val="971985"/>
                </a:solidFill>
              </a:rPr>
              <a:t>«И</a:t>
            </a:r>
            <a:r>
              <a:rPr lang="ru-RU" sz="5400" b="1" i="1" dirty="0">
                <a:solidFill>
                  <a:srgbClr val="0A8CA6"/>
                </a:solidFill>
              </a:rPr>
              <a:t>г</a:t>
            </a:r>
            <a:r>
              <a:rPr lang="ru-RU" sz="5400" b="1" i="1" dirty="0">
                <a:solidFill>
                  <a:srgbClr val="FF0000"/>
                </a:solidFill>
              </a:rPr>
              <a:t>р</a:t>
            </a:r>
            <a:r>
              <a:rPr lang="ru-RU" sz="5400" b="1" i="1" dirty="0">
                <a:solidFill>
                  <a:srgbClr val="3506AA"/>
                </a:solidFill>
              </a:rPr>
              <a:t>у</a:t>
            </a:r>
            <a:r>
              <a:rPr lang="ru-RU" sz="5400" b="1" i="1" dirty="0">
                <a:solidFill>
                  <a:schemeClr val="accent6">
                    <a:lumMod val="75000"/>
                  </a:schemeClr>
                </a:solidFill>
              </a:rPr>
              <a:t>ш</a:t>
            </a:r>
            <a:r>
              <a:rPr lang="ru-RU" sz="5400" b="1" i="1" dirty="0">
                <a:solidFill>
                  <a:srgbClr val="971985"/>
                </a:solidFill>
              </a:rPr>
              <a:t>к</a:t>
            </a:r>
            <a:r>
              <a:rPr lang="ru-RU" sz="5400" b="1" i="1" dirty="0">
                <a:solidFill>
                  <a:srgbClr val="00B050"/>
                </a:solidFill>
              </a:rPr>
              <a:t>и</a:t>
            </a:r>
            <a:r>
              <a:rPr lang="ru-RU" sz="5400" b="1" i="1" dirty="0">
                <a:solidFill>
                  <a:srgbClr val="971985"/>
                </a:solidFill>
              </a:rPr>
              <a:t>»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93" y="908720"/>
            <a:ext cx="40671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572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5886400" cy="5078313"/>
          </a:xfrm>
          <a:prstGeom prst="rect">
            <a:avLst/>
          </a:prstGeom>
        </p:spPr>
        <p:txBody>
          <a:bodyPr wrap="square">
            <a:spAutoFit/>
          </a:bodyPr>
          <a:lstStyle/>
          <a:p>
            <a:r>
              <a:rPr lang="ru-RU" b="1" i="1" dirty="0" smtClean="0">
                <a:solidFill>
                  <a:srgbClr val="002060"/>
                </a:solidFill>
              </a:rPr>
              <a:t>Однажды </a:t>
            </a:r>
            <a:r>
              <a:rPr lang="ru-RU" b="1" i="1" dirty="0">
                <a:solidFill>
                  <a:srgbClr val="002060"/>
                </a:solidFill>
              </a:rPr>
              <a:t>летом, когда Чуковский был на даче, он забрёл в глушь и провел там 3 часа.  Неподалеку в ручейке копались дети и Корней Иванович с удовольствием к ним присоединился. Вместе с детьми Чуковский лепил из глины и грязи человечков и зайцев, бросали в ручеёк шишки и даже ходили дразнить индюка. Домой он возвратился счастливый, отдохнувший, его даже не смутили грязные штаны, об которые дети вытирали руки при лепке. Воодушевлённый Корней принялся за написание сказки, которую он начал писать еще позапрошлым летом. Вдруг в его мыслях появились грязные стаканы, утюги, корыта, блюдца, вилки, которые начали убегать из дома.  Чуковский записывал все образы, рифму и звучание на бумагу. Так была написана сказка «</a:t>
            </a:r>
            <a:r>
              <a:rPr lang="ru-RU" b="1" i="1" dirty="0" err="1">
                <a:solidFill>
                  <a:srgbClr val="002060"/>
                </a:solidFill>
              </a:rPr>
              <a:t>Федорино</a:t>
            </a:r>
            <a:r>
              <a:rPr lang="ru-RU" b="1" i="1" dirty="0">
                <a:solidFill>
                  <a:srgbClr val="002060"/>
                </a:solidFill>
              </a:rPr>
              <a:t> горе», которая учит детей аккуратности, показывает, к чему приводит лень и нежелание содержать свой дом в чистоте.</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42"/>
          <a:stretch/>
        </p:blipFill>
        <p:spPr bwMode="auto">
          <a:xfrm>
            <a:off x="5958161" y="332656"/>
            <a:ext cx="3168869" cy="373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79512" y="5300287"/>
            <a:ext cx="5500224" cy="923330"/>
          </a:xfrm>
          <a:prstGeom prst="rect">
            <a:avLst/>
          </a:prstGeom>
        </p:spPr>
        <p:txBody>
          <a:bodyPr wrap="none">
            <a:spAutoFit/>
          </a:bodyPr>
          <a:lstStyle/>
          <a:p>
            <a:r>
              <a:rPr lang="ru-RU" sz="5400" b="1" i="1" dirty="0">
                <a:solidFill>
                  <a:srgbClr val="971985"/>
                </a:solidFill>
              </a:rPr>
              <a:t>«</a:t>
            </a:r>
            <a:r>
              <a:rPr lang="ru-RU" sz="5400" b="1" i="1" dirty="0" err="1">
                <a:solidFill>
                  <a:srgbClr val="971985"/>
                </a:solidFill>
              </a:rPr>
              <a:t>Ф</a:t>
            </a:r>
            <a:r>
              <a:rPr lang="ru-RU" sz="5400" b="1" i="1" dirty="0" err="1">
                <a:solidFill>
                  <a:srgbClr val="0A8CA6"/>
                </a:solidFill>
              </a:rPr>
              <a:t>е</a:t>
            </a:r>
            <a:r>
              <a:rPr lang="ru-RU" sz="5400" b="1" i="1" dirty="0" err="1">
                <a:solidFill>
                  <a:srgbClr val="00B050"/>
                </a:solidFill>
              </a:rPr>
              <a:t>д</a:t>
            </a:r>
            <a:r>
              <a:rPr lang="ru-RU" sz="5400" b="1" i="1" dirty="0" err="1">
                <a:solidFill>
                  <a:srgbClr val="971985"/>
                </a:solidFill>
              </a:rPr>
              <a:t>о</a:t>
            </a:r>
            <a:r>
              <a:rPr lang="ru-RU" sz="5400" b="1" i="1" dirty="0" err="1">
                <a:solidFill>
                  <a:srgbClr val="3506AA"/>
                </a:solidFill>
              </a:rPr>
              <a:t>р</a:t>
            </a:r>
            <a:r>
              <a:rPr lang="ru-RU" sz="5400" b="1" i="1" dirty="0" err="1">
                <a:solidFill>
                  <a:srgbClr val="FF0000"/>
                </a:solidFill>
              </a:rPr>
              <a:t>и</a:t>
            </a:r>
            <a:r>
              <a:rPr lang="ru-RU" sz="5400" b="1" i="1" dirty="0" err="1">
                <a:solidFill>
                  <a:srgbClr val="00B0F0"/>
                </a:solidFill>
              </a:rPr>
              <a:t>н</a:t>
            </a:r>
            <a:r>
              <a:rPr lang="ru-RU" sz="5400" b="1" i="1" dirty="0" err="1">
                <a:solidFill>
                  <a:schemeClr val="accent6">
                    <a:lumMod val="75000"/>
                  </a:schemeClr>
                </a:solidFill>
              </a:rPr>
              <a:t>о</a:t>
            </a:r>
            <a:r>
              <a:rPr lang="ru-RU" sz="5400" b="1" i="1" dirty="0">
                <a:solidFill>
                  <a:srgbClr val="971985"/>
                </a:solidFill>
              </a:rPr>
              <a:t> г</a:t>
            </a:r>
            <a:r>
              <a:rPr lang="ru-RU" sz="5400" b="1" i="1" dirty="0">
                <a:solidFill>
                  <a:srgbClr val="0070C0"/>
                </a:solidFill>
              </a:rPr>
              <a:t>о</a:t>
            </a:r>
            <a:r>
              <a:rPr lang="ru-RU" sz="5400" b="1" i="1" dirty="0">
                <a:solidFill>
                  <a:srgbClr val="00B050"/>
                </a:solidFill>
              </a:rPr>
              <a:t>р</a:t>
            </a:r>
            <a:r>
              <a:rPr lang="ru-RU" sz="5400" b="1" i="1" dirty="0">
                <a:solidFill>
                  <a:srgbClr val="3506AA"/>
                </a:solidFill>
              </a:rPr>
              <a:t>е</a:t>
            </a:r>
            <a:r>
              <a:rPr lang="ru-RU" sz="5400" b="1" i="1" dirty="0">
                <a:solidFill>
                  <a:srgbClr val="971985"/>
                </a:solidFill>
              </a:rPr>
              <a:t>»</a:t>
            </a:r>
          </a:p>
        </p:txBody>
      </p:sp>
      <p:sp>
        <p:nvSpPr>
          <p:cNvPr id="4" name="Прямоугольник 3"/>
          <p:cNvSpPr/>
          <p:nvPr/>
        </p:nvSpPr>
        <p:spPr>
          <a:xfrm>
            <a:off x="6300192" y="4935668"/>
            <a:ext cx="2303836" cy="923330"/>
          </a:xfrm>
          <a:prstGeom prst="rect">
            <a:avLst/>
          </a:prstGeom>
        </p:spPr>
        <p:txBody>
          <a:bodyPr wrap="none">
            <a:spAutoFit/>
          </a:bodyPr>
          <a:lstStyle/>
          <a:p>
            <a:r>
              <a:rPr lang="ru-RU" sz="5400" b="1" i="1" dirty="0">
                <a:solidFill>
                  <a:srgbClr val="FF0000"/>
                </a:solidFill>
              </a:rPr>
              <a:t>90 </a:t>
            </a:r>
            <a:r>
              <a:rPr lang="ru-RU" sz="5400" b="1" i="1" dirty="0">
                <a:solidFill>
                  <a:srgbClr val="00B050"/>
                </a:solidFill>
              </a:rPr>
              <a:t>л</a:t>
            </a:r>
            <a:r>
              <a:rPr lang="ru-RU" sz="5400" b="1" i="1" dirty="0">
                <a:solidFill>
                  <a:srgbClr val="7030A0"/>
                </a:solidFill>
              </a:rPr>
              <a:t>е</a:t>
            </a:r>
            <a:r>
              <a:rPr lang="ru-RU" sz="5400" b="1" i="1" dirty="0">
                <a:solidFill>
                  <a:srgbClr val="0A8CA6"/>
                </a:solidFill>
              </a:rPr>
              <a:t>т</a:t>
            </a:r>
          </a:p>
        </p:txBody>
      </p:sp>
    </p:spTree>
    <p:extLst>
      <p:ext uri="{BB962C8B-B14F-4D97-AF65-F5344CB8AC3E}">
        <p14:creationId xmlns:p14="http://schemas.microsoft.com/office/powerpoint/2010/main" val="920066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60648"/>
            <a:ext cx="3170237"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229336" y="5013176"/>
            <a:ext cx="2303836" cy="923330"/>
          </a:xfrm>
          <a:prstGeom prst="rect">
            <a:avLst/>
          </a:prstGeom>
        </p:spPr>
        <p:txBody>
          <a:bodyPr wrap="none">
            <a:spAutoFit/>
          </a:bodyPr>
          <a:lstStyle/>
          <a:p>
            <a:pPr lvl="0"/>
            <a:r>
              <a:rPr lang="ru-RU" sz="5400" b="1" i="1" dirty="0">
                <a:solidFill>
                  <a:srgbClr val="FF0000"/>
                </a:solidFill>
              </a:rPr>
              <a:t>90 </a:t>
            </a:r>
            <a:r>
              <a:rPr lang="ru-RU" sz="5400" b="1" i="1" dirty="0">
                <a:solidFill>
                  <a:srgbClr val="00B050"/>
                </a:solidFill>
              </a:rPr>
              <a:t>л</a:t>
            </a:r>
            <a:r>
              <a:rPr lang="ru-RU" sz="5400" b="1" i="1" dirty="0">
                <a:solidFill>
                  <a:srgbClr val="7030A0"/>
                </a:solidFill>
              </a:rPr>
              <a:t>е</a:t>
            </a:r>
            <a:r>
              <a:rPr lang="ru-RU" sz="5400" b="1" i="1" dirty="0">
                <a:solidFill>
                  <a:srgbClr val="0A8CA6"/>
                </a:solidFill>
              </a:rPr>
              <a:t>т</a:t>
            </a:r>
          </a:p>
        </p:txBody>
      </p:sp>
      <p:sp>
        <p:nvSpPr>
          <p:cNvPr id="3" name="Прямоугольник 2"/>
          <p:cNvSpPr/>
          <p:nvPr/>
        </p:nvSpPr>
        <p:spPr>
          <a:xfrm>
            <a:off x="179512" y="181084"/>
            <a:ext cx="5526360" cy="5509200"/>
          </a:xfrm>
          <a:prstGeom prst="rect">
            <a:avLst/>
          </a:prstGeom>
        </p:spPr>
        <p:txBody>
          <a:bodyPr wrap="square">
            <a:spAutoFit/>
          </a:bodyPr>
          <a:lstStyle/>
          <a:p>
            <a:r>
              <a:rPr lang="ru-RU" sz="1600" b="1" i="1" dirty="0" smtClean="0">
                <a:solidFill>
                  <a:srgbClr val="002060"/>
                </a:solidFill>
              </a:rPr>
              <a:t>Корней </a:t>
            </a:r>
            <a:r>
              <a:rPr lang="ru-RU" sz="1600" b="1" i="1" dirty="0">
                <a:solidFill>
                  <a:srgbClr val="002060"/>
                </a:solidFill>
              </a:rPr>
              <a:t>Иванович Чуковский написал сказку в 1926 году. Сказка написана в форме диалога. Главному герою постоянно кто-то звонит и просит помочь. И, конечно же, то ли Доктор Айболит, то ли сам Чуковский никому не отказывает, а всем помогает. Практически все просьбы, кроме последней (спасение бегемота), кажутся взрослому человеку смешными и нелепыми. Но ведь Чуковский писал для детей. В первую очередь, по мнению автора, сказка должна быть интересна и понятна детям. События должны развиваться очень быстро, чтобы маленький читатель (или слушатель) ни в коем случае не заскучал.</a:t>
            </a:r>
          </a:p>
          <a:p>
            <a:r>
              <a:rPr lang="ru-RU" sz="1600" b="1" i="1" dirty="0">
                <a:solidFill>
                  <a:srgbClr val="002060"/>
                </a:solidFill>
              </a:rPr>
              <a:t>«Я три ночи не спал,</a:t>
            </a:r>
          </a:p>
          <a:p>
            <a:r>
              <a:rPr lang="ru-RU" sz="1600" b="1" i="1" dirty="0">
                <a:solidFill>
                  <a:srgbClr val="002060"/>
                </a:solidFill>
              </a:rPr>
              <a:t>Я устал.</a:t>
            </a:r>
          </a:p>
          <a:p>
            <a:r>
              <a:rPr lang="ru-RU" sz="1600" b="1" i="1" dirty="0">
                <a:solidFill>
                  <a:srgbClr val="002060"/>
                </a:solidFill>
              </a:rPr>
              <a:t>Мне бы заснуть,</a:t>
            </a:r>
          </a:p>
          <a:p>
            <a:r>
              <a:rPr lang="ru-RU" sz="1600" b="1" i="1" dirty="0">
                <a:solidFill>
                  <a:srgbClr val="002060"/>
                </a:solidFill>
              </a:rPr>
              <a:t>Отдохнуть…</a:t>
            </a:r>
          </a:p>
          <a:p>
            <a:r>
              <a:rPr lang="ru-RU" sz="1600" b="1" i="1" dirty="0">
                <a:solidFill>
                  <a:srgbClr val="002060"/>
                </a:solidFill>
              </a:rPr>
              <a:t>Но только я лёг —</a:t>
            </a:r>
          </a:p>
          <a:p>
            <a:r>
              <a:rPr lang="ru-RU" sz="1600" b="1" i="1" dirty="0">
                <a:solidFill>
                  <a:srgbClr val="002060"/>
                </a:solidFill>
              </a:rPr>
              <a:t>Звонок!»</a:t>
            </a:r>
          </a:p>
          <a:p>
            <a:r>
              <a:rPr lang="ru-RU" sz="1600" b="1" i="1" dirty="0">
                <a:solidFill>
                  <a:srgbClr val="002060"/>
                </a:solidFill>
              </a:rPr>
              <a:t>Это реальные строчки из жизни самого Чуковского. Он писал сказку не в самый лучший момент своей жизни. Куча навалившихся проблем не давали ему заснуть. И свою проблему он отобразил в сказке «Телефон».</a:t>
            </a:r>
          </a:p>
        </p:txBody>
      </p:sp>
      <p:sp>
        <p:nvSpPr>
          <p:cNvPr id="4" name="Прямоугольник 3"/>
          <p:cNvSpPr/>
          <p:nvPr/>
        </p:nvSpPr>
        <p:spPr>
          <a:xfrm>
            <a:off x="2967171" y="3645024"/>
            <a:ext cx="3505127" cy="923330"/>
          </a:xfrm>
          <a:prstGeom prst="rect">
            <a:avLst/>
          </a:prstGeom>
        </p:spPr>
        <p:txBody>
          <a:bodyPr wrap="none">
            <a:spAutoFit/>
          </a:bodyPr>
          <a:lstStyle/>
          <a:p>
            <a:r>
              <a:rPr lang="ru-RU" sz="5400" b="1" i="1" dirty="0">
                <a:solidFill>
                  <a:srgbClr val="971985"/>
                </a:solidFill>
              </a:rPr>
              <a:t>«Т</a:t>
            </a:r>
            <a:r>
              <a:rPr lang="ru-RU" sz="5400" b="1" i="1" dirty="0">
                <a:solidFill>
                  <a:srgbClr val="0070C0"/>
                </a:solidFill>
              </a:rPr>
              <a:t>е</a:t>
            </a:r>
            <a:r>
              <a:rPr lang="ru-RU" sz="5400" b="1" i="1" dirty="0">
                <a:solidFill>
                  <a:srgbClr val="00B050"/>
                </a:solidFill>
              </a:rPr>
              <a:t>л</a:t>
            </a:r>
            <a:r>
              <a:rPr lang="ru-RU" sz="5400" b="1" i="1" dirty="0">
                <a:solidFill>
                  <a:srgbClr val="C00000"/>
                </a:solidFill>
              </a:rPr>
              <a:t>е</a:t>
            </a:r>
            <a:r>
              <a:rPr lang="ru-RU" sz="5400" b="1" i="1" dirty="0">
                <a:solidFill>
                  <a:schemeClr val="accent6">
                    <a:lumMod val="75000"/>
                  </a:schemeClr>
                </a:solidFill>
              </a:rPr>
              <a:t>ф</a:t>
            </a:r>
            <a:r>
              <a:rPr lang="ru-RU" sz="5400" b="1" i="1" dirty="0">
                <a:solidFill>
                  <a:srgbClr val="A20E71"/>
                </a:solidFill>
              </a:rPr>
              <a:t>о</a:t>
            </a:r>
            <a:r>
              <a:rPr lang="ru-RU" sz="5400" b="1" i="1" dirty="0">
                <a:solidFill>
                  <a:srgbClr val="00B050"/>
                </a:solidFill>
              </a:rPr>
              <a:t>н</a:t>
            </a:r>
            <a:r>
              <a:rPr lang="ru-RU" sz="5400" b="1" i="1" dirty="0">
                <a:solidFill>
                  <a:srgbClr val="971985"/>
                </a:solidFill>
              </a:rPr>
              <a:t>»</a:t>
            </a:r>
          </a:p>
        </p:txBody>
      </p:sp>
    </p:spTree>
    <p:extLst>
      <p:ext uri="{BB962C8B-B14F-4D97-AF65-F5344CB8AC3E}">
        <p14:creationId xmlns:p14="http://schemas.microsoft.com/office/powerpoint/2010/main" val="1813698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60648"/>
            <a:ext cx="3170237"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300192" y="3933056"/>
            <a:ext cx="2303836" cy="923330"/>
          </a:xfrm>
          <a:prstGeom prst="rect">
            <a:avLst/>
          </a:prstGeom>
        </p:spPr>
        <p:txBody>
          <a:bodyPr wrap="none">
            <a:spAutoFit/>
          </a:bodyPr>
          <a:lstStyle/>
          <a:p>
            <a:pPr lvl="0"/>
            <a:r>
              <a:rPr lang="ru-RU" sz="5400" b="1" i="1" dirty="0">
                <a:solidFill>
                  <a:srgbClr val="FF0000"/>
                </a:solidFill>
              </a:rPr>
              <a:t>90 </a:t>
            </a:r>
            <a:r>
              <a:rPr lang="ru-RU" sz="5400" b="1" i="1" dirty="0">
                <a:solidFill>
                  <a:srgbClr val="00B050"/>
                </a:solidFill>
              </a:rPr>
              <a:t>л</a:t>
            </a:r>
            <a:r>
              <a:rPr lang="ru-RU" sz="5400" b="1" i="1" dirty="0">
                <a:solidFill>
                  <a:srgbClr val="7030A0"/>
                </a:solidFill>
              </a:rPr>
              <a:t>е</a:t>
            </a:r>
            <a:r>
              <a:rPr lang="ru-RU" sz="5400" b="1" i="1" dirty="0">
                <a:solidFill>
                  <a:srgbClr val="0A8CA6"/>
                </a:solidFill>
              </a:rPr>
              <a:t>т</a:t>
            </a:r>
          </a:p>
        </p:txBody>
      </p:sp>
      <p:sp>
        <p:nvSpPr>
          <p:cNvPr id="3" name="Прямоугольник 2"/>
          <p:cNvSpPr/>
          <p:nvPr/>
        </p:nvSpPr>
        <p:spPr>
          <a:xfrm>
            <a:off x="251520" y="260648"/>
            <a:ext cx="5400600" cy="5078313"/>
          </a:xfrm>
          <a:prstGeom prst="rect">
            <a:avLst/>
          </a:prstGeom>
        </p:spPr>
        <p:txBody>
          <a:bodyPr wrap="square">
            <a:spAutoFit/>
          </a:bodyPr>
          <a:lstStyle/>
          <a:p>
            <a:r>
              <a:rPr lang="ru-RU" b="1" i="1" dirty="0">
                <a:solidFill>
                  <a:srgbClr val="002060"/>
                </a:solidFill>
              </a:rPr>
              <a:t>Сказка "Путаница" была написана по заказу и рецепту </a:t>
            </a:r>
            <a:r>
              <a:rPr lang="ru-RU" b="1" i="1" dirty="0" err="1">
                <a:solidFill>
                  <a:srgbClr val="002060"/>
                </a:solidFill>
              </a:rPr>
              <a:t>Мурочки</a:t>
            </a:r>
            <a:r>
              <a:rPr lang="ru-RU" b="1" i="1" dirty="0">
                <a:solidFill>
                  <a:srgbClr val="002060"/>
                </a:solidFill>
              </a:rPr>
              <a:t>.</a:t>
            </a:r>
          </a:p>
          <a:p>
            <a:r>
              <a:rPr lang="ru-RU" b="1" i="1" dirty="0">
                <a:solidFill>
                  <a:srgbClr val="002060"/>
                </a:solidFill>
              </a:rPr>
              <a:t>Чуковский долго думал, для чего русский и английский народ создают небылицы. Ответ ему помогла найти двухлетняя  </a:t>
            </a:r>
            <a:r>
              <a:rPr lang="ru-RU" b="1" i="1" dirty="0" err="1">
                <a:solidFill>
                  <a:srgbClr val="002060"/>
                </a:solidFill>
              </a:rPr>
              <a:t>Мурочка</a:t>
            </a:r>
            <a:r>
              <a:rPr lang="ru-RU" b="1" i="1" dirty="0">
                <a:solidFill>
                  <a:srgbClr val="002060"/>
                </a:solidFill>
              </a:rPr>
              <a:t>. Однажды она вошла в кабинет отца с очень озорным и в то же время смущенным лицом, которое говорило о том, что она затевает необыкновенную каверзу.  Ещё издали она крикнула ему: "Папа, </a:t>
            </a:r>
            <a:r>
              <a:rPr lang="ru-RU" b="1" i="1" dirty="0" err="1">
                <a:solidFill>
                  <a:srgbClr val="002060"/>
                </a:solidFill>
              </a:rPr>
              <a:t>ава</a:t>
            </a:r>
            <a:r>
              <a:rPr lang="ru-RU" b="1" i="1" dirty="0">
                <a:solidFill>
                  <a:srgbClr val="002060"/>
                </a:solidFill>
              </a:rPr>
              <a:t> – мяу!" - то есть сообщила отцу сенсационную и заведомо неверную весть, что собака, вместо того чтобы лаять, мяукает, !", хотя в свои два года она твёрдо знала, что собака лает, кошка мяукает, а петух кукарекает. Чуковский решил поддержать её игру и сказал: "А петух кричит гав!" Это игра продолжалась достаточно долго и в результате привела к написанию сказки "Путаница".</a:t>
            </a:r>
          </a:p>
        </p:txBody>
      </p:sp>
      <p:sp>
        <p:nvSpPr>
          <p:cNvPr id="4" name="Прямоугольник 3"/>
          <p:cNvSpPr/>
          <p:nvPr/>
        </p:nvSpPr>
        <p:spPr>
          <a:xfrm>
            <a:off x="2843808" y="5338961"/>
            <a:ext cx="3960828" cy="923330"/>
          </a:xfrm>
          <a:prstGeom prst="rect">
            <a:avLst/>
          </a:prstGeom>
        </p:spPr>
        <p:txBody>
          <a:bodyPr wrap="none">
            <a:spAutoFit/>
          </a:bodyPr>
          <a:lstStyle/>
          <a:p>
            <a:r>
              <a:rPr lang="ru-RU" sz="5400" b="1" i="1" dirty="0">
                <a:solidFill>
                  <a:srgbClr val="C00000"/>
                </a:solidFill>
              </a:rPr>
              <a:t>"П</a:t>
            </a:r>
            <a:r>
              <a:rPr lang="ru-RU" sz="5400" b="1" i="1" dirty="0">
                <a:solidFill>
                  <a:srgbClr val="A20E71"/>
                </a:solidFill>
              </a:rPr>
              <a:t>у</a:t>
            </a:r>
            <a:r>
              <a:rPr lang="ru-RU" sz="5400" b="1" i="1" dirty="0">
                <a:solidFill>
                  <a:srgbClr val="00B050"/>
                </a:solidFill>
              </a:rPr>
              <a:t>т</a:t>
            </a:r>
            <a:r>
              <a:rPr lang="ru-RU" sz="5400" b="1" i="1" dirty="0">
                <a:solidFill>
                  <a:srgbClr val="002060"/>
                </a:solidFill>
              </a:rPr>
              <a:t>а</a:t>
            </a:r>
            <a:r>
              <a:rPr lang="ru-RU" sz="5400" b="1" i="1" dirty="0">
                <a:solidFill>
                  <a:srgbClr val="0A8CA6"/>
                </a:solidFill>
              </a:rPr>
              <a:t>н</a:t>
            </a:r>
            <a:r>
              <a:rPr lang="ru-RU" sz="5400" b="1" i="1" dirty="0">
                <a:solidFill>
                  <a:srgbClr val="971985"/>
                </a:solidFill>
              </a:rPr>
              <a:t>и</a:t>
            </a:r>
            <a:r>
              <a:rPr lang="ru-RU" sz="5400" b="1" i="1" dirty="0">
                <a:solidFill>
                  <a:srgbClr val="0070C0"/>
                </a:solidFill>
              </a:rPr>
              <a:t>ц</a:t>
            </a:r>
            <a:r>
              <a:rPr lang="ru-RU" sz="5400" b="1" i="1" dirty="0">
                <a:solidFill>
                  <a:srgbClr val="7030A0"/>
                </a:solidFill>
              </a:rPr>
              <a:t>а</a:t>
            </a:r>
            <a:r>
              <a:rPr lang="ru-RU" sz="5400" b="1" i="1" dirty="0">
                <a:solidFill>
                  <a:srgbClr val="C00000"/>
                </a:solidFill>
              </a:rPr>
              <a:t>"</a:t>
            </a:r>
          </a:p>
        </p:txBody>
      </p:sp>
    </p:spTree>
    <p:extLst>
      <p:ext uri="{BB962C8B-B14F-4D97-AF65-F5344CB8AC3E}">
        <p14:creationId xmlns:p14="http://schemas.microsoft.com/office/powerpoint/2010/main" val="369171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97346"/>
            <a:ext cx="5436096" cy="4524315"/>
          </a:xfrm>
          <a:prstGeom prst="rect">
            <a:avLst/>
          </a:prstGeom>
        </p:spPr>
        <p:txBody>
          <a:bodyPr wrap="square">
            <a:spAutoFit/>
          </a:bodyPr>
          <a:lstStyle/>
          <a:p>
            <a:r>
              <a:rPr lang="ru-RU" sz="1600" b="1" i="1" dirty="0">
                <a:solidFill>
                  <a:srgbClr val="002060"/>
                </a:solidFill>
              </a:rPr>
              <a:t>Стихотворение "Фома" Сергея Михалкова не имеет отдельной, широко известной истории создания, так как это одно из его многочисленных произведений для детей, написанное в рамках его обширной поэтической деятельности. Сведений о конкретных обстоятельствах написания или публикации именно этого стихотворения в открытых источниках недостаточно, но оно является частью его поэтического наследия, предназначенного для детей.</a:t>
            </a:r>
          </a:p>
          <a:p>
            <a:r>
              <a:rPr lang="ru-RU" sz="1600" b="1" i="1" dirty="0">
                <a:solidFill>
                  <a:srgbClr val="002060"/>
                </a:solidFill>
              </a:rPr>
              <a:t>Итак, стихотворение "Фома" Сергея Михалков сочинил в 1935 году. Впервые оно было опубликовано в журнале "Пионер", то есть адресован текст школьникам, и сам Фома - тоже школьник). Главный герой этой истории - мальчик по имени Фома - никогда не верит тому, что ему сообщают, и всегда поступает по-своему. По-дурацки. Герой попадает в такое количество смешных ситуаций, как реальных, так и фантастических, что детям читать стихотворение очень смешно.</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97346"/>
            <a:ext cx="3456384" cy="258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156386" y="3466122"/>
            <a:ext cx="2775119" cy="1107996"/>
          </a:xfrm>
          <a:prstGeom prst="rect">
            <a:avLst/>
          </a:prstGeom>
        </p:spPr>
        <p:txBody>
          <a:bodyPr wrap="none">
            <a:spAutoFit/>
          </a:bodyPr>
          <a:lstStyle/>
          <a:p>
            <a:pPr lvl="0"/>
            <a:r>
              <a:rPr lang="ru-RU" sz="6600" b="1" i="1" dirty="0">
                <a:solidFill>
                  <a:srgbClr val="FF0000"/>
                </a:solidFill>
              </a:rPr>
              <a:t>90 </a:t>
            </a:r>
            <a:r>
              <a:rPr lang="ru-RU" sz="6600" b="1" i="1" dirty="0">
                <a:solidFill>
                  <a:srgbClr val="00B050"/>
                </a:solidFill>
              </a:rPr>
              <a:t>л</a:t>
            </a:r>
            <a:r>
              <a:rPr lang="ru-RU" sz="6600" b="1" i="1" dirty="0">
                <a:solidFill>
                  <a:srgbClr val="7030A0"/>
                </a:solidFill>
              </a:rPr>
              <a:t>е</a:t>
            </a:r>
            <a:r>
              <a:rPr lang="ru-RU" sz="6600" b="1" i="1" dirty="0">
                <a:solidFill>
                  <a:srgbClr val="0A8CA6"/>
                </a:solidFill>
              </a:rPr>
              <a:t>т</a:t>
            </a:r>
          </a:p>
        </p:txBody>
      </p:sp>
      <p:sp>
        <p:nvSpPr>
          <p:cNvPr id="4" name="Прямоугольник 3"/>
          <p:cNvSpPr/>
          <p:nvPr/>
        </p:nvSpPr>
        <p:spPr>
          <a:xfrm>
            <a:off x="2267744" y="4797152"/>
            <a:ext cx="3643946" cy="1323439"/>
          </a:xfrm>
          <a:prstGeom prst="rect">
            <a:avLst/>
          </a:prstGeom>
        </p:spPr>
        <p:txBody>
          <a:bodyPr wrap="none">
            <a:spAutoFit/>
          </a:bodyPr>
          <a:lstStyle/>
          <a:p>
            <a:r>
              <a:rPr lang="ru-RU" sz="8000" b="1" i="1" dirty="0">
                <a:solidFill>
                  <a:srgbClr val="0A8CA6"/>
                </a:solidFill>
              </a:rPr>
              <a:t>"</a:t>
            </a:r>
            <a:r>
              <a:rPr lang="ru-RU" sz="8000" b="1" i="1" dirty="0">
                <a:solidFill>
                  <a:srgbClr val="3506AA"/>
                </a:solidFill>
              </a:rPr>
              <a:t>Ф</a:t>
            </a:r>
            <a:r>
              <a:rPr lang="ru-RU" sz="8000" b="1" i="1" dirty="0">
                <a:solidFill>
                  <a:srgbClr val="00B050"/>
                </a:solidFill>
              </a:rPr>
              <a:t>о</a:t>
            </a:r>
            <a:r>
              <a:rPr lang="ru-RU" sz="8000" b="1" i="1" dirty="0">
                <a:solidFill>
                  <a:srgbClr val="A20E71"/>
                </a:solidFill>
              </a:rPr>
              <a:t>м</a:t>
            </a:r>
            <a:r>
              <a:rPr lang="ru-RU" sz="8000" b="1" i="1" dirty="0">
                <a:solidFill>
                  <a:srgbClr val="0A8CA6"/>
                </a:solidFill>
              </a:rPr>
              <a:t>а"</a:t>
            </a:r>
          </a:p>
        </p:txBody>
      </p:sp>
    </p:spTree>
    <p:extLst>
      <p:ext uri="{BB962C8B-B14F-4D97-AF65-F5344CB8AC3E}">
        <p14:creationId xmlns:p14="http://schemas.microsoft.com/office/powerpoint/2010/main" val="2008311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345598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39409" y="3573016"/>
            <a:ext cx="2775119" cy="1107996"/>
          </a:xfrm>
          <a:prstGeom prst="rect">
            <a:avLst/>
          </a:prstGeom>
        </p:spPr>
        <p:txBody>
          <a:bodyPr wrap="none">
            <a:spAutoFit/>
          </a:bodyPr>
          <a:lstStyle/>
          <a:p>
            <a:pPr lvl="0"/>
            <a:r>
              <a:rPr lang="ru-RU" sz="6600" b="1" i="1" dirty="0">
                <a:solidFill>
                  <a:srgbClr val="FF0000"/>
                </a:solidFill>
              </a:rPr>
              <a:t>90 </a:t>
            </a:r>
            <a:r>
              <a:rPr lang="ru-RU" sz="6600" b="1" i="1" dirty="0">
                <a:solidFill>
                  <a:srgbClr val="00B050"/>
                </a:solidFill>
              </a:rPr>
              <a:t>л</a:t>
            </a:r>
            <a:r>
              <a:rPr lang="ru-RU" sz="6600" b="1" i="1" dirty="0">
                <a:solidFill>
                  <a:srgbClr val="7030A0"/>
                </a:solidFill>
              </a:rPr>
              <a:t>е</a:t>
            </a:r>
            <a:r>
              <a:rPr lang="ru-RU" sz="6600" b="1" i="1" dirty="0">
                <a:solidFill>
                  <a:srgbClr val="0A8CA6"/>
                </a:solidFill>
              </a:rPr>
              <a:t>т</a:t>
            </a:r>
          </a:p>
        </p:txBody>
      </p:sp>
      <p:sp>
        <p:nvSpPr>
          <p:cNvPr id="3" name="Прямоугольник 2"/>
          <p:cNvSpPr/>
          <p:nvPr/>
        </p:nvSpPr>
        <p:spPr>
          <a:xfrm>
            <a:off x="4283968" y="268153"/>
            <a:ext cx="4572000" cy="3970318"/>
          </a:xfrm>
          <a:prstGeom prst="rect">
            <a:avLst/>
          </a:prstGeom>
        </p:spPr>
        <p:txBody>
          <a:bodyPr>
            <a:spAutoFit/>
          </a:bodyPr>
          <a:lstStyle/>
          <a:p>
            <a:r>
              <a:rPr lang="ru-RU" b="1" i="1" dirty="0">
                <a:solidFill>
                  <a:srgbClr val="002060"/>
                </a:solidFill>
              </a:rPr>
              <a:t>История создания стихотворения Сергея Михалкова "А что у вас?" не раскрывается в доступных источниках, но известно, что это стихотворение, похожее на другие его произведения для детей, рассказывает о важном опыте и развивает воображение.</a:t>
            </a:r>
          </a:p>
          <a:p>
            <a:r>
              <a:rPr lang="ru-RU" b="1" i="1" dirty="0">
                <a:solidFill>
                  <a:srgbClr val="002060"/>
                </a:solidFill>
              </a:rPr>
              <a:t>Стихотворение стало популярным .  А также использовано для создания одноименного советского мультфильма. Почти все стихотворение вошло в нашу речь, стало крылатым. Даже самые банальные строки: «Мамы всякие важны, мамы всякие нужны».</a:t>
            </a:r>
          </a:p>
        </p:txBody>
      </p:sp>
      <p:sp>
        <p:nvSpPr>
          <p:cNvPr id="4" name="Прямоугольник 3"/>
          <p:cNvSpPr/>
          <p:nvPr/>
        </p:nvSpPr>
        <p:spPr>
          <a:xfrm>
            <a:off x="3419872" y="4797152"/>
            <a:ext cx="5243743" cy="1015663"/>
          </a:xfrm>
          <a:prstGeom prst="rect">
            <a:avLst/>
          </a:prstGeom>
        </p:spPr>
        <p:txBody>
          <a:bodyPr wrap="none">
            <a:spAutoFit/>
          </a:bodyPr>
          <a:lstStyle/>
          <a:p>
            <a:r>
              <a:rPr lang="ru-RU" sz="6000" b="1" i="1" dirty="0">
                <a:solidFill>
                  <a:srgbClr val="7030A0"/>
                </a:solidFill>
              </a:rPr>
              <a:t>"А </a:t>
            </a:r>
            <a:r>
              <a:rPr lang="ru-RU" sz="6000" b="1" i="1" dirty="0">
                <a:solidFill>
                  <a:srgbClr val="00B050"/>
                </a:solidFill>
              </a:rPr>
              <a:t>ч</a:t>
            </a:r>
            <a:r>
              <a:rPr lang="ru-RU" sz="6000" b="1" i="1" dirty="0">
                <a:solidFill>
                  <a:srgbClr val="C00000"/>
                </a:solidFill>
              </a:rPr>
              <a:t>т</a:t>
            </a:r>
            <a:r>
              <a:rPr lang="ru-RU" sz="6000" b="1" i="1" dirty="0">
                <a:solidFill>
                  <a:srgbClr val="0A8CA6"/>
                </a:solidFill>
              </a:rPr>
              <a:t>о</a:t>
            </a:r>
            <a:r>
              <a:rPr lang="ru-RU" sz="6000" b="1" i="1" dirty="0">
                <a:solidFill>
                  <a:srgbClr val="7030A0"/>
                </a:solidFill>
              </a:rPr>
              <a:t> </a:t>
            </a:r>
            <a:r>
              <a:rPr lang="ru-RU" sz="6000" b="1" i="1" dirty="0">
                <a:solidFill>
                  <a:srgbClr val="0070C0"/>
                </a:solidFill>
              </a:rPr>
              <a:t>у</a:t>
            </a:r>
            <a:r>
              <a:rPr lang="ru-RU" sz="6000" b="1" i="1" dirty="0">
                <a:solidFill>
                  <a:srgbClr val="7030A0"/>
                </a:solidFill>
              </a:rPr>
              <a:t> </a:t>
            </a:r>
            <a:r>
              <a:rPr lang="ru-RU" sz="6000" b="1" i="1" dirty="0">
                <a:solidFill>
                  <a:srgbClr val="FF0000"/>
                </a:solidFill>
              </a:rPr>
              <a:t>в</a:t>
            </a:r>
            <a:r>
              <a:rPr lang="ru-RU" sz="6000" b="1" i="1" dirty="0">
                <a:solidFill>
                  <a:schemeClr val="accent6">
                    <a:lumMod val="75000"/>
                  </a:schemeClr>
                </a:solidFill>
              </a:rPr>
              <a:t>а</a:t>
            </a:r>
            <a:r>
              <a:rPr lang="ru-RU" sz="6000" b="1" i="1" dirty="0">
                <a:solidFill>
                  <a:srgbClr val="00B0F0"/>
                </a:solidFill>
              </a:rPr>
              <a:t>с</a:t>
            </a:r>
            <a:r>
              <a:rPr lang="ru-RU" sz="6000" b="1" i="1" dirty="0">
                <a:solidFill>
                  <a:schemeClr val="accent2">
                    <a:lumMod val="75000"/>
                  </a:schemeClr>
                </a:solidFill>
              </a:rPr>
              <a:t>?</a:t>
            </a:r>
            <a:r>
              <a:rPr lang="ru-RU" sz="6000" b="1" i="1" dirty="0">
                <a:solidFill>
                  <a:srgbClr val="7030A0"/>
                </a:solidFill>
              </a:rPr>
              <a:t>" </a:t>
            </a:r>
          </a:p>
        </p:txBody>
      </p:sp>
    </p:spTree>
    <p:extLst>
      <p:ext uri="{BB962C8B-B14F-4D97-AF65-F5344CB8AC3E}">
        <p14:creationId xmlns:p14="http://schemas.microsoft.com/office/powerpoint/2010/main" val="3282820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76672"/>
            <a:ext cx="345598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724128" y="3982998"/>
            <a:ext cx="2775119" cy="1107996"/>
          </a:xfrm>
          <a:prstGeom prst="rect">
            <a:avLst/>
          </a:prstGeom>
        </p:spPr>
        <p:txBody>
          <a:bodyPr wrap="none">
            <a:spAutoFit/>
          </a:bodyPr>
          <a:lstStyle/>
          <a:p>
            <a:pPr lvl="0"/>
            <a:r>
              <a:rPr lang="ru-RU" sz="6600" b="1" i="1" dirty="0">
                <a:solidFill>
                  <a:srgbClr val="FF0000"/>
                </a:solidFill>
              </a:rPr>
              <a:t>90 </a:t>
            </a:r>
            <a:r>
              <a:rPr lang="ru-RU" sz="6600" b="1" i="1" dirty="0">
                <a:solidFill>
                  <a:srgbClr val="00B050"/>
                </a:solidFill>
              </a:rPr>
              <a:t>л</a:t>
            </a:r>
            <a:r>
              <a:rPr lang="ru-RU" sz="6600" b="1" i="1" dirty="0">
                <a:solidFill>
                  <a:srgbClr val="7030A0"/>
                </a:solidFill>
              </a:rPr>
              <a:t>е</a:t>
            </a:r>
            <a:r>
              <a:rPr lang="ru-RU" sz="6600" b="1" i="1" dirty="0">
                <a:solidFill>
                  <a:srgbClr val="0A8CA6"/>
                </a:solidFill>
              </a:rPr>
              <a:t>т</a:t>
            </a:r>
          </a:p>
        </p:txBody>
      </p:sp>
      <p:sp>
        <p:nvSpPr>
          <p:cNvPr id="3" name="Прямоугольник 2"/>
          <p:cNvSpPr/>
          <p:nvPr/>
        </p:nvSpPr>
        <p:spPr>
          <a:xfrm>
            <a:off x="395536" y="188640"/>
            <a:ext cx="4572000" cy="4524315"/>
          </a:xfrm>
          <a:prstGeom prst="rect">
            <a:avLst/>
          </a:prstGeom>
        </p:spPr>
        <p:txBody>
          <a:bodyPr>
            <a:spAutoFit/>
          </a:bodyPr>
          <a:lstStyle/>
          <a:p>
            <a:r>
              <a:rPr lang="ru-RU" b="1" i="1" dirty="0">
                <a:solidFill>
                  <a:srgbClr val="002060"/>
                </a:solidFill>
              </a:rPr>
              <a:t>Сергей Михалков «Дядя Степа».</a:t>
            </a:r>
          </a:p>
          <a:p>
            <a:r>
              <a:rPr lang="ru-RU" b="1" i="1" dirty="0">
                <a:solidFill>
                  <a:srgbClr val="002060"/>
                </a:solidFill>
              </a:rPr>
              <a:t>Эталон справедливости, доброты и чести. Литературный персонаж, который сейчас бы могли назвать культовым, но на самом деле он — любимый. В книгу "Дядя Стёпа" вошли все четыре части знаменитой поэмы Сергея Михалкова о самом главном великане нашей страны Степане Степанове, рассказывающие о подвигах дяди Стёпы, о его работе, о рождении сына… Читая эту поэму, восхищаешься жизнелюбием и смелостью, добротой и отвагой главного героя. Корней Чуковский предрекал Дяде Степе долгую литературную жизнь — и не ошибся.</a:t>
            </a:r>
          </a:p>
        </p:txBody>
      </p:sp>
      <p:sp>
        <p:nvSpPr>
          <p:cNvPr id="4" name="Прямоугольник 3"/>
          <p:cNvSpPr/>
          <p:nvPr/>
        </p:nvSpPr>
        <p:spPr>
          <a:xfrm>
            <a:off x="1475656" y="5127575"/>
            <a:ext cx="4605748" cy="923330"/>
          </a:xfrm>
          <a:prstGeom prst="rect">
            <a:avLst/>
          </a:prstGeom>
        </p:spPr>
        <p:txBody>
          <a:bodyPr wrap="none">
            <a:spAutoFit/>
          </a:bodyPr>
          <a:lstStyle/>
          <a:p>
            <a:r>
              <a:rPr lang="ru-RU" sz="5400" b="1" i="1" dirty="0">
                <a:solidFill>
                  <a:srgbClr val="00B050"/>
                </a:solidFill>
              </a:rPr>
              <a:t>«Д</a:t>
            </a:r>
            <a:r>
              <a:rPr lang="ru-RU" sz="5400" b="1" i="1" dirty="0">
                <a:solidFill>
                  <a:srgbClr val="7030A0"/>
                </a:solidFill>
              </a:rPr>
              <a:t>я</a:t>
            </a:r>
            <a:r>
              <a:rPr lang="ru-RU" sz="5400" b="1" i="1" dirty="0">
                <a:solidFill>
                  <a:srgbClr val="A20E71"/>
                </a:solidFill>
              </a:rPr>
              <a:t>д</a:t>
            </a:r>
            <a:r>
              <a:rPr lang="ru-RU" sz="5400" b="1" i="1" dirty="0">
                <a:solidFill>
                  <a:srgbClr val="0070C0"/>
                </a:solidFill>
              </a:rPr>
              <a:t>я</a:t>
            </a:r>
            <a:r>
              <a:rPr lang="ru-RU" sz="5400" b="1" i="1" dirty="0">
                <a:solidFill>
                  <a:srgbClr val="00B050"/>
                </a:solidFill>
              </a:rPr>
              <a:t> С</a:t>
            </a:r>
            <a:r>
              <a:rPr lang="ru-RU" sz="5400" b="1" i="1" dirty="0">
                <a:solidFill>
                  <a:srgbClr val="0070C0"/>
                </a:solidFill>
              </a:rPr>
              <a:t>т</a:t>
            </a:r>
            <a:r>
              <a:rPr lang="ru-RU" sz="5400" b="1" i="1" dirty="0">
                <a:solidFill>
                  <a:srgbClr val="C00000"/>
                </a:solidFill>
              </a:rPr>
              <a:t>е</a:t>
            </a:r>
            <a:r>
              <a:rPr lang="ru-RU" sz="5400" b="1" i="1" dirty="0">
                <a:solidFill>
                  <a:schemeClr val="accent6">
                    <a:lumMod val="50000"/>
                  </a:schemeClr>
                </a:solidFill>
              </a:rPr>
              <a:t>п</a:t>
            </a:r>
            <a:r>
              <a:rPr lang="ru-RU" sz="5400" b="1" i="1" dirty="0">
                <a:solidFill>
                  <a:srgbClr val="0A8CA6"/>
                </a:solidFill>
              </a:rPr>
              <a:t>а</a:t>
            </a:r>
            <a:r>
              <a:rPr lang="ru-RU" sz="5400" b="1" i="1" dirty="0" smtClean="0">
                <a:solidFill>
                  <a:srgbClr val="00B050"/>
                </a:solidFill>
              </a:rPr>
              <a:t>»</a:t>
            </a:r>
            <a:endParaRPr lang="ru-RU" sz="5400" b="1" i="1" dirty="0">
              <a:solidFill>
                <a:srgbClr val="00B050"/>
              </a:solidFill>
            </a:endParaRPr>
          </a:p>
        </p:txBody>
      </p:sp>
    </p:spTree>
    <p:extLst>
      <p:ext uri="{BB962C8B-B14F-4D97-AF65-F5344CB8AC3E}">
        <p14:creationId xmlns:p14="http://schemas.microsoft.com/office/powerpoint/2010/main" val="2844345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TotalTime>
  <Words>1095</Words>
  <Application>Microsoft Office PowerPoint</Application>
  <PresentationFormat>Экран (4:3)</PresentationFormat>
  <Paragraphs>63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ПОЭТИЧЕСКИЙ ЗВЕЗДОПАД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ПОЭТИЧЕСКИЙ ЗВЕЗДОПАД</dc:title>
  <dc:creator>User</dc:creator>
  <cp:lastModifiedBy>User</cp:lastModifiedBy>
  <cp:revision>109</cp:revision>
  <dcterms:created xsi:type="dcterms:W3CDTF">2025-09-16T07:20:21Z</dcterms:created>
  <dcterms:modified xsi:type="dcterms:W3CDTF">2025-10-17T05:58:07Z</dcterms:modified>
</cp:coreProperties>
</file>