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  <p:sldId id="270" r:id="rId11"/>
    <p:sldId id="271" r:id="rId12"/>
    <p:sldId id="272" r:id="rId13"/>
    <p:sldId id="263" r:id="rId14"/>
    <p:sldId id="264" r:id="rId15"/>
    <p:sldId id="265" r:id="rId16"/>
    <p:sldId id="266" r:id="rId17"/>
    <p:sldId id="273" r:id="rId18"/>
    <p:sldId id="274" r:id="rId19"/>
    <p:sldId id="26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62885860-0AE7-4EF2-BAE9-91C82EE827C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7AF4F17-5B90-4C66-980E-3A8F302C1B5C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85860-0AE7-4EF2-BAE9-91C82EE827C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F17-5B90-4C66-980E-3A8F302C1B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85860-0AE7-4EF2-BAE9-91C82EE827C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F17-5B90-4C66-980E-3A8F302C1B5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85860-0AE7-4EF2-BAE9-91C82EE827C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F17-5B90-4C66-980E-3A8F302C1B5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2885860-0AE7-4EF2-BAE9-91C82EE827C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7AF4F17-5B90-4C66-980E-3A8F302C1B5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85860-0AE7-4EF2-BAE9-91C82EE827C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F17-5B90-4C66-980E-3A8F302C1B5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85860-0AE7-4EF2-BAE9-91C82EE827C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F17-5B90-4C66-980E-3A8F302C1B5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85860-0AE7-4EF2-BAE9-91C82EE827C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F17-5B90-4C66-980E-3A8F302C1B5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85860-0AE7-4EF2-BAE9-91C82EE827C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F17-5B90-4C66-980E-3A8F302C1B5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85860-0AE7-4EF2-BAE9-91C82EE827C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F17-5B90-4C66-980E-3A8F302C1B5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85860-0AE7-4EF2-BAE9-91C82EE827C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4F17-5B90-4C66-980E-3A8F302C1B5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2885860-0AE7-4EF2-BAE9-91C82EE827CC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7AF4F17-5B90-4C66-980E-3A8F302C1B5C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«Права свои знай, обязанности не забывай»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59633"/>
            <a:ext cx="512327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013176"/>
            <a:ext cx="27336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814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4572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Вот ребята вам задача.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На лесной опушке дача.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А на даче баба с дедом,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Папа с мамой, брат и я.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Посчитайте-ка, ребята,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Велика ль у нас семья,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Если есть еще сестренка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Несмышленая, в пеленках.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И отсутствует один,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Самый старший брат,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Вадим.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5110450"/>
            <a:ext cx="70403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i="1" dirty="0">
                <a:solidFill>
                  <a:srgbClr val="C00000"/>
                </a:solidFill>
              </a:rPr>
              <a:t>8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257" y="1772816"/>
            <a:ext cx="4283968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448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rgbClr val="002060"/>
                </a:solidFill>
              </a:rPr>
              <a:t>Собралась к обеду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</a:rPr>
              <a:t>Вся семья: папа, мама,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</a:rPr>
              <a:t>Бабушка и я,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</a:rPr>
              <a:t>И еще сестренка со щенком,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</a:rPr>
              <a:t>И с котенком маленький Пахом.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</a:rPr>
              <a:t>А теперь скажите мне, кто может,-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</a:rPr>
              <a:t>Сколько на столе должно быть ложек?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4725144"/>
            <a:ext cx="70403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i="1" dirty="0">
                <a:solidFill>
                  <a:srgbClr val="C00000"/>
                </a:solidFill>
              </a:rPr>
              <a:t>6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544" y="2009458"/>
            <a:ext cx="3421581" cy="370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67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32656"/>
            <a:ext cx="24765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39" y="295385"/>
            <a:ext cx="2213421" cy="2850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500858"/>
            <a:ext cx="2438400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2" y="4588744"/>
            <a:ext cx="2758853" cy="1835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346" y="332656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598" y="4816836"/>
            <a:ext cx="2524125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467" y="2102265"/>
            <a:ext cx="2989131" cy="2989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V="1">
            <a:off x="5652120" y="2075731"/>
            <a:ext cx="1169551" cy="122413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endCxn id="5127" idx="2"/>
          </p:cNvCxnSpPr>
          <p:nvPr/>
        </p:nvCxnSpPr>
        <p:spPr>
          <a:xfrm flipV="1">
            <a:off x="4355976" y="2075731"/>
            <a:ext cx="185058" cy="777205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2411760" y="2852936"/>
            <a:ext cx="886735" cy="586134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2730444" y="4005063"/>
            <a:ext cx="632046" cy="55223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448505" y="4797152"/>
            <a:ext cx="914400" cy="904875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5652120" y="3782949"/>
            <a:ext cx="1092686" cy="444228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781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33265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</a:rPr>
              <a:t>Определите о каких </a:t>
            </a:r>
            <a:r>
              <a:rPr lang="ru-RU" sz="3200" b="1" i="1" dirty="0" smtClean="0">
                <a:solidFill>
                  <a:srgbClr val="C00000"/>
                </a:solidFill>
              </a:rPr>
              <a:t>правах </a:t>
            </a:r>
            <a:r>
              <a:rPr lang="ru-RU" sz="3200" b="1" i="1" dirty="0">
                <a:solidFill>
                  <a:srgbClr val="C00000"/>
                </a:solidFill>
              </a:rPr>
              <a:t>и обязанностях идет речь в картинках.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3341687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78333" y="4653136"/>
            <a:ext cx="2432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право на образование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21678"/>
            <a:ext cx="384962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31167" y="2931477"/>
            <a:ext cx="2513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право на отдых и досуг</a:t>
            </a:r>
          </a:p>
        </p:txBody>
      </p:sp>
    </p:spTree>
    <p:extLst>
      <p:ext uri="{BB962C8B-B14F-4D97-AF65-F5344CB8AC3E}">
        <p14:creationId xmlns:p14="http://schemas.microsoft.com/office/powerpoint/2010/main" val="50965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18864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200" b="1" i="1" dirty="0">
                <a:solidFill>
                  <a:srgbClr val="C00000"/>
                </a:solidFill>
              </a:rPr>
              <a:t>Определите о каких правах и обязанностях идет речь в картинках.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5517232"/>
            <a:ext cx="19732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право </a:t>
            </a:r>
            <a:r>
              <a:rPr lang="ru-RU" b="1" dirty="0">
                <a:solidFill>
                  <a:srgbClr val="C00000"/>
                </a:solidFill>
              </a:rPr>
              <a:t>на жилище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32040" y="5701898"/>
            <a:ext cx="3459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обязанность охранять Отечество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54"/>
          <a:stretch/>
        </p:blipFill>
        <p:spPr bwMode="auto">
          <a:xfrm>
            <a:off x="683568" y="2306015"/>
            <a:ext cx="2844099" cy="2631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75636"/>
            <a:ext cx="2294281" cy="3428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851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18864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200" b="1" i="1" dirty="0">
                <a:solidFill>
                  <a:srgbClr val="C00000"/>
                </a:solidFill>
              </a:rPr>
              <a:t>Определите о каких правах и обязанностях идет речь в картинках.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6951" y="5854997"/>
            <a:ext cx="3365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обязанность заботиться о детях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66862" y="28974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обязанность заботиться о нетрудоспособных родителях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989" y="2149074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599" y="3645024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867" y="4067988"/>
            <a:ext cx="232410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80465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1"/>
          <a:stretch/>
        </p:blipFill>
        <p:spPr bwMode="auto">
          <a:xfrm>
            <a:off x="6839609" y="697198"/>
            <a:ext cx="2076450" cy="202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13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8864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200" b="1" i="1" dirty="0">
                <a:solidFill>
                  <a:srgbClr val="C00000"/>
                </a:solidFill>
              </a:rPr>
              <a:t>Определите о каких правах и обязанностях идет речь в картинках.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2" y="1758300"/>
            <a:ext cx="2449630" cy="3103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5373216"/>
            <a:ext cx="3464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обязанность </a:t>
            </a:r>
            <a:r>
              <a:rPr lang="ru-RU" b="1" dirty="0">
                <a:solidFill>
                  <a:srgbClr val="C00000"/>
                </a:solidFill>
              </a:rPr>
              <a:t>охранять природу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579844"/>
            <a:ext cx="3914026" cy="2563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27984" y="2636912"/>
            <a:ext cx="343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право на медицинскую помощь</a:t>
            </a:r>
          </a:p>
        </p:txBody>
      </p:sp>
    </p:spTree>
    <p:extLst>
      <p:ext uri="{BB962C8B-B14F-4D97-AF65-F5344CB8AC3E}">
        <p14:creationId xmlns:p14="http://schemas.microsoft.com/office/powerpoint/2010/main" val="64068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404664"/>
            <a:ext cx="43756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C00000"/>
                </a:solidFill>
              </a:rPr>
              <a:t>О</a:t>
            </a:r>
            <a:r>
              <a:rPr lang="ru-RU" sz="4400" b="1" i="1" dirty="0" smtClean="0">
                <a:solidFill>
                  <a:srgbClr val="C00000"/>
                </a:solidFill>
              </a:rPr>
              <a:t> </a:t>
            </a:r>
            <a:r>
              <a:rPr lang="ru-RU" sz="4400" b="1" i="1" dirty="0">
                <a:solidFill>
                  <a:srgbClr val="C00000"/>
                </a:solidFill>
              </a:rPr>
              <a:t>ком идёт речь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3626" y="134076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Эта героиня русских сказок очень хитрая и плутоватая. Нарушая права других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</a:rPr>
              <a:t>героев, она очень часто попадала сама в неприятные ситуации, в которых ее </a:t>
            </a:r>
            <a:r>
              <a:rPr lang="ru-RU" b="1" i="1" dirty="0" smtClean="0">
                <a:solidFill>
                  <a:srgbClr val="002060"/>
                </a:solidFill>
              </a:rPr>
              <a:t>жизнь была </a:t>
            </a:r>
            <a:r>
              <a:rPr lang="ru-RU" b="1" i="1" dirty="0">
                <a:solidFill>
                  <a:srgbClr val="002060"/>
                </a:solidFill>
              </a:rPr>
              <a:t>в опасности.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15626" y="4077072"/>
            <a:ext cx="37261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</a:rPr>
              <a:t>Он имел право на свободное передвижение в пределах страны, свободу мысли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и совести, право на защиту от посягательства на честь и репутацию, но, в итоге, лиса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нарушила его право на личную неприкосновенность и жизнь.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18096"/>
            <a:ext cx="2401601" cy="3694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18372"/>
            <a:ext cx="5143500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503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339" y="14662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Этот герой русской народной сказки потерял жилище из-за одной коварной</a:t>
            </a:r>
          </a:p>
          <a:p>
            <a:r>
              <a:rPr lang="ru-RU" b="1" i="1" dirty="0">
                <a:solidFill>
                  <a:srgbClr val="002060"/>
                </a:solidFill>
              </a:rPr>
              <a:t>особы, претерпел унижения и жестокое обращение, пока самозванка не была</a:t>
            </a:r>
          </a:p>
          <a:p>
            <a:r>
              <a:rPr lang="ru-RU" b="1" i="1" dirty="0">
                <a:solidFill>
                  <a:srgbClr val="002060"/>
                </a:solidFill>
              </a:rPr>
              <a:t>выставлена из дома.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8640"/>
            <a:ext cx="48291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07" y="2953400"/>
            <a:ext cx="3141690" cy="3132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27984" y="4519692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</a:rPr>
              <a:t>Она жестоко обращалась со своим мужем, дискриминация его прав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проявлялась во всем ее отношении к </a:t>
            </a:r>
            <a:r>
              <a:rPr lang="ru-RU" sz="2000" b="1" i="1" dirty="0" smtClean="0">
                <a:solidFill>
                  <a:srgbClr val="002060"/>
                </a:solidFill>
              </a:rPr>
              <a:t>нему. </a:t>
            </a:r>
            <a:r>
              <a:rPr lang="ru-RU" sz="2000" b="1" i="1" dirty="0">
                <a:solidFill>
                  <a:srgbClr val="002060"/>
                </a:solidFill>
              </a:rPr>
              <a:t>Н</a:t>
            </a:r>
            <a:r>
              <a:rPr lang="ru-RU" sz="2000" b="1" i="1" dirty="0" smtClean="0">
                <a:solidFill>
                  <a:srgbClr val="002060"/>
                </a:solidFill>
              </a:rPr>
              <a:t>о</a:t>
            </a:r>
            <a:r>
              <a:rPr lang="ru-RU" sz="2000" b="1" i="1" dirty="0">
                <a:solidFill>
                  <a:srgbClr val="002060"/>
                </a:solidFill>
              </a:rPr>
              <a:t>, обогащаясь, она осталась у разбитого корыта. 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361" y="1125927"/>
            <a:ext cx="3135245" cy="338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435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97768"/>
            <a:ext cx="6858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</a:rPr>
              <a:t>Желаю вам удачи, хорошего настроения и позвольте закончить наше занятие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таким стихотворением: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Ты – ребёнок, ты — человек, ты должен иметь права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На то, чтобы жить в свободной стране, а не там, где идет война.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Ты имеешь право, на то, чтоб любить и на то, чтобы быть любимым,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Ты имеешь право, на то, чтобы жить и на свете быть самым счастливым.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Ты имеешь право, чтобы мир на Земле царил везде и всегда.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Ты имеешь право, чтобы в небе большом всегда тишина была.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734" y="164976"/>
            <a:ext cx="1740024" cy="1740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766" y="3356992"/>
            <a:ext cx="1726912" cy="2255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" t="4285" b="60358"/>
          <a:stretch/>
        </p:blipFill>
        <p:spPr bwMode="auto">
          <a:xfrm>
            <a:off x="6683337" y="2348880"/>
            <a:ext cx="2460663" cy="6732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196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40466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</a:rPr>
              <a:t>П</a:t>
            </a:r>
            <a:r>
              <a:rPr lang="ru-RU" sz="3200" b="1" i="1" dirty="0" smtClean="0">
                <a:solidFill>
                  <a:srgbClr val="C00000"/>
                </a:solidFill>
              </a:rPr>
              <a:t>рава или обязанности 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99741"/>
            <a:ext cx="54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Каждый школьник 1 раз в четверть отдыхает, так как законом </a:t>
            </a:r>
            <a:r>
              <a:rPr lang="ru-RU" b="1" i="1" dirty="0" smtClean="0">
                <a:solidFill>
                  <a:srgbClr val="002060"/>
                </a:solidFill>
              </a:rPr>
              <a:t>предусмотрены каникулы</a:t>
            </a:r>
            <a:r>
              <a:rPr lang="ru-RU" b="1" i="1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04074" y="1856567"/>
            <a:ext cx="782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право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3210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Добросовестная учеба, </a:t>
            </a:r>
            <a:r>
              <a:rPr lang="ru-RU" b="1" i="1" dirty="0">
                <a:solidFill>
                  <a:srgbClr val="002060"/>
                </a:solidFill>
              </a:rPr>
              <a:t>посещение уроков </a:t>
            </a:r>
            <a:r>
              <a:rPr lang="ru-RU" b="1" i="1" dirty="0" smtClean="0">
                <a:solidFill>
                  <a:srgbClr val="002060"/>
                </a:solidFill>
              </a:rPr>
              <a:t>согласно расписанию</a:t>
            </a:r>
            <a:r>
              <a:rPr lang="ru-RU" b="1" i="1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56446" y="2923401"/>
            <a:ext cx="1435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обязанность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2547" y="35730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Получение бесплатного общего </a:t>
            </a:r>
            <a:r>
              <a:rPr lang="ru-RU" b="1" i="1" dirty="0" smtClean="0">
                <a:solidFill>
                  <a:srgbClr val="002060"/>
                </a:solidFill>
              </a:rPr>
              <a:t>образования. 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4034681"/>
            <a:ext cx="782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право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6944" y="4869160"/>
            <a:ext cx="4559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Бережное отношение к имуществу школы.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75856" y="5238492"/>
            <a:ext cx="1435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обязанность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128" y="1336383"/>
            <a:ext cx="188595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011" y="2735949"/>
            <a:ext cx="1895475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828" y="4209205"/>
            <a:ext cx="200025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9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1130" y="404664"/>
            <a:ext cx="46281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srgbClr val="C00000"/>
                </a:solidFill>
              </a:rPr>
              <a:t>Права или обязанности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9675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Каждый, кто заболел, получает медицинскую помощь у врача.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1853578"/>
            <a:ext cx="782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право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9295" y="2331498"/>
            <a:ext cx="5022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i="1" dirty="0">
                <a:solidFill>
                  <a:srgbClr val="002060"/>
                </a:solidFill>
              </a:rPr>
              <a:t>Каждый школьник должен соблюдать </a:t>
            </a:r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b="1" i="1" dirty="0" smtClean="0">
                <a:solidFill>
                  <a:srgbClr val="002060"/>
                </a:solidFill>
              </a:rPr>
              <a:t>правила поведения в школе. 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34071" y="3059668"/>
            <a:ext cx="1435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обязанность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5730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Каждый школьник может развивать свои способности и таланты.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87824" y="4219347"/>
            <a:ext cx="782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право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464757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Уважение чести и достоинства других обучающихся </a:t>
            </a:r>
            <a:r>
              <a:rPr lang="ru-RU" b="1" i="1" dirty="0" smtClean="0">
                <a:solidFill>
                  <a:srgbClr val="002060"/>
                </a:solidFill>
              </a:rPr>
              <a:t>и работников </a:t>
            </a:r>
            <a:r>
              <a:rPr lang="ru-RU" b="1" i="1" dirty="0">
                <a:solidFill>
                  <a:srgbClr val="002060"/>
                </a:solidFill>
              </a:rPr>
              <a:t>школы.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987824" y="5445224"/>
            <a:ext cx="1435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обязанность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245" y="928631"/>
            <a:ext cx="2219872" cy="18498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28184" y="2976950"/>
            <a:ext cx="2185669" cy="1500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323" y="4588679"/>
            <a:ext cx="2771775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900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438662"/>
            <a:ext cx="40204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</a:rPr>
              <a:t>Нарушено право на…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340768"/>
            <a:ext cx="33748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«Красная шапочка»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00192" y="1340768"/>
            <a:ext cx="2034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2800" b="1" dirty="0">
                <a:solidFill>
                  <a:srgbClr val="C00000"/>
                </a:solidFill>
              </a:rPr>
              <a:t>«Теремок»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63988"/>
            <a:ext cx="2684131" cy="3791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90"/>
          <a:stretch/>
        </p:blipFill>
        <p:spPr bwMode="auto">
          <a:xfrm>
            <a:off x="4638705" y="2492896"/>
            <a:ext cx="3696339" cy="286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95689" y="5655855"/>
            <a:ext cx="1630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</a:rPr>
              <a:t>жизнь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12699" y="5355704"/>
            <a:ext cx="16546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solidFill>
                  <a:srgbClr val="002060"/>
                </a:solidFill>
              </a:rPr>
              <a:t>жильё</a:t>
            </a:r>
          </a:p>
        </p:txBody>
      </p:sp>
    </p:spTree>
    <p:extLst>
      <p:ext uri="{BB962C8B-B14F-4D97-AF65-F5344CB8AC3E}">
        <p14:creationId xmlns:p14="http://schemas.microsoft.com/office/powerpoint/2010/main" val="336806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61770" y="404664"/>
            <a:ext cx="40204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srgbClr val="C00000"/>
                </a:solidFill>
              </a:rPr>
              <a:t>Нарушено право на…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412776"/>
            <a:ext cx="2063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«Морозко»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1424759"/>
            <a:ext cx="29993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2800" b="1" dirty="0">
                <a:solidFill>
                  <a:srgbClr val="C00000"/>
                </a:solidFill>
              </a:rPr>
              <a:t>«Гуси — лебеди»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59" y="1925043"/>
            <a:ext cx="3303810" cy="3303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346" y="2236016"/>
            <a:ext cx="2623518" cy="3857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3656" y="5228853"/>
            <a:ext cx="31350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</a:rPr>
              <a:t>на любовь и заботу родителей, право на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посильный труд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47572" y="6002124"/>
            <a:ext cx="36142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i="1" dirty="0">
                <a:solidFill>
                  <a:srgbClr val="002060"/>
                </a:solidFill>
              </a:rPr>
              <a:t>неприкосновенность</a:t>
            </a:r>
          </a:p>
        </p:txBody>
      </p:sp>
    </p:spTree>
    <p:extLst>
      <p:ext uri="{BB962C8B-B14F-4D97-AF65-F5344CB8AC3E}">
        <p14:creationId xmlns:p14="http://schemas.microsoft.com/office/powerpoint/2010/main" val="268615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340768"/>
            <a:ext cx="29359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«Три поросёнка»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332656"/>
            <a:ext cx="40204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srgbClr val="C00000"/>
                </a:solidFill>
              </a:rPr>
              <a:t>Нарушено право на…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40152" y="917431"/>
            <a:ext cx="26311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«</a:t>
            </a:r>
            <a:r>
              <a:rPr lang="ru-RU" sz="2800" b="1" dirty="0" err="1">
                <a:solidFill>
                  <a:srgbClr val="C00000"/>
                </a:solidFill>
              </a:rPr>
              <a:t>Дюймовочка</a:t>
            </a:r>
            <a:r>
              <a:rPr lang="ru-RU" sz="2800" b="1" dirty="0">
                <a:solidFill>
                  <a:srgbClr val="C00000"/>
                </a:solidFill>
              </a:rPr>
              <a:t>»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3781125" cy="2618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873" y="1594805"/>
            <a:ext cx="3557533" cy="3510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763" y="4941168"/>
            <a:ext cx="38675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на неприкосновенность жилища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35965" y="5106602"/>
            <a:ext cx="36305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на защиту от всех форм насилия, </a:t>
            </a:r>
            <a:r>
              <a:rPr lang="ru-RU" sz="2000" b="1" i="1" dirty="0" smtClean="0">
                <a:solidFill>
                  <a:srgbClr val="002060"/>
                </a:solidFill>
              </a:rPr>
              <a:t>на</a:t>
            </a:r>
            <a:endParaRPr lang="ru-RU" sz="2000" b="1" i="1" dirty="0">
              <a:solidFill>
                <a:srgbClr val="002060"/>
              </a:solidFill>
            </a:endParaRPr>
          </a:p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личную неприкосновенность, жизнь и свободу</a:t>
            </a:r>
          </a:p>
        </p:txBody>
      </p:sp>
    </p:spTree>
    <p:extLst>
      <p:ext uri="{BB962C8B-B14F-4D97-AF65-F5344CB8AC3E}">
        <p14:creationId xmlns:p14="http://schemas.microsoft.com/office/powerpoint/2010/main" val="203493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022" y="1530370"/>
            <a:ext cx="3742244" cy="3563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20" y="1530370"/>
            <a:ext cx="2843986" cy="3662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404664"/>
            <a:ext cx="40204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i="1" dirty="0">
                <a:solidFill>
                  <a:srgbClr val="C00000"/>
                </a:solidFill>
              </a:rPr>
              <a:t>Нарушено право на…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196752"/>
            <a:ext cx="2032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2800" b="1" dirty="0">
                <a:solidFill>
                  <a:srgbClr val="C00000"/>
                </a:solidFill>
              </a:rPr>
              <a:t>«Колобок»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81785" y="1007150"/>
            <a:ext cx="34013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«Маша и Медведь»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6480" y="5301208"/>
            <a:ext cx="37814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2060"/>
                </a:solidFill>
              </a:rPr>
              <a:t>на личную неприкосновенность, жизнь и свободу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34252" y="5093637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жизнь, выживание и свободное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136529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4" r="16361"/>
          <a:stretch/>
        </p:blipFill>
        <p:spPr bwMode="auto">
          <a:xfrm>
            <a:off x="572073" y="2060848"/>
            <a:ext cx="3875316" cy="313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476671"/>
            <a:ext cx="60135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4800" b="1" i="1" dirty="0">
                <a:solidFill>
                  <a:srgbClr val="C00000"/>
                </a:solidFill>
              </a:rPr>
              <a:t>Я люблю свою семью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27984" y="1832141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</a:rPr>
              <a:t>Кто загадки отгадает,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Тот своих родных узнает: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Кто-то маму, кто-то папу,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Кто сестренку или брата,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А узнать вам деда с бабой —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Вовсе думать-то не надо!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Все родные, с кем живете,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Даже дядя или тетя,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Непременно вам друзья,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Вместе вы — одна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92280" y="5805264"/>
            <a:ext cx="1386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>
                <a:solidFill>
                  <a:srgbClr val="C00000"/>
                </a:solidFill>
              </a:rPr>
              <a:t>семья</a:t>
            </a:r>
          </a:p>
        </p:txBody>
      </p:sp>
    </p:spTree>
    <p:extLst>
      <p:ext uri="{BB962C8B-B14F-4D97-AF65-F5344CB8AC3E}">
        <p14:creationId xmlns:p14="http://schemas.microsoft.com/office/powerpoint/2010/main" val="247736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7944" y="849486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</a:rPr>
              <a:t>Мы — большущая семья,</a:t>
            </a:r>
          </a:p>
          <a:p>
            <a:r>
              <a:rPr lang="ru-RU" sz="2800" b="1" i="1" dirty="0">
                <a:solidFill>
                  <a:srgbClr val="002060"/>
                </a:solidFill>
              </a:rPr>
              <a:t>Самый младший — это я!</a:t>
            </a:r>
          </a:p>
          <a:p>
            <a:r>
              <a:rPr lang="ru-RU" sz="2800" b="1" i="1" dirty="0">
                <a:solidFill>
                  <a:srgbClr val="002060"/>
                </a:solidFill>
              </a:rPr>
              <a:t>Сразу нас не перечесть:</a:t>
            </a:r>
          </a:p>
          <a:p>
            <a:r>
              <a:rPr lang="ru-RU" sz="2800" b="1" i="1" dirty="0">
                <a:solidFill>
                  <a:srgbClr val="002060"/>
                </a:solidFill>
              </a:rPr>
              <a:t>Маня есть и Ваня есть,</a:t>
            </a:r>
          </a:p>
          <a:p>
            <a:r>
              <a:rPr lang="ru-RU" sz="2800" b="1" i="1" dirty="0">
                <a:solidFill>
                  <a:srgbClr val="002060"/>
                </a:solidFill>
              </a:rPr>
              <a:t>Юра, Шура, </a:t>
            </a:r>
            <a:r>
              <a:rPr lang="ru-RU" sz="2800" b="1" i="1" dirty="0" err="1">
                <a:solidFill>
                  <a:srgbClr val="002060"/>
                </a:solidFill>
              </a:rPr>
              <a:t>Клаша</a:t>
            </a:r>
            <a:r>
              <a:rPr lang="ru-RU" sz="2800" b="1" i="1" dirty="0">
                <a:solidFill>
                  <a:srgbClr val="002060"/>
                </a:solidFill>
              </a:rPr>
              <a:t>, Даша,</a:t>
            </a:r>
          </a:p>
          <a:p>
            <a:r>
              <a:rPr lang="ru-RU" sz="2800" b="1" i="1" dirty="0">
                <a:solidFill>
                  <a:srgbClr val="002060"/>
                </a:solidFill>
              </a:rPr>
              <a:t>И Наташа тоже наша.</a:t>
            </a:r>
          </a:p>
          <a:p>
            <a:r>
              <a:rPr lang="ru-RU" sz="2800" b="1" i="1" dirty="0">
                <a:solidFill>
                  <a:srgbClr val="002060"/>
                </a:solidFill>
              </a:rPr>
              <a:t>Мы по улице идем —</a:t>
            </a:r>
          </a:p>
          <a:p>
            <a:r>
              <a:rPr lang="ru-RU" sz="2800" b="1" i="1" dirty="0">
                <a:solidFill>
                  <a:srgbClr val="002060"/>
                </a:solidFill>
              </a:rPr>
              <a:t>Говорят, что детский дом.</a:t>
            </a:r>
          </a:p>
          <a:p>
            <a:r>
              <a:rPr lang="ru-RU" sz="2800" b="1" i="1" dirty="0">
                <a:solidFill>
                  <a:srgbClr val="002060"/>
                </a:solidFill>
              </a:rPr>
              <a:t>Посчитайте поскорей,</a:t>
            </a:r>
          </a:p>
          <a:p>
            <a:r>
              <a:rPr lang="ru-RU" sz="2800" b="1" i="1" dirty="0">
                <a:solidFill>
                  <a:srgbClr val="002060"/>
                </a:solidFill>
              </a:rPr>
              <a:t>Сколько нас в семье детей?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61245" y="5085184"/>
            <a:ext cx="70403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i="1" dirty="0">
                <a:solidFill>
                  <a:srgbClr val="C00000"/>
                </a:solidFill>
              </a:rPr>
              <a:t>8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3414899" cy="3158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820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664</TotalTime>
  <Words>705</Words>
  <Application>Microsoft Office PowerPoint</Application>
  <PresentationFormat>Экран (4:3)</PresentationFormat>
  <Paragraphs>117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Начальная</vt:lpstr>
      <vt:lpstr>«Права свои знай, обязанности не забывай»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«Права свои знай, обязанности не забывай»</dc:title>
  <dc:creator>User</dc:creator>
  <cp:lastModifiedBy>User</cp:lastModifiedBy>
  <cp:revision>133</cp:revision>
  <dcterms:created xsi:type="dcterms:W3CDTF">2025-08-15T06:22:38Z</dcterms:created>
  <dcterms:modified xsi:type="dcterms:W3CDTF">2025-10-06T09:02:21Z</dcterms:modified>
</cp:coreProperties>
</file>