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63" r:id="rId14"/>
    <p:sldId id="264" r:id="rId15"/>
    <p:sldId id="265" r:id="rId16"/>
    <p:sldId id="266" r:id="rId17"/>
    <p:sldId id="273" r:id="rId18"/>
    <p:sldId id="274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2885860-0AE7-4EF2-BAE9-91C82EE827CC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7AF4F17-5B90-4C66-980E-3A8F302C1B5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5860-0AE7-4EF2-BAE9-91C82EE827CC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F17-5B90-4C66-980E-3A8F302C1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5860-0AE7-4EF2-BAE9-91C82EE827CC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F17-5B90-4C66-980E-3A8F302C1B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5860-0AE7-4EF2-BAE9-91C82EE827CC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F17-5B90-4C66-980E-3A8F302C1B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2885860-0AE7-4EF2-BAE9-91C82EE827CC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7AF4F17-5B90-4C66-980E-3A8F302C1B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5860-0AE7-4EF2-BAE9-91C82EE827CC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F17-5B90-4C66-980E-3A8F302C1B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5860-0AE7-4EF2-BAE9-91C82EE827CC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F17-5B90-4C66-980E-3A8F302C1B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5860-0AE7-4EF2-BAE9-91C82EE827CC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F17-5B90-4C66-980E-3A8F302C1B5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5860-0AE7-4EF2-BAE9-91C82EE827CC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F17-5B90-4C66-980E-3A8F302C1B5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5860-0AE7-4EF2-BAE9-91C82EE827CC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F17-5B90-4C66-980E-3A8F302C1B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5860-0AE7-4EF2-BAE9-91C82EE827CC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F17-5B90-4C66-980E-3A8F302C1B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885860-0AE7-4EF2-BAE9-91C82EE827CC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AF4F17-5B90-4C66-980E-3A8F302C1B5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«Права свои знай, обязанности не забывай»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9633"/>
            <a:ext cx="512327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13176"/>
            <a:ext cx="2733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1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Вот ребята вам задача.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На лесной опушке дача.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А на даче баба с дедом,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Папа с мамой, брат и я.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Посчитайте-ка, ребята,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Велика ль у нас семья,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Если есть еще сестренка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Несмышленая, в пеленках.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И отсутствует один,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Самый старший брат,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Вадим.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5110450"/>
            <a:ext cx="70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57" y="1772816"/>
            <a:ext cx="4283968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48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Собралась к обеду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Вся семья: папа, мама,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Бабушка и я,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И еще сестренка со щенком,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И с котенком маленький Пахом.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А теперь скажите мне, кто может,-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Сколько на столе должно быть ложек?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4725144"/>
            <a:ext cx="70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>
                <a:solidFill>
                  <a:srgbClr val="C00000"/>
                </a:solidFill>
              </a:rPr>
              <a:t>6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2009458"/>
            <a:ext cx="3421581" cy="37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9" y="295385"/>
            <a:ext cx="2213421" cy="285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00858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" y="4588744"/>
            <a:ext cx="2758853" cy="183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46" y="3326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98" y="4816836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67" y="2102265"/>
            <a:ext cx="2989131" cy="298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5652120" y="2075731"/>
            <a:ext cx="1169551" cy="122413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5127" idx="2"/>
          </p:cNvCxnSpPr>
          <p:nvPr/>
        </p:nvCxnSpPr>
        <p:spPr>
          <a:xfrm flipV="1">
            <a:off x="4355976" y="2075731"/>
            <a:ext cx="185058" cy="777205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411760" y="2852936"/>
            <a:ext cx="886735" cy="58613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730444" y="4005063"/>
            <a:ext cx="632046" cy="55223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48505" y="4797152"/>
            <a:ext cx="914400" cy="9048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652120" y="3782949"/>
            <a:ext cx="1092686" cy="44422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8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Определите о каких </a:t>
            </a:r>
            <a:r>
              <a:rPr lang="ru-RU" sz="3200" b="1" i="1" dirty="0" smtClean="0">
                <a:solidFill>
                  <a:srgbClr val="C00000"/>
                </a:solidFill>
              </a:rPr>
              <a:t>правах </a:t>
            </a:r>
            <a:r>
              <a:rPr lang="ru-RU" sz="3200" b="1" i="1" dirty="0">
                <a:solidFill>
                  <a:srgbClr val="C00000"/>
                </a:solidFill>
              </a:rPr>
              <a:t>и обязанностях идет речь в картинках.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3416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8333" y="4653136"/>
            <a:ext cx="2432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право на образование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21678"/>
            <a:ext cx="384962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1167" y="2931477"/>
            <a:ext cx="2513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право на отдых и досуг</a:t>
            </a:r>
          </a:p>
        </p:txBody>
      </p:sp>
    </p:spTree>
    <p:extLst>
      <p:ext uri="{BB962C8B-B14F-4D97-AF65-F5344CB8AC3E}">
        <p14:creationId xmlns:p14="http://schemas.microsoft.com/office/powerpoint/2010/main" val="5096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C00000"/>
                </a:solidFill>
              </a:rPr>
              <a:t>Определите о каких правах и обязанностях идет речь в картинках.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517232"/>
            <a:ext cx="1973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 </a:t>
            </a:r>
            <a:r>
              <a:rPr lang="ru-RU" b="1" dirty="0">
                <a:solidFill>
                  <a:srgbClr val="C00000"/>
                </a:solidFill>
              </a:rPr>
              <a:t>на жилище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5701898"/>
            <a:ext cx="3459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обязанность охранять Отечество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4"/>
          <a:stretch/>
        </p:blipFill>
        <p:spPr bwMode="auto">
          <a:xfrm>
            <a:off x="683568" y="2306015"/>
            <a:ext cx="2844099" cy="263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75636"/>
            <a:ext cx="2294281" cy="342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51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C00000"/>
                </a:solidFill>
              </a:rPr>
              <a:t>Определите о каких правах и обязанностях идет речь в картинках.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6951" y="5854997"/>
            <a:ext cx="3365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обязанность заботиться о детях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66862" y="28974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обязанность заботиться о нетрудоспособных родителях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89" y="214907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99" y="364502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67" y="4067988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8046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"/>
          <a:stretch/>
        </p:blipFill>
        <p:spPr bwMode="auto">
          <a:xfrm>
            <a:off x="6839609" y="697198"/>
            <a:ext cx="2076450" cy="202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1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C00000"/>
                </a:solidFill>
              </a:rPr>
              <a:t>Определите о каких правах и обязанностях идет речь в картинках.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2" y="1758300"/>
            <a:ext cx="2449630" cy="310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5373216"/>
            <a:ext cx="346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обязанность </a:t>
            </a:r>
            <a:r>
              <a:rPr lang="ru-RU" b="1" dirty="0">
                <a:solidFill>
                  <a:srgbClr val="C00000"/>
                </a:solidFill>
              </a:rPr>
              <a:t>охранять природу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9844"/>
            <a:ext cx="3914026" cy="256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2636912"/>
            <a:ext cx="343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право на медицинскую помощь</a:t>
            </a:r>
          </a:p>
        </p:txBody>
      </p:sp>
    </p:spTree>
    <p:extLst>
      <p:ext uri="{BB962C8B-B14F-4D97-AF65-F5344CB8AC3E}">
        <p14:creationId xmlns:p14="http://schemas.microsoft.com/office/powerpoint/2010/main" val="6406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04664"/>
            <a:ext cx="43756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</a:rPr>
              <a:t>О</a:t>
            </a:r>
            <a:r>
              <a:rPr lang="ru-RU" sz="4400" b="1" i="1" dirty="0" smtClean="0">
                <a:solidFill>
                  <a:srgbClr val="C00000"/>
                </a:solidFill>
              </a:rPr>
              <a:t> </a:t>
            </a:r>
            <a:r>
              <a:rPr lang="ru-RU" sz="4400" b="1" i="1" dirty="0">
                <a:solidFill>
                  <a:srgbClr val="C00000"/>
                </a:solidFill>
              </a:rPr>
              <a:t>ком идёт речь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626" y="13407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Эта героиня русских сказок очень хитрая и плутоватая. Нарушая права других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героев, она очень часто попадала сама в неприятные ситуации, в которых ее </a:t>
            </a:r>
            <a:r>
              <a:rPr lang="ru-RU" b="1" i="1" dirty="0" smtClean="0">
                <a:solidFill>
                  <a:srgbClr val="002060"/>
                </a:solidFill>
              </a:rPr>
              <a:t>жизнь была </a:t>
            </a:r>
            <a:r>
              <a:rPr lang="ru-RU" b="1" i="1" dirty="0">
                <a:solidFill>
                  <a:srgbClr val="002060"/>
                </a:solidFill>
              </a:rPr>
              <a:t>в опасности.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15626" y="4077072"/>
            <a:ext cx="3726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Он имел право на свободное передвижение в пределах страны, свободу мысли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и совести, право на защиту от посягательства на честь и репутацию, но, в итоге, лиса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нарушила его право на личную неприкосновенность и жизнь.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18096"/>
            <a:ext cx="2401601" cy="369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18372"/>
            <a:ext cx="51435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0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339" y="1466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Этот герой русской народной сказки потерял жилище из-за одной коварной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особы, претерпел унижения и жестокое обращение, пока самозванка не была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выставлена из дома.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8291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07" y="2953400"/>
            <a:ext cx="3141690" cy="31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451969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Она жестоко обращалась со своим мужем, дискриминация его прав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проявлялась во всем ее отношении к </a:t>
            </a:r>
            <a:r>
              <a:rPr lang="ru-RU" sz="2000" b="1" i="1" dirty="0" smtClean="0">
                <a:solidFill>
                  <a:srgbClr val="002060"/>
                </a:solidFill>
              </a:rPr>
              <a:t>нему. </a:t>
            </a:r>
            <a:r>
              <a:rPr lang="ru-RU" sz="2000" b="1" i="1" dirty="0">
                <a:solidFill>
                  <a:srgbClr val="002060"/>
                </a:solidFill>
              </a:rPr>
              <a:t>Н</a:t>
            </a:r>
            <a:r>
              <a:rPr lang="ru-RU" sz="2000" b="1" i="1" dirty="0" smtClean="0">
                <a:solidFill>
                  <a:srgbClr val="002060"/>
                </a:solidFill>
              </a:rPr>
              <a:t>о</a:t>
            </a:r>
            <a:r>
              <a:rPr lang="ru-RU" sz="2000" b="1" i="1" dirty="0">
                <a:solidFill>
                  <a:srgbClr val="002060"/>
                </a:solidFill>
              </a:rPr>
              <a:t>, обогащаясь, она осталась у разбитого корыта.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61" y="1125927"/>
            <a:ext cx="3135245" cy="33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3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97768"/>
            <a:ext cx="685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Желаю вам удачи, хорошего настроения и позвольте закончить наше занятие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таким стихотворением: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Ты – ребёнок, ты — человек, ты должен иметь права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На то, чтобы жить в свободной стране, а не там, где идет война.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Ты имеешь право, на то, чтоб любить и на то, чтобы быть любимым,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Ты имеешь право, на то, чтобы жить и на свете быть самым счастливым.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Ты имеешь право, чтобы мир на Земле царил везде и всегда.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Ты имеешь право, чтобы в небе большом всегда тишина была.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34" y="164976"/>
            <a:ext cx="1740024" cy="174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66" y="3356992"/>
            <a:ext cx="1726912" cy="225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4285" b="60358"/>
          <a:stretch/>
        </p:blipFill>
        <p:spPr bwMode="auto">
          <a:xfrm>
            <a:off x="6683337" y="2348880"/>
            <a:ext cx="2460663" cy="6732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9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П</a:t>
            </a:r>
            <a:r>
              <a:rPr lang="ru-RU" sz="3200" b="1" i="1" dirty="0" smtClean="0">
                <a:solidFill>
                  <a:srgbClr val="C00000"/>
                </a:solidFill>
              </a:rPr>
              <a:t>рава или обязанности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9741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Каждый школьник 1 раз в четверть отдыхает, так как законом </a:t>
            </a:r>
            <a:r>
              <a:rPr lang="ru-RU" b="1" i="1" dirty="0" smtClean="0">
                <a:solidFill>
                  <a:srgbClr val="002060"/>
                </a:solidFill>
              </a:rPr>
              <a:t>предусмотрены каникулы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4074" y="1856567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210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Добросовестная учеба, </a:t>
            </a:r>
            <a:r>
              <a:rPr lang="ru-RU" b="1" i="1" dirty="0">
                <a:solidFill>
                  <a:srgbClr val="002060"/>
                </a:solidFill>
              </a:rPr>
              <a:t>посещение уроков </a:t>
            </a:r>
            <a:r>
              <a:rPr lang="ru-RU" b="1" i="1" dirty="0" smtClean="0">
                <a:solidFill>
                  <a:srgbClr val="002060"/>
                </a:solidFill>
              </a:rPr>
              <a:t>согласно расписанию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6446" y="2923401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обязанность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547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Получение бесплатного общего </a:t>
            </a:r>
            <a:r>
              <a:rPr lang="ru-RU" b="1" i="1" dirty="0" smtClean="0">
                <a:solidFill>
                  <a:srgbClr val="002060"/>
                </a:solidFill>
              </a:rPr>
              <a:t>образования.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4034681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6944" y="4869160"/>
            <a:ext cx="4559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Бережное отношение к имуществу школы.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5238492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обязанность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28" y="1336383"/>
            <a:ext cx="18859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11" y="2735949"/>
            <a:ext cx="18954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28" y="4209205"/>
            <a:ext cx="20002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1130" y="404664"/>
            <a:ext cx="4628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C00000"/>
                </a:solidFill>
              </a:rPr>
              <a:t>Права или обязанности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Каждый, кто заболел, получает медицинскую помощь у врача.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85357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295" y="2331498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>
                <a:solidFill>
                  <a:srgbClr val="002060"/>
                </a:solidFill>
              </a:rPr>
              <a:t>Каждый школьник должен соблюдать 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правила поведения в школе.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4071" y="3059668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обязанность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Каждый школьник может развивать свои способности и таланты.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4219347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6475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Уважение чести и достоинства других обучающихся </a:t>
            </a:r>
            <a:r>
              <a:rPr lang="ru-RU" b="1" i="1" dirty="0" smtClean="0">
                <a:solidFill>
                  <a:srgbClr val="002060"/>
                </a:solidFill>
              </a:rPr>
              <a:t>и работников </a:t>
            </a:r>
            <a:r>
              <a:rPr lang="ru-RU" b="1" i="1" dirty="0">
                <a:solidFill>
                  <a:srgbClr val="002060"/>
                </a:solidFill>
              </a:rPr>
              <a:t>школы.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5445224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обязанность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45" y="928631"/>
            <a:ext cx="2219872" cy="1849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8184" y="2976950"/>
            <a:ext cx="2185669" cy="1500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23" y="4588679"/>
            <a:ext cx="27717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0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38662"/>
            <a:ext cx="402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Нарушено право на…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3374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«Красная шапочка»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1340768"/>
            <a:ext cx="2034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«Теремок»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63988"/>
            <a:ext cx="2684131" cy="379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0"/>
          <a:stretch/>
        </p:blipFill>
        <p:spPr bwMode="auto">
          <a:xfrm>
            <a:off x="4638705" y="2492896"/>
            <a:ext cx="3696339" cy="286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5689" y="5655855"/>
            <a:ext cx="1630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жизнь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2699" y="5355704"/>
            <a:ext cx="1654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</a:rPr>
              <a:t>жильё</a:t>
            </a:r>
          </a:p>
        </p:txBody>
      </p:sp>
    </p:spTree>
    <p:extLst>
      <p:ext uri="{BB962C8B-B14F-4D97-AF65-F5344CB8AC3E}">
        <p14:creationId xmlns:p14="http://schemas.microsoft.com/office/powerpoint/2010/main" val="33680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1770" y="404664"/>
            <a:ext cx="402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C00000"/>
                </a:solidFill>
              </a:rPr>
              <a:t>Нарушено право на…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2063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«Морозко»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424759"/>
            <a:ext cx="2999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«Гуси — лебеди»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9" y="1925043"/>
            <a:ext cx="3303810" cy="330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46" y="2236016"/>
            <a:ext cx="2623518" cy="3857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3656" y="5228853"/>
            <a:ext cx="3135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на любовь и заботу родителей, право на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посильный труд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47572" y="6002124"/>
            <a:ext cx="3614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неприкосновенность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68615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2935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«Три поросёнка»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332656"/>
            <a:ext cx="402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C00000"/>
                </a:solidFill>
              </a:rPr>
              <a:t>Нарушено право на…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917431"/>
            <a:ext cx="2631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«</a:t>
            </a:r>
            <a:r>
              <a:rPr lang="ru-RU" sz="2800" b="1" dirty="0" err="1">
                <a:solidFill>
                  <a:srgbClr val="C00000"/>
                </a:solidFill>
              </a:rPr>
              <a:t>Дюймовочка</a:t>
            </a:r>
            <a:r>
              <a:rPr lang="ru-RU" sz="2800" b="1" dirty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781125" cy="261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73" y="1594805"/>
            <a:ext cx="3557533" cy="351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763" y="4941168"/>
            <a:ext cx="38675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на неприкосновенность жилища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35965" y="5106602"/>
            <a:ext cx="36305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на защиту от всех форм насилия, </a:t>
            </a:r>
            <a:r>
              <a:rPr lang="ru-RU" sz="2000" b="1" i="1" dirty="0" smtClean="0">
                <a:solidFill>
                  <a:srgbClr val="002060"/>
                </a:solidFill>
              </a:rPr>
              <a:t>на</a:t>
            </a:r>
            <a:endParaRPr lang="ru-RU" sz="2000" b="1" i="1" dirty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личную неприкосновенность, жизнь и свободу</a:t>
            </a:r>
          </a:p>
        </p:txBody>
      </p:sp>
    </p:spTree>
    <p:extLst>
      <p:ext uri="{BB962C8B-B14F-4D97-AF65-F5344CB8AC3E}">
        <p14:creationId xmlns:p14="http://schemas.microsoft.com/office/powerpoint/2010/main" val="20349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22" y="1530370"/>
            <a:ext cx="3742244" cy="356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20" y="1530370"/>
            <a:ext cx="2843986" cy="36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404664"/>
            <a:ext cx="402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C00000"/>
                </a:solidFill>
              </a:rPr>
              <a:t>Нарушено право на…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2032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«Колобок»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81785" y="1007150"/>
            <a:ext cx="3401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«Маша и Медведь»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6480" y="5301208"/>
            <a:ext cx="3781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на личную неприкосновенность, жизнь и свободу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4252" y="509363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жизнь, выживание и свободное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3652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r="16361"/>
          <a:stretch/>
        </p:blipFill>
        <p:spPr bwMode="auto">
          <a:xfrm>
            <a:off x="572073" y="2060848"/>
            <a:ext cx="3875316" cy="31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476671"/>
            <a:ext cx="6013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800" b="1" i="1" dirty="0">
                <a:solidFill>
                  <a:srgbClr val="C00000"/>
                </a:solidFill>
              </a:rPr>
              <a:t>Я люблю свою семью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832141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Кто загадки отгадает,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Тот своих родных узнает: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Кто-то маму, кто-то папу,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Кто сестренку или брата,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А узнать вам деда с бабой —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Вовсе думать-то не надо!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Все родные, с кем живете,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Даже дядя или тетя,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Непременно вам друзья,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Вместе вы — одна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5805264"/>
            <a:ext cx="1386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семья</a:t>
            </a:r>
          </a:p>
        </p:txBody>
      </p:sp>
    </p:spTree>
    <p:extLst>
      <p:ext uri="{BB962C8B-B14F-4D97-AF65-F5344CB8AC3E}">
        <p14:creationId xmlns:p14="http://schemas.microsoft.com/office/powerpoint/2010/main" val="247736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84948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Мы — большущая семья,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Самый младший — это я!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Сразу нас не перечесть: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Маня есть и Ваня есть,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Юра, Шура, </a:t>
            </a:r>
            <a:r>
              <a:rPr lang="ru-RU" sz="2800" b="1" i="1" dirty="0" err="1">
                <a:solidFill>
                  <a:srgbClr val="002060"/>
                </a:solidFill>
              </a:rPr>
              <a:t>Клаша</a:t>
            </a:r>
            <a:r>
              <a:rPr lang="ru-RU" sz="2800" b="1" i="1" dirty="0">
                <a:solidFill>
                  <a:srgbClr val="002060"/>
                </a:solidFill>
              </a:rPr>
              <a:t>, Даша,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И Наташа тоже наша.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Мы по улице идем —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Говорят, что детский дом.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Посчитайте поскорей,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Сколько нас в семье детей?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61245" y="5085184"/>
            <a:ext cx="70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414899" cy="315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2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664</TotalTime>
  <Words>705</Words>
  <Application>Microsoft Office PowerPoint</Application>
  <PresentationFormat>Экран 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«Права свои знай, обязанности не забывай»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«Права свои знай, обязанности не забывай»</dc:title>
  <dc:creator>User</dc:creator>
  <cp:lastModifiedBy>User</cp:lastModifiedBy>
  <cp:revision>133</cp:revision>
  <dcterms:created xsi:type="dcterms:W3CDTF">2025-08-15T06:22:38Z</dcterms:created>
  <dcterms:modified xsi:type="dcterms:W3CDTF">2025-10-06T09:02:21Z</dcterms:modified>
</cp:coreProperties>
</file>