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1" r:id="rId4"/>
    <p:sldId id="267" r:id="rId5"/>
    <p:sldId id="268" r:id="rId6"/>
    <p:sldId id="262" r:id="rId7"/>
    <p:sldId id="257" r:id="rId8"/>
    <p:sldId id="258" r:id="rId9"/>
    <p:sldId id="269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8EC0-B778-41A8-B0A9-779E6922B69C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F52F3-C22E-4FF3-863C-25944731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5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0%BD%D0%B3%D0%BE%D0%BB%D1%8C%D1%81%D0%BA%D0%B8%D0%B9_%D0%90%D0%BB%D1%82%D0%B0%D0%B9" TargetMode="External"/><Relationship Id="rId13" Type="http://schemas.openxmlformats.org/officeDocument/2006/relationships/hyperlink" Target="https://ru.wikipedia.org/wiki/%D0%9F%D0%BE%D1%82%D0%B0%D0%BD%D0%B8%D0%BD,_%D0%93%D1%80%D0%B8%D0%B3%D0%BE%D1%80%D0%B8%D0%B9_%D0%9D%D0%B8%D0%BA%D0%BE%D0%BB%D0%B0%D0%B5%D0%B2%D0%B8%D1%87#cite_note-29" TargetMode="External"/><Relationship Id="rId3" Type="http://schemas.openxmlformats.org/officeDocument/2006/relationships/hyperlink" Target="https://ru.wikipedia.org/wiki/%D0%92%D0%BE%D1%81%D1%82%D0%BE%D1%87%D0%BD%D0%B0%D1%8F_%D0%90%D0%B7%D0%B8%D1%8F" TargetMode="External"/><Relationship Id="rId7" Type="http://schemas.openxmlformats.org/officeDocument/2006/relationships/hyperlink" Target="https://ru.wikipedia.org/wiki/%D0%A0%D0%B0%D1%84%D0%B0%D0%B8%D0%BB%D0%BE%D0%B2,_%D0%9F%D1%91%D1%82%D1%80_%D0%90%D0%BB%D0%B5%D0%BA%D1%81%D0%B5%D0%B5%D0%B2%D0%B8%D1%87" TargetMode="External"/><Relationship Id="rId12" Type="http://schemas.openxmlformats.org/officeDocument/2006/relationships/hyperlink" Target="https://ru.wikipedia.org/wiki/%D0%A3%D0%B1%D1%81%D1%83-%D0%9D%D1%83%D1%80" TargetMode="External"/><Relationship Id="rId2" Type="http://schemas.openxmlformats.org/officeDocument/2006/relationships/hyperlink" Target="https://ru.wikipedia.org/wiki/%D0%A6%D0%B5%D0%BD%D1%82%D1%80%D0%B0%D0%BB%D1%8C%D0%BD%D0%B0%D1%8F_%D0%90%D0%B7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1%80%D0%B5%D0%B7%D0%BE%D0%B2%D1%81%D0%BA%D0%B8%D0%B9,_%D0%9C%D0%B8%D1%85%D0%B0%D0%B8%D0%BB_%D0%9C%D0%B8%D1%85%D0%B0%D0%B9%D0%BB%D0%BE%D0%B2%D0%B8%D1%87" TargetMode="External"/><Relationship Id="rId11" Type="http://schemas.openxmlformats.org/officeDocument/2006/relationships/hyperlink" Target="https://ru.wikipedia.org/wiki/%D0%9A%D0%BE%D1%88-%D0%90%D0%B3%D0%B0%D1%87" TargetMode="External"/><Relationship Id="rId5" Type="http://schemas.openxmlformats.org/officeDocument/2006/relationships/hyperlink" Target="http://books.omsklib.ru/Knigi/NEW/Ocherki_S_Z_Mongolii/index.html" TargetMode="External"/><Relationship Id="rId10" Type="http://schemas.openxmlformats.org/officeDocument/2006/relationships/hyperlink" Target="https://ru.wikipedia.org/wiki/%D0%90%D0%B4%D1%80%D0%B8%D0%B0%D0%BD%D0%BE%D0%B2,_%D0%90%D0%BB%D0%B5%D0%BA%D1%81%D0%B0%D0%BD%D0%B4%D1%80_%D0%92%D0%B0%D1%81%D0%B8%D0%BB%D1%8C%D0%B5%D0%B2%D0%B8%D1%87" TargetMode="External"/><Relationship Id="rId4" Type="http://schemas.openxmlformats.org/officeDocument/2006/relationships/hyperlink" Target="https://ru.wikipedia.org/wiki/%D0%A0%D1%83%D1%81%D1%81%D0%BA%D0%BE%D0%B5_%D0%B3%D0%B5%D0%BE%D0%B3%D1%80%D0%B0%D1%84%D0%B8%D1%87%D0%B5%D1%81%D0%BA%D0%BE%D0%B5_%D0%BE%D0%B1%D1%89%D0%B5%D1%81%D1%82%D0%B2%D0%BE" TargetMode="External"/><Relationship Id="rId9" Type="http://schemas.openxmlformats.org/officeDocument/2006/relationships/hyperlink" Target="https://ru.wikipedia.org/wiki/%D0%A5%D0%BE%D0%B2%D0%B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D%D1%83%D1%82%D1%80%D0%B5%D0%BD%D0%BD%D1%8F%D1%8F_%D0%9C%D0%BE%D0%BD%D0%B3%D0%BE%D0%BB%D0%B8%D1%8F" TargetMode="External"/><Relationship Id="rId3" Type="http://schemas.openxmlformats.org/officeDocument/2006/relationships/hyperlink" Target="https://ru.wikipedia.org/wiki/%D0%9E%D1%80%D0%B4%D0%BE%D1%81" TargetMode="External"/><Relationship Id="rId7" Type="http://schemas.openxmlformats.org/officeDocument/2006/relationships/hyperlink" Target="https://ru.wikipedia.org/wiki/%D0%9F%D0%BE%D1%82%D0%B0%D0%BD%D0%B8%D0%BD%D0%B0,_%D0%90%D0%BB%D0%B5%D0%BA%D1%81%D0%B0%D0%BD%D0%B4%D1%80%D0%B0_%D0%92%D0%B8%D0%BA%D1%82%D0%BE%D1%80%D0%BE%D0%B2%D0%BD%D0%B0" TargetMode="External"/><Relationship Id="rId2" Type="http://schemas.openxmlformats.org/officeDocument/2006/relationships/hyperlink" Target="https://ru.wikipedia.org/wiki/%D0%93%D0%B0%D0%BD%D1%8C%D1%81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1%D1%80%D1%83%D1%87%D0%B5%D0%B2,_%D0%92%D0%BB%D0%B0%D0%B4%D0%B8%D0%BC%D0%B8%D1%80_%D0%90%D1%84%D0%B0%D0%BD%D0%B0%D1%81%D1%8C%D0%B5%D0%B2%D0%B8%D1%87" TargetMode="External"/><Relationship Id="rId5" Type="http://schemas.openxmlformats.org/officeDocument/2006/relationships/hyperlink" Target="https://ru.wikipedia.org/wiki/%D0%9D%D0%B0%D0%BD%D1%8C%D1%88%D0%B0%D0%BD%D1%8C_(%D0%B3%D0%BE%D1%80%D1%8B)" TargetMode="External"/><Relationship Id="rId4" Type="http://schemas.openxmlformats.org/officeDocument/2006/relationships/hyperlink" Target="https://ru.wikipedia.org/wiki/%D0%A2%D0%B8%D0%B1%D0%B5%D1%82" TargetMode="External"/><Relationship Id="rId9" Type="http://schemas.openxmlformats.org/officeDocument/2006/relationships/hyperlink" Target="https://ru.wikipedia.org/wiki/%D0%91%D0%BE%D0%BB%D1%8C%D1%88%D0%BE%D0%B9_%D0%A5%D0%B8%D0%BD%D0%B3%D0%B0%D0%B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1%82%D0%B0%D0%BD%D0%B8%D0%BD%D0%BE_(%D0%A7%D0%B5%D0%BB%D1%8F%D0%B1%D0%B8%D0%BD%D1%81%D0%BA%D0%B0%D1%8F_%D0%BE%D0%B1%D0%BB%D0%B0%D1%81%D1%82%D1%8C)" TargetMode="External"/><Relationship Id="rId13" Type="http://schemas.openxmlformats.org/officeDocument/2006/relationships/hyperlink" Target="https://ru.wikipedia.org/wiki/%D0%9A%D0%B0%D0%B7%D0%B0%D1%85%D1%81%D1%82%D0%B0%D0%BD" TargetMode="External"/><Relationship Id="rId18" Type="http://schemas.openxmlformats.org/officeDocument/2006/relationships/hyperlink" Target="https://ru.wikipedia.org/wiki/%D0%A7%D1%91%D1%80%D0%BD%D0%BE%D0%B5_(%D0%9F%D0%B0%D0%B2%D0%BB%D0%BE%D0%B4%D0%B0%D1%80%D1%81%D0%BA%D0%B0%D1%8F_%D0%BE%D0%B1%D0%BB%D0%B0%D1%81%D1%82%D1%8C)" TargetMode="External"/><Relationship Id="rId26" Type="http://schemas.openxmlformats.org/officeDocument/2006/relationships/hyperlink" Target="https://ru.wikipedia.org/wiki/%D0%9A%D0%B8%D1%82%D0%B0%D0%B9" TargetMode="External"/><Relationship Id="rId3" Type="http://schemas.openxmlformats.org/officeDocument/2006/relationships/hyperlink" Target="https://ru.wikipedia.org/wiki/%D0%9D%D0%B0%D0%BD%D1%8C%D1%88%D0%B0%D0%BD%D1%8C_(%D0%B3%D0%BE%D1%80%D1%8B)" TargetMode="External"/><Relationship Id="rId21" Type="http://schemas.openxmlformats.org/officeDocument/2006/relationships/hyperlink" Target="https://ru.wikipedia.org/wiki/%D0%A1%D0%B5%D0%BC%D0%B5%D0%B9%D1%81%D1%82%D0%B2%D0%B0_%D1%86%D0%B2%D0%B5%D1%82%D0%BA%D0%BE%D0%B2%D1%8B%D1%85_%D1%80%D0%B0%D1%81%D1%82%D0%B5%D0%BD%D0%B8%D0%B9" TargetMode="External"/><Relationship Id="rId7" Type="http://schemas.openxmlformats.org/officeDocument/2006/relationships/hyperlink" Target="https://ru.wikipedia.org/wiki/%D0%90%D1%81%D1%82%D0%B5%D1%80%D0%BE%D0%B8%D0%B4" TargetMode="External"/><Relationship Id="rId12" Type="http://schemas.openxmlformats.org/officeDocument/2006/relationships/hyperlink" Target="https://ru.wikipedia.org/wiki/%D0%9E%D0%BC%D1%81%D0%BA" TargetMode="External"/><Relationship Id="rId17" Type="http://schemas.openxmlformats.org/officeDocument/2006/relationships/hyperlink" Target="https://ru.wikipedia.org/wiki/%D0%A1%D0%B5%D0%BC%D0%B5%D0%B9" TargetMode="External"/><Relationship Id="rId25" Type="http://schemas.openxmlformats.org/officeDocument/2006/relationships/hyperlink" Target="https://ru.wikipedia.org/wiki/%D0%9C%D0%BE%D0%BD%D0%B3%D0%BE%D0%BB%D0%B8%D1%8F" TargetMode="External"/><Relationship Id="rId2" Type="http://schemas.openxmlformats.org/officeDocument/2006/relationships/hyperlink" Target="https://ru.wikipedia.org/wiki/%D0%93%D0%BE%D1%80%D0%BD%D1%8B%D0%B9_%D1%85%D1%80%D0%B5%D0%B1%D0%B5%D1%82" TargetMode="External"/><Relationship Id="rId16" Type="http://schemas.openxmlformats.org/officeDocument/2006/relationships/hyperlink" Target="https://ru.wikipedia.org/wiki/%D0%90%D1%81%D1%82%D0%B0%D0%BD%D0%B0" TargetMode="External"/><Relationship Id="rId20" Type="http://schemas.openxmlformats.org/officeDocument/2006/relationships/hyperlink" Target="https://ru.wikipedia.org/wiki/%D0%A6%D0%B2%D0%B5%D1%82%D0%BA%D0%BE%D0%B2%D1%8B%D0%B5_%D1%80%D0%B0%D1%81%D1%82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B%D1%82%D0%B0%D0%B9%D1%81%D0%BA%D0%B8%D0%B5_%D0%B3%D0%BE%D1%80%D1%8B" TargetMode="External"/><Relationship Id="rId11" Type="http://schemas.openxmlformats.org/officeDocument/2006/relationships/hyperlink" Target="https://ru.wikipedia.org/wiki/%D0%9D%D0%BE%D0%B2%D0%BE%D1%81%D0%B8%D0%B1%D0%B8%D1%80%D1%81%D0%BA" TargetMode="External"/><Relationship Id="rId24" Type="http://schemas.openxmlformats.org/officeDocument/2006/relationships/hyperlink" Target="https://ru.wikipedia.org/wiki/Maxim." TargetMode="External"/><Relationship Id="rId5" Type="http://schemas.openxmlformats.org/officeDocument/2006/relationships/hyperlink" Target="https://ru.wikipedia.org/wiki/%D0%A2%D0%B0%D0%B2%D0%B0%D0%BD-%D0%91%D0%BE%D0%B3%D0%B4%D0%BE-%D0%A3%D0%BB%D0%B0" TargetMode="External"/><Relationship Id="rId15" Type="http://schemas.openxmlformats.org/officeDocument/2006/relationships/hyperlink" Target="https://ru.wikipedia.org/wiki/%D0%90%D0%BB%D0%BC%D0%B0-%D0%90%D1%82%D0%B0" TargetMode="External"/><Relationship Id="rId23" Type="http://schemas.openxmlformats.org/officeDocument/2006/relationships/hyperlink" Target="https://ru.wikipedia.org/wiki/%D0%9F%D0%BE%D1%82%D0%B0%D0%BD%D0%B8%D0%BD%D0%B8%D1%8F" TargetMode="External"/><Relationship Id="rId10" Type="http://schemas.openxmlformats.org/officeDocument/2006/relationships/hyperlink" Target="https://ru.wikipedia.org/wiki/%D0%A2%D0%BE%D0%BC%D1%81%D0%BA" TargetMode="External"/><Relationship Id="rId19" Type="http://schemas.openxmlformats.org/officeDocument/2006/relationships/hyperlink" Target="https://ru.wikipedia.org/wiki/%D0%A0%D0%BE%D0%B4_(%D0%B1%D0%B8%D0%BE%D0%BB%D0%BE%D0%B3%D0%B8%D1%8F)" TargetMode="External"/><Relationship Id="rId4" Type="http://schemas.openxmlformats.org/officeDocument/2006/relationships/hyperlink" Target="https://ru.wikipedia.org/wiki/%D0%9B%D0%B5%D0%B4%D0%BD%D0%B8%D0%BA" TargetMode="External"/><Relationship Id="rId9" Type="http://schemas.openxmlformats.org/officeDocument/2006/relationships/hyperlink" Target="https://ru.wikipedia.org/wiki/%D0%A0%D0%BE%D1%81%D1%81%D0%B8%D1%8F" TargetMode="External"/><Relationship Id="rId14" Type="http://schemas.openxmlformats.org/officeDocument/2006/relationships/hyperlink" Target="https://ru.wikipedia.org/wiki/%D0%9F%D0%B5%D1%82%D1%80%D0%BE%D0%BF%D0%B0%D0%B2%D0%BB%D0%BE%D0%B2%D1%81%D0%BA" TargetMode="External"/><Relationship Id="rId22" Type="http://schemas.openxmlformats.org/officeDocument/2006/relationships/hyperlink" Target="https://ru.wikipedia.org/wiki/%D0%A0%D0%BE%D0%B7%D0%BE%D0%B2%D1%8B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«БІЗДІҢ ҚҰРМЕТТІ АЗАМАТ»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 ПОЧЁТНЫЙ ГРАЖДАНИН»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(190 </a:t>
            </a: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 со дня рождения географа, фольклориста,</a:t>
            </a:r>
            <a:b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путешественника Г.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Потанина (</a:t>
            </a: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1835-1920)</a:t>
            </a:r>
            <a:b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857873" cy="483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6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Павлодарский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областной историко-краеведческий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музей 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им. Г. Н. Потанина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(1942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59205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13" y="1916832"/>
            <a:ext cx="7128791" cy="466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Шокану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Валиханову и Григорию Потанину в Павлодаре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открыли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сентября 2012 года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установлен в сквере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Денсаулык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одной из центральных улиц города. 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Бронзовая скульптурная композиция высотой 5,4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метра –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казахстанского скульптора-монументалиста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Мурата Мансурова.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70C0"/>
                </a:solidFill>
                <a:latin typeface="YS Text"/>
              </a:rPr>
              <a:t/>
            </a:r>
            <a:br>
              <a:rPr lang="ru-RU" dirty="0">
                <a:solidFill>
                  <a:srgbClr val="0070C0"/>
                </a:solidFill>
                <a:latin typeface="YS Text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431"/>
            <a:ext cx="8556089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668"/>
            <a:ext cx="8390706" cy="601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1600" b="1" dirty="0" smtClean="0">
                <a:solidFill>
                  <a:srgbClr val="1014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1014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>
                <a:solidFill>
                  <a:srgbClr val="1014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1014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1014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Научные </a:t>
            </a:r>
            <a:r>
              <a:rPr lang="ru-RU" sz="1800" b="1" u="sng" dirty="0">
                <a:solidFill>
                  <a:srgbClr val="1014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экспедиции (</a:t>
            </a:r>
            <a:r>
              <a:rPr lang="ru-RU" sz="1800" b="1" u="sng" dirty="0" smtClean="0">
                <a:solidFill>
                  <a:srgbClr val="1014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1876—1899)</a:t>
            </a:r>
            <a: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u="sng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Главными 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научными достижениями Г. Н. Потанина стали результаты </a:t>
            </a: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его 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пяти научно-исследовательских экспедиций в </a:t>
            </a:r>
            <a:r>
              <a:rPr lang="ru-RU" sz="16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Центральная Азия"/>
              </a:rPr>
              <a:t>Центральную</a:t>
            </a: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u="sng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tooltip="Восточная Азия"/>
              </a:rPr>
              <a:t>Восточную Азию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которые он возглавлял и осуществил по поручению </a:t>
            </a:r>
            <a:r>
              <a:rPr lang="ru-RU" sz="1600" u="sng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Русское географическое общество"/>
              </a:rPr>
              <a:t>Русского географического общества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период с 1876 по 1899 год.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1876—1878</a:t>
            </a:r>
            <a:r>
              <a:rPr lang="ru-RU" sz="1800" b="1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гг.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— Первая (Монгольская) </a:t>
            </a:r>
            <a:r>
              <a:rPr lang="ru-RU" sz="1800" u="sng" dirty="0">
                <a:solidFill>
                  <a:srgbClr val="3366BB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5"/>
              </a:rPr>
              <a:t>экспедиция в северо-западную Монголию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составе которой были также его супруга — этнограф А. В. Потанина, зоолог </a:t>
            </a:r>
            <a:r>
              <a:rPr lang="ru-RU" sz="1800" u="sng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 tooltip="Березовский, Михаил Михайлович"/>
              </a:rPr>
              <a:t>М. М. Березовский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и топограф </a:t>
            </a:r>
            <a:r>
              <a:rPr lang="ru-RU" sz="1800" u="sng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7" tooltip="Рафаилов, Пётр Алексеевич"/>
              </a:rPr>
              <a:t>П. А. Рафаилов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Пройдя на восток от озера Зайсан, экспедиция пересекла </a:t>
            </a:r>
            <a:r>
              <a:rPr lang="ru-RU" sz="1800" u="sng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8" tooltip="Монгольский Алтай"/>
              </a:rPr>
              <a:t>Монгольский Алтай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и достигла </a:t>
            </a:r>
            <a:r>
              <a:rPr lang="ru-RU" sz="1800" u="sng" dirty="0" err="1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9" tooltip="Ховд"/>
              </a:rPr>
              <a:t>Кобдо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 Западной Монголии. В ходе экспедиции была исследована ранее неизведанная европейской науке страна, собраны богатейшие сведения по ряду научных </a:t>
            </a:r>
            <a:r>
              <a:rPr lang="ru-RU" sz="1800" dirty="0" err="1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отрасле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1879—1880 гг.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— Вторая (Монголо-Тувинская) экспедиция, в составе которой натуралист и географ </a:t>
            </a:r>
            <a:r>
              <a:rPr lang="ru-RU" sz="1800" u="sng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0" tooltip="Адрианов, Александр Васильевич"/>
              </a:rPr>
              <a:t>А. В. Адрианов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и топограф П. Д. Орлов. Началась она в июне 1879 года из села </a:t>
            </a:r>
            <a:r>
              <a:rPr lang="ru-RU" sz="1800" u="sng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1" tooltip="Кош-Агач"/>
              </a:rPr>
              <a:t>Кош-Агач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походом на восток к озеру </a:t>
            </a:r>
            <a:r>
              <a:rPr lang="ru-RU" sz="1800" u="sng" dirty="0" err="1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2" tooltip="Убсу-Нур"/>
              </a:rPr>
              <a:t>Убсу-Нур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закончилась в 1880 в Иркутске</a:t>
            </a:r>
            <a:r>
              <a:rPr lang="ru-RU" sz="1800" baseline="30000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3"/>
              </a:rPr>
              <a:t>[</a:t>
            </a:r>
            <a:r>
              <a:rPr lang="ru-RU" sz="1800" u="sng" baseline="30000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3"/>
              </a:rPr>
              <a:t>29</a:t>
            </a:r>
            <a:r>
              <a:rPr lang="ru-RU" sz="1800" baseline="30000" dirty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3"/>
              </a:rPr>
              <a:t>]</a:t>
            </a:r>
            <a:r>
              <a:rPr lang="ru-RU" sz="1800" dirty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Результаты этой экспедиции подготовлены Г. Н. Потаниным и были опубликованы в издании РГО «Очерках северо-западной Монголии», вышедших в 1883 году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97666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1884—1886 гг.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— Китайско-Тибетская (</a:t>
            </a:r>
            <a:r>
              <a:rPr lang="ru-RU" sz="18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Ганьсу"/>
              </a:rPr>
              <a:t>Ганьсуйская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экспедиция, в составе — топограф А. И. </a:t>
            </a:r>
            <a:r>
              <a:rPr lang="ru-RU" sz="1800" dirty="0" err="1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Скасси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зоолог M. M. Березовский и этнограф А. В. Потанина. Экспедиция охватила две северные провинции Китая и </a:t>
            </a:r>
            <a:r>
              <a:rPr lang="ru-RU" sz="18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tooltip="Ордос"/>
              </a:rPr>
              <a:t>Ордос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дошла до </a:t>
            </a:r>
            <a:r>
              <a:rPr lang="ru-RU" sz="18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Ганьсу"/>
              </a:rPr>
              <a:t>Ганьсу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к концу 1884 года, затем в 1885 — изучение восточной окраины </a:t>
            </a:r>
            <a:r>
              <a:rPr lang="ru-RU" sz="18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Тибет"/>
              </a:rPr>
              <a:t>Тибета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обратный путь — в 1886 году через хребет </a:t>
            </a:r>
            <a:r>
              <a:rPr lang="ru-RU" sz="18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5" tooltip="Наньшань (горы)"/>
              </a:rPr>
              <a:t>Наньшань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и всю центральную Монголию. Материалы экспедиции изданы РГО в 1893 году в сборнике «</a:t>
            </a:r>
            <a:r>
              <a:rPr lang="ru-RU" sz="1800" dirty="0" err="1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Тангутско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-тибетская окраина Китая и центральная Монголия».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1892—1893 гг.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— Вторая Китайско-Тибетская экспедиция для изучения восточной окраины </a:t>
            </a:r>
            <a:r>
              <a:rPr lang="ru-RU" sz="18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Тибет"/>
              </a:rPr>
              <a:t>Тибета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составе — зоолог и этнограф M. M. Березовский, геолог </a:t>
            </a:r>
            <a:r>
              <a:rPr lang="ru-RU" sz="18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 tooltip="Обручев, Владимир Афанасьевич"/>
              </a:rPr>
              <a:t>В. А. Обручев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и этнограф </a:t>
            </a:r>
            <a:r>
              <a:rPr lang="ru-RU" sz="18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7" tooltip="Потанина, Александра Викторовна"/>
              </a:rPr>
              <a:t>А. В. Потанина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которая неожиданно в дороге тяжело заболела и скончалась, из-за чего Г. Н. Потанину пришлось прервать свой путь. Его спутники — Березовский и Обручев, каждый самостоятельно, продолжили работы в Центральной Азии.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1899 год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— Экспедиция на </a:t>
            </a:r>
            <a:r>
              <a:rPr lang="ru-RU" sz="1800" dirty="0" err="1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Cеверо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-восток Китая (ныне автономный район </a:t>
            </a:r>
            <a:r>
              <a:rPr lang="ru-RU" sz="18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8" tooltip="Внутренняя Монголия"/>
              </a:rPr>
              <a:t>Внутренняя Монголия</a:t>
            </a:r>
            <a:r>
              <a:rPr lang="ru-RU" sz="18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и на восток Монголии — по исследованию вулканического горного массива </a:t>
            </a:r>
            <a:r>
              <a:rPr lang="ru-RU" sz="18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9" tooltip="Большой Хинган"/>
              </a:rPr>
              <a:t>Большой Хинган</a:t>
            </a:r>
            <a:r>
              <a:rPr lang="ru-RU" sz="18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331"/>
            <a:ext cx="8461407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6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8" y="116632"/>
            <a:ext cx="2886423" cy="3183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88" y="3488031"/>
            <a:ext cx="3080996" cy="321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09" y="1804649"/>
            <a:ext cx="2870338" cy="3366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73" y="3429000"/>
            <a:ext cx="2144507" cy="337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08" y="1227927"/>
            <a:ext cx="2142573" cy="309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" y="52978"/>
            <a:ext cx="2301631" cy="350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1" y="2338119"/>
            <a:ext cx="2326346" cy="319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3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Именем учёного и общественного деятеля Г. Н. Потанина названы: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Горный хребет"/>
              </a:rPr>
              <a:t>Хребет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 одной из горных систем западного Китая — в </a:t>
            </a:r>
            <a:r>
              <a:rPr lang="ru-RU" sz="80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tooltip="Наньшань (горы)"/>
              </a:rPr>
              <a:t>Наньшане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8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Ледник"/>
              </a:rPr>
              <a:t>Ледник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 горном узле </a:t>
            </a:r>
            <a:r>
              <a:rPr lang="ru-RU" sz="80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5" tooltip="Таван-Богдо-Ула"/>
              </a:rPr>
              <a:t>Таван-Богдо-Ула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на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 tooltip="Алтайские горы"/>
              </a:rPr>
              <a:t>Алтае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(1905).</a:t>
            </a:r>
            <a:endParaRPr lang="ru-RU" sz="8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7" tooltip="Астероид"/>
              </a:rPr>
              <a:t>Астероид № 9915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первоначальное обозначение: 1977 RD2 (1977).</a:t>
            </a:r>
            <a:endParaRPr lang="ru-RU" sz="8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Посёлок городского типа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8" tooltip="Потанино (Челябинская область)"/>
              </a:rPr>
              <a:t>Потанино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 Челябинской области.</a:t>
            </a:r>
            <a:endParaRPr lang="ru-RU" sz="8000" baseline="30000" dirty="0" smtClean="0">
              <a:solidFill>
                <a:srgbClr val="20212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Улица в сибирских городах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9" tooltip="Россия"/>
              </a:rPr>
              <a:t>России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в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0" tooltip="Томск"/>
              </a:rPr>
              <a:t>Томске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1" tooltip="Новосибирск"/>
              </a:rPr>
              <a:t>Новосибирске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2" tooltip="Омск"/>
              </a:rPr>
              <a:t>Омске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городах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3" tooltip="Казахстан"/>
              </a:rPr>
              <a:t>Казахстана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в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4" tooltip="Петропавловск"/>
              </a:rPr>
              <a:t>Петропавловске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5" tooltip="Алма-Ата"/>
              </a:rPr>
              <a:t>Алма-Ате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6" tooltip="Астана"/>
              </a:rPr>
              <a:t>Астане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80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7" tooltip="Семей"/>
              </a:rPr>
              <a:t>Семее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8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Школа в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8" tooltip="Чёрное (Павлодарская область)"/>
              </a:rPr>
              <a:t>селе Чёрном </a:t>
            </a:r>
            <a:r>
              <a:rPr lang="ru-RU" sz="80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8" tooltip="Чёрное (Павлодарская область)"/>
              </a:rPr>
              <a:t>Лебяжинского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8" tooltip="Чёрное (Павлодарская область)"/>
              </a:rPr>
              <a:t> района Павлодарской области Казахстана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(1957).</a:t>
            </a:r>
            <a:endParaRPr lang="ru-RU" sz="8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Павлодарский областной историко-краеведческий музей (1942).</a:t>
            </a:r>
            <a:endParaRPr lang="ru-RU" sz="8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Монотипный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9" tooltip="Род (биология)"/>
              </a:rPr>
              <a:t>род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0" tooltip="Цветковые растения"/>
              </a:rPr>
              <a:t>цветковых растений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1" tooltip="Семейства цветковых растений"/>
              </a:rPr>
              <a:t>семейства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2" tooltip="Розовые"/>
              </a:rPr>
              <a:t>Розовые (</a:t>
            </a:r>
            <a:r>
              <a:rPr lang="ru-RU" sz="80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2" tooltip="Розовые"/>
              </a:rPr>
              <a:t>Rosaceae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2" tooltip="Розовые"/>
              </a:rPr>
              <a:t>)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80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3" tooltip="Потаниния"/>
              </a:rPr>
              <a:t>Потаниния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(</a:t>
            </a:r>
            <a:r>
              <a:rPr lang="la-Latn" sz="8000" i="1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Potaninia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la-Latn" sz="8000" u="sng" cap="small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4" tooltip="Maxim."/>
              </a:rPr>
              <a:t>Maxim.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и единственный его вид — </a:t>
            </a:r>
            <a:r>
              <a:rPr lang="ru-RU" sz="8000" u="sng" dirty="0" err="1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3" tooltip="Потаниния"/>
              </a:rPr>
              <a:t>Потаниния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3" tooltip="Потаниния"/>
              </a:rPr>
              <a:t> монгольская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8000" i="1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8000" i="1" dirty="0" err="1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Potaninia</a:t>
            </a:r>
            <a:r>
              <a:rPr lang="ru-RU" sz="8000" i="1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8000" i="1" dirty="0" err="1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mongolica</a:t>
            </a:r>
            <a:r>
              <a:rPr lang="ru-RU" sz="8000" i="1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низкорослых кустарников с мелкими цветками, распространённых в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5" tooltip="Монголия"/>
              </a:rPr>
              <a:t>Монголии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и </a:t>
            </a:r>
            <a:r>
              <a:rPr lang="ru-RU" sz="8000" u="sng" dirty="0" smtClean="0">
                <a:solidFill>
                  <a:srgbClr val="0645AD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6" tooltip="Китай"/>
              </a:rPr>
              <a:t>Китае</a:t>
            </a:r>
            <a:r>
              <a:rPr lang="ru-RU" sz="8000" dirty="0" smtClean="0">
                <a:solidFill>
                  <a:srgbClr val="2021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(1881).</a:t>
            </a:r>
            <a:endParaRPr lang="ru-RU" sz="8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dirty="0" smtClean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7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«БІЗДІҢ ҚҰРМЕТТІ АЗАМАТ» «НАШ ПОЧЁТНЫЙ ГРАЖДАНИН» (190 лет со дня рождения географа, фольклориста, путешественника Г. Потанина (1835-1920) </vt:lpstr>
      <vt:lpstr>Презентация PowerPoint</vt:lpstr>
      <vt:lpstr>Презентация PowerPoint</vt:lpstr>
      <vt:lpstr>  Научные экспедиции (1876—1899) Главными научными достижениями Г. Н. Потанина стали результаты  его пяти научно-исследовательских экспедиций в Центральную и Восточную Азию, которые он возглавлял и осуществил по поручению Русского географического общества  в период с 1876 по 1899 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Именем учёного и общественного деятеля Г. Н. Потанина названы: </vt:lpstr>
      <vt:lpstr> Павлодарский областной историко-краеведческий музей  им. Г. Н. Потанина (1942) </vt:lpstr>
      <vt:lpstr>   Памятник Шокану Валиханову и Григорию Потанину в Павлодаре  открыли 22 сентября 2012 года.  Он установлен в сквере «Денсаулык» на одной из центральных улиц города.  Бронзовая скульптурная композиция высотой 5,4 метра –  работа казахстанского скульптора-монументалиста Мурата Мансурова.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 почетный гражданин» (190 лет со дня рождения географа, фольклориста, путешественника Г. Потанина (1835-1920)</dc:title>
  <dc:creator>Азат</dc:creator>
  <cp:lastModifiedBy>Азат</cp:lastModifiedBy>
  <cp:revision>14</cp:revision>
  <dcterms:created xsi:type="dcterms:W3CDTF">2025-09-11T17:12:35Z</dcterms:created>
  <dcterms:modified xsi:type="dcterms:W3CDTF">2025-10-01T11:27:56Z</dcterms:modified>
</cp:coreProperties>
</file>