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6" r:id="rId3"/>
    <p:sldId id="261" r:id="rId4"/>
    <p:sldId id="267" r:id="rId5"/>
    <p:sldId id="268" r:id="rId6"/>
    <p:sldId id="262" r:id="rId7"/>
    <p:sldId id="257" r:id="rId8"/>
    <p:sldId id="258" r:id="rId9"/>
    <p:sldId id="269" r:id="rId10"/>
    <p:sldId id="270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469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218EC0-B778-41A8-B0A9-779E6922B69C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2F52F3-C22E-4FF3-863C-259447314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556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C%D0%BE%D0%BD%D0%B3%D0%BE%D0%BB%D1%8C%D1%81%D0%BA%D0%B8%D0%B9_%D0%90%D0%BB%D1%82%D0%B0%D0%B9" TargetMode="External"/><Relationship Id="rId13" Type="http://schemas.openxmlformats.org/officeDocument/2006/relationships/hyperlink" Target="https://ru.wikipedia.org/wiki/%D0%9F%D0%BE%D1%82%D0%B0%D0%BD%D0%B8%D0%BD,_%D0%93%D1%80%D0%B8%D0%B3%D0%BE%D1%80%D0%B8%D0%B9_%D0%9D%D0%B8%D0%BA%D0%BE%D0%BB%D0%B0%D0%B5%D0%B2%D0%B8%D1%87#cite_note-29" TargetMode="External"/><Relationship Id="rId3" Type="http://schemas.openxmlformats.org/officeDocument/2006/relationships/hyperlink" Target="https://ru.wikipedia.org/wiki/%D0%92%D0%BE%D1%81%D1%82%D0%BE%D1%87%D0%BD%D0%B0%D1%8F_%D0%90%D0%B7%D0%B8%D1%8F" TargetMode="External"/><Relationship Id="rId7" Type="http://schemas.openxmlformats.org/officeDocument/2006/relationships/hyperlink" Target="https://ru.wikipedia.org/wiki/%D0%A0%D0%B0%D1%84%D0%B0%D0%B8%D0%BB%D0%BE%D0%B2,_%D0%9F%D1%91%D1%82%D1%80_%D0%90%D0%BB%D0%B5%D0%BA%D1%81%D0%B5%D0%B5%D0%B2%D0%B8%D1%87" TargetMode="External"/><Relationship Id="rId12" Type="http://schemas.openxmlformats.org/officeDocument/2006/relationships/hyperlink" Target="https://ru.wikipedia.org/wiki/%D0%A3%D0%B1%D1%81%D1%83-%D0%9D%D1%83%D1%80" TargetMode="External"/><Relationship Id="rId2" Type="http://schemas.openxmlformats.org/officeDocument/2006/relationships/hyperlink" Target="https://ru.wikipedia.org/wiki/%D0%A6%D0%B5%D0%BD%D1%82%D1%80%D0%B0%D0%BB%D1%8C%D0%BD%D0%B0%D1%8F_%D0%90%D0%B7%D0%B8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1%D0%B5%D1%80%D0%B5%D0%B7%D0%BE%D0%B2%D1%81%D0%BA%D0%B8%D0%B9,_%D0%9C%D0%B8%D1%85%D0%B0%D0%B8%D0%BB_%D0%9C%D0%B8%D1%85%D0%B0%D0%B9%D0%BB%D0%BE%D0%B2%D0%B8%D1%87" TargetMode="External"/><Relationship Id="rId11" Type="http://schemas.openxmlformats.org/officeDocument/2006/relationships/hyperlink" Target="https://ru.wikipedia.org/wiki/%D0%9A%D0%BE%D1%88-%D0%90%D0%B3%D0%B0%D1%87" TargetMode="External"/><Relationship Id="rId5" Type="http://schemas.openxmlformats.org/officeDocument/2006/relationships/hyperlink" Target="http://books.omsklib.ru/Knigi/NEW/Ocherki_S_Z_Mongolii/index.html" TargetMode="External"/><Relationship Id="rId10" Type="http://schemas.openxmlformats.org/officeDocument/2006/relationships/hyperlink" Target="https://ru.wikipedia.org/wiki/%D0%90%D0%B4%D1%80%D0%B8%D0%B0%D0%BD%D0%BE%D0%B2,_%D0%90%D0%BB%D0%B5%D0%BA%D1%81%D0%B0%D0%BD%D0%B4%D1%80_%D0%92%D0%B0%D1%81%D0%B8%D0%BB%D1%8C%D0%B5%D0%B2%D0%B8%D1%87" TargetMode="External"/><Relationship Id="rId4" Type="http://schemas.openxmlformats.org/officeDocument/2006/relationships/hyperlink" Target="https://ru.wikipedia.org/wiki/%D0%A0%D1%83%D1%81%D1%81%D0%BA%D0%BE%D0%B5_%D0%B3%D0%B5%D0%BE%D0%B3%D1%80%D0%B0%D1%84%D0%B8%D1%87%D0%B5%D1%81%D0%BA%D0%BE%D0%B5_%D0%BE%D0%B1%D1%89%D0%B5%D1%81%D1%82%D0%B2%D0%BE" TargetMode="External"/><Relationship Id="rId9" Type="http://schemas.openxmlformats.org/officeDocument/2006/relationships/hyperlink" Target="https://ru.wikipedia.org/wiki/%D0%A5%D0%BE%D0%B2%D0%B4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2%D0%BD%D1%83%D1%82%D1%80%D0%B5%D0%BD%D0%BD%D1%8F%D1%8F_%D0%9C%D0%BE%D0%BD%D0%B3%D0%BE%D0%BB%D0%B8%D1%8F" TargetMode="External"/><Relationship Id="rId3" Type="http://schemas.openxmlformats.org/officeDocument/2006/relationships/hyperlink" Target="https://ru.wikipedia.org/wiki/%D0%9E%D1%80%D0%B4%D0%BE%D1%81" TargetMode="External"/><Relationship Id="rId7" Type="http://schemas.openxmlformats.org/officeDocument/2006/relationships/hyperlink" Target="https://ru.wikipedia.org/wiki/%D0%9F%D0%BE%D1%82%D0%B0%D0%BD%D0%B8%D0%BD%D0%B0,_%D0%90%D0%BB%D0%B5%D0%BA%D1%81%D0%B0%D0%BD%D0%B4%D1%80%D0%B0_%D0%92%D0%B8%D0%BA%D1%82%D0%BE%D1%80%D0%BE%D0%B2%D0%BD%D0%B0" TargetMode="External"/><Relationship Id="rId2" Type="http://schemas.openxmlformats.org/officeDocument/2006/relationships/hyperlink" Target="https://ru.wikipedia.org/wiki/%D0%93%D0%B0%D0%BD%D1%8C%D1%81%D1%8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E%D0%B1%D1%80%D1%83%D1%87%D0%B5%D0%B2,_%D0%92%D0%BB%D0%B0%D0%B4%D0%B8%D0%BC%D0%B8%D1%80_%D0%90%D1%84%D0%B0%D0%BD%D0%B0%D1%81%D1%8C%D0%B5%D0%B2%D0%B8%D1%87" TargetMode="External"/><Relationship Id="rId5" Type="http://schemas.openxmlformats.org/officeDocument/2006/relationships/hyperlink" Target="https://ru.wikipedia.org/wiki/%D0%9D%D0%B0%D0%BD%D1%8C%D1%88%D0%B0%D0%BD%D1%8C_(%D0%B3%D0%BE%D1%80%D1%8B)" TargetMode="External"/><Relationship Id="rId4" Type="http://schemas.openxmlformats.org/officeDocument/2006/relationships/hyperlink" Target="https://ru.wikipedia.org/wiki/%D0%A2%D0%B8%D0%B1%D0%B5%D1%82" TargetMode="External"/><Relationship Id="rId9" Type="http://schemas.openxmlformats.org/officeDocument/2006/relationships/hyperlink" Target="https://ru.wikipedia.org/wiki/%D0%91%D0%BE%D0%BB%D1%8C%D1%88%D0%BE%D0%B9_%D0%A5%D0%B8%D0%BD%D0%B3%D0%B0%D0%BD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F%D0%BE%D1%82%D0%B0%D0%BD%D0%B8%D0%BD%D0%BE_(%D0%A7%D0%B5%D0%BB%D1%8F%D0%B1%D0%B8%D0%BD%D1%81%D0%BA%D0%B0%D1%8F_%D0%BE%D0%B1%D0%BB%D0%B0%D1%81%D1%82%D1%8C)" TargetMode="External"/><Relationship Id="rId13" Type="http://schemas.openxmlformats.org/officeDocument/2006/relationships/hyperlink" Target="https://ru.wikipedia.org/wiki/%D0%9A%D0%B0%D0%B7%D0%B0%D1%85%D1%81%D1%82%D0%B0%D0%BD" TargetMode="External"/><Relationship Id="rId18" Type="http://schemas.openxmlformats.org/officeDocument/2006/relationships/hyperlink" Target="https://ru.wikipedia.org/wiki/%D0%A7%D1%91%D1%80%D0%BD%D0%BE%D0%B5_(%D0%9F%D0%B0%D0%B2%D0%BB%D0%BE%D0%B4%D0%B0%D1%80%D1%81%D0%BA%D0%B0%D1%8F_%D0%BE%D0%B1%D0%BB%D0%B0%D1%81%D1%82%D1%8C)" TargetMode="External"/><Relationship Id="rId26" Type="http://schemas.openxmlformats.org/officeDocument/2006/relationships/hyperlink" Target="https://ru.wikipedia.org/wiki/%D0%9A%D0%B8%D1%82%D0%B0%D0%B9" TargetMode="External"/><Relationship Id="rId3" Type="http://schemas.openxmlformats.org/officeDocument/2006/relationships/hyperlink" Target="https://ru.wikipedia.org/wiki/%D0%9D%D0%B0%D0%BD%D1%8C%D1%88%D0%B0%D0%BD%D1%8C_(%D0%B3%D0%BE%D1%80%D1%8B)" TargetMode="External"/><Relationship Id="rId21" Type="http://schemas.openxmlformats.org/officeDocument/2006/relationships/hyperlink" Target="https://ru.wikipedia.org/wiki/%D0%A1%D0%B5%D0%BC%D0%B5%D0%B9%D1%81%D1%82%D0%B2%D0%B0_%D1%86%D0%B2%D0%B5%D1%82%D0%BA%D0%BE%D0%B2%D1%8B%D1%85_%D1%80%D0%B0%D1%81%D1%82%D0%B5%D0%BD%D0%B8%D0%B9" TargetMode="External"/><Relationship Id="rId7" Type="http://schemas.openxmlformats.org/officeDocument/2006/relationships/hyperlink" Target="https://ru.wikipedia.org/wiki/%D0%90%D1%81%D1%82%D0%B5%D1%80%D0%BE%D0%B8%D0%B4" TargetMode="External"/><Relationship Id="rId12" Type="http://schemas.openxmlformats.org/officeDocument/2006/relationships/hyperlink" Target="https://ru.wikipedia.org/wiki/%D0%9E%D0%BC%D1%81%D0%BA" TargetMode="External"/><Relationship Id="rId17" Type="http://schemas.openxmlformats.org/officeDocument/2006/relationships/hyperlink" Target="https://ru.wikipedia.org/wiki/%D0%A1%D0%B5%D0%BC%D0%B5%D0%B9" TargetMode="External"/><Relationship Id="rId25" Type="http://schemas.openxmlformats.org/officeDocument/2006/relationships/hyperlink" Target="https://ru.wikipedia.org/wiki/%D0%9C%D0%BE%D0%BD%D0%B3%D0%BE%D0%BB%D0%B8%D1%8F" TargetMode="External"/><Relationship Id="rId2" Type="http://schemas.openxmlformats.org/officeDocument/2006/relationships/hyperlink" Target="https://ru.wikipedia.org/wiki/%D0%93%D0%BE%D1%80%D0%BD%D1%8B%D0%B9_%D1%85%D1%80%D0%B5%D0%B1%D0%B5%D1%82" TargetMode="External"/><Relationship Id="rId16" Type="http://schemas.openxmlformats.org/officeDocument/2006/relationships/hyperlink" Target="https://ru.wikipedia.org/wiki/%D0%90%D1%81%D1%82%D0%B0%D0%BD%D0%B0" TargetMode="External"/><Relationship Id="rId20" Type="http://schemas.openxmlformats.org/officeDocument/2006/relationships/hyperlink" Target="https://ru.wikipedia.org/wiki/%D0%A6%D0%B2%D0%B5%D1%82%D0%BA%D0%BE%D0%B2%D1%8B%D0%B5_%D1%80%D0%B0%D1%81%D1%82%D0%B5%D0%BD%D0%B8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0%D0%BB%D1%82%D0%B0%D0%B9%D1%81%D0%BA%D0%B8%D0%B5_%D0%B3%D0%BE%D1%80%D1%8B" TargetMode="External"/><Relationship Id="rId11" Type="http://schemas.openxmlformats.org/officeDocument/2006/relationships/hyperlink" Target="https://ru.wikipedia.org/wiki/%D0%9D%D0%BE%D0%B2%D0%BE%D1%81%D0%B8%D0%B1%D0%B8%D1%80%D1%81%D0%BA" TargetMode="External"/><Relationship Id="rId24" Type="http://schemas.openxmlformats.org/officeDocument/2006/relationships/hyperlink" Target="https://ru.wikipedia.org/wiki/Maxim." TargetMode="External"/><Relationship Id="rId5" Type="http://schemas.openxmlformats.org/officeDocument/2006/relationships/hyperlink" Target="https://ru.wikipedia.org/wiki/%D0%A2%D0%B0%D0%B2%D0%B0%D0%BD-%D0%91%D0%BE%D0%B3%D0%B4%D0%BE-%D0%A3%D0%BB%D0%B0" TargetMode="External"/><Relationship Id="rId15" Type="http://schemas.openxmlformats.org/officeDocument/2006/relationships/hyperlink" Target="https://ru.wikipedia.org/wiki/%D0%90%D0%BB%D0%BC%D0%B0-%D0%90%D1%82%D0%B0" TargetMode="External"/><Relationship Id="rId23" Type="http://schemas.openxmlformats.org/officeDocument/2006/relationships/hyperlink" Target="https://ru.wikipedia.org/wiki/%D0%9F%D0%BE%D1%82%D0%B0%D0%BD%D0%B8%D0%BD%D0%B8%D1%8F" TargetMode="External"/><Relationship Id="rId10" Type="http://schemas.openxmlformats.org/officeDocument/2006/relationships/hyperlink" Target="https://ru.wikipedia.org/wiki/%D0%A2%D0%BE%D0%BC%D1%81%D0%BA" TargetMode="External"/><Relationship Id="rId19" Type="http://schemas.openxmlformats.org/officeDocument/2006/relationships/hyperlink" Target="https://ru.wikipedia.org/wiki/%D0%A0%D0%BE%D0%B4_(%D0%B1%D0%B8%D0%BE%D0%BB%D0%BE%D0%B3%D0%B8%D1%8F)" TargetMode="External"/><Relationship Id="rId4" Type="http://schemas.openxmlformats.org/officeDocument/2006/relationships/hyperlink" Target="https://ru.wikipedia.org/wiki/%D0%9B%D0%B5%D0%B4%D0%BD%D0%B8%D0%BA" TargetMode="External"/><Relationship Id="rId9" Type="http://schemas.openxmlformats.org/officeDocument/2006/relationships/hyperlink" Target="https://ru.wikipedia.org/wiki/%D0%A0%D0%BE%D1%81%D1%81%D0%B8%D1%8F" TargetMode="External"/><Relationship Id="rId14" Type="http://schemas.openxmlformats.org/officeDocument/2006/relationships/hyperlink" Target="https://ru.wikipedia.org/wiki/%D0%9F%D0%B5%D1%82%D1%80%D0%BE%D0%BF%D0%B0%D0%B2%D0%BB%D0%BE%D0%B2%D1%81%D0%BA" TargetMode="External"/><Relationship Id="rId22" Type="http://schemas.openxmlformats.org/officeDocument/2006/relationships/hyperlink" Target="https://ru.wikipedia.org/wiki/%D0%A0%D0%BE%D0%B7%D0%BE%D0%B2%D1%8B%D0%B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«БІЗДІҢ ҚҰРМЕТТІ АЗАМАТ»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«НАШ ПОЧЁТНЫЙ ГРАЖДАНИН»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(190 </a:t>
            </a:r>
            <a:r>
              <a:rPr lang="ru-RU" sz="1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лет со дня рождения географа, фольклориста,</a:t>
            </a:r>
            <a:br>
              <a:rPr lang="ru-RU" sz="1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путешественника Г.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Потанина (</a:t>
            </a:r>
            <a:r>
              <a:rPr lang="ru-RU" sz="1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1835-1920)</a:t>
            </a:r>
            <a:br>
              <a:rPr lang="ru-RU" sz="1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2"/>
            <a:ext cx="7857873" cy="48356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364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792088"/>
          </a:xfrm>
        </p:spPr>
        <p:txBody>
          <a:bodyPr>
            <a:normAutofit fontScale="90000"/>
          </a:bodyPr>
          <a:lstStyle/>
          <a:p>
            <a:pPr lvl="0">
              <a:lnSpc>
                <a:spcPct val="115000"/>
              </a:lnSpc>
              <a:spcAft>
                <a:spcPts val="120"/>
              </a:spcAft>
              <a:buSzPts val="1000"/>
              <a:tabLst>
                <a:tab pos="457200" algn="l"/>
              </a:tabLst>
            </a:pPr>
            <a:r>
              <a:rPr lang="ru-RU" dirty="0" smtClean="0">
                <a:solidFill>
                  <a:srgbClr val="202122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dirty="0" smtClean="0">
                <a:solidFill>
                  <a:srgbClr val="202122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Павлодарский </a:t>
            </a:r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областной историко-краеведческий </a:t>
            </a: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музей </a:t>
            </a:r>
            <a:b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им. Г. Н. Потанина </a:t>
            </a:r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(1942</a:t>
            </a: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r>
              <a:rPr lang="ru-RU" sz="22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200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2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24744"/>
            <a:ext cx="7592056" cy="5472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371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413" y="1916832"/>
            <a:ext cx="7128791" cy="46626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Памятник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Шокану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Валиханову и Григорию Потанину в Павлодаре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открыли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22 сентября 2012 года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Он установлен в сквере 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Денсаулык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одной из центральных улиц города. </a:t>
            </a:r>
            <a:b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Бронзовая скульптурная композиция высотой 5,4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метра – </a:t>
            </a:r>
            <a:b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казахстанского скульптора-монументалиста 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Мурата Мансурова.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solidFill>
                  <a:srgbClr val="0070C0"/>
                </a:solidFill>
                <a:latin typeface="YS Text"/>
              </a:rPr>
              <a:t/>
            </a:r>
            <a:br>
              <a:rPr lang="ru-RU" dirty="0">
                <a:solidFill>
                  <a:srgbClr val="0070C0"/>
                </a:solidFill>
                <a:latin typeface="YS Text"/>
              </a:rPr>
            </a:b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31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4431"/>
            <a:ext cx="8556089" cy="6408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11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5668"/>
            <a:ext cx="8390706" cy="60133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603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1143000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15000"/>
              </a:lnSpc>
              <a:spcBef>
                <a:spcPct val="20000"/>
              </a:spcBef>
            </a:pPr>
            <a:r>
              <a:rPr lang="ru-RU" sz="1600" b="1" dirty="0" smtClean="0">
                <a:solidFill>
                  <a:srgbClr val="101418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101418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600" b="1" dirty="0">
                <a:solidFill>
                  <a:srgbClr val="101418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600" b="1" dirty="0">
                <a:solidFill>
                  <a:srgbClr val="101418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b="1" u="sng" dirty="0" smtClean="0">
                <a:solidFill>
                  <a:srgbClr val="101418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Научные </a:t>
            </a:r>
            <a:r>
              <a:rPr lang="ru-RU" sz="1800" b="1" u="sng" dirty="0">
                <a:solidFill>
                  <a:srgbClr val="101418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экспедиции (</a:t>
            </a:r>
            <a:r>
              <a:rPr lang="ru-RU" sz="1800" b="1" u="sng" dirty="0" smtClean="0">
                <a:solidFill>
                  <a:srgbClr val="101418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1876—1899)</a:t>
            </a:r>
            <a: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800" u="sng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6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Главными </a:t>
            </a:r>
            <a:r>
              <a:rPr lang="ru-RU" sz="1600" dirty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научными достижениями Г. Н. Потанина стали результаты </a:t>
            </a:r>
            <a:r>
              <a:rPr lang="ru-RU" sz="16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6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его </a:t>
            </a:r>
            <a:r>
              <a:rPr lang="ru-RU" sz="1600" dirty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пяти научно-исследовательских экспедиций в </a:t>
            </a:r>
            <a:r>
              <a:rPr lang="ru-RU" sz="1600" u="sng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2" tooltip="Центральная Азия"/>
              </a:rPr>
              <a:t>Центральную</a:t>
            </a:r>
            <a:r>
              <a:rPr lang="ru-RU" sz="16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и</a:t>
            </a:r>
            <a:r>
              <a:rPr lang="ru-RU" sz="1600" dirty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ru-RU" sz="1600" u="sng" dirty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3" tooltip="Восточная Азия"/>
              </a:rPr>
              <a:t>Восточную Азию</a:t>
            </a:r>
            <a:r>
              <a:rPr lang="ru-RU" sz="1600" dirty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которые он возглавлял и осуществил по поручению </a:t>
            </a:r>
            <a:r>
              <a:rPr lang="ru-RU" sz="1600" u="sng" dirty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4" tooltip="Русское географическое общество"/>
              </a:rPr>
              <a:t>Русского географического общества</a:t>
            </a:r>
            <a:r>
              <a:rPr lang="ru-RU" sz="1600" dirty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ru-RU" sz="16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6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</a:t>
            </a:r>
            <a:r>
              <a:rPr lang="ru-RU" sz="1600" dirty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период с 1876 по 1899 год.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Autofit/>
          </a:bodyPr>
          <a:lstStyle/>
          <a:p>
            <a:pPr lvl="0">
              <a:lnSpc>
                <a:spcPct val="115000"/>
              </a:lnSpc>
              <a:spcAft>
                <a:spcPts val="12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800" b="1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1876—1878</a:t>
            </a:r>
            <a:r>
              <a:rPr lang="ru-RU" sz="1800" b="1" dirty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гг.</a:t>
            </a:r>
            <a:r>
              <a:rPr lang="ru-RU" sz="1800" dirty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— Первая (Монгольская) </a:t>
            </a:r>
            <a:r>
              <a:rPr lang="ru-RU" sz="1800" u="sng" dirty="0">
                <a:solidFill>
                  <a:srgbClr val="3366BB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5"/>
              </a:rPr>
              <a:t>экспедиция в северо-западную Монголию</a:t>
            </a:r>
            <a:r>
              <a:rPr lang="ru-RU" sz="1800" dirty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в составе которой были также его супруга — этнограф А. В. Потанина, зоолог </a:t>
            </a:r>
            <a:r>
              <a:rPr lang="ru-RU" sz="1800" u="sng" dirty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6" tooltip="Березовский, Михаил Михайлович"/>
              </a:rPr>
              <a:t>М. М. Березовский</a:t>
            </a:r>
            <a:r>
              <a:rPr lang="ru-RU" sz="1800" dirty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и топограф </a:t>
            </a:r>
            <a:r>
              <a:rPr lang="ru-RU" sz="1800" u="sng" dirty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7" tooltip="Рафаилов, Пётр Алексеевич"/>
              </a:rPr>
              <a:t>П. А. Рафаилов</a:t>
            </a:r>
            <a:r>
              <a:rPr lang="ru-RU" sz="1800" dirty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Пройдя на восток от озера Зайсан, экспедиция пересекла </a:t>
            </a:r>
            <a:r>
              <a:rPr lang="ru-RU" sz="1800" u="sng" dirty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8" tooltip="Монгольский Алтай"/>
              </a:rPr>
              <a:t>Монгольский Алтай</a:t>
            </a:r>
            <a:r>
              <a:rPr lang="ru-RU" sz="1800" dirty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и достигла </a:t>
            </a:r>
            <a:r>
              <a:rPr lang="ru-RU" sz="1800" u="sng" dirty="0" err="1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9" tooltip="Ховд"/>
              </a:rPr>
              <a:t>Кобдо</a:t>
            </a:r>
            <a:r>
              <a:rPr lang="ru-RU" sz="1800" dirty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в Западной Монголии. В ходе экспедиции была исследована ранее неизведанная европейской науке страна, собраны богатейшие сведения по ряду научных </a:t>
            </a:r>
            <a:r>
              <a:rPr lang="ru-RU" sz="1800" dirty="0" err="1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отрасле</a:t>
            </a:r>
            <a:r>
              <a:rPr lang="ru-RU" sz="18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lnSpc>
                <a:spcPct val="115000"/>
              </a:lnSpc>
              <a:spcAft>
                <a:spcPts val="12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800" b="1" dirty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1879—1880 гг.</a:t>
            </a:r>
            <a:r>
              <a:rPr lang="ru-RU" sz="1800" dirty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— Вторая (Монголо-Тувинская) экспедиция, в составе которой натуралист и географ </a:t>
            </a:r>
            <a:r>
              <a:rPr lang="ru-RU" sz="1800" u="sng" dirty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10" tooltip="Адрианов, Александр Васильевич"/>
              </a:rPr>
              <a:t>А. В. Адрианов</a:t>
            </a:r>
            <a:r>
              <a:rPr lang="ru-RU" sz="1800" dirty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и топограф П. Д. Орлов. Началась она в июне 1879 года из села </a:t>
            </a:r>
            <a:r>
              <a:rPr lang="ru-RU" sz="1800" u="sng" dirty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11" tooltip="Кош-Агач"/>
              </a:rPr>
              <a:t>Кош-Агач</a:t>
            </a:r>
            <a:r>
              <a:rPr lang="ru-RU" sz="1800" dirty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походом на восток к озеру </a:t>
            </a:r>
            <a:r>
              <a:rPr lang="ru-RU" sz="1800" u="sng" dirty="0" err="1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12" tooltip="Убсу-Нур"/>
              </a:rPr>
              <a:t>Убсу-Нур</a:t>
            </a:r>
            <a:r>
              <a:rPr lang="ru-RU" sz="1800" dirty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закончилась в 1880 в Иркутске</a:t>
            </a:r>
            <a:r>
              <a:rPr lang="ru-RU" sz="1800" baseline="30000" dirty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13"/>
              </a:rPr>
              <a:t>[</a:t>
            </a:r>
            <a:r>
              <a:rPr lang="ru-RU" sz="1800" u="sng" baseline="30000" dirty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13"/>
              </a:rPr>
              <a:t>29</a:t>
            </a:r>
            <a:r>
              <a:rPr lang="ru-RU" sz="1800" baseline="30000" dirty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13"/>
              </a:rPr>
              <a:t>]</a:t>
            </a:r>
            <a:r>
              <a:rPr lang="ru-RU" sz="1800" dirty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Результаты этой экспедиции подготовлены Г. Н. Потаниным и были опубликованы в издании РГО «Очерках северо-западной Монголии», вышедших в 1883 году</a:t>
            </a:r>
            <a:r>
              <a:rPr lang="ru-RU" sz="18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77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640960" cy="5976664"/>
          </a:xfrm>
        </p:spPr>
        <p:txBody>
          <a:bodyPr>
            <a:normAutofit/>
          </a:bodyPr>
          <a:lstStyle/>
          <a:p>
            <a:pPr lvl="0">
              <a:lnSpc>
                <a:spcPct val="115000"/>
              </a:lnSpc>
              <a:spcAft>
                <a:spcPts val="12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800" b="1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1884—1886 гг.</a:t>
            </a:r>
            <a:r>
              <a:rPr lang="ru-RU" sz="18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— Китайско-Тибетская (</a:t>
            </a:r>
            <a:r>
              <a:rPr lang="ru-RU" sz="1800" u="sng" dirty="0" err="1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2" tooltip="Ганьсу"/>
              </a:rPr>
              <a:t>Ганьсуйская</a:t>
            </a:r>
            <a:r>
              <a:rPr lang="ru-RU" sz="18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экспедиция, в составе — топограф А. И. </a:t>
            </a:r>
            <a:r>
              <a:rPr lang="ru-RU" sz="1800" dirty="0" err="1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Скасси</a:t>
            </a:r>
            <a:r>
              <a:rPr lang="ru-RU" sz="18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зоолог M. M. Березовский и этнограф А. В. Потанина. Экспедиция охватила две северные провинции Китая и </a:t>
            </a:r>
            <a:r>
              <a:rPr lang="ru-RU" sz="1800" u="sng" dirty="0" err="1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3" tooltip="Ордос"/>
              </a:rPr>
              <a:t>Ордос</a:t>
            </a:r>
            <a:r>
              <a:rPr lang="ru-RU" sz="18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дошла до </a:t>
            </a:r>
            <a:r>
              <a:rPr lang="ru-RU" sz="1800" u="sng" dirty="0" err="1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2" tooltip="Ганьсу"/>
              </a:rPr>
              <a:t>Ганьсу</a:t>
            </a:r>
            <a:r>
              <a:rPr lang="ru-RU" sz="18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к концу 1884 года, затем в 1885 — изучение восточной окраины </a:t>
            </a:r>
            <a:r>
              <a:rPr lang="ru-RU" sz="1800" u="sng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4" tooltip="Тибет"/>
              </a:rPr>
              <a:t>Тибета</a:t>
            </a:r>
            <a:r>
              <a:rPr lang="ru-RU" sz="18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 обратный путь — в 1886 году через хребет </a:t>
            </a:r>
            <a:r>
              <a:rPr lang="ru-RU" sz="1800" u="sng" dirty="0" err="1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5" tooltip="Наньшань (горы)"/>
              </a:rPr>
              <a:t>Наньшань</a:t>
            </a:r>
            <a:r>
              <a:rPr lang="ru-RU" sz="18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и всю центральную Монголию. Материалы экспедиции изданы РГО в 1893 году в сборнике «</a:t>
            </a:r>
            <a:r>
              <a:rPr lang="ru-RU" sz="1800" dirty="0" err="1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Тангутско</a:t>
            </a:r>
            <a:r>
              <a:rPr lang="ru-RU" sz="18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-тибетская окраина Китая и центральная Монголия».</a:t>
            </a:r>
            <a:endParaRPr lang="ru-RU" sz="18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lnSpc>
                <a:spcPct val="115000"/>
              </a:lnSpc>
              <a:spcAft>
                <a:spcPts val="12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800" b="1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1892—1893 гг.</a:t>
            </a:r>
            <a:r>
              <a:rPr lang="ru-RU" sz="18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— Вторая Китайско-Тибетская экспедиция для изучения восточной окраины </a:t>
            </a:r>
            <a:r>
              <a:rPr lang="ru-RU" sz="1800" u="sng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4" tooltip="Тибет"/>
              </a:rPr>
              <a:t>Тибета</a:t>
            </a:r>
            <a:r>
              <a:rPr lang="ru-RU" sz="18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в составе — зоолог и этнограф M. M. Березовский, геолог </a:t>
            </a:r>
            <a:r>
              <a:rPr lang="ru-RU" sz="1800" u="sng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6" tooltip="Обручев, Владимир Афанасьевич"/>
              </a:rPr>
              <a:t>В. А. Обручев</a:t>
            </a:r>
            <a:r>
              <a:rPr lang="ru-RU" sz="18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и этнограф </a:t>
            </a:r>
            <a:r>
              <a:rPr lang="ru-RU" sz="1800" u="sng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7" tooltip="Потанина, Александра Викторовна"/>
              </a:rPr>
              <a:t>А. В. Потанина</a:t>
            </a:r>
            <a:r>
              <a:rPr lang="ru-RU" sz="18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которая неожиданно в дороге тяжело заболела и скончалась, из-за чего Г. Н. Потанину пришлось прервать свой путь. Его спутники — Березовский и Обручев, каждый самостоятельно, продолжили работы в Центральной Азии.</a:t>
            </a:r>
            <a:endParaRPr lang="ru-RU" sz="18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lnSpc>
                <a:spcPct val="115000"/>
              </a:lnSpc>
              <a:spcAft>
                <a:spcPts val="12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800" b="1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1899 год</a:t>
            </a:r>
            <a:r>
              <a:rPr lang="ru-RU" sz="18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— Экспедиция на </a:t>
            </a:r>
            <a:r>
              <a:rPr lang="ru-RU" sz="1800" dirty="0" err="1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Cеверо</a:t>
            </a:r>
            <a:r>
              <a:rPr lang="ru-RU" sz="18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-восток Китая (ныне автономный район </a:t>
            </a:r>
            <a:r>
              <a:rPr lang="ru-RU" sz="1800" u="sng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8" tooltip="Внутренняя Монголия"/>
              </a:rPr>
              <a:t>Внутренняя Монголия</a:t>
            </a:r>
            <a:r>
              <a:rPr lang="ru-RU" sz="18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и на восток Монголии — по исследованию вулканического горного массива </a:t>
            </a:r>
            <a:r>
              <a:rPr lang="ru-RU" sz="1800" u="sng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9" tooltip="Большой Хинган"/>
              </a:rPr>
              <a:t>Большой Хинган</a:t>
            </a:r>
            <a:r>
              <a:rPr lang="ru-RU" sz="1800" u="sng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18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87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7331"/>
            <a:ext cx="8461407" cy="59766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263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38" y="116632"/>
            <a:ext cx="2886423" cy="3183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788" y="3488031"/>
            <a:ext cx="3080996" cy="32146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509" y="1804649"/>
            <a:ext cx="2870338" cy="33667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91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873" y="3429000"/>
            <a:ext cx="2144507" cy="3374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208" y="1227927"/>
            <a:ext cx="2142573" cy="3098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49" y="52978"/>
            <a:ext cx="2301631" cy="35024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781" y="2338119"/>
            <a:ext cx="2326346" cy="3195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503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15000"/>
              </a:lnSpc>
              <a:spcBef>
                <a:spcPct val="20000"/>
              </a:spcBef>
              <a:spcAft>
                <a:spcPts val="300"/>
              </a:spcAft>
            </a:pPr>
            <a:r>
              <a:rPr lang="ru-RU" sz="2000" b="1" u="sng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Память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Именем учёного и общественного деятеля Г. Н. Потанина названы: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000" b="1" i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lvl="0">
              <a:lnSpc>
                <a:spcPct val="115000"/>
              </a:lnSpc>
              <a:spcAft>
                <a:spcPts val="12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8000" u="sng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2" tooltip="Горный хребет"/>
              </a:rPr>
              <a:t>Хребет</a:t>
            </a: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в одной из горных систем западного Китая — в </a:t>
            </a:r>
            <a:r>
              <a:rPr lang="ru-RU" sz="8000" u="sng" dirty="0" err="1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3" tooltip="Наньшань (горы)"/>
              </a:rPr>
              <a:t>Наньшане</a:t>
            </a: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8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lnSpc>
                <a:spcPct val="115000"/>
              </a:lnSpc>
              <a:spcAft>
                <a:spcPts val="12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8000" u="sng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4" tooltip="Ледник"/>
              </a:rPr>
              <a:t>Ледник</a:t>
            </a: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в горном узле </a:t>
            </a:r>
            <a:r>
              <a:rPr lang="ru-RU" sz="8000" u="sng" dirty="0" err="1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5" tooltip="Таван-Богдо-Ула"/>
              </a:rPr>
              <a:t>Таван-Богдо-Ула</a:t>
            </a: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на </a:t>
            </a:r>
            <a:r>
              <a:rPr lang="ru-RU" sz="8000" u="sng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6" tooltip="Алтайские горы"/>
              </a:rPr>
              <a:t>Алтае</a:t>
            </a: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(1905).</a:t>
            </a:r>
            <a:endParaRPr lang="ru-RU" sz="8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lnSpc>
                <a:spcPct val="115000"/>
              </a:lnSpc>
              <a:spcAft>
                <a:spcPts val="12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8000" u="sng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7" tooltip="Астероид"/>
              </a:rPr>
              <a:t>Астероид № 9915</a:t>
            </a: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первоначальное обозначение: 1977 RD2 (1977).</a:t>
            </a:r>
            <a:endParaRPr lang="ru-RU" sz="8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lnSpc>
                <a:spcPct val="115000"/>
              </a:lnSpc>
              <a:spcAft>
                <a:spcPts val="12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Посёлок городского типа </a:t>
            </a:r>
            <a:r>
              <a:rPr lang="ru-RU" sz="8000" u="sng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8" tooltip="Потанино (Челябинская область)"/>
              </a:rPr>
              <a:t>Потанино</a:t>
            </a: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в Челябинской области.</a:t>
            </a:r>
            <a:endParaRPr lang="ru-RU" sz="8000" baseline="30000" dirty="0" smtClean="0">
              <a:solidFill>
                <a:srgbClr val="202122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>
              <a:lnSpc>
                <a:spcPct val="115000"/>
              </a:lnSpc>
              <a:spcAft>
                <a:spcPts val="12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Улица в сибирских городах </a:t>
            </a:r>
            <a:r>
              <a:rPr lang="ru-RU" sz="8000" u="sng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9" tooltip="Россия"/>
              </a:rPr>
              <a:t>России</a:t>
            </a: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 в </a:t>
            </a:r>
            <a:r>
              <a:rPr lang="ru-RU" sz="8000" u="sng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10" tooltip="Томск"/>
              </a:rPr>
              <a:t>Томске</a:t>
            </a: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 </a:t>
            </a:r>
            <a:r>
              <a:rPr lang="ru-RU" sz="8000" u="sng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11" tooltip="Новосибирск"/>
              </a:rPr>
              <a:t>Новосибирске</a:t>
            </a: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 </a:t>
            </a:r>
            <a:r>
              <a:rPr lang="ru-RU" sz="8000" u="sng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12" tooltip="Омск"/>
              </a:rPr>
              <a:t>Омске</a:t>
            </a: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</a:p>
          <a:p>
            <a:pPr lvl="0">
              <a:lnSpc>
                <a:spcPct val="115000"/>
              </a:lnSpc>
              <a:spcAft>
                <a:spcPts val="12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в городах </a:t>
            </a:r>
            <a:r>
              <a:rPr lang="ru-RU" sz="8000" u="sng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13" tooltip="Казахстан"/>
              </a:rPr>
              <a:t>Казахстана</a:t>
            </a: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 в </a:t>
            </a:r>
            <a:r>
              <a:rPr lang="ru-RU" sz="8000" u="sng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14" tooltip="Петропавловск"/>
              </a:rPr>
              <a:t>Петропавловске</a:t>
            </a: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 </a:t>
            </a:r>
            <a:r>
              <a:rPr lang="ru-RU" sz="8000" u="sng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15" tooltip="Алма-Ата"/>
              </a:rPr>
              <a:t>Алма-Ате</a:t>
            </a: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 </a:t>
            </a:r>
            <a:r>
              <a:rPr lang="ru-RU" sz="8000" u="sng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16" tooltip="Астана"/>
              </a:rPr>
              <a:t>Астане</a:t>
            </a: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 </a:t>
            </a:r>
            <a:r>
              <a:rPr lang="ru-RU" sz="8000" u="sng" dirty="0" err="1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17" tooltip="Семей"/>
              </a:rPr>
              <a:t>Семее</a:t>
            </a: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8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lnSpc>
                <a:spcPct val="115000"/>
              </a:lnSpc>
              <a:spcAft>
                <a:spcPts val="12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Школа в </a:t>
            </a:r>
            <a:r>
              <a:rPr lang="ru-RU" sz="8000" u="sng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18" tooltip="Чёрное (Павлодарская область)"/>
              </a:rPr>
              <a:t>селе Чёрном </a:t>
            </a:r>
            <a:r>
              <a:rPr lang="ru-RU" sz="8000" u="sng" dirty="0" err="1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18" tooltip="Чёрное (Павлодарская область)"/>
              </a:rPr>
              <a:t>Лебяжинского</a:t>
            </a:r>
            <a:r>
              <a:rPr lang="ru-RU" sz="8000" u="sng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18" tooltip="Чёрное (Павлодарская область)"/>
              </a:rPr>
              <a:t> района Павлодарской области Казахстана</a:t>
            </a: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(1957).</a:t>
            </a:r>
            <a:endParaRPr lang="ru-RU" sz="8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lnSpc>
                <a:spcPct val="115000"/>
              </a:lnSpc>
              <a:spcAft>
                <a:spcPts val="12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Павлодарский областной историко-краеведческий музей (1942).</a:t>
            </a:r>
            <a:endParaRPr lang="ru-RU" sz="8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lnSpc>
                <a:spcPct val="115000"/>
              </a:lnSpc>
              <a:spcAft>
                <a:spcPts val="12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Монотипный </a:t>
            </a:r>
            <a:r>
              <a:rPr lang="ru-RU" sz="8000" u="sng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19" tooltip="Род (биология)"/>
              </a:rPr>
              <a:t>род</a:t>
            </a: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ru-RU" sz="8000" u="sng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20" tooltip="Цветковые растения"/>
              </a:rPr>
              <a:t>цветковых растений</a:t>
            </a: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ru-RU" sz="8000" u="sng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21" tooltip="Семейства цветковых растений"/>
              </a:rPr>
              <a:t>семейства</a:t>
            </a: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ru-RU" sz="8000" u="sng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22" tooltip="Розовые"/>
              </a:rPr>
              <a:t>Розовые (</a:t>
            </a:r>
            <a:r>
              <a:rPr lang="ru-RU" sz="8000" u="sng" dirty="0" err="1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22" tooltip="Розовые"/>
              </a:rPr>
              <a:t>Rosaceae</a:t>
            </a:r>
            <a:r>
              <a:rPr lang="ru-RU" sz="8000" u="sng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22" tooltip="Розовые"/>
              </a:rPr>
              <a:t>)</a:t>
            </a: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ru-RU" sz="8000" u="sng" dirty="0" err="1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23" tooltip="Потаниния"/>
              </a:rPr>
              <a:t>Потаниния</a:t>
            </a: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(</a:t>
            </a:r>
            <a:r>
              <a:rPr lang="la-Latn" sz="8000" i="1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Potaninia</a:t>
            </a: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la-Latn" sz="8000" u="sng" cap="small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24" tooltip="Maxim."/>
              </a:rPr>
              <a:t>Maxim.</a:t>
            </a: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и единственный его вид — </a:t>
            </a:r>
            <a:r>
              <a:rPr lang="ru-RU" sz="8000" u="sng" dirty="0" err="1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23" tooltip="Потаниния"/>
              </a:rPr>
              <a:t>Потаниния</a:t>
            </a:r>
            <a:r>
              <a:rPr lang="ru-RU" sz="8000" u="sng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23" tooltip="Потаниния"/>
              </a:rPr>
              <a:t> монгольская</a:t>
            </a: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ru-RU" sz="8000" i="1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ru-RU" sz="8000" i="1" dirty="0" err="1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Potaninia</a:t>
            </a:r>
            <a:r>
              <a:rPr lang="ru-RU" sz="8000" i="1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8000" i="1" dirty="0" err="1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mongolica</a:t>
            </a:r>
            <a:r>
              <a:rPr lang="ru-RU" sz="8000" i="1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низкорослых кустарников с мелкими цветками, распространённых в </a:t>
            </a:r>
            <a:r>
              <a:rPr lang="ru-RU" sz="8000" u="sng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25" tooltip="Монголия"/>
              </a:rPr>
              <a:t>Монголии</a:t>
            </a: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и </a:t>
            </a:r>
            <a:r>
              <a:rPr lang="ru-RU" sz="8000" u="sng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26" tooltip="Китай"/>
              </a:rPr>
              <a:t>Китае</a:t>
            </a:r>
            <a:r>
              <a:rPr lang="ru-RU" sz="8000" dirty="0" smtClean="0">
                <a:solidFill>
                  <a:srgbClr val="2021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(1881).</a:t>
            </a:r>
            <a:endParaRPr lang="ru-RU" sz="8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7200" dirty="0" smtClean="0"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774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9</Words>
  <Application>Microsoft Office PowerPoint</Application>
  <PresentationFormat>Экран (4:3)</PresentationFormat>
  <Paragraphs>20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«БІЗДІҢ ҚҰРМЕТТІ АЗАМАТ» «НАШ ПОЧЁТНЫЙ ГРАЖДАНИН» (190 лет со дня рождения географа, фольклориста, путешественника Г. Потанина (1835-1920) </vt:lpstr>
      <vt:lpstr>Презентация PowerPoint</vt:lpstr>
      <vt:lpstr>Презентация PowerPoint</vt:lpstr>
      <vt:lpstr>  Научные экспедиции (1876—1899) Главными научными достижениями Г. Н. Потанина стали результаты  его пяти научно-исследовательских экспедиций в Центральную и Восточную Азию, которые он возглавлял и осуществил по поручению Русского географического общества  в период с 1876 по 1899 год. </vt:lpstr>
      <vt:lpstr>Презентация PowerPoint</vt:lpstr>
      <vt:lpstr>Презентация PowerPoint</vt:lpstr>
      <vt:lpstr>Презентация PowerPoint</vt:lpstr>
      <vt:lpstr>Презентация PowerPoint</vt:lpstr>
      <vt:lpstr>Память Именем учёного и общественного деятеля Г. Н. Потанина названы: </vt:lpstr>
      <vt:lpstr> Павлодарский областной историко-краеведческий музей  им. Г. Н. Потанина (1942) </vt:lpstr>
      <vt:lpstr>   Памятник Шокану Валиханову и Григорию Потанину в Павлодаре  открыли 22 сентября 2012 года.  Он установлен в сквере «Денсаулык» на одной из центральных улиц города.  Бронзовая скульптурная композиция высотой 5,4 метра –  работа казахстанского скульптора-монументалиста Мурата Мансурова. 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«Наш почетный гражданин» (190 лет со дня рождения географа, фольклориста, путешественника Г. Потанина (1835-1920)</dc:title>
  <dc:creator>Азат</dc:creator>
  <cp:lastModifiedBy>Азат</cp:lastModifiedBy>
  <cp:revision>14</cp:revision>
  <dcterms:created xsi:type="dcterms:W3CDTF">2025-09-11T17:12:35Z</dcterms:created>
  <dcterms:modified xsi:type="dcterms:W3CDTF">2025-10-01T11:27:56Z</dcterms:modified>
</cp:coreProperties>
</file>