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7" r:id="rId2"/>
    <p:sldId id="328" r:id="rId3"/>
    <p:sldId id="334" r:id="rId4"/>
    <p:sldId id="338" r:id="rId5"/>
    <p:sldId id="342" r:id="rId6"/>
    <p:sldId id="330" r:id="rId7"/>
    <p:sldId id="333" r:id="rId8"/>
    <p:sldId id="340" r:id="rId9"/>
    <p:sldId id="343" r:id="rId10"/>
    <p:sldId id="335" r:id="rId11"/>
    <p:sldId id="336" r:id="rId12"/>
    <p:sldId id="341" r:id="rId13"/>
    <p:sldId id="337" r:id="rId14"/>
    <p:sldId id="347" r:id="rId15"/>
    <p:sldId id="34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8080"/>
    <a:srgbClr val="FF33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64" autoAdjust="0"/>
    <p:restoredTop sz="94660"/>
  </p:normalViewPr>
  <p:slideViewPr>
    <p:cSldViewPr>
      <p:cViewPr varScale="1">
        <p:scale>
          <a:sx n="87" d="100"/>
          <a:sy n="87" d="100"/>
        </p:scale>
        <p:origin x="-13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126357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2598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32014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04719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9112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5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5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3326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26275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59179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59533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46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260648"/>
            <a:ext cx="7632848" cy="1368152"/>
          </a:xfrm>
        </p:spPr>
        <p:txBody>
          <a:bodyPr>
            <a:normAutofit/>
          </a:bodyPr>
          <a:lstStyle/>
          <a:p>
            <a:pPr algn="ctr"/>
            <a:endParaRPr lang="ru-RU" sz="22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B42E38D2-4731-4090-AA44-259C709807C8}"/>
              </a:ext>
            </a:extLst>
          </p:cNvPr>
          <p:cNvSpPr/>
          <p:nvPr/>
        </p:nvSpPr>
        <p:spPr>
          <a:xfrm>
            <a:off x="3275856" y="4427820"/>
            <a:ext cx="30744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Выполнили: </a:t>
            </a:r>
            <a:r>
              <a:rPr lang="ru-RU" b="1" i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Ерменкова</a:t>
            </a:r>
            <a:r>
              <a:rPr lang="ru-RU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О.В.</a:t>
            </a:r>
          </a:p>
          <a:p>
            <a:r>
              <a:rPr lang="ru-RU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               Волчок Т.В.  </a:t>
            </a:r>
          </a:p>
          <a:p>
            <a:endParaRPr lang="x-none" b="1" i="1" dirty="0">
              <a:solidFill>
                <a:schemeClr val="accent2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11989039-9964-4545-952C-B3FC62B4F002}"/>
              </a:ext>
            </a:extLst>
          </p:cNvPr>
          <p:cNvSpPr/>
          <p:nvPr/>
        </p:nvSpPr>
        <p:spPr>
          <a:xfrm>
            <a:off x="1356434" y="1124744"/>
            <a:ext cx="64311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Социальное партнерство – решение общих задач»:</a:t>
            </a:r>
          </a:p>
          <a:p>
            <a:pPr algn="ctr"/>
            <a:r>
              <a:rPr lang="ru-RU" sz="1600" b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библиотека-чтение-родители-дети</a:t>
            </a: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B53CF6-A9B7-4A0A-A90E-E2E743053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i="1" dirty="0">
                <a:solidFill>
                  <a:schemeClr val="accent2"/>
                </a:solidFill>
              </a:rPr>
              <a:t>Участники и партнеры проекта</a:t>
            </a:r>
            <a:endParaRPr lang="x-none" sz="4400" b="1" i="1" dirty="0">
              <a:solidFill>
                <a:schemeClr val="accent2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1B5859E0-DB93-4D62-A5B6-30E7E6CC2491}"/>
              </a:ext>
            </a:extLst>
          </p:cNvPr>
          <p:cNvSpPr/>
          <p:nvPr/>
        </p:nvSpPr>
        <p:spPr>
          <a:xfrm>
            <a:off x="3571622" y="3307852"/>
            <a:ext cx="20162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990033"/>
                </a:solidFill>
              </a:rPr>
              <a:t>школьная библиотека</a:t>
            </a:r>
            <a:endParaRPr lang="x-none" dirty="0">
              <a:solidFill>
                <a:srgbClr val="990033"/>
              </a:solidFill>
            </a:endParaRP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xmlns="" id="{B0FBB004-96CF-433B-8A0F-B14AA206002C}"/>
              </a:ext>
            </a:extLst>
          </p:cNvPr>
          <p:cNvCxnSpPr>
            <a:cxnSpLocks/>
          </p:cNvCxnSpPr>
          <p:nvPr/>
        </p:nvCxnSpPr>
        <p:spPr>
          <a:xfrm flipV="1">
            <a:off x="4525044" y="2329197"/>
            <a:ext cx="0" cy="86564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5FE7A308-9465-4F10-93A6-CDE7C5C59780}"/>
              </a:ext>
            </a:extLst>
          </p:cNvPr>
          <p:cNvCxnSpPr>
            <a:stCxn id="3" idx="0"/>
            <a:endCxn id="3" idx="0"/>
          </p:cNvCxnSpPr>
          <p:nvPr/>
        </p:nvCxnSpPr>
        <p:spPr>
          <a:xfrm>
            <a:off x="4579734" y="3307852"/>
            <a:ext cx="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D7FE664A-A6B6-4521-9F8F-6833F82D7E73}"/>
              </a:ext>
            </a:extLst>
          </p:cNvPr>
          <p:cNvCxnSpPr>
            <a:cxnSpLocks/>
          </p:cNvCxnSpPr>
          <p:nvPr/>
        </p:nvCxnSpPr>
        <p:spPr>
          <a:xfrm>
            <a:off x="3076537" y="2439774"/>
            <a:ext cx="880272" cy="8852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DF3F4467-ACCE-4EF8-8EF8-BD43AF3FB915}"/>
              </a:ext>
            </a:extLst>
          </p:cNvPr>
          <p:cNvCxnSpPr>
            <a:cxnSpLocks/>
          </p:cNvCxnSpPr>
          <p:nvPr/>
        </p:nvCxnSpPr>
        <p:spPr>
          <a:xfrm>
            <a:off x="5314836" y="4105386"/>
            <a:ext cx="1547080" cy="48018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xmlns="" id="{237E3926-87EB-4419-B927-215AFAA3CFAE}"/>
              </a:ext>
            </a:extLst>
          </p:cNvPr>
          <p:cNvCxnSpPr>
            <a:cxnSpLocks/>
          </p:cNvCxnSpPr>
          <p:nvPr/>
        </p:nvCxnSpPr>
        <p:spPr>
          <a:xfrm flipV="1">
            <a:off x="5313786" y="2542303"/>
            <a:ext cx="1080118" cy="8397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xmlns="" id="{1AF8D93E-1C05-4059-AEFC-3C285A3DCC96}"/>
              </a:ext>
            </a:extLst>
          </p:cNvPr>
          <p:cNvCxnSpPr>
            <a:cxnSpLocks/>
          </p:cNvCxnSpPr>
          <p:nvPr/>
        </p:nvCxnSpPr>
        <p:spPr>
          <a:xfrm flipH="1" flipV="1">
            <a:off x="2234898" y="3144193"/>
            <a:ext cx="1264683" cy="4649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xmlns="" id="{F6495C66-B5BC-42EB-B2AF-AF05EFFF399F}"/>
              </a:ext>
            </a:extLst>
          </p:cNvPr>
          <p:cNvCxnSpPr>
            <a:cxnSpLocks/>
          </p:cNvCxnSpPr>
          <p:nvPr/>
        </p:nvCxnSpPr>
        <p:spPr>
          <a:xfrm flipH="1">
            <a:off x="3829165" y="4239354"/>
            <a:ext cx="315307" cy="68648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xmlns="" id="{83602492-CBE2-4149-A9B5-E5CD53ADFD12}"/>
              </a:ext>
            </a:extLst>
          </p:cNvPr>
          <p:cNvCxnSpPr>
            <a:cxnSpLocks/>
          </p:cNvCxnSpPr>
          <p:nvPr/>
        </p:nvCxnSpPr>
        <p:spPr>
          <a:xfrm flipH="1">
            <a:off x="2797376" y="4166278"/>
            <a:ext cx="1008113" cy="6480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99D09002-B39D-45DE-8859-504419A16CD1}"/>
              </a:ext>
            </a:extLst>
          </p:cNvPr>
          <p:cNvSpPr/>
          <p:nvPr/>
        </p:nvSpPr>
        <p:spPr>
          <a:xfrm>
            <a:off x="3594708" y="1904518"/>
            <a:ext cx="20832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990033"/>
                </a:solidFill>
              </a:rPr>
              <a:t>Городской акимат</a:t>
            </a:r>
            <a:endParaRPr lang="x-none" b="1" i="1" dirty="0">
              <a:solidFill>
                <a:srgbClr val="990033"/>
              </a:solidFill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B23E0193-C933-48EF-B6BC-75A8664584D1}"/>
              </a:ext>
            </a:extLst>
          </p:cNvPr>
          <p:cNvSpPr/>
          <p:nvPr/>
        </p:nvSpPr>
        <p:spPr>
          <a:xfrm>
            <a:off x="1749883" y="5021113"/>
            <a:ext cx="34322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СМИ: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телеканал «Ирбис»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Газеты «Звезда </a:t>
            </a:r>
            <a:r>
              <a:rPr lang="ru-RU" b="1" i="1" dirty="0" err="1">
                <a:solidFill>
                  <a:srgbClr val="990033"/>
                </a:solidFill>
              </a:rPr>
              <a:t>Прииртышья</a:t>
            </a:r>
            <a:r>
              <a:rPr lang="ru-RU" b="1" i="1" dirty="0">
                <a:solidFill>
                  <a:srgbClr val="990033"/>
                </a:solidFill>
              </a:rPr>
              <a:t>»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«</a:t>
            </a:r>
            <a:r>
              <a:rPr lang="en-US" b="1" i="1" dirty="0">
                <a:solidFill>
                  <a:srgbClr val="990033"/>
                </a:solidFill>
              </a:rPr>
              <a:t>SARYARQA SAMALY</a:t>
            </a:r>
            <a:r>
              <a:rPr lang="ru-RU" b="1" i="1" dirty="0">
                <a:solidFill>
                  <a:srgbClr val="990033"/>
                </a:solidFill>
              </a:rPr>
              <a:t>»</a:t>
            </a:r>
          </a:p>
          <a:p>
            <a:endParaRPr lang="x-none" dirty="0"/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0ED2FC50-863F-444B-8877-DE7343AC4C18}"/>
              </a:ext>
            </a:extLst>
          </p:cNvPr>
          <p:cNvSpPr/>
          <p:nvPr/>
        </p:nvSpPr>
        <p:spPr>
          <a:xfrm>
            <a:off x="6798388" y="3268292"/>
            <a:ext cx="17988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990033"/>
                </a:solidFill>
              </a:rPr>
              <a:t>Дом книги </a:t>
            </a:r>
            <a:endParaRPr lang="en-US" b="1" i="1" dirty="0">
              <a:solidFill>
                <a:srgbClr val="990033"/>
              </a:solidFill>
            </a:endParaRPr>
          </a:p>
          <a:p>
            <a:r>
              <a:rPr lang="ru-RU" b="1" i="1" dirty="0">
                <a:solidFill>
                  <a:srgbClr val="990033"/>
                </a:solidFill>
              </a:rPr>
              <a:t>им.</a:t>
            </a:r>
            <a:r>
              <a:rPr lang="en-US" b="1" i="1" dirty="0">
                <a:solidFill>
                  <a:srgbClr val="990033"/>
                </a:solidFill>
              </a:rPr>
              <a:t> </a:t>
            </a:r>
            <a:r>
              <a:rPr lang="ru-RU" b="1" i="1" dirty="0" err="1">
                <a:solidFill>
                  <a:srgbClr val="990033"/>
                </a:solidFill>
              </a:rPr>
              <a:t>К.Сатпаева</a:t>
            </a:r>
            <a:endParaRPr lang="x-none" b="1" i="1" dirty="0">
              <a:solidFill>
                <a:srgbClr val="990033"/>
              </a:solidFill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B45BEAEE-0237-42F6-A59C-A0E47FAC6127}"/>
              </a:ext>
            </a:extLst>
          </p:cNvPr>
          <p:cNvSpPr/>
          <p:nvPr/>
        </p:nvSpPr>
        <p:spPr>
          <a:xfrm>
            <a:off x="179512" y="2875725"/>
            <a:ext cx="2159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990033"/>
                </a:solidFill>
              </a:rPr>
              <a:t>Партия «Аманат»</a:t>
            </a:r>
            <a:endParaRPr lang="x-none" b="1" i="1" dirty="0">
              <a:solidFill>
                <a:srgbClr val="990033"/>
              </a:solidFill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5B6D879E-F3F6-4AC4-82FD-961152976D16}"/>
              </a:ext>
            </a:extLst>
          </p:cNvPr>
          <p:cNvSpPr/>
          <p:nvPr/>
        </p:nvSpPr>
        <p:spPr>
          <a:xfrm>
            <a:off x="1179627" y="4733896"/>
            <a:ext cx="1713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990033"/>
                </a:solidFill>
              </a:rPr>
              <a:t>Фирма «</a:t>
            </a:r>
            <a:r>
              <a:rPr lang="en-US" b="1" i="1" dirty="0">
                <a:solidFill>
                  <a:srgbClr val="990033"/>
                </a:solidFill>
              </a:rPr>
              <a:t>Sandi</a:t>
            </a:r>
            <a:r>
              <a:rPr lang="ru-RU" b="1" i="1" dirty="0">
                <a:solidFill>
                  <a:srgbClr val="990033"/>
                </a:solidFill>
              </a:rPr>
              <a:t>»</a:t>
            </a:r>
            <a:endParaRPr lang="x-none" b="1" i="1" dirty="0">
              <a:solidFill>
                <a:srgbClr val="990033"/>
              </a:solidFill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733BA4FA-112D-453B-8F66-B3F1AEED2076}"/>
              </a:ext>
            </a:extLst>
          </p:cNvPr>
          <p:cNvSpPr/>
          <p:nvPr/>
        </p:nvSpPr>
        <p:spPr>
          <a:xfrm>
            <a:off x="83776" y="3590183"/>
            <a:ext cx="25922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Центральная детская библиотека им. 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М. </a:t>
            </a:r>
            <a:r>
              <a:rPr lang="ru-RU" b="1" i="1" dirty="0" err="1">
                <a:solidFill>
                  <a:srgbClr val="990033"/>
                </a:solidFill>
              </a:rPr>
              <a:t>Жаманбалинова</a:t>
            </a:r>
            <a:endParaRPr lang="x-none" b="1" i="1" dirty="0">
              <a:solidFill>
                <a:srgbClr val="990033"/>
              </a:solidFill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642E90A0-5E1E-49A0-B165-9A70F41DF447}"/>
              </a:ext>
            </a:extLst>
          </p:cNvPr>
          <p:cNvSpPr/>
          <p:nvPr/>
        </p:nvSpPr>
        <p:spPr>
          <a:xfrm>
            <a:off x="1199042" y="1940000"/>
            <a:ext cx="20136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Проектный офис </a:t>
            </a:r>
          </a:p>
          <a:p>
            <a:pPr algn="ctr"/>
            <a:r>
              <a:rPr lang="ru-RU" b="1" i="1" dirty="0" err="1">
                <a:solidFill>
                  <a:srgbClr val="008080"/>
                </a:solidFill>
              </a:rPr>
              <a:t>Руха</a:t>
            </a:r>
            <a:r>
              <a:rPr lang="ru-RU" b="1" i="1" dirty="0" err="1">
                <a:solidFill>
                  <a:srgbClr val="990033"/>
                </a:solidFill>
              </a:rPr>
              <a:t>ни</a:t>
            </a:r>
            <a:r>
              <a:rPr lang="ru-RU" b="1" i="1" dirty="0">
                <a:solidFill>
                  <a:srgbClr val="990033"/>
                </a:solidFill>
              </a:rPr>
              <a:t> </a:t>
            </a:r>
            <a:r>
              <a:rPr lang="ru-RU" b="1" i="1" dirty="0" err="1">
                <a:solidFill>
                  <a:srgbClr val="990033"/>
                </a:solidFill>
              </a:rPr>
              <a:t>жангыру</a:t>
            </a:r>
            <a:endParaRPr lang="x-none" b="1" i="1" dirty="0">
              <a:solidFill>
                <a:srgbClr val="990033"/>
              </a:solidFill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316D9E03-EB0E-46C9-AC90-27ECDE55BD6D}"/>
              </a:ext>
            </a:extLst>
          </p:cNvPr>
          <p:cNvSpPr/>
          <p:nvPr/>
        </p:nvSpPr>
        <p:spPr>
          <a:xfrm>
            <a:off x="6007387" y="1983377"/>
            <a:ext cx="29414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  </a:t>
            </a:r>
            <a:r>
              <a:rPr lang="ru-RU" b="1" i="1" dirty="0">
                <a:solidFill>
                  <a:srgbClr val="990033"/>
                </a:solidFill>
              </a:rPr>
              <a:t>Специалисты </a:t>
            </a:r>
            <a:endParaRPr lang="en-US" b="1" i="1" dirty="0">
              <a:solidFill>
                <a:srgbClr val="990033"/>
              </a:solidFill>
            </a:endParaRP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в области психологии</a:t>
            </a:r>
            <a:endParaRPr lang="x-none" b="1" i="1" dirty="0">
              <a:solidFill>
                <a:srgbClr val="990033"/>
              </a:solidFill>
            </a:endParaRP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D9812365-9FC7-4958-A1DD-58D5D4BFDD94}"/>
              </a:ext>
            </a:extLst>
          </p:cNvPr>
          <p:cNvCxnSpPr>
            <a:cxnSpLocks/>
          </p:cNvCxnSpPr>
          <p:nvPr/>
        </p:nvCxnSpPr>
        <p:spPr>
          <a:xfrm flipV="1">
            <a:off x="5693439" y="3561358"/>
            <a:ext cx="1054269" cy="1610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xmlns="" id="{C8942C03-67EF-4293-B023-0233D1C446D1}"/>
              </a:ext>
            </a:extLst>
          </p:cNvPr>
          <p:cNvCxnSpPr>
            <a:cxnSpLocks/>
          </p:cNvCxnSpPr>
          <p:nvPr/>
        </p:nvCxnSpPr>
        <p:spPr>
          <a:xfrm flipV="1">
            <a:off x="2162049" y="3888236"/>
            <a:ext cx="1303980" cy="712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75BE43DD-7BBC-488D-840D-36CCD34FF2A8}"/>
              </a:ext>
            </a:extLst>
          </p:cNvPr>
          <p:cNvSpPr/>
          <p:nvPr/>
        </p:nvSpPr>
        <p:spPr>
          <a:xfrm>
            <a:off x="5960370" y="4585569"/>
            <a:ext cx="30355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Театр </a:t>
            </a:r>
            <a:r>
              <a:rPr lang="ru-RU" b="1" i="1" dirty="0" err="1">
                <a:solidFill>
                  <a:srgbClr val="990033"/>
                </a:solidFill>
              </a:rPr>
              <a:t>им.Чехова</a:t>
            </a:r>
            <a:r>
              <a:rPr lang="ru-RU" b="1" i="1" dirty="0">
                <a:solidFill>
                  <a:srgbClr val="990033"/>
                </a:solidFill>
              </a:rPr>
              <a:t>,</a:t>
            </a:r>
            <a:endParaRPr lang="en-US" b="1" i="1" dirty="0">
              <a:solidFill>
                <a:srgbClr val="990033"/>
              </a:solidFill>
            </a:endParaRP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студия «Театр без границ»</a:t>
            </a:r>
            <a:endParaRPr lang="x-none" b="1" i="1" dirty="0">
              <a:solidFill>
                <a:srgbClr val="990033"/>
              </a:solidFill>
            </a:endParaRP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DBEB4FBD-31BF-4583-A0EE-BC8D32FC6663}"/>
              </a:ext>
            </a:extLst>
          </p:cNvPr>
          <p:cNvCxnSpPr>
            <a:cxnSpLocks/>
          </p:cNvCxnSpPr>
          <p:nvPr/>
        </p:nvCxnSpPr>
        <p:spPr>
          <a:xfrm>
            <a:off x="4883991" y="4239354"/>
            <a:ext cx="539247" cy="114507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6879D9A-8E74-43B6-BF67-888C39EB9DDC}"/>
              </a:ext>
            </a:extLst>
          </p:cNvPr>
          <p:cNvSpPr/>
          <p:nvPr/>
        </p:nvSpPr>
        <p:spPr>
          <a:xfrm>
            <a:off x="5556639" y="5697930"/>
            <a:ext cx="214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990033"/>
                </a:solidFill>
              </a:rPr>
              <a:t>Частные спонсоры</a:t>
            </a:r>
            <a:endParaRPr lang="x-none" b="1" i="1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240739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45E1F0-8EB5-468D-841C-D11FA8703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i="1" dirty="0">
                <a:solidFill>
                  <a:schemeClr val="accent2"/>
                </a:solidFill>
              </a:rPr>
              <a:t>Доступные ресурсы в пространстве библиотеки:</a:t>
            </a:r>
            <a:endParaRPr lang="x-none" sz="4400" b="1" i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6F5E8D5-206B-4C59-BF40-5433BB7249D2}"/>
              </a:ext>
            </a:extLst>
          </p:cNvPr>
          <p:cNvSpPr/>
          <p:nvPr/>
        </p:nvSpPr>
        <p:spPr>
          <a:xfrm>
            <a:off x="1187624" y="2452112"/>
            <a:ext cx="65344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	</a:t>
            </a:r>
            <a:r>
              <a:rPr lang="ru-RU" b="1" i="1" dirty="0">
                <a:solidFill>
                  <a:srgbClr val="990033"/>
                </a:solidFill>
              </a:rPr>
              <a:t>- </a:t>
            </a:r>
            <a:r>
              <a:rPr lang="ru-RU" sz="2400" b="1" i="1" dirty="0">
                <a:solidFill>
                  <a:srgbClr val="990033"/>
                </a:solidFill>
              </a:rPr>
              <a:t>Творческое и игровое пространство для детей и семей.</a:t>
            </a:r>
          </a:p>
          <a:p>
            <a:pPr algn="ctr"/>
            <a:r>
              <a:rPr lang="ru-RU" sz="2400" b="1" i="1" dirty="0">
                <a:solidFill>
                  <a:srgbClr val="990033"/>
                </a:solidFill>
              </a:rPr>
              <a:t>	- Выставочное пространство - Книги для семейного чтения, книги для родителей.</a:t>
            </a:r>
          </a:p>
          <a:p>
            <a:pPr algn="ctr"/>
            <a:r>
              <a:rPr lang="ru-RU" sz="2400" b="1" i="1" dirty="0">
                <a:solidFill>
                  <a:srgbClr val="990033"/>
                </a:solidFill>
              </a:rPr>
              <a:t>	- Территория для встреч, круглых столов, лекций, семейных мероприятий.</a:t>
            </a:r>
          </a:p>
          <a:p>
            <a:pPr algn="ctr"/>
            <a:r>
              <a:rPr lang="ru-RU" sz="2400" b="1" i="1" dirty="0">
                <a:solidFill>
                  <a:srgbClr val="990033"/>
                </a:solidFill>
              </a:rPr>
              <a:t>	- Галерея творческих семейных	работ.</a:t>
            </a:r>
          </a:p>
        </p:txBody>
      </p:sp>
    </p:spTree>
    <p:extLst>
      <p:ext uri="{BB962C8B-B14F-4D97-AF65-F5344CB8AC3E}">
        <p14:creationId xmlns:p14="http://schemas.microsoft.com/office/powerpoint/2010/main" val="175509649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6573A8-A62A-41BA-AE18-F28291058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763" y="-540925"/>
            <a:ext cx="7365409" cy="1202485"/>
          </a:xfrm>
        </p:spPr>
        <p:txBody>
          <a:bodyPr>
            <a:normAutofit/>
          </a:bodyPr>
          <a:lstStyle/>
          <a:p>
            <a:r>
              <a:rPr lang="ru-RU" sz="2400" b="1" i="1" u="sng" dirty="0">
                <a:solidFill>
                  <a:srgbClr val="990033"/>
                </a:solidFill>
              </a:rPr>
              <a:t>Основные направления реализации проекта</a:t>
            </a:r>
            <a:endParaRPr lang="x-none" sz="2400" b="1" i="1" u="sng" dirty="0">
              <a:solidFill>
                <a:srgbClr val="990033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ED79B7A-8E86-4E46-A371-A19C21370468}"/>
              </a:ext>
            </a:extLst>
          </p:cNvPr>
          <p:cNvSpPr/>
          <p:nvPr/>
        </p:nvSpPr>
        <p:spPr>
          <a:xfrm>
            <a:off x="1835696" y="624710"/>
            <a:ext cx="5472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Модель среды общения по чтению, продвижения книги к читателю через социальное партнерство</a:t>
            </a:r>
            <a:endParaRPr lang="x-none" b="1" i="1" dirty="0">
              <a:solidFill>
                <a:srgbClr val="990033"/>
              </a:solidFill>
            </a:endParaRPr>
          </a:p>
        </p:txBody>
      </p:sp>
      <p:sp>
        <p:nvSpPr>
          <p:cNvPr id="7" name="Облачко с текстом: прямоугольное со скругленными углами 6">
            <a:extLst>
              <a:ext uri="{FF2B5EF4-FFF2-40B4-BE49-F238E27FC236}">
                <a16:creationId xmlns:a16="http://schemas.microsoft.com/office/drawing/2014/main" xmlns="" id="{74EBA98B-604F-49FB-9891-A133A4FC505C}"/>
              </a:ext>
            </a:extLst>
          </p:cNvPr>
          <p:cNvSpPr/>
          <p:nvPr/>
        </p:nvSpPr>
        <p:spPr>
          <a:xfrm>
            <a:off x="2806247" y="1311769"/>
            <a:ext cx="1512168" cy="88517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i="1" dirty="0">
              <a:solidFill>
                <a:srgbClr val="990033"/>
              </a:solidFill>
            </a:endParaRPr>
          </a:p>
          <a:p>
            <a:pPr algn="ctr"/>
            <a:r>
              <a:rPr lang="ru-RU" sz="1100" b="1" i="1" dirty="0">
                <a:solidFill>
                  <a:srgbClr val="990033"/>
                </a:solidFill>
              </a:rPr>
              <a:t>ПРОЕКТНАЯ ПЛОЩАДКА  № 2</a:t>
            </a:r>
          </a:p>
          <a:p>
            <a:pPr algn="ctr"/>
            <a:r>
              <a:rPr lang="ru-RU" sz="1100" b="1" i="1" dirty="0">
                <a:solidFill>
                  <a:srgbClr val="990033"/>
                </a:solidFill>
              </a:rPr>
              <a:t>СЕМЕЙНЫЕ ТРАДИЦИИ</a:t>
            </a:r>
          </a:p>
          <a:p>
            <a:pPr algn="ctr"/>
            <a:endParaRPr lang="ru-RU" sz="1100" dirty="0"/>
          </a:p>
        </p:txBody>
      </p:sp>
      <p:sp>
        <p:nvSpPr>
          <p:cNvPr id="8" name="Облачко с текстом: прямоугольное со скругленными углами 7">
            <a:extLst>
              <a:ext uri="{FF2B5EF4-FFF2-40B4-BE49-F238E27FC236}">
                <a16:creationId xmlns:a16="http://schemas.microsoft.com/office/drawing/2014/main" xmlns="" id="{EBF11C07-99EA-4B74-B923-F90482A164FB}"/>
              </a:ext>
            </a:extLst>
          </p:cNvPr>
          <p:cNvSpPr/>
          <p:nvPr/>
        </p:nvSpPr>
        <p:spPr>
          <a:xfrm>
            <a:off x="5061889" y="1363798"/>
            <a:ext cx="1512168" cy="88921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00" b="1" i="1" dirty="0">
                <a:solidFill>
                  <a:srgbClr val="990033"/>
                </a:solidFill>
              </a:rPr>
              <a:t>ПРОЕКТНАЯ ПЛОЩАДКА  № 3</a:t>
            </a:r>
          </a:p>
          <a:p>
            <a:pPr lvl="0" algn="ctr"/>
            <a:r>
              <a:rPr lang="ru-RU" sz="1100" b="1" i="1" dirty="0">
                <a:solidFill>
                  <a:srgbClr val="990033"/>
                </a:solidFill>
              </a:rPr>
              <a:t>ТЕАТР В БИБЛИОТЕКЕ</a:t>
            </a:r>
            <a:endParaRPr lang="x-none" sz="1100" b="1" i="1" dirty="0">
              <a:solidFill>
                <a:srgbClr val="990033"/>
              </a:solidFill>
            </a:endParaRPr>
          </a:p>
        </p:txBody>
      </p:sp>
      <p:sp>
        <p:nvSpPr>
          <p:cNvPr id="9" name="Облачко с текстом: прямоугольное со скругленными углами 8">
            <a:extLst>
              <a:ext uri="{FF2B5EF4-FFF2-40B4-BE49-F238E27FC236}">
                <a16:creationId xmlns:a16="http://schemas.microsoft.com/office/drawing/2014/main" xmlns="" id="{6ED2397E-754C-435F-82F1-D36263DAADB0}"/>
              </a:ext>
            </a:extLst>
          </p:cNvPr>
          <p:cNvSpPr/>
          <p:nvPr/>
        </p:nvSpPr>
        <p:spPr>
          <a:xfrm>
            <a:off x="7175878" y="1355059"/>
            <a:ext cx="1453172" cy="86409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00" b="1" i="1" dirty="0">
                <a:solidFill>
                  <a:srgbClr val="990033"/>
                </a:solidFill>
              </a:rPr>
              <a:t>ПРОЕКТНАЯ ПЛОЩАДКА  №4 КНИГА В МЕДИАСРЕДЕ</a:t>
            </a:r>
            <a:endParaRPr lang="x-none" sz="1100" b="1" i="1" dirty="0">
              <a:solidFill>
                <a:srgbClr val="990033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17DF35D2-3AC6-40D1-8CBC-9900E2CA122C}"/>
              </a:ext>
            </a:extLst>
          </p:cNvPr>
          <p:cNvSpPr/>
          <p:nvPr/>
        </p:nvSpPr>
        <p:spPr>
          <a:xfrm>
            <a:off x="1014797" y="3060519"/>
            <a:ext cx="18473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1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7AC29D97-A74C-4305-B952-5FDBCD93CEC7}"/>
              </a:ext>
            </a:extLst>
          </p:cNvPr>
          <p:cNvSpPr/>
          <p:nvPr/>
        </p:nvSpPr>
        <p:spPr>
          <a:xfrm>
            <a:off x="3617828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x-none" dirty="0"/>
          </a:p>
        </p:txBody>
      </p:sp>
      <p:sp>
        <p:nvSpPr>
          <p:cNvPr id="13" name="Облачко с текстом: прямоугольное со скругленными углами 12">
            <a:extLst>
              <a:ext uri="{FF2B5EF4-FFF2-40B4-BE49-F238E27FC236}">
                <a16:creationId xmlns:a16="http://schemas.microsoft.com/office/drawing/2014/main" xmlns="" id="{B97915D3-6DB4-4DE3-8BDD-A176F8A06044}"/>
              </a:ext>
            </a:extLst>
          </p:cNvPr>
          <p:cNvSpPr/>
          <p:nvPr/>
        </p:nvSpPr>
        <p:spPr>
          <a:xfrm>
            <a:off x="629047" y="1311770"/>
            <a:ext cx="1450335" cy="88517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00" b="1" i="1" dirty="0">
                <a:solidFill>
                  <a:srgbClr val="990033"/>
                </a:solidFill>
              </a:rPr>
              <a:t>ПРОЕКТНАЯ ПЛОЩАДКА  № 1</a:t>
            </a:r>
          </a:p>
          <a:p>
            <a:pPr lvl="0" algn="ctr"/>
            <a:r>
              <a:rPr lang="ru-RU" sz="1100" b="1" i="1" dirty="0">
                <a:solidFill>
                  <a:srgbClr val="990033"/>
                </a:solidFill>
              </a:rPr>
              <a:t>ШКОЛА  СЕМЕЙНОГО ЧТЕНИЯ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40AFC9F-E1C7-4629-B018-4C6F930400B1}"/>
              </a:ext>
            </a:extLst>
          </p:cNvPr>
          <p:cNvSpPr/>
          <p:nvPr/>
        </p:nvSpPr>
        <p:spPr>
          <a:xfrm>
            <a:off x="4928378" y="2486901"/>
            <a:ext cx="1880434" cy="3085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Королевство любимых героев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(кукольное представление)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Самая необычная  книга семейной библиотеки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(театрализованная презентация книги)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Читаем сказку по ролям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(знакомство со сценической речью)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Игра теней (теневой театр)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Современная поэзия –детям</a:t>
            </a:r>
          </a:p>
          <a:p>
            <a:pPr algn="ctr"/>
            <a:r>
              <a:rPr lang="ru-RU" sz="1100" b="1" i="1" dirty="0">
                <a:solidFill>
                  <a:srgbClr val="990033"/>
                </a:solidFill>
              </a:rPr>
              <a:t>(театральный  дилижанс)</a:t>
            </a:r>
          </a:p>
          <a:p>
            <a:pPr algn="ctr"/>
            <a:endParaRPr lang="ru-RU" sz="1100" dirty="0"/>
          </a:p>
          <a:p>
            <a:pPr algn="ctr"/>
            <a:r>
              <a:rPr lang="ru-RU" sz="1100" dirty="0"/>
              <a:t> </a:t>
            </a:r>
            <a:endParaRPr lang="x-none" sz="1100" dirty="0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AD579591-8DCD-4967-8381-4D31F60C7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8457" y="3244334"/>
            <a:ext cx="1938696" cy="298730"/>
          </a:xfrm>
          <a:prstGeom prst="rect">
            <a:avLst/>
          </a:prstGeom>
        </p:spPr>
      </p:pic>
      <p:sp>
        <p:nvSpPr>
          <p:cNvPr id="18" name="Блок-схема: процесс 17">
            <a:extLst>
              <a:ext uri="{FF2B5EF4-FFF2-40B4-BE49-F238E27FC236}">
                <a16:creationId xmlns:a16="http://schemas.microsoft.com/office/drawing/2014/main" xmlns="" id="{3C0FA8A5-00F5-4C7D-AC86-6154B49FD4F6}"/>
              </a:ext>
            </a:extLst>
          </p:cNvPr>
          <p:cNvSpPr/>
          <p:nvPr/>
        </p:nvSpPr>
        <p:spPr>
          <a:xfrm>
            <a:off x="513788" y="2436676"/>
            <a:ext cx="1818795" cy="310955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Всей семьей в библиотеку</a:t>
            </a:r>
          </a:p>
          <a:p>
            <a:pPr algn="ctr"/>
            <a:r>
              <a:rPr lang="ru-RU" sz="1100" b="1" i="1" dirty="0">
                <a:solidFill>
                  <a:srgbClr val="990033"/>
                </a:solidFill>
              </a:rPr>
              <a:t>(онлайн-знакомство,</a:t>
            </a:r>
          </a:p>
          <a:p>
            <a:pPr algn="ctr"/>
            <a:r>
              <a:rPr lang="ru-RU" sz="1100" b="1" i="1" dirty="0">
                <a:solidFill>
                  <a:srgbClr val="990033"/>
                </a:solidFill>
              </a:rPr>
              <a:t>видео-фильм)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 Вхождение в чтение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(проведение анкетирования родителей </a:t>
            </a:r>
            <a:r>
              <a:rPr lang="ru-RU" sz="900" b="1" i="1">
                <a:solidFill>
                  <a:srgbClr val="990033"/>
                </a:solidFill>
              </a:rPr>
              <a:t>и </a:t>
            </a:r>
            <a:r>
              <a:rPr lang="ru-RU" sz="900" b="1" i="1" smtClean="0">
                <a:solidFill>
                  <a:srgbClr val="990033"/>
                </a:solidFill>
              </a:rPr>
              <a:t>детей</a:t>
            </a:r>
            <a:r>
              <a:rPr lang="ru-RU" sz="900" b="1" i="1" dirty="0">
                <a:solidFill>
                  <a:srgbClr val="990033"/>
                </a:solidFill>
              </a:rPr>
              <a:t>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Издание буклетов из серии «Книжные письма для родителей»</a:t>
            </a:r>
            <a:r>
              <a:rPr lang="ru-RU" sz="1100" b="1" i="1" dirty="0">
                <a:solidFill>
                  <a:srgbClr val="990033"/>
                </a:solidFill>
              </a:rPr>
              <a:t> и организация выставки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Что читают наши дети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(книжный базар 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Первоклассный родитель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(цикл  семинаров-практикумов для родителей)</a:t>
            </a:r>
            <a:endParaRPr lang="ru-RU" sz="900" dirty="0"/>
          </a:p>
          <a:p>
            <a:pPr algn="ctr"/>
            <a:endParaRPr lang="x-none" sz="1100" dirty="0"/>
          </a:p>
        </p:txBody>
      </p:sp>
      <p:sp>
        <p:nvSpPr>
          <p:cNvPr id="19" name="Блок-схема: процесс 18">
            <a:extLst>
              <a:ext uri="{FF2B5EF4-FFF2-40B4-BE49-F238E27FC236}">
                <a16:creationId xmlns:a16="http://schemas.microsoft.com/office/drawing/2014/main" xmlns="" id="{8E7A1ADC-BFB7-4719-90E8-A614E07BB2FD}"/>
              </a:ext>
            </a:extLst>
          </p:cNvPr>
          <p:cNvSpPr/>
          <p:nvPr/>
        </p:nvSpPr>
        <p:spPr>
          <a:xfrm>
            <a:off x="2702253" y="2486900"/>
            <a:ext cx="1831892" cy="30934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Веселая мастерская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(мастер-класс по изготовлению книжек - малышек)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Книга. Семья. Чтение.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(смотр-конкурс)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Читаем книжке дочке и сынишке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(громкие чтения, обмен опытом)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Семья и книга, объединенные чтением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(литературная гостиная 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Поэтический костер </a:t>
            </a:r>
            <a:r>
              <a:rPr lang="ru-RU" sz="900" b="1" i="1" dirty="0">
                <a:solidFill>
                  <a:srgbClr val="990033"/>
                </a:solidFill>
              </a:rPr>
              <a:t>(конкурс стихов и рисунков о природе родного края) 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« Книга как целый мир»</a:t>
            </a:r>
          </a:p>
          <a:p>
            <a:pPr algn="ctr"/>
            <a:r>
              <a:rPr lang="ru-RU" sz="1100" b="1" i="1" dirty="0">
                <a:solidFill>
                  <a:srgbClr val="990033"/>
                </a:solidFill>
              </a:rPr>
              <a:t>Создание семейного фильма </a:t>
            </a:r>
          </a:p>
          <a:p>
            <a:pPr algn="ctr"/>
            <a:endParaRPr lang="ru-RU" sz="900" dirty="0"/>
          </a:p>
        </p:txBody>
      </p:sp>
      <p:sp>
        <p:nvSpPr>
          <p:cNvPr id="20" name="Блок-схема: процесс 19">
            <a:extLst>
              <a:ext uri="{FF2B5EF4-FFF2-40B4-BE49-F238E27FC236}">
                <a16:creationId xmlns:a16="http://schemas.microsoft.com/office/drawing/2014/main" xmlns="" id="{674C5414-AB3B-4061-958A-B2AB48AB3609}"/>
              </a:ext>
            </a:extLst>
          </p:cNvPr>
          <p:cNvSpPr/>
          <p:nvPr/>
        </p:nvSpPr>
        <p:spPr>
          <a:xfrm>
            <a:off x="7092280" y="2486900"/>
            <a:ext cx="1831892" cy="30858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Создание страницы сайта </a:t>
            </a:r>
          </a:p>
          <a:p>
            <a:pPr algn="ctr"/>
            <a:r>
              <a:rPr lang="ru-RU" sz="1100" b="1" i="1" dirty="0">
                <a:solidFill>
                  <a:srgbClr val="990033"/>
                </a:solidFill>
              </a:rPr>
              <a:t>для поддержки проекта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Создание книжного подкаста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 Ужасно интересно все то, что неизвестно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(виртуальное путешествие 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Разные взгляды на одну книгу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(онлайн-дебаты)</a:t>
            </a:r>
          </a:p>
          <a:p>
            <a:pPr algn="ctr"/>
            <a:r>
              <a:rPr lang="ru-RU" sz="1200" b="1" i="1" dirty="0">
                <a:solidFill>
                  <a:srgbClr val="990033"/>
                </a:solidFill>
              </a:rPr>
              <a:t>Семейные книжные коллекции</a:t>
            </a:r>
          </a:p>
          <a:p>
            <a:pPr algn="ctr"/>
            <a:r>
              <a:rPr lang="ru-RU" sz="900" b="1" i="1" dirty="0">
                <a:solidFill>
                  <a:srgbClr val="990033"/>
                </a:solidFill>
              </a:rPr>
              <a:t>(создание электронной семейной летописи)</a:t>
            </a:r>
          </a:p>
          <a:p>
            <a:pPr algn="ctr"/>
            <a:endParaRPr lang="ru-RU" sz="900" dirty="0"/>
          </a:p>
        </p:txBody>
      </p:sp>
      <p:sp>
        <p:nvSpPr>
          <p:cNvPr id="5" name="Блок-схема: процесс 4">
            <a:extLst>
              <a:ext uri="{FF2B5EF4-FFF2-40B4-BE49-F238E27FC236}">
                <a16:creationId xmlns:a16="http://schemas.microsoft.com/office/drawing/2014/main" xmlns="" id="{52E50882-DE1E-4A25-AD08-487E849A7AC2}"/>
              </a:ext>
            </a:extLst>
          </p:cNvPr>
          <p:cNvSpPr/>
          <p:nvPr/>
        </p:nvSpPr>
        <p:spPr>
          <a:xfrm>
            <a:off x="2323063" y="5664358"/>
            <a:ext cx="4698588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990033"/>
                </a:solidFill>
              </a:rPr>
              <a:t>Читательский фестиваль </a:t>
            </a:r>
          </a:p>
          <a:p>
            <a:pPr algn="ctr"/>
            <a:r>
              <a:rPr lang="ru-RU" dirty="0">
                <a:solidFill>
                  <a:srgbClr val="990033"/>
                </a:solidFill>
              </a:rPr>
              <a:t>«Читающие поколения»</a:t>
            </a:r>
          </a:p>
        </p:txBody>
      </p:sp>
    </p:spTree>
    <p:extLst>
      <p:ext uri="{BB962C8B-B14F-4D97-AF65-F5344CB8AC3E}">
        <p14:creationId xmlns:p14="http://schemas.microsoft.com/office/powerpoint/2010/main" val="323017867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62B6DE-597B-4409-8379-814A29E49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-99392"/>
            <a:ext cx="7543800" cy="1450757"/>
          </a:xfrm>
        </p:spPr>
        <p:txBody>
          <a:bodyPr/>
          <a:lstStyle/>
          <a:p>
            <a:r>
              <a:rPr lang="ru-RU" b="1" i="1" dirty="0">
                <a:solidFill>
                  <a:schemeClr val="accent2"/>
                </a:solidFill>
              </a:rPr>
              <a:t>Ожидаемые результаты:</a:t>
            </a:r>
            <a:endParaRPr lang="x-none" b="1" i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E068C622-3F3D-476C-B5B2-260F57F37A3C}"/>
              </a:ext>
            </a:extLst>
          </p:cNvPr>
          <p:cNvSpPr/>
          <p:nvPr/>
        </p:nvSpPr>
        <p:spPr>
          <a:xfrm>
            <a:off x="1187624" y="1829428"/>
            <a:ext cx="728203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990033"/>
                </a:solidFill>
              </a:rPr>
              <a:t>-     </a:t>
            </a:r>
            <a:r>
              <a:rPr lang="ru-RU" sz="1600" b="1" i="1" dirty="0">
                <a:solidFill>
                  <a:srgbClr val="990033"/>
                </a:solidFill>
              </a:rPr>
              <a:t>Повышение престижа чтения. Создание условий для творческой самореализации детей. Оснащение материально-технической базы библиотеки современным интерактивным и другим оборудованием.</a:t>
            </a:r>
          </a:p>
          <a:p>
            <a:pPr marL="285750" indent="-285750">
              <a:buFontTx/>
              <a:buChar char="-"/>
            </a:pPr>
            <a:r>
              <a:rPr lang="ru-RU" sz="1600" b="1" i="1" dirty="0">
                <a:solidFill>
                  <a:srgbClr val="990033"/>
                </a:solidFill>
              </a:rPr>
              <a:t>Увеличение количества учащихся школы и их родителей, вовлечённых в чтение.</a:t>
            </a:r>
          </a:p>
          <a:p>
            <a:pPr marL="285750" indent="-285750">
              <a:buFontTx/>
              <a:buChar char="-"/>
            </a:pPr>
            <a:r>
              <a:rPr lang="ru-RU" sz="1600" b="1" i="1" dirty="0">
                <a:solidFill>
                  <a:srgbClr val="990033"/>
                </a:solidFill>
              </a:rPr>
              <a:t> Развитие семейного чтения, семейных форм воспитания и становления личности ребенка. Возрождение семейных традиций чтения.</a:t>
            </a:r>
          </a:p>
          <a:p>
            <a:pPr marL="285750" indent="-285750">
              <a:buFontTx/>
              <a:buChar char="-"/>
            </a:pPr>
            <a:r>
              <a:rPr lang="ru-RU" sz="1600" b="1" i="1" dirty="0">
                <a:solidFill>
                  <a:srgbClr val="990033"/>
                </a:solidFill>
              </a:rPr>
              <a:t>Активное вовлечение уязвимых категорий детей в культурно-досуговые, творческие мероприятия библиотеки.</a:t>
            </a:r>
          </a:p>
          <a:p>
            <a:pPr marL="285750" indent="-285750">
              <a:buFontTx/>
              <a:buChar char="-"/>
            </a:pPr>
            <a:r>
              <a:rPr lang="ru-RU" sz="1600" b="1" i="1" dirty="0">
                <a:solidFill>
                  <a:srgbClr val="990033"/>
                </a:solidFill>
              </a:rPr>
              <a:t>Создание в библиотеке современной инфраструктуры чтения.</a:t>
            </a:r>
          </a:p>
          <a:p>
            <a:pPr marL="285750" indent="-285750">
              <a:buFontTx/>
              <a:buChar char="-"/>
            </a:pPr>
            <a:r>
              <a:rPr lang="ru-RU" sz="1600" b="1" i="1" dirty="0">
                <a:solidFill>
                  <a:srgbClr val="990033"/>
                </a:solidFill>
              </a:rPr>
              <a:t>Создание кейса методических материалов и разработок по организации внеурочной деятельности.</a:t>
            </a:r>
          </a:p>
          <a:p>
            <a:pPr marL="285750" indent="-285750">
              <a:buFontTx/>
              <a:buChar char="-"/>
            </a:pPr>
            <a:endParaRPr lang="ru-RU" b="1" i="1" dirty="0">
              <a:solidFill>
                <a:srgbClr val="990033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1EE24F3-3585-4A92-B7A0-1662DC1B87F2}"/>
              </a:ext>
            </a:extLst>
          </p:cNvPr>
          <p:cNvSpPr/>
          <p:nvPr/>
        </p:nvSpPr>
        <p:spPr>
          <a:xfrm>
            <a:off x="1449388" y="5430414"/>
            <a:ext cx="7020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2"/>
                </a:solidFill>
              </a:rPr>
              <a:t>И все это все путем социального партнерства.</a:t>
            </a:r>
          </a:p>
        </p:txBody>
      </p:sp>
    </p:spTree>
    <p:extLst>
      <p:ext uri="{BB962C8B-B14F-4D97-AF65-F5344CB8AC3E}">
        <p14:creationId xmlns:p14="http://schemas.microsoft.com/office/powerpoint/2010/main" val="149385050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32A74C-7309-4A40-B7CD-80EE5FC9C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-315416"/>
            <a:ext cx="7543800" cy="1450757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>
                <a:solidFill>
                  <a:schemeClr val="accent2"/>
                </a:solidFill>
              </a:rPr>
              <a:t>Выводы</a:t>
            </a:r>
            <a:endParaRPr lang="x-none" sz="4400" b="1" i="1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1A2EE82-E189-4B78-A992-6DCF1AEB309A}"/>
              </a:ext>
            </a:extLst>
          </p:cNvPr>
          <p:cNvSpPr/>
          <p:nvPr/>
        </p:nvSpPr>
        <p:spPr>
          <a:xfrm>
            <a:off x="720264" y="1988840"/>
            <a:ext cx="7974875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Деятельность библиотеки  по проекту будет продолжена так, как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будут созданы условия для читательской и творческой среды 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как для детей ,так и для родителей. 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Будет разработана модель взаимодействия «библиотека – семья -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социальные партнеры»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Привлечение дополнительных материальных ресурсов, 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размещение на сайте школы актуальной информации 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об инновационной деятельности  библиотеки,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пропагандирующей ценности семейного чтения 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расширение форм семейного досуга, поддержка библиотеки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совместно с социальными партнерами творческой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инициативы родителей – все это будет способствовать 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большему количеству желающих принять участие в реализации проекта.</a:t>
            </a:r>
          </a:p>
          <a:p>
            <a:pPr algn="ctr"/>
            <a:endParaRPr lang="x-none" b="1" i="1" dirty="0">
              <a:solidFill>
                <a:srgbClr val="990033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E3F49DE-8157-4E05-8953-EC8D0BE8F4BB}"/>
              </a:ext>
            </a:extLst>
          </p:cNvPr>
          <p:cNvSpPr/>
          <p:nvPr/>
        </p:nvSpPr>
        <p:spPr>
          <a:xfrm>
            <a:off x="2483768" y="5733256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51555368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89B227-BB27-4747-BD59-CDAA28733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-243408"/>
            <a:ext cx="7543800" cy="1450757"/>
          </a:xfrm>
        </p:spPr>
        <p:txBody>
          <a:bodyPr/>
          <a:lstStyle/>
          <a:p>
            <a:r>
              <a:rPr lang="ru-RU" b="1" i="1" dirty="0">
                <a:solidFill>
                  <a:schemeClr val="accent2"/>
                </a:solidFill>
              </a:rPr>
              <a:t>Список литературы</a:t>
            </a:r>
            <a:endParaRPr lang="x-none" b="1" i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9F53788-C2E8-4FB7-947C-CFDA02BBFC18}"/>
              </a:ext>
            </a:extLst>
          </p:cNvPr>
          <p:cNvSpPr/>
          <p:nvPr/>
        </p:nvSpPr>
        <p:spPr>
          <a:xfrm>
            <a:off x="971600" y="1916832"/>
            <a:ext cx="767286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rgbClr val="990033"/>
                </a:solidFill>
              </a:rPr>
              <a:t>1. Автореферат диссертации канд. </a:t>
            </a:r>
            <a:r>
              <a:rPr lang="ru-RU" sz="1600" b="1" i="1" dirty="0" err="1">
                <a:solidFill>
                  <a:srgbClr val="990033"/>
                </a:solidFill>
              </a:rPr>
              <a:t>пед</a:t>
            </a:r>
            <a:r>
              <a:rPr lang="ru-RU" sz="1600" b="1" i="1" dirty="0">
                <a:solidFill>
                  <a:srgbClr val="990033"/>
                </a:solidFill>
              </a:rPr>
              <a:t>. наук: 13.00.01. – Омск, 2003. – 22 с.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2. </a:t>
            </a:r>
            <a:r>
              <a:rPr lang="ru-RU" sz="1600" b="1" i="1" dirty="0" err="1">
                <a:solidFill>
                  <a:srgbClr val="990033"/>
                </a:solidFill>
              </a:rPr>
              <a:t>Кашленко</a:t>
            </a:r>
            <a:r>
              <a:rPr lang="ru-RU" sz="1600" b="1" i="1" dirty="0">
                <a:solidFill>
                  <a:srgbClr val="990033"/>
                </a:solidFill>
              </a:rPr>
              <a:t> Е.К. Организационно-педагогические условия построения социального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партнерства как фактора социализации личности школьника: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3. Кириллова, А.И. Семейное чтение – одна из форм развития читательского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интереса//Фестиваль педагогических идей «Открытый урок» – М., [</a:t>
            </a:r>
            <a:r>
              <a:rPr lang="ru-RU" sz="1600" b="1" i="1" dirty="0" err="1">
                <a:solidFill>
                  <a:srgbClr val="990033"/>
                </a:solidFill>
              </a:rPr>
              <a:t>Б.г</a:t>
            </a:r>
            <a:r>
              <a:rPr lang="ru-RU" sz="1600" b="1" i="1" dirty="0">
                <a:solidFill>
                  <a:srgbClr val="990033"/>
                </a:solidFill>
              </a:rPr>
              <a:t>.].URL: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http://festival.1september.ru/articles/310906.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4. Мелентьева, Ю.П. Социальные и педагогические функции семейного чтения как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важнейшей модели чтения// Восемнадцатая Международная Конференция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«Крым2011»: – Судак, 2011.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5. Овсянникова, Л.П. Семейное чтение – основа проектной деятельности школьной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библиотеки//Фестиваль педагогических идей «Открытый урок». М., [</a:t>
            </a:r>
            <a:r>
              <a:rPr lang="ru-RU" sz="1600" b="1" i="1" dirty="0" err="1">
                <a:solidFill>
                  <a:srgbClr val="990033"/>
                </a:solidFill>
              </a:rPr>
              <a:t>Б.г</a:t>
            </a:r>
            <a:r>
              <a:rPr lang="ru-RU" sz="1600" b="1" i="1" dirty="0">
                <a:solidFill>
                  <a:srgbClr val="990033"/>
                </a:solidFill>
              </a:rPr>
              <a:t>.].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URL:http://festival.1september.ru/articles/515354.</a:t>
            </a:r>
          </a:p>
          <a:p>
            <a:r>
              <a:rPr lang="ru-RU" sz="1600" b="1" i="1" dirty="0">
                <a:solidFill>
                  <a:srgbClr val="990033"/>
                </a:solidFill>
              </a:rPr>
              <a:t>6. Павлова, А. Домашняя библиотека и семейное чтение/А. Павлова //Семейное чтение. - 2008.- №2.-С.9-12.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67173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ABB249-12CF-4695-A5EF-A0B0B134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94753"/>
            <a:ext cx="7543800" cy="1450757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>
                <a:solidFill>
                  <a:schemeClr val="accent2"/>
                </a:solidFill>
              </a:rPr>
              <a:t>Актуальность проекта</a:t>
            </a:r>
            <a:r>
              <a:rPr lang="ru-RU" sz="4400" dirty="0">
                <a:solidFill>
                  <a:schemeClr val="accent1"/>
                </a:solidFill>
              </a:rPr>
              <a:t/>
            </a:r>
            <a:br>
              <a:rPr lang="ru-RU" sz="4400" dirty="0">
                <a:solidFill>
                  <a:schemeClr val="accent1"/>
                </a:solidFill>
              </a:rPr>
            </a:br>
            <a:endParaRPr lang="x-none" sz="4400" dirty="0">
              <a:solidFill>
                <a:schemeClr val="accent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3403F2D-AD65-4C8F-A9D3-FD8BE76315AB}"/>
              </a:ext>
            </a:extLst>
          </p:cNvPr>
          <p:cNvSpPr/>
          <p:nvPr/>
        </p:nvSpPr>
        <p:spPr>
          <a:xfrm>
            <a:off x="846943" y="1737361"/>
            <a:ext cx="7611184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990033"/>
                </a:solidFill>
              </a:rPr>
              <a:t>Одним из демократических институтов, обеспечивающих баланс интересов различных структур общества на сегодняшний день является институт социального партнерства. Коммуникативные связи «библиотека-общество» актуальны как никогда. Библиотека сегодня является тем учреждением, которое аккумулирует интересы широких слоев общества. </a:t>
            </a:r>
          </a:p>
          <a:p>
            <a:pPr algn="ctr"/>
            <a:r>
              <a:rPr lang="ru-RU" sz="2000" b="1" i="1" dirty="0">
                <a:solidFill>
                  <a:srgbClr val="990033"/>
                </a:solidFill>
              </a:rPr>
              <a:t>Актуальность обусловлена такими факторами:</a:t>
            </a:r>
          </a:p>
          <a:p>
            <a:pPr algn="ctr"/>
            <a:r>
              <a:rPr lang="ru-RU" sz="2000" b="1" i="1" dirty="0">
                <a:solidFill>
                  <a:srgbClr val="990033"/>
                </a:solidFill>
              </a:rPr>
              <a:t> С одной стороны, отмечаются неблагоприятные тенденции к снижению интереса  детей и их родителей к чтению,</a:t>
            </a:r>
          </a:p>
          <a:p>
            <a:pPr algn="ctr"/>
            <a:r>
              <a:rPr lang="ru-RU" sz="2000" b="1" i="1" dirty="0">
                <a:solidFill>
                  <a:srgbClr val="990033"/>
                </a:solidFill>
              </a:rPr>
              <a:t>с другой - острая необходимость поиска средств совершенствования методов и приемов их привлечения. </a:t>
            </a:r>
          </a:p>
          <a:p>
            <a:pPr algn="ctr"/>
            <a:r>
              <a:rPr lang="ru-RU" sz="2000" b="1" i="1" dirty="0">
                <a:solidFill>
                  <a:srgbClr val="990033"/>
                </a:solidFill>
              </a:rPr>
              <a:t>А также велика роль чтения при создании человеком своей</a:t>
            </a:r>
          </a:p>
          <a:p>
            <a:pPr algn="ctr"/>
            <a:r>
              <a:rPr lang="ru-RU" sz="2000" b="1" i="1" dirty="0">
                <a:solidFill>
                  <a:srgbClr val="990033"/>
                </a:solidFill>
              </a:rPr>
              <a:t>индивидуальной модели культуры.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115278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7FE4BB-DAAB-4722-9F01-2F5CE1E03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i="1" dirty="0">
                <a:solidFill>
                  <a:schemeClr val="accent2"/>
                </a:solidFill>
              </a:rPr>
              <a:t>Социальная значимость проекта:</a:t>
            </a:r>
            <a:endParaRPr lang="x-none" sz="4400" b="1" i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B0C3DE6-0A77-42D2-865C-57E135684870}"/>
              </a:ext>
            </a:extLst>
          </p:cNvPr>
          <p:cNvSpPr/>
          <p:nvPr/>
        </p:nvSpPr>
        <p:spPr>
          <a:xfrm>
            <a:off x="434340" y="1687939"/>
            <a:ext cx="83210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В Казахстане стартовал проект «Читающая школа - читающая нация» Вот уже два года, как в Казахстане дан старт проекту «Читающая школа – читающая нация», целью которого – создание в нашей стране  активной среды для творческого развития детей и повышения интереса к чтению.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К числу необходимых преобразований в рамках десятилетия детства отнесены вопросы образования, просвещения, культурного и творческого развития детей. 2022 год объявлен годом ребенка.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Также необходимо разрабатывать и внедрять формы работы с уязвимыми категориями детей, способствующими реабилитации и полноценной интеграции их в общество.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5D47583-3C88-4F0A-9D83-934DDF232DA9}"/>
              </a:ext>
            </a:extLst>
          </p:cNvPr>
          <p:cNvSpPr/>
          <p:nvPr/>
        </p:nvSpPr>
        <p:spPr>
          <a:xfrm>
            <a:off x="755576" y="4887012"/>
            <a:ext cx="24689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chemeClr val="accent2"/>
                </a:solidFill>
              </a:rPr>
              <a:t>Мотивация </a:t>
            </a:r>
            <a:endParaRPr lang="x-none" sz="3200" b="1" i="1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3648102-6D5D-4191-87C1-FE0FAB354DA5}"/>
              </a:ext>
            </a:extLst>
          </p:cNvPr>
          <p:cNvSpPr/>
          <p:nvPr/>
        </p:nvSpPr>
        <p:spPr>
          <a:xfrm>
            <a:off x="3347864" y="4711138"/>
            <a:ext cx="51675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Отсутствие системы тесных партнерских отношений между библиотекой и родителями и другими социальными партнерами по формированию у детей основ культуры чтения. </a:t>
            </a:r>
            <a:endParaRPr lang="x-none" b="1" i="1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34296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F52E6B-6AA4-4544-B1B4-999B4BFE2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89938"/>
            <a:ext cx="7543800" cy="1450757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chemeClr val="accent2"/>
                </a:solidFill>
              </a:rPr>
              <a:t>Проблемы</a:t>
            </a:r>
            <a:r>
              <a:rPr lang="ru-RU" dirty="0"/>
              <a:t/>
            </a:r>
            <a:br>
              <a:rPr lang="ru-RU" dirty="0"/>
            </a:br>
            <a:endParaRPr lang="x-none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BF2DF4C-EC49-4C36-9341-AA6D28B86676}"/>
              </a:ext>
            </a:extLst>
          </p:cNvPr>
          <p:cNvSpPr/>
          <p:nvPr/>
        </p:nvSpPr>
        <p:spPr>
          <a:xfrm>
            <a:off x="899592" y="2348880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990033"/>
                </a:solidFill>
              </a:rPr>
              <a:t>- Низкая мотивация семей на сотрудничество с библиотекой.</a:t>
            </a:r>
          </a:p>
          <a:p>
            <a:r>
              <a:rPr lang="ru-RU" sz="2000" b="1" i="1" dirty="0">
                <a:solidFill>
                  <a:srgbClr val="990033"/>
                </a:solidFill>
              </a:rPr>
              <a:t>- Низкая психолого-педагогическая компетентность родителей.</a:t>
            </a:r>
          </a:p>
          <a:p>
            <a:r>
              <a:rPr lang="ru-RU" sz="2000" b="1" i="1" dirty="0">
                <a:solidFill>
                  <a:srgbClr val="990033"/>
                </a:solidFill>
              </a:rPr>
              <a:t>- Невозможность участия родителей из-за занятости на   работе.</a:t>
            </a:r>
          </a:p>
          <a:p>
            <a:r>
              <a:rPr lang="ru-RU" sz="2000" b="1" i="1" dirty="0">
                <a:solidFill>
                  <a:srgbClr val="990033"/>
                </a:solidFill>
              </a:rPr>
              <a:t>- Несоответствие внутренних возможностей библиотек требованиям социального проекта: низкая материальная и информационная база библиотеки. </a:t>
            </a:r>
          </a:p>
          <a:p>
            <a:r>
              <a:rPr lang="ru-RU" sz="2000" b="1" i="1" dirty="0">
                <a:solidFill>
                  <a:srgbClr val="990033"/>
                </a:solidFill>
              </a:rPr>
              <a:t>- Неумение партнеров участвовать в совместной деятельности.</a:t>
            </a:r>
          </a:p>
          <a:p>
            <a:r>
              <a:rPr lang="ru-RU" sz="2000" b="1" i="1" dirty="0">
                <a:solidFill>
                  <a:srgbClr val="990033"/>
                </a:solidFill>
              </a:rPr>
              <a:t>- Отсутствие финансирования или его недостаточность.</a:t>
            </a:r>
          </a:p>
          <a:p>
            <a:endParaRPr lang="ru-RU" sz="2000" b="1" i="1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139261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42BE74-6B58-43B5-BD80-FDAF9B33A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chemeClr val="accent2"/>
                </a:solidFill>
              </a:rPr>
              <a:t>Пути решения проблем </a:t>
            </a:r>
            <a:br>
              <a:rPr lang="ru-RU" b="1" i="1" dirty="0">
                <a:solidFill>
                  <a:schemeClr val="accent2"/>
                </a:solidFill>
              </a:rPr>
            </a:br>
            <a:endParaRPr lang="x-none" b="1" i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60B87BD-0E21-4025-B76B-15B82306A48C}"/>
              </a:ext>
            </a:extLst>
          </p:cNvPr>
          <p:cNvSpPr/>
          <p:nvPr/>
        </p:nvSpPr>
        <p:spPr>
          <a:xfrm>
            <a:off x="1259632" y="2132856"/>
            <a:ext cx="727280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ru-RU" sz="2000" b="1" i="1" dirty="0">
                <a:solidFill>
                  <a:srgbClr val="990033"/>
                </a:solidFill>
              </a:rPr>
              <a:t>Необходимо найти свою «нишу»  в спектре различных социальных партнеров , чтобы их интересы  идеально совпадали с задачами самой библиотеки.</a:t>
            </a:r>
          </a:p>
          <a:p>
            <a:pPr marL="285750" lvl="0" indent="-285750">
              <a:buFontTx/>
              <a:buChar char="-"/>
            </a:pPr>
            <a:r>
              <a:rPr lang="ru-RU" sz="2000" b="1" i="1" dirty="0">
                <a:solidFill>
                  <a:srgbClr val="990033"/>
                </a:solidFill>
              </a:rPr>
              <a:t>Важно доказать свою способность успешно работать в сфере социальной политики. </a:t>
            </a:r>
          </a:p>
          <a:p>
            <a:pPr marL="285750" lvl="0" indent="-285750">
              <a:buFontTx/>
              <a:buChar char="-"/>
            </a:pPr>
            <a:r>
              <a:rPr lang="ru-RU" sz="2000" b="1" i="1" dirty="0">
                <a:solidFill>
                  <a:srgbClr val="990033"/>
                </a:solidFill>
              </a:rPr>
              <a:t>Использовать такой механизм социального партнерства, как целевая финансовая поддержка. Получение субсидий из средств местного бюджета ,общественных объединений частных лиц.</a:t>
            </a:r>
          </a:p>
          <a:p>
            <a:pPr marL="285750" lvl="0" indent="-285750">
              <a:buFontTx/>
              <a:buChar char="-"/>
            </a:pPr>
            <a:r>
              <a:rPr lang="ru-RU" sz="2000" b="1" i="1" dirty="0">
                <a:solidFill>
                  <a:srgbClr val="990033"/>
                </a:solidFill>
              </a:rPr>
              <a:t>Создать для родителей школу методической и психологической помощи.</a:t>
            </a:r>
          </a:p>
          <a:p>
            <a:pPr marL="285750" lvl="0" indent="-285750">
              <a:buFontTx/>
              <a:buChar char="-"/>
            </a:pPr>
            <a:r>
              <a:rPr lang="ru-RU" sz="2000" b="1" i="1" dirty="0">
                <a:solidFill>
                  <a:srgbClr val="990033"/>
                </a:solidFill>
              </a:rPr>
              <a:t>Комплекс мероприятий должен быть на уровне целевых групп.</a:t>
            </a:r>
            <a:endParaRPr lang="x-none" sz="2000" b="1" i="1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687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BD3287-3906-4D02-B94A-964D86B63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13968"/>
            <a:ext cx="809238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i="1" dirty="0">
                <a:solidFill>
                  <a:schemeClr val="accent2"/>
                </a:solidFill>
              </a:rPr>
              <a:t>Цель                 Задачи</a:t>
            </a:r>
            <a:endParaRPr lang="x-none" sz="6600" b="1" i="1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839712E-71C6-4B21-AE4B-36C15A219CAA}"/>
              </a:ext>
            </a:extLst>
          </p:cNvPr>
          <p:cNvSpPr/>
          <p:nvPr/>
        </p:nvSpPr>
        <p:spPr>
          <a:xfrm>
            <a:off x="179512" y="1922124"/>
            <a:ext cx="385192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solidFill>
                  <a:srgbClr val="990033"/>
                </a:solidFill>
              </a:rPr>
              <a:t>Создание привлекательной , интересной ,творческой среды</a:t>
            </a:r>
          </a:p>
          <a:p>
            <a:pPr algn="ctr"/>
            <a:r>
              <a:rPr lang="ru-RU" sz="1600" b="1" i="1" dirty="0">
                <a:solidFill>
                  <a:srgbClr val="990033"/>
                </a:solidFill>
              </a:rPr>
              <a:t>по продвижению книги и чтения через социальное партнерство.</a:t>
            </a:r>
          </a:p>
          <a:p>
            <a:pPr algn="ctr"/>
            <a:r>
              <a:rPr lang="ru-RU" sz="1600" b="1" i="1" dirty="0">
                <a:solidFill>
                  <a:srgbClr val="990033"/>
                </a:solidFill>
              </a:rPr>
              <a:t>Создание условий для социальной адаптации в библиотеке уязвимых категорий детей. </a:t>
            </a:r>
          </a:p>
          <a:p>
            <a:pPr algn="ctr"/>
            <a:r>
              <a:rPr lang="ru-RU" sz="1600" b="1" i="1" dirty="0">
                <a:solidFill>
                  <a:srgbClr val="990033"/>
                </a:solidFill>
              </a:rPr>
              <a:t>Повышение статуса чтения, читательской активности и улучшение качества чтения, развитие культурной и читательской компетентности детей и юношества, а также формирование у подрастающего поколения высоких гражданских и духовно-нравственных ориентиров.</a:t>
            </a:r>
          </a:p>
          <a:p>
            <a:endParaRPr lang="ru-RU" sz="1600" dirty="0">
              <a:solidFill>
                <a:srgbClr val="990033"/>
              </a:solidFill>
            </a:endParaRPr>
          </a:p>
          <a:p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9EF44CE9-B5B7-4E49-AB96-7DD02EF5BA27}"/>
              </a:ext>
            </a:extLst>
          </p:cNvPr>
          <p:cNvSpPr/>
          <p:nvPr/>
        </p:nvSpPr>
        <p:spPr>
          <a:xfrm>
            <a:off x="4283968" y="1916832"/>
            <a:ext cx="48600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Развитие взаимодействия библиотек с государственными, общественными, волонтерскими организациями, родительской общественностью по вопросам поддержки и продвижения чтения детей и читающих семей. </a:t>
            </a:r>
          </a:p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Возрождение ,развитие и сохранение традиций семейного чтения</a:t>
            </a:r>
          </a:p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и развитие культуры чтения. </a:t>
            </a:r>
          </a:p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Повышение уровня психолого-педагогической компетентности родителей.</a:t>
            </a:r>
          </a:p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Максимальная реализация творческого потенциала каждого </a:t>
            </a:r>
          </a:p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ребенка через разнообразные формы работы с книгой. Выявление эффективности реализации данного проекта.</a:t>
            </a:r>
          </a:p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Обобщение и распространение опыта, выработанного в ходе</a:t>
            </a:r>
          </a:p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реализации проекта. </a:t>
            </a:r>
          </a:p>
          <a:p>
            <a:pPr algn="ctr"/>
            <a:r>
              <a:rPr lang="ru-RU" sz="1400" b="1" i="1" dirty="0">
                <a:solidFill>
                  <a:srgbClr val="990033"/>
                </a:solidFill>
              </a:rPr>
              <a:t>Создание методической базы педагогических практик и идей по продвижению книги и чтения.</a:t>
            </a:r>
          </a:p>
          <a:p>
            <a:pPr algn="ctr"/>
            <a:endParaRPr lang="ru-RU" sz="1400" b="1" i="1" dirty="0">
              <a:solidFill>
                <a:srgbClr val="990033"/>
              </a:solidFill>
            </a:endParaRPr>
          </a:p>
          <a:p>
            <a:pPr algn="ctr"/>
            <a:endParaRPr lang="ru-RU" sz="1400" b="1" i="1" dirty="0">
              <a:solidFill>
                <a:srgbClr val="990033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767268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C64D6C-F184-472A-BD2A-7A2D50FE6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5401" y="2636912"/>
            <a:ext cx="6965245" cy="120248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chemeClr val="accent2"/>
                </a:solidFill>
              </a:rPr>
              <a:t>Целевая аудитория проекта</a:t>
            </a:r>
            <a:endParaRPr lang="x-none" b="1" i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DABDAF3F-9F11-45FB-84E5-CB1A128E2058}"/>
              </a:ext>
            </a:extLst>
          </p:cNvPr>
          <p:cNvSpPr/>
          <p:nvPr/>
        </p:nvSpPr>
        <p:spPr>
          <a:xfrm>
            <a:off x="2498898" y="4162639"/>
            <a:ext cx="437825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1" dirty="0">
                <a:solidFill>
                  <a:srgbClr val="990033"/>
                </a:solidFill>
              </a:rPr>
              <a:t>Учащиеся 1-11 классов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Уязвимые категории детей </a:t>
            </a:r>
          </a:p>
          <a:p>
            <a:pPr algn="ctr"/>
            <a:r>
              <a:rPr lang="ru-RU" b="1" i="1" dirty="0">
                <a:solidFill>
                  <a:srgbClr val="990033"/>
                </a:solidFill>
              </a:rPr>
              <a:t>Родители или законные представители</a:t>
            </a:r>
          </a:p>
          <a:p>
            <a:pPr algn="ctr"/>
            <a:endParaRPr lang="x-none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367A334-FD31-4C46-ADC0-DE24A7D0378A}"/>
              </a:ext>
            </a:extLst>
          </p:cNvPr>
          <p:cNvSpPr/>
          <p:nvPr/>
        </p:nvSpPr>
        <p:spPr>
          <a:xfrm>
            <a:off x="1103838" y="908720"/>
            <a:ext cx="716837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solidFill>
                  <a:schemeClr val="accent2"/>
                </a:solidFill>
                <a:latin typeface="Constantia"/>
                <a:ea typeface="+mj-ea"/>
                <a:cs typeface="+mj-cs"/>
              </a:rPr>
              <a:t>Сроки реализации проекта</a:t>
            </a:r>
            <a:endParaRPr lang="x-none" dirty="0">
              <a:solidFill>
                <a:schemeClr val="accent2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6B679D5E-5DA8-4A85-8B5D-6A38F1F08474}"/>
              </a:ext>
            </a:extLst>
          </p:cNvPr>
          <p:cNvSpPr/>
          <p:nvPr/>
        </p:nvSpPr>
        <p:spPr>
          <a:xfrm>
            <a:off x="2942547" y="1916832"/>
            <a:ext cx="2903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990033"/>
                </a:solidFill>
              </a:rPr>
              <a:t>сентябрь 2024 </a:t>
            </a:r>
            <a:r>
              <a:rPr lang="ru-RU" b="1" i="1" dirty="0">
                <a:solidFill>
                  <a:srgbClr val="990033"/>
                </a:solidFill>
              </a:rPr>
              <a:t>– </a:t>
            </a:r>
            <a:r>
              <a:rPr lang="ru-RU" b="1" i="1" dirty="0" smtClean="0">
                <a:solidFill>
                  <a:srgbClr val="990033"/>
                </a:solidFill>
              </a:rPr>
              <a:t>май 2028 </a:t>
            </a:r>
            <a:endParaRPr lang="x-none" b="1" i="1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35710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D1D68A-7459-4089-A917-B771E18CC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-105857"/>
            <a:ext cx="7543800" cy="1450757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chemeClr val="accent2"/>
                </a:solidFill>
              </a:rPr>
              <a:t>Пути реализации</a:t>
            </a:r>
            <a:endParaRPr lang="x-none" b="1" i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50AA7B5-FC91-4ED4-B532-E8CCE8DCEBFD}"/>
              </a:ext>
            </a:extLst>
          </p:cNvPr>
          <p:cNvSpPr/>
          <p:nvPr/>
        </p:nvSpPr>
        <p:spPr>
          <a:xfrm>
            <a:off x="971600" y="2852936"/>
            <a:ext cx="725576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>
                <a:solidFill>
                  <a:srgbClr val="990033"/>
                </a:solidFill>
              </a:rPr>
              <a:t>1.Соглашение о сотрудничестве 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2.Положение  о корпоративной базе данных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3.Список документов (текстов), предоставляемых библиотекой-участницей Проекта.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4.Создание визитной карточки. 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5.Положение о Наблюдательном совете.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6.Разработка документов (паспорт проекта и др.)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7.Проведение рекламной компании с использованием таких технологий как презентации, выпуски пресс-релизов, информационных листовок, публикации в печатных и электронных СМИ, теле- и радиорепортажи. 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8.Разработка фирменного стиля организации (логотип и слоган, именные карточки для членов организации).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 9.Важно чтобы в паспорте были прописаны все направления деятельности организации. </a:t>
            </a:r>
          </a:p>
          <a:p>
            <a:r>
              <a:rPr lang="ru-RU" sz="1400" b="1" i="1" dirty="0">
                <a:solidFill>
                  <a:srgbClr val="990033"/>
                </a:solidFill>
              </a:rPr>
              <a:t>10. Необходимо взаимодействие всех субъектов образовательного процесса: педагоги – дети – родители - другие социальные партнеры.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B27E8E1-D5FE-4BDD-A5F1-43635AF93213}"/>
              </a:ext>
            </a:extLst>
          </p:cNvPr>
          <p:cNvSpPr/>
          <p:nvPr/>
        </p:nvSpPr>
        <p:spPr>
          <a:xfrm>
            <a:off x="518882" y="1687522"/>
            <a:ext cx="8695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i="1" dirty="0">
                <a:solidFill>
                  <a:srgbClr val="990033"/>
                </a:solidFill>
              </a:rPr>
              <a:t>Чтобы реализовать социальный проект необходимо</a:t>
            </a:r>
          </a:p>
          <a:p>
            <a:pPr lvl="0" algn="ctr"/>
            <a:r>
              <a:rPr lang="ru-RU" b="1" i="1" dirty="0">
                <a:solidFill>
                  <a:srgbClr val="990033"/>
                </a:solidFill>
              </a:rPr>
              <a:t>подготовить пакет документов по проекту, в которых заложен организационно-правовой механизм реализации Проекта на основе добровольного сотрудничества его участников. </a:t>
            </a:r>
          </a:p>
          <a:p>
            <a:pPr lvl="0" algn="ctr"/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63492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04D522-D308-407B-92F0-53306B3B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-171400"/>
            <a:ext cx="7543800" cy="1450757"/>
          </a:xfrm>
        </p:spPr>
        <p:txBody>
          <a:bodyPr/>
          <a:lstStyle/>
          <a:p>
            <a:r>
              <a:rPr lang="ru-RU" b="1" i="1" dirty="0">
                <a:solidFill>
                  <a:schemeClr val="accent2"/>
                </a:solidFill>
              </a:rPr>
              <a:t>Этапы реализации проекта:</a:t>
            </a:r>
            <a:endParaRPr lang="x-none" b="1" i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9E08516-E7A2-46F5-BDFC-5FE8521DD01D}"/>
              </a:ext>
            </a:extLst>
          </p:cNvPr>
          <p:cNvSpPr/>
          <p:nvPr/>
        </p:nvSpPr>
        <p:spPr>
          <a:xfrm>
            <a:off x="979617" y="1916832"/>
            <a:ext cx="7463775" cy="42473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990033"/>
                </a:solidFill>
              </a:rPr>
              <a:t>1 этап - Организационно-подготовительный: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1. Изучение методической литературы по данной теме.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2. Проведение анкетирования родителей и диагностики чтения детей на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начальном этапе.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3. Разработка перспективного планирования по работе с детьми.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4. Разработка перспективного планирования по взаимодействию с родителями.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5. Составление конспектов, презентаций образовательной деятельности, сценарии мероприятий.</a:t>
            </a:r>
          </a:p>
          <a:p>
            <a:endParaRPr lang="ru-RU" b="1" i="1" dirty="0">
              <a:solidFill>
                <a:srgbClr val="990033"/>
              </a:solidFill>
            </a:endParaRPr>
          </a:p>
          <a:p>
            <a:r>
              <a:rPr lang="ru-RU" b="1" i="1" dirty="0">
                <a:solidFill>
                  <a:srgbClr val="990033"/>
                </a:solidFill>
              </a:rPr>
              <a:t>2 этап – Основной (практический)</a:t>
            </a:r>
          </a:p>
          <a:p>
            <a:r>
              <a:rPr lang="ru-RU" b="1" i="1" dirty="0">
                <a:solidFill>
                  <a:srgbClr val="990033"/>
                </a:solidFill>
              </a:rPr>
              <a:t> </a:t>
            </a:r>
            <a:r>
              <a:rPr lang="ru-RU" sz="1200" b="1" i="1" dirty="0">
                <a:solidFill>
                  <a:srgbClr val="990033"/>
                </a:solidFill>
              </a:rPr>
              <a:t>Проведение мероприятий.</a:t>
            </a:r>
          </a:p>
          <a:p>
            <a:endParaRPr lang="ru-RU" b="1" i="1" dirty="0">
              <a:solidFill>
                <a:srgbClr val="990033"/>
              </a:solidFill>
            </a:endParaRPr>
          </a:p>
          <a:p>
            <a:r>
              <a:rPr lang="ru-RU" b="1" i="1" dirty="0">
                <a:solidFill>
                  <a:srgbClr val="990033"/>
                </a:solidFill>
              </a:rPr>
              <a:t>3 этап – Заключительный: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1. Проведение диагностики чтения детей и анкетирование родителей на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заключительном этапе.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2. Обобщение результаты реализации проекта.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3. Подготовка выступлений на педсовете по представлению проекта, по итогам проделанной работы.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4. Освещение проекта на семинаре.</a:t>
            </a:r>
          </a:p>
          <a:p>
            <a:r>
              <a:rPr lang="ru-RU" sz="1200" b="1" i="1" dirty="0">
                <a:solidFill>
                  <a:srgbClr val="990033"/>
                </a:solidFill>
              </a:rPr>
              <a:t>5. Публикации в СМИ по вопросам семейного чтения .</a:t>
            </a:r>
          </a:p>
          <a:p>
            <a:endParaRPr lang="x-none" b="1" i="1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0941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1949</TotalTime>
  <Words>1448</Words>
  <Application>Microsoft Office PowerPoint</Application>
  <PresentationFormat>Экран (4:3)</PresentationFormat>
  <Paragraphs>197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Ретро</vt:lpstr>
      <vt:lpstr>Презентация PowerPoint</vt:lpstr>
      <vt:lpstr>Актуальность проекта </vt:lpstr>
      <vt:lpstr>Социальная значимость проекта:</vt:lpstr>
      <vt:lpstr>Проблемы </vt:lpstr>
      <vt:lpstr>Пути решения проблем  </vt:lpstr>
      <vt:lpstr>Цель                 Задачи</vt:lpstr>
      <vt:lpstr>Целевая аудитория проекта</vt:lpstr>
      <vt:lpstr>Пути реализации</vt:lpstr>
      <vt:lpstr>Этапы реализации проекта:</vt:lpstr>
      <vt:lpstr>Участники и партнеры проекта</vt:lpstr>
      <vt:lpstr>Доступные ресурсы в пространстве библиотеки:</vt:lpstr>
      <vt:lpstr>Основные направления реализации проекта</vt:lpstr>
      <vt:lpstr>Ожидаемые результаты:</vt:lpstr>
      <vt:lpstr>Выводы</vt:lpstr>
      <vt:lpstr>Список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Адреса сайтов</dc:title>
  <cp:lastModifiedBy>User</cp:lastModifiedBy>
  <cp:revision>211</cp:revision>
  <cp:lastPrinted>2025-09-22T09:41:40Z</cp:lastPrinted>
  <dcterms:modified xsi:type="dcterms:W3CDTF">2025-09-22T09:46:21Z</dcterms:modified>
</cp:coreProperties>
</file>