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</p:sldMasterIdLst>
  <p:sldIdLst>
    <p:sldId id="265" r:id="rId2"/>
    <p:sldId id="266" r:id="rId3"/>
    <p:sldId id="267" r:id="rId4"/>
    <p:sldId id="271" r:id="rId5"/>
    <p:sldId id="268" r:id="rId6"/>
    <p:sldId id="272" r:id="rId7"/>
    <p:sldId id="269" r:id="rId8"/>
    <p:sldId id="264" r:id="rId9"/>
    <p:sldId id="260" r:id="rId10"/>
    <p:sldId id="259" r:id="rId11"/>
    <p:sldId id="258" r:id="rId12"/>
    <p:sldId id="261" r:id="rId13"/>
    <p:sldId id="257" r:id="rId14"/>
    <p:sldId id="275" r:id="rId15"/>
    <p:sldId id="273" r:id="rId16"/>
    <p:sldId id="274" r:id="rId17"/>
    <p:sldId id="276" r:id="rId18"/>
    <p:sldId id="278" r:id="rId19"/>
    <p:sldId id="277" r:id="rId20"/>
    <p:sldId id="27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CCCC00"/>
    <a:srgbClr val="99FF66"/>
    <a:srgbClr val="FFCC00"/>
    <a:srgbClr val="FFFF00"/>
    <a:srgbClr val="0099FF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1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D83B-2021-47DB-AA86-6896368A0A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848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53DFE-3B80-4B5D-9B07-96ADF51353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4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53DFE-3B80-4B5D-9B07-96ADF51353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2952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53DFE-3B80-4B5D-9B07-96ADF51353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568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53DFE-3B80-4B5D-9B07-96ADF51353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427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53DFE-3B80-4B5D-9B07-96ADF51353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412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EC093-E5E4-473C-988C-A8A8EC426A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71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0068-7C7E-43C0-9D7D-BAC104B8AD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459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F299-FEC1-41C4-854D-F297577A09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926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3998-C206-4926-BFE9-00DA8CEFE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61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938F-1E89-4F36-98EE-F41B467B97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09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63BF-6FA9-4F9F-8935-EF63BCDF9C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250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1E3D-101D-4EC3-86CA-E87B31196D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83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6E50-54DF-4BF2-A58C-71F953FC6E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19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46D7-CD15-407E-B7E1-302842325D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07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D2E0-D347-4DB4-97AD-513D9545C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72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EA53DFE-3B80-4B5D-9B07-96ADF51353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56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m4a"/><Relationship Id="rId2" Type="http://schemas.microsoft.com/office/2007/relationships/media" Target="../media/media15.m4a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m4a"/><Relationship Id="rId2" Type="http://schemas.microsoft.com/office/2007/relationships/media" Target="../media/media16.m4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m4a"/><Relationship Id="rId2" Type="http://schemas.microsoft.com/office/2007/relationships/media" Target="../media/media17.m4a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m4a"/><Relationship Id="rId2" Type="http://schemas.microsoft.com/office/2007/relationships/media" Target="../media/media18.m4a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15.jpeg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9.m4a"/><Relationship Id="rId2" Type="http://schemas.microsoft.com/office/2007/relationships/media" Target="../media/media19.m4a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20.m4a"/><Relationship Id="rId2" Type="http://schemas.microsoft.com/office/2007/relationships/media" Target="../media/media20.m4a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21.m4a"/><Relationship Id="rId2" Type="http://schemas.microsoft.com/office/2007/relationships/media" Target="../media/media21.m4a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3.png"/><Relationship Id="rId2" Type="http://schemas.microsoft.com/office/2007/relationships/media" Target="../media/media5.m4a"/><Relationship Id="rId1" Type="http://schemas.openxmlformats.org/officeDocument/2006/relationships/tags" Target="../tags/tag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kazahst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2878" y="1268760"/>
            <a:ext cx="3337079" cy="1760439"/>
          </a:xfrm>
          <a:prstGeom prst="rect">
            <a:avLst/>
          </a:prstGeom>
          <a:noFill/>
        </p:spPr>
      </p:pic>
      <p:pic>
        <p:nvPicPr>
          <p:cNvPr id="17417" name="Picture 9" descr="kaz_anim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4030" y="1268760"/>
            <a:ext cx="2376264" cy="1302421"/>
          </a:xfrm>
          <a:prstGeom prst="rect">
            <a:avLst/>
          </a:prstGeom>
          <a:noFill/>
        </p:spPr>
      </p:pic>
      <p:sp>
        <p:nvSpPr>
          <p:cNvPr id="1741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151620" y="2898355"/>
            <a:ext cx="6912768" cy="1217859"/>
          </a:xfrm>
          <a:effectLst>
            <a:outerShdw dist="56796" dir="1593903" algn="ctr" rotWithShape="0">
              <a:srgbClr val="FFCC00">
                <a:alpha val="50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99FF"/>
                </a:solidFill>
                <a:latin typeface="Arial Black" pitchFamily="34" charset="0"/>
              </a:rPr>
              <a:t>АБАЙ КУНАНБАЕВ</a:t>
            </a:r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079612" y="4293096"/>
            <a:ext cx="6984776" cy="1080119"/>
          </a:xfrm>
          <a:effectLst>
            <a:outerShdw dist="28398" dir="6993903" algn="ctr" rotWithShape="0">
              <a:srgbClr val="0099FF"/>
            </a:outerShdw>
          </a:effectLst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FFCC00"/>
                </a:solidFill>
                <a:latin typeface="Arial Black" pitchFamily="34" charset="0"/>
              </a:rPr>
              <a:t>СЛОВА НАЗИДАНИЯ</a:t>
            </a:r>
          </a:p>
          <a:p>
            <a:endParaRPr lang="ru-RU" dirty="0">
              <a:solidFill>
                <a:srgbClr val="FFCC00"/>
              </a:solidFill>
              <a:latin typeface="Arial Black" pitchFamily="34" charset="0"/>
            </a:endParaRPr>
          </a:p>
        </p:txBody>
      </p:sp>
      <p:pic>
        <p:nvPicPr>
          <p:cNvPr id="2" name="куй - Адай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59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m_123399абай"/>
          <p:cNvPicPr>
            <a:picLocks noChangeAspect="1" noChangeArrowheads="1"/>
          </p:cNvPicPr>
          <p:nvPr/>
        </p:nvPicPr>
        <p:blipFill>
          <a:blip r:embed="rId4" cstate="print"/>
          <a:srcRect l="17050" r="21194" b="16907"/>
          <a:stretch>
            <a:fillRect/>
          </a:stretch>
        </p:blipFill>
        <p:spPr bwMode="auto">
          <a:xfrm>
            <a:off x="250825" y="260350"/>
            <a:ext cx="3924300" cy="3960813"/>
          </a:xfrm>
          <a:prstGeom prst="rect">
            <a:avLst/>
          </a:prstGeom>
          <a:noFill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68313" y="4437063"/>
            <a:ext cx="31686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800000"/>
                </a:solidFill>
              </a:rPr>
              <a:t>Слово </a:t>
            </a:r>
            <a:r>
              <a:rPr lang="ru-RU" sz="3200" b="1" dirty="0" smtClean="0">
                <a:solidFill>
                  <a:srgbClr val="800000"/>
                </a:solidFill>
              </a:rPr>
              <a:t>Четвертое</a:t>
            </a:r>
            <a:r>
              <a:rPr lang="ru-RU" sz="3200" b="1" dirty="0">
                <a:solidFill>
                  <a:srgbClr val="800000"/>
                </a:solidFill>
              </a:rPr>
              <a:t/>
            </a:r>
            <a:br>
              <a:rPr lang="ru-RU" sz="3200" b="1" dirty="0">
                <a:solidFill>
                  <a:srgbClr val="800000"/>
                </a:solidFill>
              </a:rPr>
            </a:b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5131" name="Rectangle 11"/>
          <p:cNvSpPr>
            <a:spLocks noGrp="1" noChangeArrowheads="1"/>
          </p:cNvSpPr>
          <p:nvPr>
            <p:ph idx="1"/>
          </p:nvPr>
        </p:nvSpPr>
        <p:spPr>
          <a:xfrm>
            <a:off x="4283967" y="333375"/>
            <a:ext cx="4609207" cy="5792788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Давно замечено, что смех подобен опьянению. Глупый смех — признак беспечности, и от него так же болит голова, как и от болтовни захмелевшего. Беспечность приводит к разорению, оскудению ума и неблаговидным поступкам. Думаю, люди, которые предаются глупому смеху, бывают одинаково несчастны и на этом и на том свете.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598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ba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04813"/>
            <a:ext cx="3367087" cy="4078287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50825" y="4868863"/>
            <a:ext cx="31702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800000"/>
                </a:solidFill>
              </a:rPr>
              <a:t>Слово </a:t>
            </a:r>
            <a:r>
              <a:rPr lang="ru-RU" sz="2800" b="1" dirty="0" smtClean="0">
                <a:solidFill>
                  <a:srgbClr val="800000"/>
                </a:solidFill>
              </a:rPr>
              <a:t>Двадцать первое</a:t>
            </a:r>
            <a:r>
              <a:rPr lang="ru-RU" sz="2800" b="1" dirty="0">
                <a:solidFill>
                  <a:srgbClr val="800000"/>
                </a:solidFill>
              </a:rPr>
              <a:t/>
            </a:r>
            <a:br>
              <a:rPr lang="ru-RU" sz="2800" b="1" dirty="0">
                <a:solidFill>
                  <a:srgbClr val="800000"/>
                </a:solidFill>
              </a:rPr>
            </a:b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idx="1"/>
          </p:nvPr>
        </p:nvSpPr>
        <p:spPr>
          <a:xfrm>
            <a:off x="3779838" y="333375"/>
            <a:ext cx="5184775" cy="579278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Горделивый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человек сам себе дает высокую оценку. Прилагает все усилия, чтоб не прослыть в народе невеждой, легкомысленным не сдерживающим своих обещаний, невоспитанным, чванливым, бессовестным лгуном, злопыхателем, мошенником. Понимает всю унизительность этих пороков, стремится быть выше их.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5616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50825" y="3141663"/>
            <a:ext cx="22320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800000"/>
                </a:solidFill>
              </a:rPr>
              <a:t>Слово Тридцать </a:t>
            </a:r>
            <a:r>
              <a:rPr lang="ru-RU" sz="2800" b="1" dirty="0" smtClean="0">
                <a:solidFill>
                  <a:srgbClr val="800000"/>
                </a:solidFill>
              </a:rPr>
              <a:t>Четвертое</a:t>
            </a:r>
            <a:r>
              <a:rPr lang="ru-RU" sz="2800" b="1" dirty="0">
                <a:solidFill>
                  <a:schemeClr val="tx2"/>
                </a:solidFill>
              </a:rPr>
              <a:t/>
            </a:r>
            <a:br>
              <a:rPr lang="ru-RU" sz="2800" b="1" dirty="0">
                <a:solidFill>
                  <a:schemeClr val="tx2"/>
                </a:solidFill>
              </a:rPr>
            </a:b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8197" name="Picture 5" descr="aba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0350"/>
            <a:ext cx="2198688" cy="2663825"/>
          </a:xfrm>
          <a:prstGeom prst="rect">
            <a:avLst/>
          </a:prstGeom>
          <a:noFill/>
        </p:spPr>
      </p:pic>
      <p:sp>
        <p:nvSpPr>
          <p:cNvPr id="8199" name="Rectangle 7"/>
          <p:cNvSpPr>
            <a:spLocks noGrp="1" noChangeArrowheads="1"/>
          </p:cNvSpPr>
          <p:nvPr>
            <p:ph idx="1"/>
          </p:nvPr>
        </p:nvSpPr>
        <p:spPr>
          <a:xfrm>
            <a:off x="2411413" y="188913"/>
            <a:ext cx="6553200" cy="597693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Все люди знают, что они смертны, что смерть наступает не всегда в старости и что после никто не воскресает. Казахи тоже верят этому, верят слепо, не утруждая себя размышлениями о бренности мира. Веруют они и в то, что есть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Всевышний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сотворивший мир, и он устроит суд, когда наступит конец света, покарает за грехи и воздаст за добрые дела, что и наказания и воздаяния его не будут похожи на земные. По их утверждениям,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Аллах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может наказать человека немыслимо жестоко и вознести невообразимо высоко.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ru-RU" sz="2700" dirty="0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606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аба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101975" cy="4221163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Grp="1" noChangeArrowheads="1"/>
          </p:cNvSpPr>
          <p:nvPr>
            <p:ph idx="1"/>
          </p:nvPr>
        </p:nvSpPr>
        <p:spPr>
          <a:xfrm>
            <a:off x="3132138" y="188913"/>
            <a:ext cx="5688012" cy="6119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Пусть богатство, всеобщее уважение и слава сами найдут человека, только тогда они смогут стать достойным украшением его. А преклонение перед ними принижает человека, независимо от того, добьется он успеха или нет. Если ты обрел любовь к истине, желание учиться — найди в себе внимательный слух и искреннее прилежание.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0" y="4437063"/>
            <a:ext cx="33480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800000"/>
                </a:solidFill>
              </a:rPr>
              <a:t>Слово </a:t>
            </a:r>
            <a:r>
              <a:rPr lang="ru-RU" sz="2800" b="1" dirty="0" smtClean="0">
                <a:solidFill>
                  <a:srgbClr val="800000"/>
                </a:solidFill>
              </a:rPr>
              <a:t>Тридцать восьмое</a:t>
            </a:r>
            <a:r>
              <a:rPr lang="ru-RU" sz="2800" b="1" dirty="0">
                <a:solidFill>
                  <a:srgbClr val="800000"/>
                </a:solidFill>
              </a:rPr>
              <a:t/>
            </a:r>
            <a:br>
              <a:rPr lang="ru-RU" sz="2800" b="1" dirty="0">
                <a:solidFill>
                  <a:srgbClr val="800000"/>
                </a:solidFill>
              </a:rPr>
            </a:br>
            <a:endParaRPr lang="ru-RU" sz="2800" b="1" dirty="0">
              <a:solidFill>
                <a:srgbClr val="800000"/>
              </a:solidFill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5442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Абай – вдохновение для творческих личностей.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Произведения Абая, его личность вдохновляли к творчеству великих людей всех времен. Достаточно вспомнить монументальную 4-томную эпопею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Мухтара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Ауэзова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«Путь Абая», либретто для оперы, стихи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поэтов.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1995 году о жизни поэта был снят двухсерийный фильм «Абай», режиссёр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Ардак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Амиркулов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Фильм производства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Казахстан-Франция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И, конечно, не могли не обойти в своем творчестве человека эпохи художники. </a:t>
            </a: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505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Закрыть окн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332655"/>
            <a:ext cx="6985000" cy="619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358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bnews.kz/news_foto/fdafcd874b505c181847586dddb5f11fx3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9" y="333375"/>
            <a:ext cx="8353176" cy="615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44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Закрыть окн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528" y="332655"/>
            <a:ext cx="8496944" cy="625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2267744" y="5733256"/>
            <a:ext cx="5468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dirty="0">
                <a:latin typeface="Times New Roman" pitchFamily="18" charset="0"/>
              </a:rPr>
              <a:t>Абай и его сын </a:t>
            </a:r>
            <a:r>
              <a:rPr lang="ru-RU" sz="4000" dirty="0" err="1">
                <a:latin typeface="Times New Roman" pitchFamily="18" charset="0"/>
              </a:rPr>
              <a:t>Магауия</a:t>
            </a:r>
            <a:endParaRPr lang="ru-RU" sz="4000" dirty="0">
              <a:latin typeface="Times New Roman" pitchFamily="18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58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Закрыть окн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544" y="476672"/>
            <a:ext cx="8219256" cy="538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1520" y="5805264"/>
            <a:ext cx="9005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Абай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Кунанбаев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Семипалатинской библиотеке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804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abay.nabrk.kz/modules/gallery/viewimage.php?viewmode=small&amp;id=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549275"/>
            <a:ext cx="4105275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214942" y="2285992"/>
            <a:ext cx="33115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Иллюстрация к роману М.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Ауезова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«Путь Абая»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77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1653"/>
          <p:cNvPicPr>
            <a:picLocks noChangeAspect="1" noChangeArrowheads="1"/>
          </p:cNvPicPr>
          <p:nvPr/>
        </p:nvPicPr>
        <p:blipFill>
          <a:blip r:embed="rId4" cstate="print"/>
          <a:srcRect l="2605" t="3458" r="4196" b="6915"/>
          <a:stretch>
            <a:fillRect/>
          </a:stretch>
        </p:blipFill>
        <p:spPr bwMode="auto">
          <a:xfrm>
            <a:off x="3492500" y="2852738"/>
            <a:ext cx="5113338" cy="3744912"/>
          </a:xfrm>
          <a:prstGeom prst="rect">
            <a:avLst/>
          </a:prstGeom>
          <a:noFill/>
        </p:spPr>
      </p:pic>
      <p:pic>
        <p:nvPicPr>
          <p:cNvPr id="18438" name="Picture 6" descr="аба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227388" cy="4392613"/>
          </a:xfrm>
          <a:prstGeom prst="rect">
            <a:avLst/>
          </a:prstGeom>
          <a:noFill/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276600" y="476250"/>
            <a:ext cx="55435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1593903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663300"/>
                </a:solidFill>
              </a:rPr>
              <a:t>Абай (Ибрагим) </a:t>
            </a:r>
            <a:r>
              <a:rPr lang="ru-RU" sz="4000" b="1" dirty="0" err="1">
                <a:solidFill>
                  <a:srgbClr val="663300"/>
                </a:solidFill>
              </a:rPr>
              <a:t>Кунанбаев</a:t>
            </a:r>
            <a:r>
              <a:rPr lang="ru-RU" sz="4000" b="1" dirty="0">
                <a:solidFill>
                  <a:srgbClr val="663300"/>
                </a:solidFill>
              </a:rPr>
              <a:t/>
            </a:r>
            <a:br>
              <a:rPr lang="ru-RU" sz="4000" b="1" dirty="0">
                <a:solidFill>
                  <a:srgbClr val="663300"/>
                </a:solidFill>
              </a:rPr>
            </a:br>
            <a:r>
              <a:rPr lang="ru-RU" sz="4000" b="1" dirty="0">
                <a:solidFill>
                  <a:srgbClr val="663300"/>
                </a:solidFill>
              </a:rPr>
              <a:t>1845 - 1904</a:t>
            </a: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588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85786" y="357166"/>
            <a:ext cx="7745412" cy="5448098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совершенстве зная классическую литературу Востока и Запада, Абай создает новую литературу — в его стихах заговорила древняя степь, по-новому зазвучал казахский язык, в котором Абай открыл новые грани и новую глубину. Стихи Абая, его проза, его музыка насыщены глубокой лиричностью, мягким юмором, обличением пороков и воспеванием добра, любовью к своему народу. Его поэмы «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Масгут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Ескендир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(«Александр Великий»), стихи «Очи черные», «Густой туман» и др. стали классикой не только казахской, но и мировой литературы.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6241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2800" b="1" dirty="0"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ИБРАГИМ КУНАНБАЕВ РОДИЛСЯ 10 АВГУСТА 1845 Г. В ЧИНГИЗСКИХ ГОРАХ СЕМИПАЛАТИНСКОЙ ОБЛАСТИ (ПО НЫНЕШНЕМУ АДМИНИСТРАТИВНОМУ ДЕЛЕНИЮ) ОТ ОДНОЙ ИЗ ЧЕТЫРЕХ ЖЕН КУНАНБАЯ, СТАРШЕГО СУЛТАНА КАРКАРАЛИНСКОГО ОКРУЖНОГО ПРИКАЗА.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800" b="1" dirty="0"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САМОГО ДЕТСТВА ИБРАГИМ ПОЛУЧИЛ ГЛУБОКОЕ ГУМАНИТАРНОЕ ОБРАЗОВАНИЕ, ПОЛЮБИЛ КНИГИ, ПОЭЗИЮ, - ВО МНОГОМ ПОД ВЛИЯНИЕМ СВОЕЙ МАТЕРИ УЛЖАН И БАБУШКИ ЗЕРЕ, ЧЬЯ ЛЮБОВЬ ОСВЯТИЛА ЕГО ЖИЗНЕННЫЙ ПУТЬ. </a:t>
            </a:r>
          </a:p>
        </p:txBody>
      </p:sp>
      <p:pic>
        <p:nvPicPr>
          <p:cNvPr id="20486" name="Picture 6" descr="Aba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5157788"/>
            <a:ext cx="11811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куй - Адай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4642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22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Закрыть окно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9190" y="285728"/>
            <a:ext cx="385765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www.izvestia.kz/sites/default/files/styles/large/public/news/11-08-05/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85728"/>
            <a:ext cx="41529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628" y="5929330"/>
            <a:ext cx="3335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Мать Абая -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Улжан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6072206"/>
            <a:ext cx="3940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Абай с бабушкой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Зере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815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597693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ИМЕННО МАТЬ НАЗЫВАЛА ЕГО ЛАСКАТЕЛЬНО-УМЕНЬШИТЕЛЬНЫМ ИМЕНЕМ АБАЙ, ЧТО ОЗНАЧАЕТ "ОСМОТРИТЕЛЬНЫЙ, ВДУМЧИВЫЙ", КОТОРОЕ СТАЛО ЕГО ИМЕНЕМ В ЛИТЕРАТУРЕ.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НАЧАТОЕ В РАННЕМ ДЕТСТВЕ ПРИОБЩЕНИЕ К УСТНОМУ ТВОРЧЕСТВУ НАРОДА И ДОМАШНЕЕ ОБУЧЕНИЕ У МУЛЛЫ БЫЛО ПРОДОЛЖЕНО В МЕДРЕСЕ ИМАМА АХМЕД-РИЗЫ. </a:t>
            </a:r>
          </a:p>
        </p:txBody>
      </p:sp>
      <p:pic>
        <p:nvPicPr>
          <p:cNvPr id="21508" name="Picture 4" descr="аба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247055"/>
            <a:ext cx="2304256" cy="3134695"/>
          </a:xfrm>
          <a:prstGeom prst="rect">
            <a:avLst/>
          </a:prstGeom>
          <a:noFill/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423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Закрыть окн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568" y="266121"/>
            <a:ext cx="7876769" cy="571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475656" y="5983502"/>
            <a:ext cx="631890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Медресе в которой учился Абай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68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0350"/>
            <a:ext cx="8229600" cy="6264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Абай утверждает: "Русская наука и культура - ключ к осмыслению мира и, приобретя его, можно намного облегчить жизнь нашего народа. Например, мы познали бы разные, но в то же время честные способы добывания средств к жизни и наставляли бы на этот путь детей, успешнее боролись за равноправное положение нашего народа среди</a:t>
            </a:r>
          </a:p>
          <a:p>
            <a:pPr>
              <a:buFontTx/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других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народов земли".</a:t>
            </a:r>
          </a:p>
        </p:txBody>
      </p:sp>
      <p:pic>
        <p:nvPicPr>
          <p:cNvPr id="22532" name="Picture 4" descr="aba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140968"/>
            <a:ext cx="2376264" cy="2878835"/>
          </a:xfrm>
          <a:prstGeom prst="rect">
            <a:avLst/>
          </a:prstGeom>
          <a:noFill/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4542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3132138" y="260350"/>
            <a:ext cx="5554662" cy="324008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Беречь и сохранять бессмертное наследие Абая – святой долг нашего народа.</a:t>
            </a:r>
          </a:p>
          <a:p>
            <a:pPr>
              <a:buFontTx/>
              <a:buNone/>
            </a:pPr>
            <a:endParaRPr lang="ru-RU" sz="3600" b="1" dirty="0"/>
          </a:p>
        </p:txBody>
      </p:sp>
      <p:pic>
        <p:nvPicPr>
          <p:cNvPr id="14339" name="Picture 3" descr="Ab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60350"/>
            <a:ext cx="25304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6304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Kunanbayev-ab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04813"/>
            <a:ext cx="3367087" cy="3673475"/>
          </a:xfrm>
          <a:prstGeom prst="rect">
            <a:avLst/>
          </a:prstGeom>
          <a:noFill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39750" y="4581525"/>
            <a:ext cx="33845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Третье</a:t>
            </a:r>
            <a:r>
              <a:rPr lang="ru-RU" sz="3200" b="1" dirty="0">
                <a:solidFill>
                  <a:srgbClr val="800000"/>
                </a:solidFill>
                <a:latin typeface="+mj-lt"/>
              </a:rPr>
              <a:t/>
            </a:r>
            <a:br>
              <a:rPr lang="ru-RU" sz="3200" b="1" dirty="0">
                <a:solidFill>
                  <a:srgbClr val="800000"/>
                </a:solidFill>
                <a:latin typeface="+mj-lt"/>
              </a:rPr>
            </a:br>
            <a:endParaRPr lang="ru-RU" sz="3200" b="1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idx="1"/>
          </p:nvPr>
        </p:nvSpPr>
        <p:spPr>
          <a:xfrm>
            <a:off x="4067944" y="404813"/>
            <a:ext cx="4825231" cy="611981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Ленивые, но увертливые и ухватистые хитрецы В чем кроется причина разрозненности казахов, их неприязни и недоброжелательности друг к другу? Отчего слова их неискренни, а сами они ленивы и одержимы властолюбием?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6006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Аспект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176</TotalTime>
  <Words>675</Words>
  <Application>Microsoft Office PowerPoint</Application>
  <PresentationFormat>Экран (4:3)</PresentationFormat>
  <Paragraphs>29</Paragraphs>
  <Slides>20</Slides>
  <Notes>0</Notes>
  <HiddenSlides>0</HiddenSlides>
  <MMClips>22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Times New Roman</vt:lpstr>
      <vt:lpstr>Trebuchet MS</vt:lpstr>
      <vt:lpstr>Wingdings 3</vt:lpstr>
      <vt:lpstr>Аспект</vt:lpstr>
      <vt:lpstr>АБАЙ КУНАНБАЕВ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Абай – вдохновение для творческих личностей.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User</cp:lastModifiedBy>
  <cp:revision>19</cp:revision>
  <dcterms:created xsi:type="dcterms:W3CDTF">2007-09-22T11:26:00Z</dcterms:created>
  <dcterms:modified xsi:type="dcterms:W3CDTF">2025-12-05T04:30:48Z</dcterms:modified>
</cp:coreProperties>
</file>