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2"/>
  </p:notesMasterIdLst>
  <p:sldIdLst>
    <p:sldId id="264" r:id="rId2"/>
    <p:sldId id="256" r:id="rId3"/>
    <p:sldId id="257" r:id="rId4"/>
    <p:sldId id="259" r:id="rId5"/>
    <p:sldId id="260" r:id="rId6"/>
    <p:sldId id="261" r:id="rId7"/>
    <p:sldId id="258" r:id="rId8"/>
    <p:sldId id="262" r:id="rId9"/>
    <p:sldId id="263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58CCEA7-B7AD-4FF8-8752-86AF8F9C15D9}">
          <p14:sldIdLst>
            <p14:sldId id="264"/>
            <p14:sldId id="256"/>
            <p14:sldId id="257"/>
            <p14:sldId id="259"/>
            <p14:sldId id="260"/>
            <p14:sldId id="261"/>
            <p14:sldId id="258"/>
            <p14:sldId id="262"/>
            <p14:sldId id="263"/>
            <p14:sldId id="265"/>
          </p14:sldIdLst>
        </p14:section>
        <p14:section name="Раздел без заголовка" id="{86A93C34-3084-451E-8AB9-BC17E68CE48D}">
          <p14:sldIdLst/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4C1A8A3-306A-4EB7-A6B1-4F7E0EB9C5D6}" styleName="Средний стиль 3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-691" y="-9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8972F7-03ED-4D73-9DD7-4F6C50E280A1}" type="datetimeFigureOut">
              <a:rPr lang="ru-RU" smtClean="0"/>
              <a:t>22.04.2025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5C5886-9E0E-4BC0-9AF1-3575BB5550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9576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5060" y="5052546"/>
            <a:ext cx="7516013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1BB90-0A97-488E-840A-086AAC86C1DE}" type="datetime1">
              <a:rPr lang="ru-RU" smtClean="0"/>
              <a:t>22.04.2025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73F8-EEF6-418A-99A3-2F43B93F89CE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0109" y="3132290"/>
            <a:ext cx="9567135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40000" y="731519"/>
            <a:ext cx="85344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A5EFE-0238-4453-8341-177980C78424}" type="datetime1">
              <a:rPr lang="ru-RU" smtClean="0"/>
              <a:t>22.04.2025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73F8-EEF6-418A-99A3-2F43B93F89C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8344" y="376518"/>
            <a:ext cx="27432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32151" y="731520"/>
            <a:ext cx="6439049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72D3F-7EF8-42CB-9FE7-7FA4DAB4BE34}" type="datetime1">
              <a:rPr lang="ru-RU" smtClean="0"/>
              <a:t>22.04.2025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73F8-EEF6-418A-99A3-2F43B93F89C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AE970-77FA-40EF-B2DD-F59BD0FB365C}" type="datetime1">
              <a:rPr lang="ru-RU" smtClean="0"/>
              <a:t>22.04.2025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73F8-EEF6-418A-99A3-2F43B93F89C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0927" y="2172648"/>
            <a:ext cx="7955555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6584" y="4607511"/>
            <a:ext cx="7960659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D09D0-38AE-4710-BBC2-09B20D8BF8DA}" type="datetime1">
              <a:rPr lang="ru-RU" smtClean="0"/>
              <a:t>22.04.2025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73F8-EEF6-418A-99A3-2F43B93F89C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BFCE2-5A6B-4859-ADFC-B567F4F7D5F3}" type="datetime1">
              <a:rPr lang="ru-RU" smtClean="0"/>
              <a:t>22.04.2025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73F8-EEF6-418A-99A3-2F43B93F89C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23999" y="731519"/>
            <a:ext cx="4462272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731520"/>
            <a:ext cx="4462272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1929" y="1400327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403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1399032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E873B-08C6-42FD-BD41-7081C7C70366}" type="datetime1">
              <a:rPr lang="ru-RU" smtClean="0"/>
              <a:t>22.04.2025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73F8-EEF6-418A-99A3-2F43B93F89CE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4E884-E41B-4322-84DD-8CE628622B6D}" type="datetime1">
              <a:rPr lang="ru-RU" smtClean="0"/>
              <a:t>22.04.2025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73F8-EEF6-418A-99A3-2F43B93F89C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E961F-97C8-4B61-B3D0-3BACA8588983}" type="datetime1">
              <a:rPr lang="ru-RU" smtClean="0"/>
              <a:t>22.04.2025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73F8-EEF6-418A-99A3-2F43B93F89C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794" y="2209801"/>
            <a:ext cx="4848113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4688" y="731520"/>
            <a:ext cx="5356113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4354" y="3497802"/>
            <a:ext cx="4518213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7F78A-B005-471C-856A-8730F285D58E}" type="datetime1">
              <a:rPr lang="ru-RU" smtClean="0"/>
              <a:t>22.04.2025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73F8-EEF6-418A-99A3-2F43B93F89C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66900" y="1143000"/>
            <a:ext cx="54864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516" y="1010486"/>
            <a:ext cx="4925485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0B11F-CB2D-4AA9-8ECD-FEF15CC1FCA7}" type="datetime1">
              <a:rPr lang="ru-RU" smtClean="0"/>
              <a:t>22.04.2025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73F8-EEF6-418A-99A3-2F43B93F89CE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691" y="4464421"/>
            <a:ext cx="8511384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12192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91053" y="4372168"/>
            <a:ext cx="86833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2260"/>
            <a:ext cx="85344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00" y="6172201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1080E89-804B-4E54-9FD6-06666669F0F4}" type="datetime1">
              <a:rPr lang="ru-RU" smtClean="0"/>
              <a:t>22.04.2025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172201"/>
            <a:ext cx="4470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0000" y="6172201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3CC73F8-EEF6-418A-99A3-2F43B93F89C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2379" y="768514"/>
            <a:ext cx="10963470" cy="41707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i="1" dirty="0">
                <a:latin typeface="Times New Roman" pitchFamily="18" charset="0"/>
                <a:cs typeface="Times New Roman" pitchFamily="18" charset="0"/>
              </a:rPr>
              <a:t>Организация питания в учреждениях </a:t>
            </a:r>
            <a:r>
              <a:rPr lang="ru-RU" sz="4400" b="1" i="1" dirty="0" smtClean="0">
                <a:latin typeface="Times New Roman" pitchFamily="18" charset="0"/>
                <a:cs typeface="Times New Roman" pitchFamily="18" charset="0"/>
              </a:rPr>
              <a:t>образования</a:t>
            </a:r>
          </a:p>
          <a:p>
            <a:pPr marL="0" indent="0">
              <a:buNone/>
            </a:pPr>
            <a:endParaRPr lang="ru-RU" sz="44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Модели организации питания</a:t>
            </a:r>
          </a:p>
          <a:p>
            <a:pPr>
              <a:buFont typeface="Wingdings" pitchFamily="2" charset="2"/>
              <a:buChar char="v"/>
            </a:pP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Роль аутсорсинга и кейтеринга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781126" y="2326681"/>
            <a:ext cx="10469880" cy="914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149394" y="4939298"/>
            <a:ext cx="453842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Санитарный врач филиала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НПЦСЭЭиМ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РГП на ПХВ «НЦОЗ МЗ РК</a:t>
            </a:r>
          </a:p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Амирова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Алия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Аскаровна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95731" y="6048183"/>
            <a:ext cx="1040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2025 год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9753600" y="6417515"/>
            <a:ext cx="2438400" cy="365125"/>
          </a:xfrm>
        </p:spPr>
        <p:txBody>
          <a:bodyPr/>
          <a:lstStyle/>
          <a:p>
            <a:fld id="{03CC73F8-EEF6-418A-99A3-2F43B93F89CE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37428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73F8-EEF6-418A-99A3-2F43B93F89CE}" type="slidenum">
              <a:rPr lang="ru-RU" smtClean="0"/>
              <a:t>10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047999" y="2828836"/>
            <a:ext cx="71223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4E67C8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БЛАГОДАРЮ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9299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9768" y="1490472"/>
            <a:ext cx="11448288" cy="4910328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Способы организации питания:</a:t>
            </a:r>
            <a:endParaRPr lang="ru-RU" sz="20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Приготовление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реализация готовых блюд организациями образования самостоятельно (работниками, входящими в штатное расписание);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Организация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питания в организациях образования поставщиком услуг питания на условиях аутсорсинга или кейтеринга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детских дошкольных организациях не допускается организация аутсорсинга или кейтеринга, в учебно-оздоровительных организациях не допускается организация кейтеринга;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   Организация розничной торговли пищевыми продуктами через буфет, кроме детских дошкольных организаций. 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Технологические формы и Модели организации питания: </a:t>
            </a:r>
          </a:p>
          <a:p>
            <a:pPr algn="l"/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1. Базовая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кухня, опорная кухня, буфетное питание;</a:t>
            </a:r>
          </a:p>
          <a:p>
            <a:pPr algn="l"/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ru-RU" sz="20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Монопрофильное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меню (или стандартное меню)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или </a:t>
            </a:r>
            <a:r>
              <a:rPr lang="ru-RU" sz="20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мультипрофильное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меню.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l"/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73F8-EEF6-418A-99A3-2F43B93F89CE}" type="slidenum">
              <a:rPr lang="ru-RU" smtClean="0"/>
              <a:t>2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2104" y="395993"/>
            <a:ext cx="10786188" cy="742342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ru-RU" sz="3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питания в учреждениях образования</a:t>
            </a:r>
            <a:endParaRPr lang="ru-RU" sz="36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832104" y="1309645"/>
            <a:ext cx="10469880" cy="914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7580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9768" y="1490472"/>
            <a:ext cx="11448288" cy="4910328"/>
          </a:xfrm>
        </p:spPr>
        <p:txBody>
          <a:bodyPr anchor="ctr">
            <a:normAutofit fontScale="55000" lnSpcReduction="2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6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Технологическими формами организации питания являются:</a:t>
            </a:r>
            <a:endParaRPr lang="ru-RU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028700" lvl="1" indent="-571500" algn="just">
              <a:lnSpc>
                <a:spcPct val="115000"/>
              </a:lnSpc>
              <a:buFont typeface="Wingdings" panose="05000000000000000000" pitchFamily="2" charset="2"/>
              <a:buChar char="ü"/>
            </a:pPr>
            <a:r>
              <a:rPr lang="ru-RU" sz="33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3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Базовая кухня (пищеблок)</a:t>
            </a:r>
            <a:r>
              <a:rPr lang="ru-RU" sz="33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которая соответствует требованиям Санитарных правил "Санитарно-эпидемиологические требования к объектам общественного питания", утвержденных приказом Министра здравоохранения Республики Казахстан от 17 февраля 2022 года № ҚР ДСМ-16 (зарегистрирован в Реестре государственной регистрации нормативных правовых актов № 26866) (далее – Санитарные правила № 16); </a:t>
            </a:r>
          </a:p>
          <a:p>
            <a:pPr marL="1028700" lvl="1" indent="-571500" algn="just">
              <a:lnSpc>
                <a:spcPct val="115000"/>
              </a:lnSpc>
              <a:buFont typeface="Wingdings" panose="05000000000000000000" pitchFamily="2" charset="2"/>
              <a:buChar char="ü"/>
            </a:pPr>
            <a:r>
              <a:rPr lang="ru-RU" sz="33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Опорная кухня</a:t>
            </a:r>
            <a:r>
              <a:rPr lang="ru-RU" sz="33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подразумевающая доставку готовых блюд (готовой пищи) в специальных     термоизоляционных боксах, контейнерах, предназначенных для пищевых продуктов. Пищеблок опорной кухни соответствует требованиям Санитарных правил № 16, обеспечивается зоной фасовки и упаковки готовых блюд (готовой пищи) с отдельным выходом для доставки еды в организации образования и приема оборотной тары и грязной посуды с соблюдением поточности их движения;</a:t>
            </a:r>
          </a:p>
          <a:p>
            <a:pPr marL="1028700" lvl="1" indent="-571500" algn="just">
              <a:lnSpc>
                <a:spcPct val="115000"/>
              </a:lnSpc>
              <a:buFont typeface="Wingdings" panose="05000000000000000000" pitchFamily="2" charset="2"/>
              <a:buChar char="ü"/>
            </a:pPr>
            <a:r>
              <a:rPr lang="ru-RU" sz="33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Буфетное питание </a:t>
            </a:r>
            <a:r>
              <a:rPr lang="ru-RU" sz="33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предусматривает реализацию ограниченного ассортимента готовой продукции, допускается приготовление блюд из полуфабрикатов высокой степени готовности. Требования к пищевым продуктам, предназначенным для продажи в буфетах в организациях образования, установлены согласно приложению </a:t>
            </a:r>
            <a:r>
              <a:rPr lang="en-US" sz="33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 к </a:t>
            </a:r>
            <a:r>
              <a:rPr lang="en-US" sz="33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настоящим</a:t>
            </a:r>
            <a:r>
              <a:rPr lang="en-US" sz="33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Стандартам</a:t>
            </a:r>
            <a:r>
              <a:rPr lang="en-US" sz="33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33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/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5029" y="256033"/>
            <a:ext cx="10356979" cy="676655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питания в учреждениях образования</a:t>
            </a:r>
            <a:endParaRPr lang="ru-RU" sz="36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832104" y="1207008"/>
            <a:ext cx="10469880" cy="914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73F8-EEF6-418A-99A3-2F43B93F89CE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325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9768" y="1490472"/>
            <a:ext cx="11448288" cy="4910328"/>
          </a:xfrm>
        </p:spPr>
        <p:txBody>
          <a:bodyPr anchor="t">
            <a:normAutofit lnSpcReduction="10000"/>
          </a:bodyPr>
          <a:lstStyle/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Монопрофильное</a:t>
            </a:r>
            <a:r>
              <a:rPr lang="ru-RU" sz="1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меню (или стандартное меню), определяющее один набор блюд и не предусматривающее самостоятельного выбора варианта блюд потребителями; </a:t>
            </a:r>
            <a:endParaRPr lang="ru-RU" sz="1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Мультипрофильное</a:t>
            </a:r>
            <a:r>
              <a:rPr lang="ru-RU" sz="1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меню, содержащее несколько наборов блюд, предусматривает самостоятельный выбор варианта блюд по типу "шведский стол", "ланч-пакеты". Выдача блюд осуществляется работником столовой (пищеблока). </a:t>
            </a:r>
            <a:endParaRPr lang="ru-RU" sz="1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Модель организации питания "шведский стол" применяются по выбору организации образования и не распространяется на детские дошкольные организации. Модель организации питания "ланч-пакеты" применяется в малокомплектных школах и организациях образования, где отсутствует пищеблок.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</a:t>
            </a:r>
            <a:r>
              <a:rPr lang="ru-RU" sz="18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анч-пакеты</a:t>
            </a:r>
            <a:r>
              <a:rPr lang="ru-RU" sz="1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комплекты питания, содержащие завернутые в пергамент горячие бутерброды (из ржаного либо </a:t>
            </a:r>
            <a:r>
              <a:rPr lang="ru-RU" sz="18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цельнозернового</a:t>
            </a:r>
            <a:r>
              <a:rPr lang="ru-RU" sz="1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хлеба с мясом (конины, либо говядины, либо курицы), либо сыром и овощами), а также натуральные кисломолочные продукты, фрукты и напитки. Ланч-пакеты заранее упаковываются в бумажные пакеты, разрешенные для контакта с пищевой продукцией; 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8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Шведский стол </a:t>
            </a:r>
            <a:r>
              <a:rPr lang="ru-RU" sz="1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модель организации питания с самостоятельным выбором блюд из предлагаемого ассортимента;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78293" y="256033"/>
            <a:ext cx="10506269" cy="676655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питания в учреждениях образования</a:t>
            </a:r>
            <a:endParaRPr lang="ru-RU" sz="36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270643" y="1173045"/>
            <a:ext cx="10469880" cy="914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73F8-EEF6-418A-99A3-2F43B93F89CE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4736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9768" y="1490472"/>
            <a:ext cx="11448288" cy="4910328"/>
          </a:xfrm>
        </p:spPr>
        <p:txBody>
          <a:bodyPr anchor="t">
            <a:norm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Аутсорсинг 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способ организации питания учащихся/воспитанников, предусматривающий изготовление и реализацию готовых блюд объектом общественного питания, осуществляющего поставку услуг по питанию, с использованием материально-технической базы организаций образования (далее – поставщик услуг питания);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6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sz="1600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ейтеринг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способ организации питания в организациях образования, не имеющих пищеблока, предусматривающий изготовление, доставку и реализацию готовых блюд объектом общественного питания, осуществляющего предоставление услуг по питанию без использования материально-технической базы организации образования;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кейтеринг</a:t>
            </a:r>
            <a:r>
              <a:rPr lang="ru-RU" sz="1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кейтеринговое</a:t>
            </a:r>
            <a:r>
              <a:rPr lang="ru-RU" sz="1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обслуживание) - деятельность объектов общественного питания, заключающаяся в оказании услуг по организации общественного питания вне объектов общественного питания по месторасположению, выбранному сторонними организациями и частными лицами (по заказам потребителей), включая организацию выездного обслуживания мероприятий различного назначения и розничную реализацию готовой кулинарной продукции объектов общественного питания и с привлечением всех объектов и служб, оказывающих подрядные услуги по организации питания (в том числе приготовление блюд и доставка их по месту заказа, подогрев блюд, обслуживание, сервировка, оформление стола, разлив и подача напитков гостям, уборка посуды, помещений и территории, осуществляемые обслуживающим выездным персоналом, и подобные услуги);</a:t>
            </a:r>
            <a:endParaRPr lang="ru-RU" sz="16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9714" y="256033"/>
            <a:ext cx="10758196" cy="676655"/>
          </a:xfrm>
        </p:spPr>
        <p:txBody>
          <a:bodyPr>
            <a:normAutofit fontScale="90000"/>
          </a:bodyPr>
          <a:lstStyle/>
          <a:p>
            <a:pPr marL="182880" indent="0">
              <a:buNone/>
            </a:pPr>
            <a:r>
              <a:rPr lang="ru-RU" sz="3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питания в учреждениях образования</a:t>
            </a:r>
            <a:endParaRPr lang="ru-RU" sz="36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832104" y="1207008"/>
            <a:ext cx="10469880" cy="914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73F8-EEF6-418A-99A3-2F43B93F89CE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0839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4564" y="1184987"/>
            <a:ext cx="11710105" cy="4982548"/>
          </a:xfrm>
        </p:spPr>
        <p:txBody>
          <a:bodyPr anchor="t">
            <a:normAutofit fontScale="55000" lnSpcReduction="20000"/>
          </a:bodyPr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ru-RU" sz="33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Оптимизация ресурсов: </a:t>
            </a:r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Школа не тратит средства на оборудование кухни,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найм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обучение поваров.</a:t>
            </a:r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сосредотачивается на образовательных задачах</a:t>
            </a:r>
            <a:r>
              <a:rPr lang="ru-RU" sz="3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ru-RU" sz="3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ru-RU" sz="33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Профессиональный подход:</a:t>
            </a:r>
          </a:p>
          <a:p>
            <a:pPr marL="342900" lvl="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Компании, специализирующиеся на питании, имеют необходимый опыт, технологии и штат специалистов.</a:t>
            </a:r>
          </a:p>
          <a:p>
            <a:pPr marL="342900" lvl="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Выстроены системы контроля качества и соблюдения СанПиН</a:t>
            </a:r>
            <a:r>
              <a:rPr lang="ru-RU" sz="3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ru-RU" sz="3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ru-RU" sz="33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Гибкость и масштабируемость:</a:t>
            </a:r>
            <a:endParaRPr lang="ru-RU" sz="33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Можно легко адаптировать меню под сезон, возраст, диеты (вегетарианское,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безглютеновое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т.д.).</a:t>
            </a:r>
          </a:p>
          <a:p>
            <a:pPr marL="342900" lvl="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Кейтеринг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позволяет охватить даже отдалённые или малокомплектные школы</a:t>
            </a:r>
            <a:r>
              <a:rPr lang="ru-RU" sz="3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ru-RU" sz="3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ru-RU" sz="33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Экономическая эффективность:</a:t>
            </a:r>
            <a:endParaRPr lang="ru-RU" sz="33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счёт масштабов производства и централизованных закупок еда может обходиться дешевле.</a:t>
            </a:r>
          </a:p>
          <a:p>
            <a:pPr marL="342900" lvl="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3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Снижаются затраты на содержание кухни 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каждой школе.</a:t>
            </a:r>
          </a:p>
          <a:p>
            <a:pPr algn="l"/>
            <a:endParaRPr lang="ru-RU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3999" y="256033"/>
            <a:ext cx="10045959" cy="676655"/>
          </a:xfrm>
        </p:spPr>
        <p:txBody>
          <a:bodyPr>
            <a:normAutofit fontScale="90000"/>
          </a:bodyPr>
          <a:lstStyle/>
          <a:p>
            <a:pPr marL="182880" indent="0">
              <a:buNone/>
            </a:pPr>
            <a:r>
              <a:rPr lang="ru-RU" sz="3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Роль и преимущества</a:t>
            </a:r>
            <a:r>
              <a:rPr lang="ru-RU" sz="1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аутсорсинга и кейтеринга</a:t>
            </a:r>
            <a:endParaRPr lang="ru-RU" sz="36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307965" y="1067049"/>
            <a:ext cx="10469880" cy="914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73F8-EEF6-418A-99A3-2F43B93F89CE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2933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8160" y="1306908"/>
            <a:ext cx="10515600" cy="13255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Возможные риски и недостатки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29412" y="1829078"/>
            <a:ext cx="10701528" cy="2499487"/>
          </a:xfrm>
        </p:spPr>
        <p:txBody>
          <a:bodyPr/>
          <a:lstStyle/>
          <a:p>
            <a:pPr marL="0" indent="0">
              <a:buNone/>
            </a:pP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Логистика 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свежесть:</a:t>
            </a:r>
            <a:endParaRPr lang="ru-RU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кейтеринге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есть риск ухудшения качества пищи при транспортировке и подогреве.</a:t>
            </a:r>
          </a:p>
          <a:p>
            <a:pPr marL="0" indent="0">
              <a:buNone/>
            </a:pP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Снижение 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контроля со стороны 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школы:</a:t>
            </a:r>
            <a:endParaRPr lang="ru-RU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Школа может не иметь прямого влияния на процесс приготовления и качества блюд.</a:t>
            </a:r>
          </a:p>
          <a:p>
            <a:pPr marL="0" indent="0">
              <a:buNone/>
            </a:pP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Жалобы 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обратная 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связь:</a:t>
            </a:r>
            <a:endParaRPr lang="ru-RU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Усложняется оперативное реагирование на жалобы учащихся или родителей.</a:t>
            </a: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29412" y="4707291"/>
            <a:ext cx="107015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Чёткий контракт с прописанными стандартами, условиями и механизмами контроля.</a:t>
            </a:r>
            <a:endParaRPr lang="ru-RU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Регулярные проверки качества и санитарии.</a:t>
            </a:r>
            <a:endParaRPr lang="ru-RU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Налаженная система обратной связи с детьми, родителями и администрацией.</a:t>
            </a:r>
            <a:endParaRPr lang="ru-RU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Участие диетолога и утверждение меню с учётом потребностей детей.</a:t>
            </a:r>
            <a:endParaRPr lang="ru-RU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518160" y="37718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0"/>
              </a:spcAf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Условия эффективной работы аутсорсинга/</a:t>
            </a:r>
            <a:r>
              <a:rPr lang="ru-RU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кейтеринга</a:t>
            </a:r>
            <a:endParaRPr lang="ru-RU" sz="24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524000" y="256033"/>
            <a:ext cx="9144000" cy="6766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Роль и преимущества </a:t>
            </a:r>
            <a:r>
              <a:rPr lang="ru-RU" sz="1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аутсорсинга и кейтеринга</a:t>
            </a:r>
            <a:endParaRPr lang="ru-RU" sz="36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861060" y="1104371"/>
            <a:ext cx="10469880" cy="914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73F8-EEF6-418A-99A3-2F43B93F89CE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0129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8512" y="173101"/>
            <a:ext cx="10515600" cy="13255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Сравнительная таблица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065394271"/>
              </p:ext>
            </p:extLst>
          </p:nvPr>
        </p:nvGraphicFramePr>
        <p:xfrm>
          <a:off x="938784" y="1030065"/>
          <a:ext cx="10625328" cy="5422547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2334768"/>
                <a:gridCol w="4748784"/>
                <a:gridCol w="3541776"/>
              </a:tblGrid>
              <a:tr h="2879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Критерий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Своими силами (школьная кухня)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Аутсорсинг /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Кейтеринг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2879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питания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Вся ответственность на школе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Ответственность на подрядчике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5742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Необходимость кухни и оборудования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Требуется собственная кухня, персонал и оснащение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требуется (особенно при кейтеринге)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5742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Контроль качества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Более высокий уровень контроля со стороны школы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Контроль ограничен, нужен чёткий контракт и мониторинг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5742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Гибкость меню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Можно адаптировать под нужды детей в режиме реального времени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Меню согласуется заранее, меньше гибкости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8605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Квалификация персонала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Ответственность на школе, сложнее обеспечить регулярное повышение квалификации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Специализированная компания обеспечивает обучение персонала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5742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Финансовая нагрузка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Высокие расходы на содержание кухни и персонала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Более предсказуемая стоимость, возможно дешевле за счёт масштаба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5742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Риски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Персональные, внутренняя ответственность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Зависимость от внешнего поставщика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5742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Вовлечённость школы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Высокая — администрация вовлечена во все процессы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Низкая — основное участие на этапе контроля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2879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Скорость реагирования на жалобы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Быстрое реагирование (внутри школы)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Требует взаимодействия с подрядчиком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73F8-EEF6-418A-99A3-2F43B93F89CE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304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6821" y="139958"/>
            <a:ext cx="10515600" cy="774441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ru-RU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аключение</a:t>
            </a:r>
            <a:endParaRPr lang="ru-RU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38200" y="1362269"/>
            <a:ext cx="10515600" cy="4814694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Arial" pitchFamily="34" charset="0"/>
              <a:buChar char="•"/>
            </a:pP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настоящем стандарте даны понятия и четкая регламентация способов, технологических форм и моделей организации питания.</a:t>
            </a:r>
          </a:p>
          <a:p>
            <a:pPr algn="just">
              <a:buFont typeface="Arial" pitchFamily="34" charset="0"/>
              <a:buChar char="•"/>
            </a:pPr>
            <a:endParaRPr lang="ru-RU" sz="2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Отражены требования к предоставлению услуг в рамках аутсорсинга и кейтеринга.</a:t>
            </a:r>
          </a:p>
          <a:p>
            <a:pPr algn="just">
              <a:buFont typeface="Arial" pitchFamily="34" charset="0"/>
              <a:buChar char="•"/>
            </a:pPr>
            <a:endParaRPr lang="ru-RU" sz="2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Организация питания в рамках кейтеринга позволяет охватить учащихся малокомплектных и отдаленных школ.</a:t>
            </a:r>
          </a:p>
          <a:p>
            <a:pPr algn="just">
              <a:buFont typeface="Arial" pitchFamily="34" charset="0"/>
              <a:buChar char="•"/>
            </a:pPr>
            <a:endParaRPr lang="ru-RU" sz="2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Определены требования к составу ланч-пакетов в соответствии приложения 12 к Стандарту.</a:t>
            </a:r>
          </a:p>
          <a:p>
            <a:pPr algn="just">
              <a:buFont typeface="Arial" pitchFamily="34" charset="0"/>
              <a:buChar char="•"/>
            </a:pPr>
            <a:endParaRPr lang="ru-RU" sz="2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минимизации возможных рисков и недостатков аутсорсинга и кейтеринга необходимо повышения ответственности и самоконтроля со стороны поставщиков услуг, а также усиления надзора и контроля со стороны заказчика.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49" y="1080278"/>
            <a:ext cx="10480675" cy="49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73F8-EEF6-418A-99A3-2F43B93F89CE}" type="slidenum">
              <a:rPr lang="ru-RU" smtClean="0"/>
              <a:t>9</a:t>
            </a:fld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838200" y="1165860"/>
            <a:ext cx="10232136" cy="274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9010740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</TotalTime>
  <Words>1011</Words>
  <Application>Microsoft Office PowerPoint</Application>
  <PresentationFormat>Произвольный</PresentationFormat>
  <Paragraphs>118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Воздушный поток</vt:lpstr>
      <vt:lpstr> </vt:lpstr>
      <vt:lpstr>Организация питания в учреждениях образования</vt:lpstr>
      <vt:lpstr>Организация питания в учреждениях образования</vt:lpstr>
      <vt:lpstr>Организация питания в учреждениях образования</vt:lpstr>
      <vt:lpstr>Организация питания в учреждениях образования</vt:lpstr>
      <vt:lpstr>Роль и преимущества аутсорсинга и кейтеринга</vt:lpstr>
      <vt:lpstr>Возможные риски и недостатки</vt:lpstr>
      <vt:lpstr>Сравнительная таблица </vt:lpstr>
      <vt:lpstr>Заключение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питания в организациях питания</dc:title>
  <dc:creator>D_sangig4</dc:creator>
  <cp:lastModifiedBy>User</cp:lastModifiedBy>
  <cp:revision>24</cp:revision>
  <dcterms:created xsi:type="dcterms:W3CDTF">2025-04-22T04:44:11Z</dcterms:created>
  <dcterms:modified xsi:type="dcterms:W3CDTF">2025-04-22T17:13:15Z</dcterms:modified>
</cp:coreProperties>
</file>