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81" r:id="rId3"/>
    <p:sldId id="382" r:id="rId4"/>
    <p:sldId id="383" r:id="rId5"/>
    <p:sldId id="384" r:id="rId6"/>
    <p:sldId id="385" r:id="rId7"/>
    <p:sldId id="386" r:id="rId8"/>
    <p:sldId id="392" r:id="rId9"/>
    <p:sldId id="387" r:id="rId10"/>
    <p:sldId id="388" r:id="rId11"/>
    <p:sldId id="389" r:id="rId12"/>
    <p:sldId id="390" r:id="rId13"/>
    <p:sldId id="340" r:id="rId14"/>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0" d="100"/>
          <a:sy n="80" d="100"/>
        </p:scale>
        <p:origin x="71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205738-8CBA-45F2-B98C-73F61BE6785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DFF832AD-F60E-4F09-9CAC-972BB1EA02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1C4B1515-8F2A-42EF-A220-48B9F357459A}"/>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1D34EC73-E70E-4ED8-8545-A17AFA5A6240}"/>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E422B75-EB6B-41C3-B024-D00EA52EF4E3}"/>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1797042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0CA46C-37C2-492B-BACF-D51B57250882}"/>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BF271907-9FF3-427F-B50F-1C4F7D74F12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BF1CF12-F4CA-4B71-BA4E-4A73D3F44493}"/>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FA2B86BC-AEA6-49F7-8BE2-BD2D20DD4C3E}"/>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55589DF2-2890-4571-AD1D-6DD9A83D5020}"/>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796321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5B7CFFB-219D-40D7-98D1-6F55485B77B4}"/>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993F4D4C-E47A-4283-8441-6E8648B73A1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75C1CA4E-862B-45A6-8EF5-923B5E697E12}"/>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940E1376-192C-421A-B670-C60A6D99B671}"/>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DABB423-54B9-42A3-B2A4-43DDFC08362B}"/>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4027342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A490FA-209D-4221-8463-5509DF640F37}"/>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D8445898-412C-4A3F-8ABA-C9AE075CC766}"/>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3AC8D52D-0B38-42D5-8A9D-9664B2A4FA5E}"/>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F3E7FDC8-3D2D-4DD3-9D6B-8F4724F7E93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B9A5054A-DF05-400F-9161-297BE3CB9B68}"/>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1103094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7689DC-2FE9-481B-81FD-A1825750F9B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D301FF30-4CA4-4066-ADF0-C1B781E792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283E078-C540-4A69-8F2C-AA54D212D15F}"/>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DC517E03-7956-4D71-93B3-CF1698D735B2}"/>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2B2DC1C-27B8-497C-A201-A17BA5145CAC}"/>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214669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346F73-AF35-41FE-B3CE-3BCE22D66327}"/>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C5309A6F-FEF8-4054-B529-B7FD963801B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0BBFAF58-E4D4-47F9-830E-18479583773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76CD2256-74F0-408C-8538-4B857870CEDF}"/>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6" name="Нижний колонтитул 5">
            <a:extLst>
              <a:ext uri="{FF2B5EF4-FFF2-40B4-BE49-F238E27FC236}">
                <a16:creationId xmlns:a16="http://schemas.microsoft.com/office/drawing/2014/main" id="{2EDC85C4-A9E3-49FE-8EEE-707C3C78A48B}"/>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DC42A59E-7E2F-4F9C-9D30-ADBD095A63A9}"/>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145817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51EBB2-B038-439C-9004-679050BD42C4}"/>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A99CB41F-8988-4383-B430-044E8FC429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49B6A5E-EFF7-4371-84A1-77F8B7F384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69C9A72D-9906-4A98-880C-A273D310AB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05E1B15-5055-49BF-9618-66EA25EE9B2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FF7231B4-2FF4-4260-95C9-0164845A5DA2}"/>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8" name="Нижний колонтитул 7">
            <a:extLst>
              <a:ext uri="{FF2B5EF4-FFF2-40B4-BE49-F238E27FC236}">
                <a16:creationId xmlns:a16="http://schemas.microsoft.com/office/drawing/2014/main" id="{48E12109-1FA1-44E1-8E7C-7DFC5D4CBC3D}"/>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282ACFC9-D90B-4145-B05B-6D67BA999F03}"/>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2736423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04D944-DBE7-440A-9D29-4E8FB77E929F}"/>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25924489-6D0A-4442-A0B0-1FDA0D3B05F9}"/>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4" name="Нижний колонтитул 3">
            <a:extLst>
              <a:ext uri="{FF2B5EF4-FFF2-40B4-BE49-F238E27FC236}">
                <a16:creationId xmlns:a16="http://schemas.microsoft.com/office/drawing/2014/main" id="{0F6EBF3F-32D7-4A00-A701-65A2ECA686A3}"/>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89901307-0D67-4E57-AF0E-DB5DD0147AAF}"/>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3314237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E99BC807-F595-457B-859E-65CB9C5DC24A}"/>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3" name="Нижний колонтитул 2">
            <a:extLst>
              <a:ext uri="{FF2B5EF4-FFF2-40B4-BE49-F238E27FC236}">
                <a16:creationId xmlns:a16="http://schemas.microsoft.com/office/drawing/2014/main" id="{DF5362DE-1DF9-4536-8621-53A2EC0C0E37}"/>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19B692EC-1D83-40A0-A74C-EB1DE5293679}"/>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252583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EE82E1-FFDE-4032-8DF3-E566A3D05CC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77008AE8-56FD-4F4E-992E-BA3B3736FF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43BD9949-6300-4891-8B5E-8ABF322AC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61F3D15-340D-4279-9253-0229AE24433D}"/>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6" name="Нижний колонтитул 5">
            <a:extLst>
              <a:ext uri="{FF2B5EF4-FFF2-40B4-BE49-F238E27FC236}">
                <a16:creationId xmlns:a16="http://schemas.microsoft.com/office/drawing/2014/main" id="{E3162FD6-DE09-435C-A6C1-5D61CACEF3D4}"/>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0A2A1E94-936C-4646-BEF8-F5B9BAB91505}"/>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1941790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251E9A-F6AF-4A5F-AC80-D70D7E4C231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B2873ABE-D1FB-47CC-9190-4676F10666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4F2F9703-17E7-45A6-9F6D-8B307C424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5B2974-9C68-461D-BDBD-955E13156ACD}"/>
              </a:ext>
            </a:extLst>
          </p:cNvPr>
          <p:cNvSpPr>
            <a:spLocks noGrp="1"/>
          </p:cNvSpPr>
          <p:nvPr>
            <p:ph type="dt" sz="half" idx="10"/>
          </p:nvPr>
        </p:nvSpPr>
        <p:spPr/>
        <p:txBody>
          <a:bodyPr/>
          <a:lstStyle/>
          <a:p>
            <a:fld id="{A131E1C3-A363-44D8-85C8-B71CB5D000A3}" type="datetimeFigureOut">
              <a:rPr lang="ru-KZ" smtClean="0"/>
              <a:t>03.04.2025</a:t>
            </a:fld>
            <a:endParaRPr lang="ru-KZ"/>
          </a:p>
        </p:txBody>
      </p:sp>
      <p:sp>
        <p:nvSpPr>
          <p:cNvPr id="6" name="Нижний колонтитул 5">
            <a:extLst>
              <a:ext uri="{FF2B5EF4-FFF2-40B4-BE49-F238E27FC236}">
                <a16:creationId xmlns:a16="http://schemas.microsoft.com/office/drawing/2014/main" id="{E2967A5D-0707-4FF0-A8D6-3E01278F7256}"/>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F32CB0E8-DF2D-4E9A-AE84-4B407E6919EA}"/>
              </a:ext>
            </a:extLst>
          </p:cNvPr>
          <p:cNvSpPr>
            <a:spLocks noGrp="1"/>
          </p:cNvSpPr>
          <p:nvPr>
            <p:ph type="sldNum" sz="quarter" idx="12"/>
          </p:nvPr>
        </p:nvSpPr>
        <p:spPr/>
        <p:txBody>
          <a:bodyPr/>
          <a:lstStyle/>
          <a:p>
            <a:fld id="{3DFCC0B1-9810-4CC3-90BB-5B13A20B8E8E}" type="slidenum">
              <a:rPr lang="ru-KZ" smtClean="0"/>
              <a:t>‹#›</a:t>
            </a:fld>
            <a:endParaRPr lang="ru-KZ"/>
          </a:p>
        </p:txBody>
      </p:sp>
    </p:spTree>
    <p:extLst>
      <p:ext uri="{BB962C8B-B14F-4D97-AF65-F5344CB8AC3E}">
        <p14:creationId xmlns:p14="http://schemas.microsoft.com/office/powerpoint/2010/main" val="3691274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E286B1-67E5-4A79-ABA1-F8875825EF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A2E8B140-BA4B-4AC2-8ED6-FC274F171C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79407838-C634-400E-9B6F-1374E3A376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31E1C3-A363-44D8-85C8-B71CB5D000A3}" type="datetimeFigureOut">
              <a:rPr lang="ru-KZ" smtClean="0"/>
              <a:t>03.04.2025</a:t>
            </a:fld>
            <a:endParaRPr lang="ru-KZ"/>
          </a:p>
        </p:txBody>
      </p:sp>
      <p:sp>
        <p:nvSpPr>
          <p:cNvPr id="5" name="Нижний колонтитул 4">
            <a:extLst>
              <a:ext uri="{FF2B5EF4-FFF2-40B4-BE49-F238E27FC236}">
                <a16:creationId xmlns:a16="http://schemas.microsoft.com/office/drawing/2014/main" id="{70470DEF-C23D-40FC-8F28-F6EB5D94A6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5B7541EF-EC8B-4E7F-A0EB-0131AB3BAF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CC0B1-9810-4CC3-90BB-5B13A20B8E8E}" type="slidenum">
              <a:rPr lang="ru-KZ" smtClean="0"/>
              <a:t>‹#›</a:t>
            </a:fld>
            <a:endParaRPr lang="ru-KZ"/>
          </a:p>
        </p:txBody>
      </p:sp>
    </p:spTree>
    <p:extLst>
      <p:ext uri="{BB962C8B-B14F-4D97-AF65-F5344CB8AC3E}">
        <p14:creationId xmlns:p14="http://schemas.microsoft.com/office/powerpoint/2010/main" val="4097998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A05CDB-F5AD-4326-99E6-1EF05CBCCC2A}"/>
              </a:ext>
            </a:extLst>
          </p:cNvPr>
          <p:cNvSpPr>
            <a:spLocks noGrp="1"/>
          </p:cNvSpPr>
          <p:nvPr>
            <p:ph type="ctrTitle"/>
          </p:nvPr>
        </p:nvSpPr>
        <p:spPr>
          <a:xfrm>
            <a:off x="1524000" y="2328994"/>
            <a:ext cx="9144000" cy="2387600"/>
          </a:xfrm>
        </p:spPr>
        <p:txBody>
          <a:bodyPr>
            <a:noAutofit/>
          </a:bodyPr>
          <a:lstStyle/>
          <a:p>
            <a:pPr>
              <a:lnSpc>
                <a:spcPct val="107000"/>
              </a:lnSpc>
              <a:spcAft>
                <a:spcPts val="800"/>
              </a:spcAft>
              <a:tabLst>
                <a:tab pos="1071880" algn="l"/>
              </a:tabLst>
            </a:pPr>
            <a:r>
              <a:rPr lang="ru-KZ" sz="4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Расчет индекса </a:t>
            </a:r>
            <a:r>
              <a:rPr lang="ru-KZ" sz="4000" b="1" dirty="0" err="1">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несъедаемости</a:t>
            </a:r>
            <a:r>
              <a:rPr lang="ru-KZ" sz="4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и анализ качества питания</a:t>
            </a:r>
            <a:r>
              <a:rPr lang="ru-RU" sz="4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(суточные пробы, органолептическая оценка)</a:t>
            </a:r>
            <a:br>
              <a:rPr lang="ru-RU" sz="4000" b="1"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u-KZ" sz="4000"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Практическая сессия </a:t>
            </a:r>
            <a:br>
              <a:rPr lang="ru-KZ" sz="4000"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br>
            <a:endParaRPr lang="ru-KZ" sz="40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751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E6E1C4-21EF-4387-9831-D843565250F4}"/>
              </a:ext>
            </a:extLst>
          </p:cNvPr>
          <p:cNvSpPr txBox="1"/>
          <p:nvPr/>
        </p:nvSpPr>
        <p:spPr>
          <a:xfrm>
            <a:off x="904876" y="993305"/>
            <a:ext cx="9906000" cy="5715475"/>
          </a:xfrm>
          <a:prstGeom prst="rect">
            <a:avLst/>
          </a:prstGeom>
          <a:noFill/>
        </p:spPr>
        <p:txBody>
          <a:bodyPr wrap="square">
            <a:spAutoFit/>
          </a:bodyPr>
          <a:lstStyle/>
          <a:p>
            <a:pPr algn="just">
              <a:lnSpc>
                <a:spcPct val="110000"/>
              </a:lnSpc>
              <a:spcAft>
                <a:spcPts val="600"/>
              </a:spcAft>
            </a:pPr>
            <a:r>
              <a:rPr lang="ru-RU" sz="2000" dirty="0">
                <a:solidFill>
                  <a:schemeClr val="accent1">
                    <a:lumMod val="50000"/>
                  </a:schemeClr>
                </a:solidFill>
                <a:latin typeface="Times New Roman" panose="02020603050405020304" pitchFamily="18" charset="0"/>
                <a:ea typeface="Times New Roman" panose="02020603050405020304" pitchFamily="18" charset="0"/>
              </a:rPr>
              <a:t>Пробы отбираются из котла до выдачи пищи учащимся/воспитанникам. Суточные пробы хранятся в специальном холодильном оборудовании или в специально отведенном месте холодильного оборудования для хранения готовой пищевой продукции в пищеблоке при температуре от + 4 до + 6°С, не менее 48 часов с указанием даты и времени отбора, а также до замены приготовленным после выходных дней блюдом (независимо от количества выходных дней) – завтраком, обедом, полдником или ужином соответственно.</a:t>
            </a:r>
          </a:p>
          <a:p>
            <a:pPr algn="just">
              <a:lnSpc>
                <a:spcPct val="110000"/>
              </a:lnSpc>
              <a:spcAft>
                <a:spcPts val="600"/>
              </a:spcAft>
            </a:pPr>
            <a:r>
              <a:rPr lang="ru-RU" sz="2000" dirty="0">
                <a:solidFill>
                  <a:schemeClr val="accent1">
                    <a:lumMod val="50000"/>
                  </a:schemeClr>
                </a:solidFill>
                <a:latin typeface="Times New Roman" panose="02020603050405020304" pitchFamily="18" charset="0"/>
                <a:ea typeface="Times New Roman" panose="02020603050405020304" pitchFamily="18" charset="0"/>
              </a:rPr>
              <a:t>По истечении срока хранения суточные пробы утилизируются в пищевые отходы.</a:t>
            </a:r>
          </a:p>
          <a:p>
            <a:pPr algn="just">
              <a:lnSpc>
                <a:spcPct val="110000"/>
              </a:lnSpc>
              <a:spcAft>
                <a:spcPts val="600"/>
              </a:spcAft>
            </a:pPr>
            <a:r>
              <a:rPr lang="ru-RU" sz="2000" dirty="0">
                <a:solidFill>
                  <a:schemeClr val="accent1">
                    <a:lumMod val="50000"/>
                  </a:schemeClr>
                </a:solidFill>
                <a:latin typeface="Times New Roman" panose="02020603050405020304" pitchFamily="18" charset="0"/>
                <a:ea typeface="Times New Roman" panose="02020603050405020304" pitchFamily="18" charset="0"/>
              </a:rPr>
              <a:t>В малокомплектной школе с участием кейтеринга перед раздачей блюд медицинским работником или назначенным ответственным лицом проводится органолептическая оценка качества готовых блюд с занесением результатов в журнал и выдачей разрешения на прием пищи.</a:t>
            </a:r>
            <a:endParaRPr lang="ru-KZ" sz="2000" dirty="0">
              <a:solidFill>
                <a:schemeClr val="accent1">
                  <a:lumMod val="50000"/>
                </a:schemeClr>
              </a:solidFill>
              <a:latin typeface="Times New Roman" panose="02020603050405020304" pitchFamily="18" charset="0"/>
              <a:ea typeface="Times New Roman" panose="02020603050405020304" pitchFamily="18" charset="0"/>
            </a:endParaRPr>
          </a:p>
          <a:p>
            <a:pPr>
              <a:lnSpc>
                <a:spcPct val="110000"/>
              </a:lnSpc>
              <a:spcAft>
                <a:spcPts val="600"/>
              </a:spcAft>
            </a:pPr>
            <a:r>
              <a:rPr lang="ru-RU" sz="2000" dirty="0">
                <a:solidFill>
                  <a:schemeClr val="accent1">
                    <a:lumMod val="50000"/>
                  </a:schemeClr>
                </a:solidFill>
                <a:latin typeface="Times New Roman" panose="02020603050405020304" pitchFamily="18" charset="0"/>
                <a:ea typeface="Times New Roman" panose="02020603050405020304" pitchFamily="18" charset="0"/>
              </a:rPr>
              <a:t>В случае установления фактов недоброкачественности, несоответствия требуемым параметрам осуществляется возврат готовых блюд поставщику, замена обеспечивается не позднее двух часов с момента возврата, факт возврата и замены регистрируется в журнале возврата и замены готовой продукции</a:t>
            </a:r>
            <a:endParaRPr lang="ru-KZ" sz="2000" dirty="0">
              <a:solidFill>
                <a:schemeClr val="accent1">
                  <a:lumMod val="50000"/>
                </a:schemeClr>
              </a:solidFill>
              <a:latin typeface="Times New Roman" panose="02020603050405020304" pitchFamily="18" charset="0"/>
              <a:ea typeface="Times New Roman" panose="02020603050405020304" pitchFamily="18" charset="0"/>
            </a:endParaRPr>
          </a:p>
        </p:txBody>
      </p:sp>
      <p:sp>
        <p:nvSpPr>
          <p:cNvPr id="4" name="Заголовок 1">
            <a:extLst>
              <a:ext uri="{FF2B5EF4-FFF2-40B4-BE49-F238E27FC236}">
                <a16:creationId xmlns:a16="http://schemas.microsoft.com/office/drawing/2014/main" id="{7B5DD578-9C77-4D2F-9321-576EC215575C}"/>
              </a:ext>
            </a:extLst>
          </p:cNvPr>
          <p:cNvSpPr txBox="1">
            <a:spLocks/>
          </p:cNvSpPr>
          <p:nvPr/>
        </p:nvSpPr>
        <p:spPr>
          <a:xfrm>
            <a:off x="2158738" y="404664"/>
            <a:ext cx="6909063" cy="864096"/>
          </a:xfrm>
          <a:prstGeom prst="rect">
            <a:avLst/>
          </a:prstGeom>
        </p:spPr>
        <p:txBody>
          <a:bodyP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b="1" dirty="0">
                <a:solidFill>
                  <a:schemeClr val="accent5">
                    <a:lumMod val="50000"/>
                  </a:schemeClr>
                </a:solidFill>
                <a:latin typeface="Times New Roman" panose="02020603050405020304" pitchFamily="18" charset="0"/>
                <a:cs typeface="Times New Roman" panose="02020603050405020304" pitchFamily="18" charset="0"/>
              </a:rPr>
              <a:t>Методика отбора суточных проб</a:t>
            </a:r>
            <a:endParaRPr lang="ru-KZ" b="1"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935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CAD8D4B-C986-424E-9755-B5CAEBDD9BA9}"/>
              </a:ext>
            </a:extLst>
          </p:cNvPr>
          <p:cNvSpPr txBox="1"/>
          <p:nvPr/>
        </p:nvSpPr>
        <p:spPr>
          <a:xfrm>
            <a:off x="1663092" y="1562665"/>
            <a:ext cx="8199065" cy="4555093"/>
          </a:xfrm>
          <a:prstGeom prst="rect">
            <a:avLst/>
          </a:prstGeom>
          <a:noFill/>
        </p:spPr>
        <p:txBody>
          <a:bodyPr wrap="square">
            <a:spAutoFit/>
          </a:bodyPr>
          <a:lstStyle/>
          <a:p>
            <a:pPr indent="450850" algn="just">
              <a:spcAft>
                <a:spcPts val="600"/>
              </a:spcAft>
            </a:pPr>
            <a:r>
              <a:rPr lang="ru-RU" sz="2800" dirty="0">
                <a:solidFill>
                  <a:schemeClr val="accent1">
                    <a:lumMod val="50000"/>
                  </a:schemeClr>
                </a:solidFill>
                <a:latin typeface="Times New Roman" panose="02020603050405020304" pitchFamily="18" charset="0"/>
                <a:ea typeface="Times New Roman" panose="02020603050405020304" pitchFamily="18" charset="0"/>
              </a:rPr>
              <a:t>В малокомплектной школе с участием кейтеринга также суточные пробы каждой партии всех приготовленных блюд оставляются ежедневно </a:t>
            </a:r>
            <a:r>
              <a:rPr lang="kk-KZ" sz="2800" dirty="0">
                <a:solidFill>
                  <a:schemeClr val="accent1">
                    <a:lumMod val="50000"/>
                  </a:schemeClr>
                </a:solidFill>
                <a:latin typeface="Times New Roman" panose="02020603050405020304" pitchFamily="18" charset="0"/>
                <a:ea typeface="Times New Roman" panose="02020603050405020304" pitchFamily="18" charset="0"/>
              </a:rPr>
              <a:t>в помещении </a:t>
            </a:r>
            <a:r>
              <a:rPr lang="ru-RU" sz="2800" dirty="0">
                <a:solidFill>
                  <a:schemeClr val="accent1">
                    <a:lumMod val="50000"/>
                  </a:schemeClr>
                </a:solidFill>
                <a:latin typeface="Times New Roman" panose="02020603050405020304" pitchFamily="18" charset="0"/>
                <a:ea typeface="Times New Roman" panose="02020603050405020304" pitchFamily="18" charset="0"/>
              </a:rPr>
              <a:t>для приема пищи</a:t>
            </a:r>
            <a:r>
              <a:rPr lang="kk-KZ" sz="2800" dirty="0">
                <a:solidFill>
                  <a:schemeClr val="accent1">
                    <a:lumMod val="50000"/>
                  </a:schemeClr>
                </a:solidFill>
                <a:latin typeface="Times New Roman" panose="02020603050405020304" pitchFamily="18" charset="0"/>
                <a:ea typeface="Times New Roman" panose="02020603050405020304" pitchFamily="18" charset="0"/>
              </a:rPr>
              <a:t> в холодильнике</a:t>
            </a:r>
            <a:r>
              <a:rPr lang="ru-RU" sz="2800" dirty="0">
                <a:solidFill>
                  <a:schemeClr val="accent1">
                    <a:lumMod val="50000"/>
                  </a:schemeClr>
                </a:solidFill>
                <a:latin typeface="Times New Roman" panose="02020603050405020304" pitchFamily="18" charset="0"/>
                <a:ea typeface="Times New Roman" panose="02020603050405020304" pitchFamily="18" charset="0"/>
              </a:rPr>
              <a:t>. </a:t>
            </a:r>
          </a:p>
          <a:p>
            <a:pPr indent="450850" algn="just">
              <a:spcAft>
                <a:spcPts val="600"/>
              </a:spcAft>
            </a:pPr>
            <a:r>
              <a:rPr lang="ru-RU" sz="2800" dirty="0">
                <a:solidFill>
                  <a:schemeClr val="accent1">
                    <a:lumMod val="50000"/>
                  </a:schemeClr>
                </a:solidFill>
                <a:latin typeface="Times New Roman" panose="02020603050405020304" pitchFamily="18" charset="0"/>
                <a:ea typeface="Times New Roman" panose="02020603050405020304" pitchFamily="18" charset="0"/>
              </a:rPr>
              <a:t>Количество поставляемых порций готовых блюд учитывает порции для органолептической оценки и суточной пробы. </a:t>
            </a:r>
          </a:p>
          <a:p>
            <a:pPr indent="450850" algn="just">
              <a:spcAft>
                <a:spcPts val="600"/>
              </a:spcAft>
            </a:pPr>
            <a:r>
              <a:rPr lang="ru-RU" sz="2800" dirty="0">
                <a:solidFill>
                  <a:schemeClr val="accent1">
                    <a:lumMod val="50000"/>
                  </a:schemeClr>
                </a:solidFill>
                <a:latin typeface="Times New Roman" panose="02020603050405020304" pitchFamily="18" charset="0"/>
                <a:ea typeface="Times New Roman" panose="02020603050405020304" pitchFamily="18" charset="0"/>
              </a:rPr>
              <a:t>Предоставление порций для органолептической оценки и суточной пробы осуществляется за счет поставщика.</a:t>
            </a:r>
            <a:endParaRPr lang="ru-KZ" sz="2800" dirty="0">
              <a:solidFill>
                <a:schemeClr val="accent1">
                  <a:lumMod val="50000"/>
                </a:schemeClr>
              </a:solidFill>
              <a:latin typeface="Times New Roman" panose="02020603050405020304" pitchFamily="18" charset="0"/>
              <a:ea typeface="Times New Roman" panose="02020603050405020304" pitchFamily="18" charset="0"/>
            </a:endParaRPr>
          </a:p>
        </p:txBody>
      </p:sp>
      <p:sp>
        <p:nvSpPr>
          <p:cNvPr id="5" name="Заголовок 1">
            <a:extLst>
              <a:ext uri="{FF2B5EF4-FFF2-40B4-BE49-F238E27FC236}">
                <a16:creationId xmlns:a16="http://schemas.microsoft.com/office/drawing/2014/main" id="{E0E863CE-2FB8-4A67-B906-AD90588EFF82}"/>
              </a:ext>
            </a:extLst>
          </p:cNvPr>
          <p:cNvSpPr txBox="1">
            <a:spLocks/>
          </p:cNvSpPr>
          <p:nvPr/>
        </p:nvSpPr>
        <p:spPr>
          <a:xfrm>
            <a:off x="2158738" y="404664"/>
            <a:ext cx="6909063" cy="86409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ru-RU" sz="3200" b="1" dirty="0">
                <a:solidFill>
                  <a:schemeClr val="accent5">
                    <a:lumMod val="50000"/>
                  </a:schemeClr>
                </a:solidFill>
                <a:latin typeface="Times New Roman" panose="02020603050405020304" pitchFamily="18" charset="0"/>
                <a:cs typeface="Times New Roman" panose="02020603050405020304" pitchFamily="18" charset="0"/>
              </a:rPr>
              <a:t>Методика отбора суточных проб в малокомплектной школе</a:t>
            </a:r>
            <a:endParaRPr lang="ru-KZ" sz="3200" b="1"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282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2A6232-D26A-4111-AD03-1A43EB1B2DF2}"/>
              </a:ext>
            </a:extLst>
          </p:cNvPr>
          <p:cNvSpPr>
            <a:spLocks noGrp="1"/>
          </p:cNvSpPr>
          <p:nvPr>
            <p:ph type="title"/>
          </p:nvPr>
        </p:nvSpPr>
        <p:spPr>
          <a:xfrm>
            <a:off x="1871663" y="126894"/>
            <a:ext cx="7834313" cy="1024148"/>
          </a:xfrm>
        </p:spPr>
        <p:txBody>
          <a:bodyPr>
            <a:noAutofit/>
          </a:bodyPr>
          <a:lstStyle/>
          <a:p>
            <a:pPr algn="ctr">
              <a:lnSpc>
                <a:spcPct val="100000"/>
              </a:lnSpc>
            </a:pPr>
            <a:r>
              <a:rPr lang="ru-RU" sz="3200" b="1" dirty="0">
                <a:solidFill>
                  <a:schemeClr val="accent1">
                    <a:lumMod val="50000"/>
                  </a:schemeClr>
                </a:solidFill>
                <a:latin typeface="Times New Roman" panose="02020603050405020304" pitchFamily="18" charset="0"/>
                <a:cs typeface="Times New Roman" panose="02020603050405020304" pitchFamily="18" charset="0"/>
              </a:rPr>
              <a:t>Методика проведения органолептической оценки готовых блюд </a:t>
            </a:r>
            <a:endParaRPr lang="ru-KZ" sz="32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E6845006-F548-407B-8101-D6067C19F414}"/>
              </a:ext>
            </a:extLst>
          </p:cNvPr>
          <p:cNvSpPr>
            <a:spLocks noGrp="1"/>
          </p:cNvSpPr>
          <p:nvPr>
            <p:ph idx="1"/>
          </p:nvPr>
        </p:nvSpPr>
        <p:spPr>
          <a:xfrm>
            <a:off x="285751" y="1151042"/>
            <a:ext cx="11353800" cy="2782783"/>
          </a:xfrm>
        </p:spPr>
        <p:txBody>
          <a:bodyPr>
            <a:noAutofit/>
          </a:bodyPr>
          <a:lstStyle/>
          <a:p>
            <a:pPr marL="0" indent="0" algn="just">
              <a:lnSpc>
                <a:spcPct val="130000"/>
              </a:lnSpc>
              <a:spcBef>
                <a:spcPts val="0"/>
              </a:spcBef>
              <a:spcAft>
                <a:spcPts val="6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При органолептической оценке блюд </a:t>
            </a:r>
            <a:r>
              <a:rPr lang="kk-KZ" sz="1800" dirty="0">
                <a:solidFill>
                  <a:schemeClr val="accent1">
                    <a:lumMod val="50000"/>
                  </a:schemeClr>
                </a:solidFill>
                <a:latin typeface="Times New Roman" panose="02020603050405020304" pitchFamily="18" charset="0"/>
                <a:ea typeface="Times New Roman" panose="02020603050405020304" pitchFamily="18" charset="0"/>
              </a:rPr>
              <a:t>осуществляется оценка </a:t>
            </a:r>
            <a:r>
              <a:rPr lang="ru-RU" sz="1800" dirty="0">
                <a:solidFill>
                  <a:schemeClr val="accent1">
                    <a:lumMod val="50000"/>
                  </a:schemeClr>
                </a:solidFill>
                <a:latin typeface="Times New Roman" panose="02020603050405020304" pitchFamily="18" charset="0"/>
                <a:ea typeface="Times New Roman" panose="02020603050405020304" pitchFamily="18" charset="0"/>
              </a:rPr>
              <a:t>блюд и кулинарных, </a:t>
            </a:r>
            <a:r>
              <a:rPr lang="kk-KZ" sz="1800" dirty="0">
                <a:solidFill>
                  <a:schemeClr val="accent1">
                    <a:lumMod val="50000"/>
                  </a:schemeClr>
                </a:solidFill>
                <a:latin typeface="Times New Roman" panose="02020603050405020304" pitchFamily="18" charset="0"/>
                <a:ea typeface="Times New Roman" panose="02020603050405020304" pitchFamily="18" charset="0"/>
              </a:rPr>
              <a:t>некремовых </a:t>
            </a:r>
            <a:r>
              <a:rPr lang="ru-RU" sz="1800" dirty="0">
                <a:solidFill>
                  <a:schemeClr val="accent1">
                    <a:lumMod val="50000"/>
                  </a:schemeClr>
                </a:solidFill>
                <a:latin typeface="Times New Roman" panose="02020603050405020304" pitchFamily="18" charset="0"/>
                <a:ea typeface="Times New Roman" panose="02020603050405020304" pitchFamily="18" charset="0"/>
              </a:rPr>
              <a:t>мучных кондитерских и хлебобулочных изделий по внешнему виду, консистенции, цвету, запаху и вкусу</a:t>
            </a:r>
            <a:r>
              <a:rPr lang="kk-KZ" sz="1800" dirty="0">
                <a:solidFill>
                  <a:schemeClr val="accent1">
                    <a:lumMod val="50000"/>
                  </a:schemeClr>
                </a:solidFill>
                <a:latin typeface="Times New Roman" panose="02020603050405020304" pitchFamily="18" charset="0"/>
                <a:ea typeface="Times New Roman" panose="02020603050405020304" pitchFamily="18" charset="0"/>
              </a:rPr>
              <a:t>. </a:t>
            </a:r>
            <a:endParaRPr lang="ru-RU" sz="1800" dirty="0">
              <a:solidFill>
                <a:schemeClr val="accent1">
                  <a:lumMod val="50000"/>
                </a:schemeClr>
              </a:solidFill>
              <a:latin typeface="Times New Roman" panose="02020603050405020304" pitchFamily="18" charset="0"/>
              <a:ea typeface="Times New Roman" panose="02020603050405020304" pitchFamily="18" charset="0"/>
            </a:endParaRPr>
          </a:p>
          <a:p>
            <a:pPr marL="0" indent="0" algn="just">
              <a:lnSpc>
                <a:spcPct val="130000"/>
              </a:lnSpc>
              <a:spcBef>
                <a:spcPts val="0"/>
              </a:spcBef>
              <a:spcAft>
                <a:spcPts val="6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Во время органолептической оценки готовых блюд производится снятие пробы медицинским работником организации образования или лицом, его заменяющим, за 30 минут до раздачи готовых блюд. Для снятия пробы на пищеблоке выделяется отдельный халат. </a:t>
            </a:r>
            <a:endParaRPr lang="ru-KZ" sz="1800" dirty="0">
              <a:solidFill>
                <a:schemeClr val="accent1">
                  <a:lumMod val="50000"/>
                </a:schemeClr>
              </a:solidFill>
              <a:latin typeface="Times New Roman" panose="02020603050405020304" pitchFamily="18" charset="0"/>
              <a:ea typeface="Times New Roman" panose="02020603050405020304" pitchFamily="18" charset="0"/>
            </a:endParaRPr>
          </a:p>
          <a:p>
            <a:pPr marL="0" indent="0">
              <a:lnSpc>
                <a:spcPct val="130000"/>
              </a:lnSpc>
              <a:spcBef>
                <a:spcPts val="0"/>
              </a:spcBef>
              <a:spcAft>
                <a:spcPts val="6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Пробу берут непосредственно из котла, кастрюли или другой посуды перед выдачей/реализацией пищи после равномерного перемешивания блюда в объеме не более одной порции в соответствии с перечнем блюд, приведенных в меню-раскладке, при температуре, при которой потребляется блюдо.</a:t>
            </a:r>
          </a:p>
          <a:p>
            <a:pPr marL="0" indent="0">
              <a:lnSpc>
                <a:spcPct val="130000"/>
              </a:lnSpc>
              <a:spcBef>
                <a:spcPts val="0"/>
              </a:spcBef>
              <a:spcAft>
                <a:spcPts val="6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Снятие пробы производится половником из котла (для первых блюд), ложкой (для вторых блюд). Снимающий пробу отдельной ложкой берет из половника или из тарелок (для вторых блюд) готовую пищу и переносит ее на ложку, с помощью которой непосредственно проводит пробу пищи. Ложка, используемая для взятия готовой пищи, после каждого блюда моется горячей водой. </a:t>
            </a:r>
          </a:p>
          <a:p>
            <a:pPr marL="0" indent="0">
              <a:lnSpc>
                <a:spcPct val="130000"/>
              </a:lnSpc>
              <a:spcBef>
                <a:spcPts val="0"/>
              </a:spcBef>
              <a:spcAft>
                <a:spcPts val="6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После снятия пробы в журнале органолептической оценки блюд делается отметка о качестве приготовленного блюда, указывается время проведения бракеража, дается разрешение о возможности реализации каждого готового блюда отдельно после подписи в журнале.</a:t>
            </a:r>
            <a:endParaRPr lang="ru-KZ" sz="1800" dirty="0"/>
          </a:p>
        </p:txBody>
      </p:sp>
    </p:spTree>
    <p:extLst>
      <p:ext uri="{BB962C8B-B14F-4D97-AF65-F5344CB8AC3E}">
        <p14:creationId xmlns:p14="http://schemas.microsoft.com/office/powerpoint/2010/main" val="40281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1025" name="Прямоугольник 1"/>
          <p:cNvSpPr>
            <a:spLocks noChangeAspect="1" noChangeArrowheads="1"/>
          </p:cNvSpPr>
          <p:nvPr/>
        </p:nvSpPr>
        <p:spPr bwMode="auto">
          <a:xfrm>
            <a:off x="1524001" y="457201"/>
            <a:ext cx="307975" cy="3079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ru-RU"/>
          </a:p>
        </p:txBody>
      </p:sp>
      <p:sp>
        <p:nvSpPr>
          <p:cNvPr id="1027" name="Rectangle 3"/>
          <p:cNvSpPr>
            <a:spLocks noChangeArrowheads="1"/>
          </p:cNvSpPr>
          <p:nvPr/>
        </p:nvSpPr>
        <p:spPr bwMode="auto">
          <a:xfrm>
            <a:off x="2738414" y="116633"/>
            <a:ext cx="6715173"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endParaRPr lang="ru-RU" sz="3600" i="1" dirty="0">
              <a:solidFill>
                <a:srgbClr val="C00000"/>
              </a:solidFill>
              <a:latin typeface="Arial" pitchFamily="34" charset="0"/>
              <a:ea typeface="Times New Roman" pitchFamily="18" charset="0"/>
              <a:cs typeface="Arial" pitchFamily="34" charset="0"/>
            </a:endParaRPr>
          </a:p>
          <a:p>
            <a:pPr algn="ctr" fontAlgn="base">
              <a:spcBef>
                <a:spcPct val="0"/>
              </a:spcBef>
              <a:spcAft>
                <a:spcPct val="0"/>
              </a:spcAft>
            </a:pPr>
            <a:endParaRPr lang="ru-RU" sz="3600" i="1" dirty="0">
              <a:solidFill>
                <a:srgbClr val="C00000"/>
              </a:solidFill>
              <a:latin typeface="Arial" pitchFamily="34" charset="0"/>
              <a:ea typeface="Times New Roman" pitchFamily="18" charset="0"/>
              <a:cs typeface="Arial" pitchFamily="34" charset="0"/>
            </a:endParaRPr>
          </a:p>
          <a:p>
            <a:pPr algn="ctr" fontAlgn="base">
              <a:spcBef>
                <a:spcPct val="0"/>
              </a:spcBef>
              <a:spcAft>
                <a:spcPct val="0"/>
              </a:spcAft>
            </a:pPr>
            <a:endParaRPr lang="ru-RU" sz="3600" i="1" dirty="0">
              <a:solidFill>
                <a:srgbClr val="C00000"/>
              </a:solidFill>
              <a:latin typeface="Arial" pitchFamily="34" charset="0"/>
              <a:ea typeface="Times New Roman" pitchFamily="18" charset="0"/>
              <a:cs typeface="Arial" pitchFamily="34" charset="0"/>
            </a:endParaRPr>
          </a:p>
          <a:p>
            <a:pPr algn="ctr" fontAlgn="base">
              <a:spcBef>
                <a:spcPct val="0"/>
              </a:spcBef>
              <a:spcAft>
                <a:spcPct val="0"/>
              </a:spcAft>
            </a:pPr>
            <a:endParaRPr lang="ru-RU" sz="3600" i="1" dirty="0">
              <a:solidFill>
                <a:srgbClr val="C00000"/>
              </a:solidFill>
              <a:latin typeface="Arial" pitchFamily="34" charset="0"/>
              <a:ea typeface="Times New Roman" pitchFamily="18" charset="0"/>
              <a:cs typeface="Arial" pitchFamily="34" charset="0"/>
            </a:endParaRPr>
          </a:p>
          <a:p>
            <a:pPr algn="ctr" fontAlgn="base">
              <a:spcBef>
                <a:spcPct val="0"/>
              </a:spcBef>
              <a:spcAft>
                <a:spcPct val="0"/>
              </a:spcAft>
            </a:pPr>
            <a:r>
              <a:rPr lang="ru-RU" sz="36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Благодарю за внимание!</a:t>
            </a:r>
          </a:p>
          <a:p>
            <a:pPr algn="ctr" fontAlgn="base">
              <a:spcBef>
                <a:spcPct val="0"/>
              </a:spcBef>
              <a:spcAft>
                <a:spcPct val="0"/>
              </a:spcAft>
            </a:pPr>
            <a:endParaRPr lang="ru-RU" sz="24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lgn="r" fontAlgn="base">
              <a:spcBef>
                <a:spcPct val="0"/>
              </a:spcBef>
              <a:spcAft>
                <a:spcPct val="0"/>
              </a:spcAft>
            </a:pPr>
            <a:r>
              <a:rPr lang="ru-RU" sz="24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Специалист по школьному питанию</a:t>
            </a:r>
          </a:p>
          <a:p>
            <a:pPr algn="r" fontAlgn="base">
              <a:spcBef>
                <a:spcPct val="0"/>
              </a:spcBef>
              <a:spcAft>
                <a:spcPct val="0"/>
              </a:spcAft>
            </a:pPr>
            <a:r>
              <a:rPr lang="ru-RU" sz="24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Казахской Академии питания</a:t>
            </a:r>
          </a:p>
          <a:p>
            <a:pPr algn="r" fontAlgn="base">
              <a:spcBef>
                <a:spcPct val="0"/>
              </a:spcBef>
              <a:spcAft>
                <a:spcPct val="0"/>
              </a:spcAft>
            </a:pPr>
            <a:r>
              <a:rPr lang="ru-RU" sz="2400"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Уливанова</a:t>
            </a:r>
            <a:r>
              <a:rPr lang="ru-RU" sz="2400"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В.Г.</a:t>
            </a:r>
          </a:p>
          <a:p>
            <a:pPr algn="ctr" fontAlgn="base">
              <a:spcBef>
                <a:spcPct val="0"/>
              </a:spcBef>
              <a:spcAft>
                <a:spcPct val="0"/>
              </a:spcAft>
            </a:pPr>
            <a:endParaRPr lang="ru-RU" sz="3600" i="1" dirty="0">
              <a:solidFill>
                <a:srgbClr val="C00000"/>
              </a:solidFill>
              <a:latin typeface="Arial" pitchFamily="34" charset="0"/>
              <a:cs typeface="Arial" pitchFamily="34" charset="0"/>
            </a:endParaRPr>
          </a:p>
          <a:p>
            <a:pPr algn="ctr" fontAlgn="base">
              <a:spcBef>
                <a:spcPct val="0"/>
              </a:spcBef>
              <a:spcAft>
                <a:spcPct val="0"/>
              </a:spcAft>
            </a:pPr>
            <a:endParaRPr lang="ru-RU" sz="3600" i="1" dirty="0">
              <a:solidFill>
                <a:srgbClr val="C00000"/>
              </a:solidFill>
              <a:latin typeface="Arial" pitchFamily="34" charset="0"/>
              <a:cs typeface="Arial" pitchFamily="34" charset="0"/>
            </a:endParaRPr>
          </a:p>
          <a:p>
            <a:pPr algn="ctr" fontAlgn="base">
              <a:spcBef>
                <a:spcPct val="0"/>
              </a:spcBef>
              <a:spcAft>
                <a:spcPct val="0"/>
              </a:spcAft>
            </a:pPr>
            <a:endParaRPr lang="ru-RU" sz="3600" i="1" dirty="0">
              <a:solidFill>
                <a:srgbClr val="C00000"/>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9243FC-480D-4176-A58E-28A2385C05EF}"/>
              </a:ext>
            </a:extLst>
          </p:cNvPr>
          <p:cNvSpPr>
            <a:spLocks noGrp="1"/>
          </p:cNvSpPr>
          <p:nvPr>
            <p:ph type="title"/>
          </p:nvPr>
        </p:nvSpPr>
        <p:spPr>
          <a:xfrm>
            <a:off x="3326597" y="470706"/>
            <a:ext cx="5937755" cy="736116"/>
          </a:xfrm>
        </p:spPr>
        <p:txBody>
          <a:bodyPr/>
          <a:lstStyle/>
          <a:p>
            <a:r>
              <a:rPr lang="ru-RU" b="1" dirty="0">
                <a:solidFill>
                  <a:schemeClr val="accent1">
                    <a:lumMod val="50000"/>
                  </a:schemeClr>
                </a:solidFill>
                <a:latin typeface="Times New Roman" panose="02020603050405020304" pitchFamily="18" charset="0"/>
                <a:cs typeface="Times New Roman" panose="02020603050405020304" pitchFamily="18" charset="0"/>
              </a:rPr>
              <a:t>Индекс </a:t>
            </a:r>
            <a:r>
              <a:rPr lang="ru-RU"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KZ"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57BEF48-3D73-4C4B-ACBA-1DD6AABD6C3A}"/>
              </a:ext>
            </a:extLst>
          </p:cNvPr>
          <p:cNvSpPr>
            <a:spLocks noGrp="1"/>
          </p:cNvSpPr>
          <p:nvPr>
            <p:ph idx="1"/>
          </p:nvPr>
        </p:nvSpPr>
        <p:spPr>
          <a:xfrm>
            <a:off x="1555423" y="1520906"/>
            <a:ext cx="9181707" cy="3976476"/>
          </a:xfrm>
        </p:spPr>
        <p:txBody>
          <a:bodyPr/>
          <a:lstStyle/>
          <a:p>
            <a:pPr indent="0" algn="just">
              <a:buNone/>
              <a:tabLst>
                <a:tab pos="450215" algn="l"/>
                <a:tab pos="630555" algn="l"/>
              </a:tabLst>
            </a:pPr>
            <a:r>
              <a:rPr lang="ru-RU" dirty="0">
                <a:solidFill>
                  <a:schemeClr val="accent1">
                    <a:lumMod val="50000"/>
                  </a:schemeClr>
                </a:solidFill>
                <a:latin typeface="Times New Roman" panose="02020603050405020304" pitchFamily="18" charset="0"/>
                <a:ea typeface="Times New Roman" panose="02020603050405020304" pitchFamily="18" charset="0"/>
              </a:rPr>
              <a:t>индекс </a:t>
            </a:r>
            <a:r>
              <a:rPr lang="ru-RU" dirty="0" err="1">
                <a:solidFill>
                  <a:schemeClr val="accent1">
                    <a:lumMod val="50000"/>
                  </a:schemeClr>
                </a:solidFill>
                <a:latin typeface="Times New Roman" panose="02020603050405020304" pitchFamily="18" charset="0"/>
                <a:ea typeface="Times New Roman" panose="02020603050405020304" pitchFamily="18" charset="0"/>
              </a:rPr>
              <a:t>несъедаемости</a:t>
            </a:r>
            <a:r>
              <a:rPr lang="ru-RU" dirty="0">
                <a:solidFill>
                  <a:schemeClr val="accent1">
                    <a:lumMod val="50000"/>
                  </a:schemeClr>
                </a:solidFill>
                <a:latin typeface="Times New Roman" panose="02020603050405020304" pitchFamily="18" charset="0"/>
                <a:ea typeface="Times New Roman" panose="02020603050405020304" pitchFamily="18" charset="0"/>
              </a:rPr>
              <a:t> – количество пищевых остатков, которые остались на тарелках после приема пищи по отношению к общему объему реализованных блюд</a:t>
            </a:r>
            <a:endParaRPr lang="ru-KZ" dirty="0">
              <a:solidFill>
                <a:schemeClr val="accent1">
                  <a:lumMod val="50000"/>
                </a:schemeClr>
              </a:solidFill>
              <a:latin typeface="Times New Roman" panose="02020603050405020304" pitchFamily="18" charset="0"/>
              <a:ea typeface="Times New Roman" panose="02020603050405020304" pitchFamily="18" charset="0"/>
            </a:endParaRPr>
          </a:p>
          <a:p>
            <a:endParaRPr lang="ru-KZ" dirty="0"/>
          </a:p>
        </p:txBody>
      </p:sp>
      <p:pic>
        <p:nvPicPr>
          <p:cNvPr id="6" name="Рисунок 5">
            <a:extLst>
              <a:ext uri="{FF2B5EF4-FFF2-40B4-BE49-F238E27FC236}">
                <a16:creationId xmlns:a16="http://schemas.microsoft.com/office/drawing/2014/main" id="{893B1302-F05A-48BA-BFF8-1AD19243A6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0216" y="3166970"/>
            <a:ext cx="5652120" cy="2771918"/>
          </a:xfrm>
          <a:prstGeom prst="rect">
            <a:avLst/>
          </a:prstGeom>
        </p:spPr>
      </p:pic>
    </p:spTree>
    <p:extLst>
      <p:ext uri="{BB962C8B-B14F-4D97-AF65-F5344CB8AC3E}">
        <p14:creationId xmlns:p14="http://schemas.microsoft.com/office/powerpoint/2010/main" val="3075907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927EDB-03ED-452B-9C94-CB43C82E1A6B}"/>
              </a:ext>
            </a:extLst>
          </p:cNvPr>
          <p:cNvSpPr txBox="1"/>
          <p:nvPr/>
        </p:nvSpPr>
        <p:spPr>
          <a:xfrm>
            <a:off x="1508289" y="1463782"/>
            <a:ext cx="8795208" cy="4351256"/>
          </a:xfrm>
          <a:prstGeom prst="rect">
            <a:avLst/>
          </a:prstGeom>
          <a:noFill/>
        </p:spPr>
        <p:txBody>
          <a:bodyPr wrap="square">
            <a:spAutoFit/>
          </a:bodyPr>
          <a:lstStyle/>
          <a:p>
            <a:pPr marL="457200" algn="just">
              <a:lnSpc>
                <a:spcPct val="107000"/>
              </a:lnSpc>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Индекс </a:t>
            </a:r>
            <a:r>
              <a:rPr lang="ru-RU" sz="2000"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несъедаемости</a:t>
            </a: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высчитать следующим образом:</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07000"/>
              </a:lnSpc>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Узнать выход блюд по меню на день. </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Узнать количество выданных порций (количество людей, питающихся в столовой в этот день)</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Умножить выход блюда на кол-во выданных порций (х). Суммировать этот показатель для каждого блюда (х=х1+х2+х3+…). </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Взвесить кол-во отходов в емкости для отходов после приема пищи, отнять вес емкости (у)</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Вычислить Индекс </a:t>
            </a:r>
            <a:r>
              <a:rPr lang="ru-RU" sz="2000"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несъедаемости</a:t>
            </a: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по формуле: Индекс </a:t>
            </a:r>
            <a:r>
              <a:rPr lang="ru-RU" sz="2000"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несъедаемости</a:t>
            </a: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en-US"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у</a:t>
            </a:r>
            <a:r>
              <a:rPr lang="en-US"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x </a:t>
            </a:r>
            <a:r>
              <a:rPr lang="ru-RU"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100% </a:t>
            </a:r>
            <a:endParaRPr lang="en-US" sz="20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07000"/>
              </a:lnSpc>
              <a:buFont typeface="+mj-lt"/>
              <a:buAutoNum type="arabicPeriod"/>
              <a:tabLst>
                <a:tab pos="228600" algn="l"/>
              </a:tabLst>
            </a:pPr>
            <a:r>
              <a:rPr lang="ru-RU"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Вести учет количества поданных порций и отходов в течение 3 дней, вывести средний показатель индекса </a:t>
            </a:r>
            <a:r>
              <a:rPr lang="ru-RU" sz="2000" dirty="0" err="1">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несъедаемости</a:t>
            </a:r>
            <a:endParaRPr lang="ru-KZ" sz="20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F1871914-2DCE-4C10-9B54-BA395A2A8F46}"/>
              </a:ext>
            </a:extLst>
          </p:cNvPr>
          <p:cNvSpPr txBox="1">
            <a:spLocks/>
          </p:cNvSpPr>
          <p:nvPr/>
        </p:nvSpPr>
        <p:spPr>
          <a:xfrm>
            <a:off x="1875935" y="470706"/>
            <a:ext cx="8036490" cy="73611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b="1" dirty="0">
                <a:solidFill>
                  <a:schemeClr val="accent1">
                    <a:lumMod val="50000"/>
                  </a:schemeClr>
                </a:solidFill>
                <a:latin typeface="Times New Roman" panose="02020603050405020304" pitchFamily="18" charset="0"/>
                <a:cs typeface="Times New Roman" panose="02020603050405020304" pitchFamily="18" charset="0"/>
              </a:rPr>
              <a:t>Расчет индекса </a:t>
            </a:r>
            <a:r>
              <a:rPr lang="ru-RU"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KZ"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55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00F8D96-A254-45B3-8FDA-AF3FA11EA93F}"/>
              </a:ext>
            </a:extLst>
          </p:cNvPr>
          <p:cNvSpPr>
            <a:spLocks noGrp="1"/>
          </p:cNvSpPr>
          <p:nvPr>
            <p:ph idx="1"/>
          </p:nvPr>
        </p:nvSpPr>
        <p:spPr>
          <a:xfrm>
            <a:off x="1593130" y="851852"/>
            <a:ext cx="9694498" cy="4344861"/>
          </a:xfrm>
        </p:spPr>
        <p:txBody>
          <a:bodyPr>
            <a:noAutofit/>
          </a:bodyPr>
          <a:lstStyle/>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Пищевые остатки измеряются без учета массы контейнера для сбора отходов. </a:t>
            </a:r>
          </a:p>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Необходимо уведомить поставщиков школьного питания, чтобы сбор пищевых (остатков школьных обедов), производственных и непищевых (упаковка и т.д. ) отходов производился раздельно на время измерения индикатора. </a:t>
            </a:r>
          </a:p>
          <a:p>
            <a:pPr indent="0" algn="ctr">
              <a:lnSpc>
                <a:spcPct val="107000"/>
              </a:lnSpc>
              <a:spcAft>
                <a:spcPts val="800"/>
              </a:spcAft>
              <a:buNone/>
            </a:pPr>
            <a:r>
              <a:rPr lang="ru-RU" sz="1800" b="1" dirty="0">
                <a:solidFill>
                  <a:schemeClr val="accent1">
                    <a:lumMod val="50000"/>
                  </a:schemeClr>
                </a:solidFill>
                <a:latin typeface="Times New Roman" panose="02020603050405020304" pitchFamily="18" charset="0"/>
                <a:ea typeface="Times New Roman" panose="02020603050405020304" pitchFamily="18" charset="0"/>
              </a:rPr>
              <a:t>Методика взвешивания пищевых отходов</a:t>
            </a:r>
          </a:p>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1. Удостовериться, что в столовой есть весы. Если весов в столовой нет, измерять можно на напольных весах. </a:t>
            </a:r>
            <a:endParaRPr lang="ru-RU" sz="1800" dirty="0">
              <a:solidFill>
                <a:schemeClr val="accent1">
                  <a:lumMod val="50000"/>
                </a:schemeClr>
              </a:solidFill>
              <a:latin typeface="Times New Roman" panose="02020603050405020304" pitchFamily="18" charset="0"/>
              <a:ea typeface="Times New Roman" panose="02020603050405020304" pitchFamily="18" charset="0"/>
            </a:endParaRPr>
          </a:p>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2. В</a:t>
            </a:r>
            <a:r>
              <a:rPr lang="ru-RU" sz="18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звесить пустой контейнер (емкость для отходов). </a:t>
            </a:r>
          </a:p>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3. Сбор остатков еды в тарелках, производственных и непищевых отходов (тара, упаковка) производится раздельно во время измерения индекса.</a:t>
            </a:r>
          </a:p>
          <a:p>
            <a:pPr indent="0" algn="just">
              <a:lnSpc>
                <a:spcPct val="107000"/>
              </a:lnSpc>
              <a:spcAft>
                <a:spcPts val="800"/>
              </a:spcAft>
              <a:buNone/>
            </a:pPr>
            <a:r>
              <a:rPr lang="ru-RU" sz="1800" dirty="0">
                <a:solidFill>
                  <a:schemeClr val="accent1">
                    <a:lumMod val="50000"/>
                  </a:schemeClr>
                </a:solidFill>
                <a:latin typeface="Times New Roman" panose="02020603050405020304" pitchFamily="18" charset="0"/>
                <a:ea typeface="Times New Roman" panose="02020603050405020304" pitchFamily="18" charset="0"/>
              </a:rPr>
              <a:t>4. </a:t>
            </a:r>
            <a:r>
              <a:rPr lang="ru-RU" sz="18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Необходимо попросить работников пищеблока замерить количество несъеденных остатков еды после приема пищи детьми, взвесив контейнер (емкость) с отходами после приема пищи, если их несколько необходимо измерить все емкости</a:t>
            </a:r>
            <a:r>
              <a:rPr lang="ru-RU" sz="1800" dirty="0">
                <a:latin typeface="Times New Roman" panose="02020603050405020304" pitchFamily="18" charset="0"/>
                <a:ea typeface="Calibri" panose="020F0502020204030204" pitchFamily="34" charset="0"/>
                <a:cs typeface="Times New Roman" panose="02020603050405020304" pitchFamily="18" charset="0"/>
              </a:rPr>
              <a:t>. </a:t>
            </a:r>
            <a:endParaRPr lang="ru-KZ" sz="1800" dirty="0"/>
          </a:p>
        </p:txBody>
      </p:sp>
      <p:sp>
        <p:nvSpPr>
          <p:cNvPr id="4" name="Заголовок 1">
            <a:extLst>
              <a:ext uri="{FF2B5EF4-FFF2-40B4-BE49-F238E27FC236}">
                <a16:creationId xmlns:a16="http://schemas.microsoft.com/office/drawing/2014/main" id="{A962DA00-2037-42BB-82DB-8D3B2A87C712}"/>
              </a:ext>
            </a:extLst>
          </p:cNvPr>
          <p:cNvSpPr txBox="1">
            <a:spLocks/>
          </p:cNvSpPr>
          <p:nvPr/>
        </p:nvSpPr>
        <p:spPr>
          <a:xfrm>
            <a:off x="2196446" y="115736"/>
            <a:ext cx="8036490" cy="73611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b="1" dirty="0">
                <a:solidFill>
                  <a:schemeClr val="accent1">
                    <a:lumMod val="50000"/>
                  </a:schemeClr>
                </a:solidFill>
                <a:latin typeface="Times New Roman" panose="02020603050405020304" pitchFamily="18" charset="0"/>
                <a:cs typeface="Times New Roman" panose="02020603050405020304" pitchFamily="18" charset="0"/>
              </a:rPr>
              <a:t>Расчет индекса </a:t>
            </a:r>
            <a:r>
              <a:rPr lang="ru-RU"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KZ"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5" name="Picture 4" descr="Смайлик-эмодзи ❗ 'Красный восклицательный знак' ВК (ВКонтакте), Инстаграм,  Ватсап: код смайла, значение и расшифровка">
            <a:extLst>
              <a:ext uri="{FF2B5EF4-FFF2-40B4-BE49-F238E27FC236}">
                <a16:creationId xmlns:a16="http://schemas.microsoft.com/office/drawing/2014/main" id="{0ADB5EF9-DC68-4E61-ACA0-2C264C3150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338" y="778616"/>
            <a:ext cx="1524000" cy="1524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2D7E111-42E5-43B0-A025-F7F14A11874A}"/>
              </a:ext>
            </a:extLst>
          </p:cNvPr>
          <p:cNvSpPr txBox="1"/>
          <p:nvPr/>
        </p:nvSpPr>
        <p:spPr>
          <a:xfrm>
            <a:off x="1768496" y="6372932"/>
            <a:ext cx="6014301" cy="369332"/>
          </a:xfrm>
          <a:prstGeom prst="rect">
            <a:avLst/>
          </a:prstGeom>
          <a:noFill/>
        </p:spPr>
        <p:txBody>
          <a:bodyPr wrap="square" rtlCol="0">
            <a:spAutoFit/>
          </a:bodyPr>
          <a:lstStyle/>
          <a:p>
            <a:r>
              <a:rPr lang="ru-RU" b="1"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Следует проконтролировать правильное измерение</a:t>
            </a:r>
            <a:endParaRPr lang="ru-KZ" b="1" dirty="0">
              <a:solidFill>
                <a:schemeClr val="accent1">
                  <a:lumMod val="50000"/>
                </a:schemeClr>
              </a:solidFill>
            </a:endParaRPr>
          </a:p>
        </p:txBody>
      </p:sp>
      <p:pic>
        <p:nvPicPr>
          <p:cNvPr id="7" name="Picture 4" descr="Смайлик-эмодзи ❗ 'Красный восклицательный знак' ВК (ВКонтакте), Инстаграм,  Ватсап: код смайла, значение и расшифровка">
            <a:extLst>
              <a:ext uri="{FF2B5EF4-FFF2-40B4-BE49-F238E27FC236}">
                <a16:creationId xmlns:a16="http://schemas.microsoft.com/office/drawing/2014/main" id="{FCD07C0C-D0F5-4B2B-9BC4-7B9943DFF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496" y="5317384"/>
            <a:ext cx="15240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6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646FF7-E8CA-41D4-808F-4DC7F0227E1D}"/>
              </a:ext>
            </a:extLst>
          </p:cNvPr>
          <p:cNvSpPr txBox="1"/>
          <p:nvPr/>
        </p:nvSpPr>
        <p:spPr>
          <a:xfrm>
            <a:off x="820133" y="851852"/>
            <a:ext cx="4279768" cy="5451557"/>
          </a:xfrm>
          <a:prstGeom prst="rect">
            <a:avLst/>
          </a:prstGeom>
          <a:noFill/>
          <a:ln>
            <a:solidFill>
              <a:schemeClr val="accent1">
                <a:lumMod val="50000"/>
              </a:schemeClr>
            </a:solidFill>
          </a:ln>
        </p:spPr>
        <p:txBody>
          <a:bodyPr wrap="square">
            <a:spAutoFit/>
          </a:bodyPr>
          <a:lstStyle/>
          <a:p>
            <a:pPr algn="just">
              <a:tabLst>
                <a:tab pos="457200" algn="l"/>
              </a:tabLst>
            </a:pPr>
            <a:r>
              <a:rPr lang="ru-RU" b="1" u="sng"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День 1</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Меню на день:</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Бесплатное питание:</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Плов – 250 г</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 свекольный  - 80 г</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Всего выдано порций: </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плова – 70</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салата свекольного – 70</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- 1 кг (1000 г)</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с отходами – 10 кг (10000 г)</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Вычисления</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07000"/>
              </a:lnSpc>
              <a:buFont typeface="+mj-lt"/>
              <a:buAutoNum type="arabicParenR"/>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Х=(250*70)+(80*70) = 17500+5600=23100 г. </a:t>
            </a:r>
            <a:endParaRPr lang="ru-KZ"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arenR"/>
              <a:tabLst>
                <a:tab pos="457200" algn="l"/>
              </a:tabLst>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У (вес отходов) = 10 кг-1 кг = 9 кг = 9000 г </a:t>
            </a:r>
            <a:endParaRPr lang="ru-KZ"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arenR"/>
            </a:pP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Индекс </a:t>
            </a:r>
            <a:r>
              <a:rPr lang="ru-RU" dirty="0" err="1">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несъедаемости</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у</a:t>
            </a:r>
            <a:r>
              <a:rPr lang="en-US"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x </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100% = </a:t>
            </a:r>
            <a:r>
              <a:rPr lang="en-US"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9000 :</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23100)</a:t>
            </a:r>
            <a:r>
              <a:rPr lang="en-US"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x</a:t>
            </a:r>
            <a:r>
              <a:rPr lang="ru-RU"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100% = </a:t>
            </a:r>
            <a:r>
              <a:rPr lang="en-US"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40</a:t>
            </a:r>
            <a:r>
              <a:rPr lang="ru-RU"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KZ"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439CA92F-0EEF-4DB9-B787-9EA414E5902B}"/>
              </a:ext>
            </a:extLst>
          </p:cNvPr>
          <p:cNvSpPr txBox="1">
            <a:spLocks/>
          </p:cNvSpPr>
          <p:nvPr/>
        </p:nvSpPr>
        <p:spPr>
          <a:xfrm>
            <a:off x="2196446" y="115736"/>
            <a:ext cx="9012024" cy="736116"/>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200" b="1" dirty="0">
                <a:solidFill>
                  <a:schemeClr val="accent1">
                    <a:lumMod val="50000"/>
                  </a:schemeClr>
                </a:solidFill>
                <a:latin typeface="Times New Roman" panose="02020603050405020304" pitchFamily="18" charset="0"/>
                <a:cs typeface="Times New Roman" panose="02020603050405020304" pitchFamily="18" charset="0"/>
              </a:rPr>
              <a:t>Пример расчета индекса </a:t>
            </a:r>
            <a:r>
              <a:rPr lang="ru-RU" sz="3200"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KZ" sz="3200" b="1"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5A46FE5-B8FB-4E2D-8D6A-29DE94D78A71}"/>
              </a:ext>
            </a:extLst>
          </p:cNvPr>
          <p:cNvSpPr txBox="1"/>
          <p:nvPr/>
        </p:nvSpPr>
        <p:spPr>
          <a:xfrm>
            <a:off x="5769205" y="682169"/>
            <a:ext cx="5957740" cy="6070123"/>
          </a:xfrm>
          <a:prstGeom prst="rect">
            <a:avLst/>
          </a:prstGeom>
          <a:noFill/>
          <a:ln>
            <a:solidFill>
              <a:schemeClr val="tx2"/>
            </a:solidFill>
          </a:ln>
        </p:spPr>
        <p:txBody>
          <a:bodyPr wrap="square">
            <a:spAutoFit/>
          </a:bodyPr>
          <a:lstStyle/>
          <a:p>
            <a:pPr algn="just">
              <a:tabLst>
                <a:tab pos="457200" algn="l"/>
              </a:tabLst>
            </a:pPr>
            <a:r>
              <a:rPr lang="ru-RU" sz="1600" b="1" u="sng"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День 1</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Меню на день:</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Платное питание:</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Рассольник – 250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Плов – 200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Рагу – 300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 свекольный  - 90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 капустный  - 80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Всего выдано порций: </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рассольника - 5</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плова – 30</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рагу – 10</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салата свекольного – 20</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салата капустного – 5</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- 1 кг (1000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с отходами – 3 кг (3000 г)</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1600"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Вычисления</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KZ"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07000"/>
              </a:lnSpc>
              <a:buFont typeface="+mj-lt"/>
              <a:buAutoNum type="arabicParenR"/>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Х = (250*5)+(200*30)+(300*10)+(90*20)+(80*5) = 1250+6000+3000+1800+400 = 12450 г. </a:t>
            </a:r>
            <a:endParaRPr lang="ru-KZ"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buFont typeface="+mj-lt"/>
              <a:buAutoNum type="arabicParenR"/>
              <a:tabLst>
                <a:tab pos="457200" algn="l"/>
              </a:tabLst>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У (вес отходов) = 3 кг - 1 кг = 2 кг = 2000 г </a:t>
            </a:r>
            <a:endParaRPr lang="ru-KZ"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arenR"/>
            </a:pP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Индекс </a:t>
            </a:r>
            <a:r>
              <a:rPr lang="ru-RU" sz="1600" dirty="0" err="1">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несъедаемости</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у</a:t>
            </a:r>
            <a:r>
              <a:rPr lang="en-US"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х</a:t>
            </a:r>
            <a:r>
              <a:rPr lang="en-US"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x </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100% =</a:t>
            </a:r>
            <a:r>
              <a:rPr lang="en-US"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2000 : </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12450</a:t>
            </a:r>
            <a:r>
              <a:rPr lang="en-US"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x </a:t>
            </a:r>
            <a:r>
              <a:rPr lang="ru-RU" sz="16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100% = </a:t>
            </a:r>
            <a:r>
              <a:rPr lang="en-US" sz="1600"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16%</a:t>
            </a:r>
            <a:endParaRPr lang="ru-KZ" sz="160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3990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99E9FC63-BCEF-46FA-B54D-57549E651754}"/>
              </a:ext>
            </a:extLst>
          </p:cNvPr>
          <p:cNvGraphicFramePr>
            <a:graphicFrameLocks noGrp="1"/>
          </p:cNvGraphicFramePr>
          <p:nvPr>
            <p:extLst>
              <p:ext uri="{D42A27DB-BD31-4B8C-83A1-F6EECF244321}">
                <p14:modId xmlns:p14="http://schemas.microsoft.com/office/powerpoint/2010/main" val="827202286"/>
              </p:ext>
            </p:extLst>
          </p:nvPr>
        </p:nvGraphicFramePr>
        <p:xfrm>
          <a:off x="2855640" y="1101864"/>
          <a:ext cx="5671140" cy="1950720"/>
        </p:xfrm>
        <a:graphic>
          <a:graphicData uri="http://schemas.openxmlformats.org/drawingml/2006/table">
            <a:tbl>
              <a:tblPr firstRow="1" firstCol="1" bandRow="1"/>
              <a:tblGrid>
                <a:gridCol w="2204372">
                  <a:extLst>
                    <a:ext uri="{9D8B030D-6E8A-4147-A177-3AD203B41FA5}">
                      <a16:colId xmlns:a16="http://schemas.microsoft.com/office/drawing/2014/main" val="3075942060"/>
                    </a:ext>
                  </a:extLst>
                </a:gridCol>
                <a:gridCol w="1733384">
                  <a:extLst>
                    <a:ext uri="{9D8B030D-6E8A-4147-A177-3AD203B41FA5}">
                      <a16:colId xmlns:a16="http://schemas.microsoft.com/office/drawing/2014/main" val="2750257089"/>
                    </a:ext>
                  </a:extLst>
                </a:gridCol>
                <a:gridCol w="1733384">
                  <a:extLst>
                    <a:ext uri="{9D8B030D-6E8A-4147-A177-3AD203B41FA5}">
                      <a16:colId xmlns:a16="http://schemas.microsoft.com/office/drawing/2014/main" val="3396280905"/>
                    </a:ext>
                  </a:extLst>
                </a:gridCol>
              </a:tblGrid>
              <a:tr h="473772">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Блюда</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Выход блюд</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Кол-во выданных порций</a:t>
                      </a:r>
                      <a:endParaRPr lang="ru-KZ"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4634085"/>
                  </a:ext>
                </a:extLst>
              </a:tr>
              <a:tr h="236886">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Салат</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60</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333</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5774085"/>
                  </a:ext>
                </a:extLst>
              </a:tr>
              <a:tr h="236886">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Судак с соусом </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125</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333</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3639318"/>
                  </a:ext>
                </a:extLst>
              </a:tr>
              <a:tr h="236886">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Рис</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100</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333</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6970267"/>
                  </a:ext>
                </a:extLst>
              </a:tr>
              <a:tr h="236886">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1600" spc="10" dirty="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Хлеб</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20</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333</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8601187"/>
                  </a:ext>
                </a:extLst>
              </a:tr>
              <a:tr h="236886">
                <a:tc>
                  <a:txBody>
                    <a:bodyPr/>
                    <a:lstStyle/>
                    <a:p>
                      <a:pPr algn="just">
                        <a:tabLst>
                          <a:tab pos="457200" algn="l"/>
                        </a:tabLst>
                      </a:pPr>
                      <a:r>
                        <a:rPr lang="ru-RU"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kern="1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9273354"/>
                  </a:ext>
                </a:extLst>
              </a:tr>
              <a:tr h="236886">
                <a:tc>
                  <a:txBody>
                    <a:bodyPr/>
                    <a:lstStyle/>
                    <a:p>
                      <a:pPr algn="just">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итого</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tabLst>
                          <a:tab pos="457200" algn="l"/>
                        </a:tabLs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101,56 кг</a:t>
                      </a:r>
                      <a:endParaRPr lang="ru-KZ" sz="1600" kern="100" dirty="0">
                        <a:solidFill>
                          <a:schemeClr val="accent1">
                            <a:lumMod val="50000"/>
                          </a:schemeClr>
                        </a:solidFill>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tabLst>
                          <a:tab pos="457200" algn="l"/>
                        </a:tabLst>
                      </a:pPr>
                      <a:r>
                        <a:rPr lang="ru-RU" sz="12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0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9432352"/>
                  </a:ext>
                </a:extLst>
              </a:tr>
            </a:tbl>
          </a:graphicData>
        </a:graphic>
      </p:graphicFrame>
      <p:graphicFrame>
        <p:nvGraphicFramePr>
          <p:cNvPr id="3" name="Таблица 2">
            <a:extLst>
              <a:ext uri="{FF2B5EF4-FFF2-40B4-BE49-F238E27FC236}">
                <a16:creationId xmlns:a16="http://schemas.microsoft.com/office/drawing/2014/main" id="{52146E79-ED26-42DC-902D-60AE94AC37CB}"/>
              </a:ext>
            </a:extLst>
          </p:cNvPr>
          <p:cNvGraphicFramePr>
            <a:graphicFrameLocks noGrp="1"/>
          </p:cNvGraphicFramePr>
          <p:nvPr>
            <p:extLst>
              <p:ext uri="{D42A27DB-BD31-4B8C-83A1-F6EECF244321}">
                <p14:modId xmlns:p14="http://schemas.microsoft.com/office/powerpoint/2010/main" val="799433165"/>
              </p:ext>
            </p:extLst>
          </p:nvPr>
        </p:nvGraphicFramePr>
        <p:xfrm>
          <a:off x="2511432" y="3424406"/>
          <a:ext cx="6968945" cy="3009634"/>
        </p:xfrm>
        <a:graphic>
          <a:graphicData uri="http://schemas.openxmlformats.org/drawingml/2006/table">
            <a:tbl>
              <a:tblPr firstRow="1" firstCol="1" bandRow="1"/>
              <a:tblGrid>
                <a:gridCol w="1998468">
                  <a:extLst>
                    <a:ext uri="{9D8B030D-6E8A-4147-A177-3AD203B41FA5}">
                      <a16:colId xmlns:a16="http://schemas.microsoft.com/office/drawing/2014/main" val="1081792158"/>
                    </a:ext>
                  </a:extLst>
                </a:gridCol>
                <a:gridCol w="1573362">
                  <a:extLst>
                    <a:ext uri="{9D8B030D-6E8A-4147-A177-3AD203B41FA5}">
                      <a16:colId xmlns:a16="http://schemas.microsoft.com/office/drawing/2014/main" val="3581697500"/>
                    </a:ext>
                  </a:extLst>
                </a:gridCol>
                <a:gridCol w="1986322">
                  <a:extLst>
                    <a:ext uri="{9D8B030D-6E8A-4147-A177-3AD203B41FA5}">
                      <a16:colId xmlns:a16="http://schemas.microsoft.com/office/drawing/2014/main" val="2286571003"/>
                    </a:ext>
                  </a:extLst>
                </a:gridCol>
                <a:gridCol w="1410793">
                  <a:extLst>
                    <a:ext uri="{9D8B030D-6E8A-4147-A177-3AD203B41FA5}">
                      <a16:colId xmlns:a16="http://schemas.microsoft.com/office/drawing/2014/main" val="653044394"/>
                    </a:ext>
                  </a:extLst>
                </a:gridCol>
              </a:tblGrid>
              <a:tr h="255166">
                <a:tc>
                  <a:txBody>
                    <a:bodyPr/>
                    <a:lstStyle/>
                    <a:p>
                      <a:pPr marL="457200" algn="just">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Контейнер 1</a:t>
                      </a:r>
                      <a:endParaRPr lang="ru-KZ" sz="1600" kern="10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Контейнер 2</a:t>
                      </a:r>
                      <a:endParaRPr lang="ru-KZ" sz="1600" kern="10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Контейнер 3</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2009544"/>
                  </a:ext>
                </a:extLst>
              </a:tr>
              <a:tr h="586175">
                <a:tc>
                  <a:txBody>
                    <a:bodyPr/>
                    <a:lstStyle/>
                    <a:p>
                      <a:pPr marL="0" indent="0" algn="l">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Вес пустого контейнера </a:t>
                      </a: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1,1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 кг</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1744136"/>
                  </a:ext>
                </a:extLst>
              </a:tr>
              <a:tr h="520813">
                <a:tc>
                  <a:txBody>
                    <a:bodyPr/>
                    <a:lstStyle/>
                    <a:p>
                      <a:pPr marL="0" indent="0" algn="l">
                        <a:lnSpc>
                          <a:spcPct val="107000"/>
                        </a:lnSpc>
                        <a:spcAft>
                          <a:spcPts val="800"/>
                        </a:spcAft>
                        <a:tabLs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Вес контейнера с отходами </a:t>
                      </a: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6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7,1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6 кг</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7772012"/>
                  </a:ext>
                </a:extLst>
              </a:tr>
              <a:tr h="520813">
                <a:tc>
                  <a:txBody>
                    <a:bodyPr/>
                    <a:lstStyle/>
                    <a:p>
                      <a:pPr marL="0" indent="0" algn="l">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Чистый вес отходов</a:t>
                      </a: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5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6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ru-RU"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5 кг</a:t>
                      </a:r>
                      <a:endParaRPr lang="ru-KZ" sz="1600" kern="100"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1609438"/>
                  </a:ext>
                </a:extLst>
              </a:tr>
              <a:tr h="253869">
                <a:tc>
                  <a:txBody>
                    <a:bodyPr/>
                    <a:lstStyle/>
                    <a:p>
                      <a:pPr marL="0" indent="0" algn="l">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Вес всех отходов</a:t>
                      </a:r>
                    </a:p>
                    <a:p>
                      <a:pPr marL="0" indent="0" algn="l">
                        <a:lnSpc>
                          <a:spcPct val="107000"/>
                        </a:lnSpc>
                        <a:spcAft>
                          <a:spcPts val="800"/>
                        </a:spcAft>
                      </a:pP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16 кг</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KZ"/>
                    </a:p>
                  </a:txBody>
                  <a:tcPr/>
                </a:tc>
                <a:tc hMerge="1">
                  <a:txBody>
                    <a:bodyPr/>
                    <a:lstStyle/>
                    <a:p>
                      <a:endParaRPr lang="ru-KZ"/>
                    </a:p>
                  </a:txBody>
                  <a:tcPr/>
                </a:tc>
                <a:extLst>
                  <a:ext uri="{0D108BD9-81ED-4DB2-BD59-A6C34878D82A}">
                    <a16:rowId xmlns:a16="http://schemas.microsoft.com/office/drawing/2014/main" val="3319621576"/>
                  </a:ext>
                </a:extLst>
              </a:tr>
              <a:tr h="520813">
                <a:tc>
                  <a:txBody>
                    <a:bodyPr/>
                    <a:lstStyle/>
                    <a:p>
                      <a:pPr marL="0" indent="0" algn="l">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Индекс </a:t>
                      </a:r>
                      <a:r>
                        <a:rPr lang="ru-RU" sz="1600" kern="100" dirty="0" err="1">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несъедаемости</a:t>
                      </a:r>
                      <a:endParaRPr lang="ru-KZ" sz="1600" kern="100" dirty="0">
                        <a:solidFill>
                          <a:schemeClr val="accent5">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07000"/>
                        </a:lnSpc>
                        <a:spcAft>
                          <a:spcPts val="800"/>
                        </a:spcAft>
                      </a:pPr>
                      <a:r>
                        <a:rPr lang="ru-RU"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16%</a:t>
                      </a:r>
                      <a:endParaRPr lang="ru-KZ" sz="1600" kern="100" dirty="0">
                        <a:solidFill>
                          <a:schemeClr val="accent5">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KZ"/>
                    </a:p>
                  </a:txBody>
                  <a:tcPr/>
                </a:tc>
                <a:tc hMerge="1">
                  <a:txBody>
                    <a:bodyPr/>
                    <a:lstStyle/>
                    <a:p>
                      <a:endParaRPr lang="ru-KZ"/>
                    </a:p>
                  </a:txBody>
                  <a:tcPr/>
                </a:tc>
                <a:extLst>
                  <a:ext uri="{0D108BD9-81ED-4DB2-BD59-A6C34878D82A}">
                    <a16:rowId xmlns:a16="http://schemas.microsoft.com/office/drawing/2014/main" val="3828848150"/>
                  </a:ext>
                </a:extLst>
              </a:tr>
            </a:tbl>
          </a:graphicData>
        </a:graphic>
      </p:graphicFrame>
      <p:sp>
        <p:nvSpPr>
          <p:cNvPr id="4" name="Rectangle 1">
            <a:extLst>
              <a:ext uri="{FF2B5EF4-FFF2-40B4-BE49-F238E27FC236}">
                <a16:creationId xmlns:a16="http://schemas.microsoft.com/office/drawing/2014/main" id="{133F249E-BD38-425B-9730-2E7153FC4866}"/>
              </a:ext>
            </a:extLst>
          </p:cNvPr>
          <p:cNvSpPr>
            <a:spLocks noChangeArrowheads="1"/>
          </p:cNvSpPr>
          <p:nvPr/>
        </p:nvSpPr>
        <p:spPr bwMode="auto">
          <a:xfrm>
            <a:off x="1583703" y="246221"/>
            <a:ext cx="8983744"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ru-RU" altLang="ru-KZ" sz="3200" b="1" dirty="0">
                <a:solidFill>
                  <a:schemeClr val="accent1">
                    <a:lumMod val="50000"/>
                  </a:schemeClr>
                </a:solidFill>
                <a:latin typeface="Times New Roman" panose="02020603050405020304" pitchFamily="18" charset="0"/>
                <a:cs typeface="Times New Roman" panose="02020603050405020304" pitchFamily="18" charset="0"/>
              </a:rPr>
              <a:t>Регистрация расчетов индекса </a:t>
            </a:r>
            <a:r>
              <a:rPr lang="ru-RU" altLang="ru-KZ" sz="3200"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RU" altLang="ru-KZ" sz="3200" b="1" dirty="0">
              <a:solidFill>
                <a:schemeClr val="accent1">
                  <a:lumMod val="50000"/>
                </a:schemeClr>
              </a:solidFill>
              <a:latin typeface="Times New Roman" panose="02020603050405020304" pitchFamily="18" charset="0"/>
              <a:cs typeface="Times New Roman" panose="02020603050405020304" pitchFamily="18" charset="0"/>
            </a:endParaRPr>
          </a:p>
          <a:p>
            <a:endParaRPr lang="ru-RU" altLang="ru-KZ" dirty="0"/>
          </a:p>
        </p:txBody>
      </p:sp>
    </p:spTree>
    <p:extLst>
      <p:ext uri="{BB962C8B-B14F-4D97-AF65-F5344CB8AC3E}">
        <p14:creationId xmlns:p14="http://schemas.microsoft.com/office/powerpoint/2010/main" val="1631995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Question free icon">
            <a:extLst>
              <a:ext uri="{FF2B5EF4-FFF2-40B4-BE49-F238E27FC236}">
                <a16:creationId xmlns:a16="http://schemas.microsoft.com/office/drawing/2014/main" id="{06DF9DEA-7D3B-41F5-B1A8-72B47D6DDB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185" y="901561"/>
            <a:ext cx="2410505" cy="241050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3" descr="Raised hand outline">
            <a:extLst>
              <a:ext uri="{FF2B5EF4-FFF2-40B4-BE49-F238E27FC236}">
                <a16:creationId xmlns:a16="http://schemas.microsoft.com/office/drawing/2014/main" id="{690A783E-A6EC-4185-97D8-80D45D08A8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185" y="3750075"/>
            <a:ext cx="2573564" cy="2573564"/>
          </a:xfrm>
          <a:prstGeom prst="rect">
            <a:avLst/>
          </a:prstGeom>
        </p:spPr>
      </p:pic>
      <p:sp>
        <p:nvSpPr>
          <p:cNvPr id="7" name="Rectangle 1">
            <a:extLst>
              <a:ext uri="{FF2B5EF4-FFF2-40B4-BE49-F238E27FC236}">
                <a16:creationId xmlns:a16="http://schemas.microsoft.com/office/drawing/2014/main" id="{AAF3D124-1A50-4FD1-9235-7D16D380F578}"/>
              </a:ext>
            </a:extLst>
          </p:cNvPr>
          <p:cNvSpPr>
            <a:spLocks noChangeArrowheads="1"/>
          </p:cNvSpPr>
          <p:nvPr/>
        </p:nvSpPr>
        <p:spPr bwMode="auto">
          <a:xfrm>
            <a:off x="2583828" y="165623"/>
            <a:ext cx="8983744"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ru-RU" altLang="ru-KZ" sz="3200" b="1" dirty="0">
                <a:solidFill>
                  <a:schemeClr val="accent1">
                    <a:lumMod val="50000"/>
                  </a:schemeClr>
                </a:solidFill>
                <a:latin typeface="Times New Roman" panose="02020603050405020304" pitchFamily="18" charset="0"/>
                <a:cs typeface="Times New Roman" panose="02020603050405020304" pitchFamily="18" charset="0"/>
              </a:rPr>
              <a:t>Рассчитайте индекс </a:t>
            </a:r>
            <a:r>
              <a:rPr lang="ru-RU" altLang="ru-KZ" sz="3200" b="1" dirty="0" err="1">
                <a:solidFill>
                  <a:schemeClr val="accent1">
                    <a:lumMod val="50000"/>
                  </a:schemeClr>
                </a:solidFill>
                <a:latin typeface="Times New Roman" panose="02020603050405020304" pitchFamily="18" charset="0"/>
                <a:cs typeface="Times New Roman" panose="02020603050405020304" pitchFamily="18" charset="0"/>
              </a:rPr>
              <a:t>несъедаемости</a:t>
            </a:r>
            <a:endParaRPr lang="ru-RU" altLang="ru-KZ" sz="3200" b="1" dirty="0">
              <a:solidFill>
                <a:schemeClr val="accent1">
                  <a:lumMod val="50000"/>
                </a:schemeClr>
              </a:solidFill>
              <a:latin typeface="Times New Roman" panose="02020603050405020304" pitchFamily="18" charset="0"/>
              <a:cs typeface="Times New Roman" panose="02020603050405020304" pitchFamily="18" charset="0"/>
            </a:endParaRPr>
          </a:p>
          <a:p>
            <a:endParaRPr lang="ru-RU" altLang="ru-KZ" dirty="0"/>
          </a:p>
        </p:txBody>
      </p:sp>
      <p:sp>
        <p:nvSpPr>
          <p:cNvPr id="8" name="TextBox 7">
            <a:extLst>
              <a:ext uri="{FF2B5EF4-FFF2-40B4-BE49-F238E27FC236}">
                <a16:creationId xmlns:a16="http://schemas.microsoft.com/office/drawing/2014/main" id="{2DE27608-94EE-4BDA-92C2-3CB97B55C2D5}"/>
              </a:ext>
            </a:extLst>
          </p:cNvPr>
          <p:cNvSpPr txBox="1"/>
          <p:nvPr/>
        </p:nvSpPr>
        <p:spPr>
          <a:xfrm>
            <a:off x="4298669" y="1152399"/>
            <a:ext cx="4977305" cy="5539978"/>
          </a:xfrm>
          <a:prstGeom prst="rect">
            <a:avLst/>
          </a:prstGeom>
          <a:noFill/>
          <a:ln>
            <a:solidFill>
              <a:schemeClr val="accent1">
                <a:lumMod val="50000"/>
              </a:schemeClr>
            </a:solidFill>
          </a:ln>
        </p:spPr>
        <p:txBody>
          <a:bodyPr wrap="square">
            <a:spAutoFit/>
          </a:bodyPr>
          <a:lstStyle/>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Меню на день:</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Лагман – 250 г</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 свежий  - 80 г</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Всего выдано порций: </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лагмана – 60</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салата свежего – 60</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KZ"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- 1 кг </a:t>
            </a: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Вес емкости с отходами – 5 кг</a:t>
            </a: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tabLst>
                <a:tab pos="457200" algn="l"/>
              </a:tabLst>
            </a:pP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Индекс </a:t>
            </a:r>
            <a:r>
              <a:rPr lang="ru-RU" sz="2400" dirty="0" err="1">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несъедаемости</a:t>
            </a:r>
            <a:r>
              <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 - ? </a:t>
            </a:r>
          </a:p>
          <a:p>
            <a:pPr algn="just">
              <a:tabLst>
                <a:tab pos="457200" algn="l"/>
              </a:tabLst>
            </a:pPr>
            <a:endPar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endParaRPr lang="ru-RU" sz="24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tabLst>
                <a:tab pos="457200" algn="l"/>
              </a:tabLst>
            </a:pPr>
            <a:endParaRPr lang="ru-KZ"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6976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A15CF5-470E-4E5B-B86F-C21AA4E01022}"/>
              </a:ext>
            </a:extLst>
          </p:cNvPr>
          <p:cNvSpPr txBox="1"/>
          <p:nvPr/>
        </p:nvSpPr>
        <p:spPr>
          <a:xfrm>
            <a:off x="2296605" y="1692732"/>
            <a:ext cx="7557940" cy="3970318"/>
          </a:xfrm>
          <a:prstGeom prst="rect">
            <a:avLst/>
          </a:prstGeom>
          <a:noFill/>
        </p:spPr>
        <p:txBody>
          <a:bodyPr wrap="square">
            <a:spAutoFit/>
          </a:bodyPr>
          <a:lstStyle/>
          <a:p>
            <a:r>
              <a:rPr lang="ru-RU" sz="2800" b="0" i="0" dirty="0">
                <a:solidFill>
                  <a:schemeClr val="accent5">
                    <a:lumMod val="50000"/>
                  </a:schemeClr>
                </a:solidFill>
                <a:effectLst/>
                <a:latin typeface="Times New Roman" panose="02020603050405020304" pitchFamily="18" charset="0"/>
                <a:cs typeface="Times New Roman" panose="02020603050405020304" pitchFamily="18" charset="0"/>
              </a:rPr>
              <a:t>менее 10 % - индекс оптимальный</a:t>
            </a:r>
          </a:p>
          <a:p>
            <a:endParaRPr lang="ru-RU" sz="2800" b="0" i="0" dirty="0">
              <a:solidFill>
                <a:schemeClr val="accent5">
                  <a:lumMod val="50000"/>
                </a:schemeClr>
              </a:solidFill>
              <a:effectLst/>
              <a:latin typeface="Times New Roman" panose="02020603050405020304" pitchFamily="18" charset="0"/>
              <a:cs typeface="Times New Roman" panose="02020603050405020304" pitchFamily="18" charset="0"/>
            </a:endParaRPr>
          </a:p>
          <a:p>
            <a:r>
              <a:rPr lang="ru-RU" sz="2800" b="0" i="0" dirty="0">
                <a:solidFill>
                  <a:schemeClr val="accent5">
                    <a:lumMod val="50000"/>
                  </a:schemeClr>
                </a:solidFill>
                <a:effectLst/>
                <a:latin typeface="Times New Roman" panose="02020603050405020304" pitchFamily="18" charset="0"/>
                <a:cs typeface="Times New Roman" panose="02020603050405020304" pitchFamily="18" charset="0"/>
              </a:rPr>
              <a:t>10-30 % - индекс в зоне риска, который требует контроля за организацией питания и анализа действующего меню</a:t>
            </a:r>
          </a:p>
          <a:p>
            <a:endParaRPr lang="ru-RU" sz="2800" b="0" i="0" dirty="0">
              <a:solidFill>
                <a:schemeClr val="accent5">
                  <a:lumMod val="50000"/>
                </a:schemeClr>
              </a:solidFill>
              <a:effectLst/>
              <a:latin typeface="Times New Roman" panose="02020603050405020304" pitchFamily="18" charset="0"/>
              <a:cs typeface="Times New Roman" panose="02020603050405020304" pitchFamily="18" charset="0"/>
            </a:endParaRPr>
          </a:p>
          <a:p>
            <a:r>
              <a:rPr lang="ru-RU" sz="2800" b="0" i="0" dirty="0">
                <a:solidFill>
                  <a:schemeClr val="accent5">
                    <a:lumMod val="50000"/>
                  </a:schemeClr>
                </a:solidFill>
                <a:effectLst/>
                <a:latin typeface="Times New Roman" panose="02020603050405020304" pitchFamily="18" charset="0"/>
                <a:cs typeface="Times New Roman" panose="02020603050405020304" pitchFamily="18" charset="0"/>
              </a:rPr>
              <a:t>более 30 % - индекс в зоне высокого риска, который требует безотлагательных мер по оценке выдаваемой пищи и коррекции меню</a:t>
            </a:r>
            <a:endParaRPr lang="ru-KZ" sz="2800"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4" name="Rectangle 1">
            <a:extLst>
              <a:ext uri="{FF2B5EF4-FFF2-40B4-BE49-F238E27FC236}">
                <a16:creationId xmlns:a16="http://schemas.microsoft.com/office/drawing/2014/main" id="{4FB64B7E-E583-44C1-A35C-96D515AA6208}"/>
              </a:ext>
            </a:extLst>
          </p:cNvPr>
          <p:cNvSpPr>
            <a:spLocks noChangeArrowheads="1"/>
          </p:cNvSpPr>
          <p:nvPr/>
        </p:nvSpPr>
        <p:spPr bwMode="auto">
          <a:xfrm>
            <a:off x="1583703" y="138499"/>
            <a:ext cx="898374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algn="ctr"/>
            <a:r>
              <a:rPr lang="ru-RU" sz="3200" b="1" dirty="0">
                <a:solidFill>
                  <a:schemeClr val="accent5">
                    <a:lumMod val="50000"/>
                  </a:schemeClr>
                </a:solidFill>
                <a:latin typeface="Times New Roman" panose="02020603050405020304" pitchFamily="18" charset="0"/>
                <a:cs typeface="Times New Roman" panose="02020603050405020304" pitchFamily="18" charset="0"/>
              </a:rPr>
              <a:t>Интерпретация результатов измерения индекса </a:t>
            </a:r>
            <a:r>
              <a:rPr lang="ru-RU" sz="3200" b="1" dirty="0" err="1">
                <a:solidFill>
                  <a:schemeClr val="accent5">
                    <a:lumMod val="50000"/>
                  </a:schemeClr>
                </a:solidFill>
                <a:latin typeface="Times New Roman" panose="02020603050405020304" pitchFamily="18" charset="0"/>
                <a:cs typeface="Times New Roman" panose="02020603050405020304" pitchFamily="18" charset="0"/>
              </a:rPr>
              <a:t>несъедаемости</a:t>
            </a:r>
            <a:endParaRPr lang="ru-RU" altLang="ru-KZ" b="1"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771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58B1E9-01C0-4910-9F5E-0331FA46D40F}"/>
              </a:ext>
            </a:extLst>
          </p:cNvPr>
          <p:cNvSpPr>
            <a:spLocks noGrp="1"/>
          </p:cNvSpPr>
          <p:nvPr>
            <p:ph type="title"/>
          </p:nvPr>
        </p:nvSpPr>
        <p:spPr>
          <a:xfrm>
            <a:off x="2158738" y="404664"/>
            <a:ext cx="6909063" cy="864096"/>
          </a:xfrm>
        </p:spPr>
        <p:txBody>
          <a:bodyPr>
            <a:normAutofit fontScale="90000"/>
          </a:bodyPr>
          <a:lstStyle/>
          <a:p>
            <a:pPr algn="ctr">
              <a:lnSpc>
                <a:spcPct val="100000"/>
              </a:lnSpc>
            </a:pPr>
            <a:r>
              <a:rPr lang="ru-RU" b="1" dirty="0">
                <a:solidFill>
                  <a:schemeClr val="accent5">
                    <a:lumMod val="50000"/>
                  </a:schemeClr>
                </a:solidFill>
                <a:latin typeface="Times New Roman" panose="02020603050405020304" pitchFamily="18" charset="0"/>
                <a:cs typeface="Times New Roman" panose="02020603050405020304" pitchFamily="18" charset="0"/>
              </a:rPr>
              <a:t>Контроль качества питания Суточные пробы</a:t>
            </a:r>
            <a:endParaRPr lang="ru-KZ" b="1" dirty="0">
              <a:solidFill>
                <a:schemeClr val="accent5">
                  <a:lumMod val="50000"/>
                </a:schemeClr>
              </a:solidFill>
              <a:latin typeface="Times New Roman" panose="02020603050405020304" pitchFamily="18" charset="0"/>
              <a:cs typeface="Times New Roman" panose="02020603050405020304" pitchFamily="18" charset="0"/>
            </a:endParaRPr>
          </a:p>
        </p:txBody>
      </p:sp>
      <p:pic>
        <p:nvPicPr>
          <p:cNvPr id="4" name="Picture 6" descr="Микс овощной Вкусные истории Мороковь Сельдерей ломтики 140г - купить с  доставкой в Vprok.ru Перекрёсток по цене 159.00 руб.">
            <a:extLst>
              <a:ext uri="{FF2B5EF4-FFF2-40B4-BE49-F238E27FC236}">
                <a16:creationId xmlns:a16="http://schemas.microsoft.com/office/drawing/2014/main" id="{775F611D-1A52-4350-9C52-3A2AD83DA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909" y="2026547"/>
            <a:ext cx="2736304" cy="302433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C937ED1-44C1-4799-B9A6-631ED3D98CFB}"/>
              </a:ext>
            </a:extLst>
          </p:cNvPr>
          <p:cNvSpPr txBox="1"/>
          <p:nvPr/>
        </p:nvSpPr>
        <p:spPr>
          <a:xfrm>
            <a:off x="3989895" y="1423721"/>
            <a:ext cx="6706680" cy="4524315"/>
          </a:xfrm>
          <a:prstGeom prst="rect">
            <a:avLst/>
          </a:prstGeom>
          <a:noFill/>
        </p:spPr>
        <p:txBody>
          <a:bodyPr wrap="square">
            <a:spAutoFit/>
          </a:bodyPr>
          <a:lstStyle/>
          <a:p>
            <a:pPr indent="450850" algn="just"/>
            <a:r>
              <a:rPr lang="ru-RU" sz="1800" dirty="0">
                <a:solidFill>
                  <a:schemeClr val="accent5">
                    <a:lumMod val="50000"/>
                  </a:schemeClr>
                </a:solidFill>
                <a:latin typeface="Times New Roman" panose="02020603050405020304" pitchFamily="18" charset="0"/>
                <a:ea typeface="Times New Roman" panose="02020603050405020304" pitchFamily="18" charset="0"/>
              </a:rPr>
              <a:t>Суточные пробы каждой партии всех приготовленных блюд оставляются ежедневно. </a:t>
            </a:r>
          </a:p>
          <a:p>
            <a:pPr indent="450850" algn="just"/>
            <a:r>
              <a:rPr lang="ru-RU" sz="1800" dirty="0">
                <a:solidFill>
                  <a:schemeClr val="accent5">
                    <a:lumMod val="50000"/>
                  </a:schemeClr>
                </a:solidFill>
                <a:latin typeface="Times New Roman" panose="02020603050405020304" pitchFamily="18" charset="0"/>
                <a:ea typeface="Times New Roman" panose="02020603050405020304" pitchFamily="18" charset="0"/>
              </a:rPr>
              <a:t>Отбор суточной пробы осуществляется назначенным ответственным лицом (персоналом) пищеблока с использованием обеззараженного инвентаря в специально выделенные обеззараженные и промаркированные емкости (плотно закрывающиеся), предназначенные для контакта с пищевой продукцией отдельно для каждого блюда и (или) кулинарного изделия. </a:t>
            </a:r>
          </a:p>
          <a:p>
            <a:pPr indent="450850" algn="just"/>
            <a:r>
              <a:rPr lang="ru-RU" sz="1800" dirty="0">
                <a:solidFill>
                  <a:schemeClr val="accent5">
                    <a:lumMod val="50000"/>
                  </a:schemeClr>
                </a:solidFill>
                <a:latin typeface="Times New Roman" panose="02020603050405020304" pitchFamily="18" charset="0"/>
                <a:ea typeface="Times New Roman" panose="02020603050405020304" pitchFamily="18" charset="0"/>
              </a:rPr>
              <a:t>Порционные блюда, кулинарные изделия оставляются поштучно, целиком в объеме одной порции. </a:t>
            </a:r>
          </a:p>
          <a:p>
            <a:pPr indent="450850" algn="just"/>
            <a:r>
              <a:rPr lang="ru-RU" sz="1800" dirty="0">
                <a:solidFill>
                  <a:schemeClr val="accent5">
                    <a:lumMod val="50000"/>
                  </a:schemeClr>
                </a:solidFill>
                <a:latin typeface="Times New Roman" panose="02020603050405020304" pitchFamily="18" charset="0"/>
                <a:ea typeface="Times New Roman" panose="02020603050405020304" pitchFamily="18" charset="0"/>
              </a:rPr>
              <a:t>Холодные закуски, первые и третьи блюда (напитки), гарниры отбираются в количестве не менее 200 г. </a:t>
            </a:r>
          </a:p>
          <a:p>
            <a:pPr indent="450850" algn="just"/>
            <a:r>
              <a:rPr lang="ru-RU" sz="1800" dirty="0">
                <a:solidFill>
                  <a:schemeClr val="accent5">
                    <a:lumMod val="50000"/>
                  </a:schemeClr>
                </a:solidFill>
                <a:latin typeface="Times New Roman" panose="02020603050405020304" pitchFamily="18" charset="0"/>
                <a:ea typeface="Times New Roman" panose="02020603050405020304" pitchFamily="18" charset="0"/>
              </a:rPr>
              <a:t>Количество готовых и (или) поставляемых порций готовых блюд учитывает порции для органолептической оценки и суточной пробы.</a:t>
            </a:r>
            <a:endParaRPr lang="ru-KZ" sz="1800" dirty="0">
              <a:solidFill>
                <a:schemeClr val="accent5">
                  <a:lumMod val="50000"/>
                </a:scheme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545897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1291</Words>
  <Application>Microsoft Office PowerPoint</Application>
  <PresentationFormat>Широкоэкранный</PresentationFormat>
  <Paragraphs>152</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Расчет индекса несъедаемости и анализ качества питания (суточные пробы, органолептическая оценка)  Практическая сессия  </vt:lpstr>
      <vt:lpstr>Индекс несъедаемости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Контроль качества питания Суточные пробы</vt:lpstr>
      <vt:lpstr>Презентация PowerPoint</vt:lpstr>
      <vt:lpstr>Презентация PowerPoint</vt:lpstr>
      <vt:lpstr>Методика проведения органолептической оценки готовых блюд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Расчет индекса несъедаемости и анализ качества питания (суточные пробы, органолептическая оценка).  Практическая сессия:  </dc:title>
  <dc:creator>Academy of Preventive Medicine</dc:creator>
  <cp:lastModifiedBy>Academy of Preventive Medicine</cp:lastModifiedBy>
  <cp:revision>2</cp:revision>
  <dcterms:created xsi:type="dcterms:W3CDTF">2025-04-03T12:03:04Z</dcterms:created>
  <dcterms:modified xsi:type="dcterms:W3CDTF">2025-04-03T13:17:00Z</dcterms:modified>
</cp:coreProperties>
</file>