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69" r:id="rId4"/>
    <p:sldId id="257" r:id="rId5"/>
    <p:sldId id="683" r:id="rId6"/>
    <p:sldId id="371" r:id="rId7"/>
    <p:sldId id="370" r:id="rId8"/>
    <p:sldId id="681" r:id="rId9"/>
    <p:sldId id="680" r:id="rId10"/>
    <p:sldId id="682" r:id="rId11"/>
    <p:sldId id="346" r:id="rId12"/>
    <p:sldId id="372" r:id="rId13"/>
    <p:sldId id="355" r:id="rId14"/>
    <p:sldId id="282" r:id="rId15"/>
    <p:sldId id="326" r:id="rId16"/>
    <p:sldId id="375" r:id="rId17"/>
    <p:sldId id="685" r:id="rId18"/>
    <p:sldId id="374" r:id="rId19"/>
    <p:sldId id="376" r:id="rId20"/>
    <p:sldId id="373" r:id="rId21"/>
    <p:sldId id="379" r:id="rId22"/>
    <p:sldId id="380" r:id="rId23"/>
    <p:sldId id="340" r:id="rId24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AC021-FE61-47A4-9891-C6A98AFB4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A7A86E-9408-4B3D-9FB5-E837D13F0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C5BE6-E7AF-432B-8CC7-B4DAF89D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F57A-CCDF-4973-86CF-037F5411B699}" type="datetimeFigureOut">
              <a:rPr lang="ru-KZ" smtClean="0"/>
              <a:t>23.04.2025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E373C-DFF6-4D9A-8EB9-1B2153B63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2C717D-5975-466A-A56D-A8DC01ED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D4-68C7-4F50-8DAA-25AA12B882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9330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9B27D-EBD2-451F-A771-4F37EC10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0512EE-9E88-4583-89F8-D953D2D48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DE56F-2B11-4246-9934-A4AF6833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F57A-CCDF-4973-86CF-037F5411B699}" type="datetimeFigureOut">
              <a:rPr lang="ru-KZ" smtClean="0"/>
              <a:t>23.04.2025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8D45F6-65BF-456C-AB08-FC899085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A2536-B176-4F86-B703-EDDCD2AE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D4-68C7-4F50-8DAA-25AA12B882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508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9EBD68-A2E3-4D6D-9879-611EFF19D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F6EFFF-992A-42D8-A94B-DF440EEA3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C2DF7-95DD-4FE1-8C42-D5D8376A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F57A-CCDF-4973-86CF-037F5411B699}" type="datetimeFigureOut">
              <a:rPr lang="ru-KZ" smtClean="0"/>
              <a:t>23.04.2025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6DFAC-CF02-4F2E-9562-85CFB04F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B88710-1EEA-462D-AC2D-C10F1F0D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D4-68C7-4F50-8DAA-25AA12B882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76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49E0BE-84F6-094B-BBF2-726C47192B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Graphics here</a:t>
            </a:r>
          </a:p>
        </p:txBody>
      </p:sp>
    </p:spTree>
    <p:extLst>
      <p:ext uri="{BB962C8B-B14F-4D97-AF65-F5344CB8AC3E}">
        <p14:creationId xmlns:p14="http://schemas.microsoft.com/office/powerpoint/2010/main" val="333373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52904-588C-4B12-96FD-70670875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C290C-3DEC-43D7-9A70-6A09F168E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FA9E6-274C-4ED3-BEC8-F3600BC4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F57A-CCDF-4973-86CF-037F5411B699}" type="datetimeFigureOut">
              <a:rPr lang="ru-KZ" smtClean="0"/>
              <a:t>23.04.2025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9A4B1-6FE7-42DF-A3A7-95A9991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B3183-EC9C-4C2C-8A4F-D634DC2F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D4-68C7-4F50-8DAA-25AA12B882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7200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823BD-844C-4B16-896E-6562BC2D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8E3F63-6D55-4F8C-A564-C5A156648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813C99-D7CB-4355-A499-0D9AB494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F57A-CCDF-4973-86CF-037F5411B699}" type="datetimeFigureOut">
              <a:rPr lang="ru-KZ" smtClean="0"/>
              <a:t>23.04.2025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D11A2-538A-4726-8A0E-3C0F1BE8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1EFED-AB6C-458C-9F51-24E11670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D4-68C7-4F50-8DAA-25AA12B882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2445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A469B-3700-4B1E-AEEB-9E06E12E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2FFBFD-D82F-44AB-B3D6-A6F32BC4B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B2B85C-3BB8-4361-8F67-C54FD9203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33C122-84F4-48D6-918D-7475C520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F57A-CCDF-4973-86CF-037F5411B699}" type="datetimeFigureOut">
              <a:rPr lang="ru-KZ" smtClean="0"/>
              <a:t>23.04.2025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A0DC8C-7779-409B-BD4B-724169C4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3BC5D-2F08-4CE5-A510-E31F49C06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D4-68C7-4F50-8DAA-25AA12B882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4609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640EC-B4E0-416F-85EB-2FCC36C6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8C92A-C21C-4ABA-9CFF-E5FA3994B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FD5474-8985-4444-A0FC-C77B79785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178C9-03C5-426D-9E01-09E82D362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CC105A-31C8-4750-B8BF-27F819315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306E3C-F977-4604-B415-F95BBE0C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F57A-CCDF-4973-86CF-037F5411B699}" type="datetimeFigureOut">
              <a:rPr lang="ru-KZ" smtClean="0"/>
              <a:t>23.04.2025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6C8C2B-C0E0-4E87-8914-6E0D05C7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726525-AC00-47A9-BA96-E4178BBC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D4-68C7-4F50-8DAA-25AA12B882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4677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B4562-98A2-454D-9595-130D5FDC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93DDC2-51EB-4F6A-8A26-F65C2635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F57A-CCDF-4973-86CF-037F5411B699}" type="datetimeFigureOut">
              <a:rPr lang="ru-KZ" smtClean="0"/>
              <a:t>23.04.2025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586EB7-EB66-4986-ADE8-80A9C128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2B44F1-34BF-4EB9-8CB3-21CC6EF8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D4-68C7-4F50-8DAA-25AA12B882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2510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4F2023-4F53-481D-B10D-95D064DB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F57A-CCDF-4973-86CF-037F5411B699}" type="datetimeFigureOut">
              <a:rPr lang="ru-KZ" smtClean="0"/>
              <a:t>23.04.2025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8AD42C-3D57-415B-9BDC-E3AB3B8E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CBA627-A61C-46EB-9BB3-F826F8CD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D4-68C7-4F50-8DAA-25AA12B882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333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8AB25-417A-46FE-BC18-8E5279F2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43F94-E982-4416-A2A8-2DE1C878E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FF8E22-1083-4631-8D37-FFB8A8C1D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28207-C214-4C20-B83D-E23CA121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F57A-CCDF-4973-86CF-037F5411B699}" type="datetimeFigureOut">
              <a:rPr lang="ru-KZ" smtClean="0"/>
              <a:t>23.04.2025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445D45-523A-497D-927B-5DE7BF76F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A777EE-AAAE-4A02-9AC6-11CEB122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D4-68C7-4F50-8DAA-25AA12B882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680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66B04-F916-4DE9-873F-37EDC2B4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D8011D-CE31-44D7-B7C7-2B6D4967A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F15A7D-2F2F-489A-ADAE-5C07FB359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310EE1-7A56-4ABD-8AE3-8B923132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F57A-CCDF-4973-86CF-037F5411B699}" type="datetimeFigureOut">
              <a:rPr lang="ru-KZ" smtClean="0"/>
              <a:t>23.04.2025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8C21CF-2493-4E58-BFD9-2B9DE201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9B977E-833C-42ED-A04E-6EA65A6F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D4-68C7-4F50-8DAA-25AA12B882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7337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EDADA-2E18-4848-A410-063D3DA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059E51-FECD-4A77-BA8B-3371293FF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02D3-CAEC-4C0E-8190-242EC4811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F57A-CCDF-4973-86CF-037F5411B699}" type="datetimeFigureOut">
              <a:rPr lang="ru-KZ" smtClean="0"/>
              <a:t>23.04.2025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8B2AE-1911-4572-99ED-F45F7F334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4B48E-28AE-4A61-B262-D70671588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0FFD4-68C7-4F50-8DAA-25AA12B882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8342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3203F-7CE3-4874-8350-3292A3137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1921"/>
            <a:ext cx="9144000" cy="23876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243840" algn="l"/>
                <a:tab pos="1071880" algn="l"/>
              </a:tabLst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меню, замена продуктов и блюд, расчет питательной и энергетической ценности</a:t>
            </a:r>
            <a:br>
              <a:rPr lang="ru-KZ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Калькулятор содержания энергии и пищевых веществ в школьном меню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сессия </a:t>
            </a:r>
            <a:endParaRPr lang="ru-KZ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8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64401"/>
              </p:ext>
            </p:extLst>
          </p:nvPr>
        </p:nvGraphicFramePr>
        <p:xfrm>
          <a:off x="2958384" y="870170"/>
          <a:ext cx="8874731" cy="5673018"/>
        </p:xfrm>
        <a:graphic>
          <a:graphicData uri="http://schemas.openxmlformats.org/drawingml/2006/table">
            <a:tbl>
              <a:tblPr/>
              <a:tblGrid>
                <a:gridCol w="134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9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55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95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4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44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44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06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95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927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444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34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946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444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848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8803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62343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мясо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сметана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яйцо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ржан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мука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свекла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огурцы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говядина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репч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томат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сухофр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769043"/>
                  </a:ext>
                </a:extLst>
              </a:tr>
              <a:tr h="144000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 свекольный 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сыром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10/2,8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сыром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13/1,0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17/1,7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390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Котлеты мясные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10/2,8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13/0,3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17/0,2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Соус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968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Макароны отв.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36/10,1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47/0,94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54/0,54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Компот из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сухофр</a:t>
                      </a:r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968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ржано-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пшеничный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пшеничный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 11 час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11,58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3,23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156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 свекольный 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сыром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сыром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968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Котлеты мясные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Соус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7968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Макароны отв.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Компот из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сухофр</a:t>
                      </a:r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7968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ржано-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пшеничный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пшеничный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после 11.00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день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519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D3D7677-FD4D-4286-8481-39600D10CEE1}"/>
              </a:ext>
            </a:extLst>
          </p:cNvPr>
          <p:cNvSpPr txBox="1"/>
          <p:nvPr/>
        </p:nvSpPr>
        <p:spPr>
          <a:xfrm>
            <a:off x="3821804" y="-4522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Меню-раскладка</a:t>
            </a:r>
            <a:endParaRPr lang="ru-KZ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C0ACE-F484-469A-B633-CDB0BB396FB1}"/>
              </a:ext>
            </a:extLst>
          </p:cNvPr>
          <p:cNvSpPr txBox="1"/>
          <p:nvPr/>
        </p:nvSpPr>
        <p:spPr>
          <a:xfrm>
            <a:off x="3458004" y="503505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Меню-раскладка  на_____________2025 г</a:t>
            </a:r>
            <a:endParaRPr lang="ru-KZ" sz="1100" dirty="0"/>
          </a:p>
        </p:txBody>
      </p:sp>
      <p:pic>
        <p:nvPicPr>
          <p:cNvPr id="7" name="Picture 6" descr="Question free icon">
            <a:extLst>
              <a:ext uri="{FF2B5EF4-FFF2-40B4-BE49-F238E27FC236}">
                <a16:creationId xmlns:a16="http://schemas.microsoft.com/office/drawing/2014/main" id="{B63C4D9D-94A5-4FA2-B959-7C0E204A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6" y="357676"/>
            <a:ext cx="1774445" cy="177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3" descr="Raised hand outline">
            <a:extLst>
              <a:ext uri="{FF2B5EF4-FFF2-40B4-BE49-F238E27FC236}">
                <a16:creationId xmlns:a16="http://schemas.microsoft.com/office/drawing/2014/main" id="{A492367D-6F1F-40CD-9FEA-EC6647D7D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353" y="4725880"/>
            <a:ext cx="1894478" cy="1894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07697D-31A0-444E-9362-AA099C06F455}"/>
              </a:ext>
            </a:extLst>
          </p:cNvPr>
          <p:cNvSpPr txBox="1"/>
          <p:nvPr/>
        </p:nvSpPr>
        <p:spPr>
          <a:xfrm>
            <a:off x="604046" y="2274838"/>
            <a:ext cx="2061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хватает в меню раскладке и для чего это нужно?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9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49675"/>
              </p:ext>
            </p:extLst>
          </p:nvPr>
        </p:nvGraphicFramePr>
        <p:xfrm>
          <a:off x="1480009" y="1124032"/>
          <a:ext cx="9615433" cy="5649513"/>
        </p:xfrm>
        <a:graphic>
          <a:graphicData uri="http://schemas.openxmlformats.org/drawingml/2006/table">
            <a:tbl>
              <a:tblPr/>
              <a:tblGrid>
                <a:gridCol w="1457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5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2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0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7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5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69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07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07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15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0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67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319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09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69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319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506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207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62343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к-во чел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мясо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сметана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яйцо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ржан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мука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свекла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огурцы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говядина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репч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томат</a:t>
                      </a: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сухофр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769043"/>
                  </a:ext>
                </a:extLst>
              </a:tr>
              <a:tr h="70953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 свекольный 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сыром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10/2,8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сыром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13/0,3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17/0,2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390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Котлеты мясные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17/4,76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20/0,4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23/0,23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Соус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12/3,7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968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Макароны отв.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36/10,1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47/0,94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54/0,54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Компот из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сухофр</a:t>
                      </a:r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5/1,55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968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ржано-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пшеничный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пшеничный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 11 час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11,58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5,160</a:t>
                      </a:r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3,23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156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 свекольный 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сыром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10/2,5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сыром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13/0,4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7/0,07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968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Котлеты мясные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17/4,25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20/1,6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23/2,4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Соус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12/3,5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7968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Макароны отв.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36/9,0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47/1,4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54/0,54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Компот из </a:t>
                      </a:r>
                      <a:r>
                        <a:rPr lang="ru-RU" sz="10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сухофр</a:t>
                      </a:r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5/1,25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7968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ржано-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пшеничный</a:t>
                      </a:r>
                    </a:p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пшеничный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7968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после 11.00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10,94 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1,25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7,96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3,5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день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22,52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13,11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6,83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519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D3D7677-FD4D-4286-8481-39600D10CEE1}"/>
              </a:ext>
            </a:extLst>
          </p:cNvPr>
          <p:cNvSpPr txBox="1"/>
          <p:nvPr/>
        </p:nvSpPr>
        <p:spPr>
          <a:xfrm>
            <a:off x="3821804" y="-4522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меню-раскладки</a:t>
            </a:r>
            <a:endParaRPr lang="ru-KZ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C0ACE-F484-469A-B633-CDB0BB396FB1}"/>
              </a:ext>
            </a:extLst>
          </p:cNvPr>
          <p:cNvSpPr txBox="1"/>
          <p:nvPr/>
        </p:nvSpPr>
        <p:spPr>
          <a:xfrm>
            <a:off x="1685764" y="491431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Меню-раскладка  на_____________2025 г</a:t>
            </a:r>
            <a:endParaRPr lang="ru-KZ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B2F3D-3654-47D5-A844-093300E34F95}"/>
              </a:ext>
            </a:extLst>
          </p:cNvPr>
          <p:cNvSpPr txBox="1"/>
          <p:nvPr/>
        </p:nvSpPr>
        <p:spPr>
          <a:xfrm>
            <a:off x="9122979" y="801779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кол-во детей  - 600</a:t>
            </a:r>
            <a:endParaRPr lang="ru-KZ" sz="11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7039D-B939-492E-A4EC-33CDE18B4EA1}"/>
              </a:ext>
            </a:extLst>
          </p:cNvPr>
          <p:cNvSpPr txBox="1"/>
          <p:nvPr/>
        </p:nvSpPr>
        <p:spPr>
          <a:xfrm>
            <a:off x="4666593" y="360626"/>
            <a:ext cx="361159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Ответ: кол-во человек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8E469034-47B6-4651-A933-AB5FBD89B2FB}"/>
              </a:ext>
            </a:extLst>
          </p:cNvPr>
          <p:cNvSpPr/>
          <p:nvPr/>
        </p:nvSpPr>
        <p:spPr>
          <a:xfrm rot="21292773">
            <a:off x="3435520" y="761589"/>
            <a:ext cx="1461205" cy="37532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EBBB1BF9-6AD6-4E16-925B-04385867745E}"/>
              </a:ext>
            </a:extLst>
          </p:cNvPr>
          <p:cNvSpPr/>
          <p:nvPr/>
        </p:nvSpPr>
        <p:spPr>
          <a:xfrm rot="11282361">
            <a:off x="8151478" y="628906"/>
            <a:ext cx="997121" cy="4910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87E1F01-5DE0-4C40-A61E-DB0FF58BA471}"/>
              </a:ext>
            </a:extLst>
          </p:cNvPr>
          <p:cNvSpPr/>
          <p:nvPr/>
        </p:nvSpPr>
        <p:spPr>
          <a:xfrm>
            <a:off x="3731856" y="3789494"/>
            <a:ext cx="2601797" cy="395925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3D1BB47-84ED-4D52-89B1-CF3C1B94BCFD}"/>
              </a:ext>
            </a:extLst>
          </p:cNvPr>
          <p:cNvSpPr/>
          <p:nvPr/>
        </p:nvSpPr>
        <p:spPr>
          <a:xfrm>
            <a:off x="3730197" y="6366569"/>
            <a:ext cx="2838769" cy="504238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88023-1F1B-401B-9AA9-2A3EE1B7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210" y="-1"/>
            <a:ext cx="8079581" cy="6044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технологической карты блюда</a:t>
            </a:r>
            <a:endParaRPr lang="ru-KZ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7C4984-2866-4B64-BD26-10F4F69E3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263" y="583327"/>
            <a:ext cx="8065294" cy="413077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№ </a:t>
            </a:r>
            <a:br>
              <a:rPr lang="ru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Мясоовощная котлета с говядиной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Утверждаю________   руководитель </a:t>
            </a:r>
            <a:endParaRPr lang="ru-KZ" sz="1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0D5DB8E-E43D-4DD8-9D39-2EC97B38C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213670"/>
              </p:ext>
            </p:extLst>
          </p:nvPr>
        </p:nvGraphicFramePr>
        <p:xfrm>
          <a:off x="2179784" y="1571753"/>
          <a:ext cx="8095348" cy="2671745"/>
        </p:xfrm>
        <a:graphic>
          <a:graphicData uri="http://schemas.openxmlformats.org/drawingml/2006/table">
            <a:tbl>
              <a:tblPr/>
              <a:tblGrid>
                <a:gridCol w="3108033">
                  <a:extLst>
                    <a:ext uri="{9D8B030D-6E8A-4147-A177-3AD203B41FA5}">
                      <a16:colId xmlns:a16="http://schemas.microsoft.com/office/drawing/2014/main" val="3908743110"/>
                    </a:ext>
                  </a:extLst>
                </a:gridCol>
                <a:gridCol w="898727">
                  <a:extLst>
                    <a:ext uri="{9D8B030D-6E8A-4147-A177-3AD203B41FA5}">
                      <a16:colId xmlns:a16="http://schemas.microsoft.com/office/drawing/2014/main" val="615304960"/>
                    </a:ext>
                  </a:extLst>
                </a:gridCol>
                <a:gridCol w="892912">
                  <a:extLst>
                    <a:ext uri="{9D8B030D-6E8A-4147-A177-3AD203B41FA5}">
                      <a16:colId xmlns:a16="http://schemas.microsoft.com/office/drawing/2014/main" val="1857504882"/>
                    </a:ext>
                  </a:extLst>
                </a:gridCol>
                <a:gridCol w="863745">
                  <a:extLst>
                    <a:ext uri="{9D8B030D-6E8A-4147-A177-3AD203B41FA5}">
                      <a16:colId xmlns:a16="http://schemas.microsoft.com/office/drawing/2014/main" val="244672370"/>
                    </a:ext>
                  </a:extLst>
                </a:gridCol>
                <a:gridCol w="768877">
                  <a:extLst>
                    <a:ext uri="{9D8B030D-6E8A-4147-A177-3AD203B41FA5}">
                      <a16:colId xmlns:a16="http://schemas.microsoft.com/office/drawing/2014/main" val="1636919445"/>
                    </a:ext>
                  </a:extLst>
                </a:gridCol>
                <a:gridCol w="768298">
                  <a:extLst>
                    <a:ext uri="{9D8B030D-6E8A-4147-A177-3AD203B41FA5}">
                      <a16:colId xmlns:a16="http://schemas.microsoft.com/office/drawing/2014/main" val="2032292623"/>
                    </a:ext>
                  </a:extLst>
                </a:gridCol>
                <a:gridCol w="794756">
                  <a:extLst>
                    <a:ext uri="{9D8B030D-6E8A-4147-A177-3AD203B41FA5}">
                      <a16:colId xmlns:a16="http://schemas.microsoft.com/office/drawing/2014/main" val="505567053"/>
                    </a:ext>
                  </a:extLst>
                </a:gridCol>
              </a:tblGrid>
              <a:tr h="17179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продукта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Вес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брутто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Вес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нетто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Химический состав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Калорийность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049097"/>
                  </a:ext>
                </a:extLst>
              </a:tr>
              <a:tr h="876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Белки, г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Жиры, г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Углев, г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405339"/>
                  </a:ext>
                </a:extLst>
              </a:tr>
              <a:tr h="1531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Филе говядины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Кабачки сырые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 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Яйцо куриное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Подсолнечное масло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Йодированная соль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полуфабриката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64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1/6шт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378452"/>
                  </a:ext>
                </a:extLst>
              </a:tr>
              <a:tr h="263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88,4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52219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1912D35-CFC3-4631-8FB0-062FD8687B84}"/>
              </a:ext>
            </a:extLst>
          </p:cNvPr>
          <p:cNvGraphicFramePr>
            <a:graphicFrameLocks noGrp="1"/>
          </p:cNvGraphicFramePr>
          <p:nvPr/>
        </p:nvGraphicFramePr>
        <p:xfrm>
          <a:off x="2465041" y="4365104"/>
          <a:ext cx="7524835" cy="154264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044115">
                  <a:extLst>
                    <a:ext uri="{9D8B030D-6E8A-4147-A177-3AD203B41FA5}">
                      <a16:colId xmlns:a16="http://schemas.microsoft.com/office/drawing/2014/main" val="422821707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1871530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736656194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901665348"/>
                    </a:ext>
                  </a:extLst>
                </a:gridCol>
                <a:gridCol w="1026112">
                  <a:extLst>
                    <a:ext uri="{9D8B030D-6E8A-4147-A177-3AD203B41FA5}">
                      <a16:colId xmlns:a16="http://schemas.microsoft.com/office/drawing/2014/main" val="311571972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097859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06119808"/>
                    </a:ext>
                  </a:extLst>
                </a:gridCol>
              </a:tblGrid>
              <a:tr h="4572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Витамины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мкг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м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мкг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Пищевые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волокна г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65220"/>
                  </a:ext>
                </a:extLst>
              </a:tr>
              <a:tr h="23200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63926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В1 мг</a:t>
                      </a:r>
                      <a:endParaRPr lang="ru-KZ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В2 мг</a:t>
                      </a:r>
                      <a:endParaRPr lang="ru-KZ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В3 мг</a:t>
                      </a:r>
                      <a:endParaRPr lang="ru-KZ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В6 мг</a:t>
                      </a:r>
                      <a:endParaRPr lang="ru-KZ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В9 мкг</a:t>
                      </a:r>
                      <a:endParaRPr lang="ru-KZ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В12 мкг</a:t>
                      </a:r>
                      <a:endParaRPr lang="ru-KZ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685407"/>
                  </a:ext>
                </a:extLst>
              </a:tr>
              <a:tr h="6056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1742"/>
                  </a:ext>
                </a:extLst>
              </a:tr>
              <a:tr h="20842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мг</a:t>
                      </a:r>
                      <a:endParaRPr lang="ru-KZ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мг</a:t>
                      </a:r>
                      <a:endParaRPr lang="ru-KZ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мг</a:t>
                      </a:r>
                      <a:endParaRPr lang="ru-KZ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мг</a:t>
                      </a:r>
                      <a:endParaRPr lang="ru-KZ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 мг</a:t>
                      </a:r>
                      <a:endParaRPr lang="ru-KZ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мг</a:t>
                      </a:r>
                      <a:endParaRPr lang="ru-KZ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141328"/>
                  </a:ext>
                </a:extLst>
              </a:tr>
              <a:tr h="14532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345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52C077C-FED2-486D-8BC4-C79739CFD6A0}"/>
              </a:ext>
            </a:extLst>
          </p:cNvPr>
          <p:cNvSpPr txBox="1"/>
          <p:nvPr/>
        </p:nvSpPr>
        <p:spPr>
          <a:xfrm>
            <a:off x="2574950" y="6095906"/>
            <a:ext cx="7560840" cy="35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пищевых аллергенов в блюде – Я (яйцо).</a:t>
            </a:r>
            <a:endParaRPr lang="ru-KZ" sz="16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7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E2C921-8655-43FD-BA83-9F298DDAD12D}"/>
              </a:ext>
            </a:extLst>
          </p:cNvPr>
          <p:cNvSpPr txBox="1"/>
          <p:nvPr/>
        </p:nvSpPr>
        <p:spPr>
          <a:xfrm>
            <a:off x="2073562" y="836713"/>
            <a:ext cx="8244917" cy="4658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 блюд</a:t>
            </a:r>
            <a:r>
              <a:rPr lang="kk-KZ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KZ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7045" algn="just">
              <a:lnSpc>
                <a:spcPct val="95000"/>
              </a:lnSpc>
              <a:spcBef>
                <a:spcPts val="5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Кабачки и морковь закладывают в кипящую воду и отваривают в закрытой </a:t>
            </a:r>
            <a:r>
              <a:rPr lang="ru-RU" sz="1400" spc="-2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посуде</a:t>
            </a:r>
            <a:r>
              <a:rPr lang="ru-RU" sz="1400" spc="-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1400" spc="-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слабом</a:t>
            </a:r>
            <a:r>
              <a:rPr lang="ru-RU" sz="1400" spc="-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кипении</a:t>
            </a:r>
            <a:r>
              <a:rPr lang="ru-RU" sz="1400" spc="-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1400" spc="-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готовности,</a:t>
            </a:r>
            <a:r>
              <a:rPr lang="ru-RU" sz="1400" spc="-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затем</a:t>
            </a:r>
            <a:r>
              <a:rPr lang="ru-RU" sz="1400" spc="-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отвар</a:t>
            </a:r>
            <a:r>
              <a:rPr lang="ru-RU" sz="1400" spc="-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сливают.</a:t>
            </a:r>
            <a:r>
              <a:rPr lang="ru-RU" sz="1400" spc="-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Подготовленное </a:t>
            </a:r>
            <a:r>
              <a:rPr lang="ru-RU" sz="1400" spc="-2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мясо нарезают, пропускают через мясорубку, добавляют охлажденные отварные</a:t>
            </a:r>
            <a:r>
              <a:rPr lang="ru-RU" sz="1400" spc="-2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измельченные кабачки и морковь, солят, хорошо перемешивают и выбивают. Из котлетной</a:t>
            </a:r>
            <a:r>
              <a:rPr lang="ru-RU" sz="1400" spc="-2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массы формуют котлеты, выкладывают в смазанную маслом растительным емкость,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запекают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жарочном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шкафу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температуре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250-280</a:t>
            </a:r>
            <a:r>
              <a:rPr lang="ru-RU" sz="14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°С</a:t>
            </a:r>
            <a:r>
              <a:rPr lang="ru-RU" sz="14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15-20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минут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пароконвектомате</a:t>
            </a:r>
            <a:r>
              <a:rPr lang="ru-RU" sz="14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режиме</a:t>
            </a:r>
            <a:r>
              <a:rPr lang="ru-RU" sz="14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«жар-пар»</a:t>
            </a:r>
            <a:r>
              <a:rPr lang="ru-RU" sz="14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14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температуре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180</a:t>
            </a:r>
            <a:r>
              <a:rPr lang="ru-RU" sz="1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°С в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</a:t>
            </a:r>
            <a:r>
              <a:rPr lang="ru-RU" sz="1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10-12 минут</a:t>
            </a:r>
            <a:r>
              <a:rPr lang="ru-RU" sz="14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готовности.</a:t>
            </a:r>
          </a:p>
          <a:p>
            <a:pPr marR="487045" algn="just">
              <a:lnSpc>
                <a:spcPct val="95000"/>
              </a:lnSpc>
              <a:spcBef>
                <a:spcPts val="5"/>
              </a:spcBef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7045" algn="just">
              <a:lnSpc>
                <a:spcPct val="95000"/>
              </a:lnSpc>
              <a:spcBef>
                <a:spcPts val="5"/>
              </a:spcBef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годности к потреблению и условия хранения. </a:t>
            </a:r>
          </a:p>
          <a:p>
            <a:pPr marR="487045" algn="just">
              <a:lnSpc>
                <a:spcPct val="95000"/>
              </a:lnSpc>
              <a:spcBef>
                <a:spcPts val="5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реализации - 2 часа. Температура подачи + 65-75 °C.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Внешний вид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форма котлеты - овально-приплюснутая с заостренным концом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1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Консистенция: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сочная, пышная, однородная.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Цвет: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корочки - светло-коричневый, со включенными овощами.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Вкус-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меру соленый, мясной и овощей</a:t>
            </a:r>
            <a:endParaRPr lang="ru-KZ" sz="1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Запах-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свойственный входящим в рецептуру продуктам</a:t>
            </a:r>
            <a:endParaRPr lang="ru-KZ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EE5717C-1EFD-4438-9FB0-01A9B2A85A8F}"/>
              </a:ext>
            </a:extLst>
          </p:cNvPr>
          <p:cNvSpPr txBox="1">
            <a:spLocks/>
          </p:cNvSpPr>
          <p:nvPr/>
        </p:nvSpPr>
        <p:spPr>
          <a:xfrm>
            <a:off x="2056210" y="71314"/>
            <a:ext cx="8079581" cy="60445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технологической карты блюда (продолжение)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292258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Фон для презентации фрукты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24091"/>
              </p:ext>
            </p:extLst>
          </p:nvPr>
        </p:nvGraphicFramePr>
        <p:xfrm>
          <a:off x="2298370" y="1843821"/>
          <a:ext cx="7143801" cy="3170358"/>
        </p:xfrm>
        <a:graphic>
          <a:graphicData uri="http://schemas.openxmlformats.org/drawingml/2006/table">
            <a:tbl>
              <a:tblPr/>
              <a:tblGrid>
                <a:gridCol w="65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4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9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карт</a:t>
                      </a:r>
                    </a:p>
                  </a:txBody>
                  <a:tcPr marL="6459" marR="6459" marT="6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459" marR="6459" marT="6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Выход, г</a:t>
                      </a:r>
                    </a:p>
                  </a:txBody>
                  <a:tcPr marL="6459" marR="6459" marT="6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Белки, г</a:t>
                      </a:r>
                    </a:p>
                  </a:txBody>
                  <a:tcPr marL="6459" marR="6459" marT="6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Жиры, г</a:t>
                      </a:r>
                    </a:p>
                  </a:txBody>
                  <a:tcPr marL="6459" marR="6459" marT="6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Углеводы, г</a:t>
                      </a:r>
                    </a:p>
                  </a:txBody>
                  <a:tcPr marL="6459" marR="6459" marT="6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Ккал.</a:t>
                      </a:r>
                    </a:p>
                  </a:txBody>
                  <a:tcPr marL="6459" marR="6459" marT="6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59" marR="6459" marT="6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 из свежих</a:t>
                      </a:r>
                      <a:r>
                        <a:rPr lang="ru-RU" sz="14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овощей и кукурузы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2,35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57,08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59" marR="6459" marT="6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Куриные палочки запеченные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59" marR="6459" marT="6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Соус бешамель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59" marR="6459" marT="6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 с овощами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17,68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122,5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59" marR="6459" marT="6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ржаной или </a:t>
                      </a:r>
                      <a:r>
                        <a:rPr lang="ru-RU" sz="14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цельнозерновой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9,17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59" marR="6459" marT="6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 2% обогащенное </a:t>
                      </a:r>
                      <a:r>
                        <a:rPr lang="ru-RU" sz="14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вит.А,Е</a:t>
                      </a:r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4,20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7,05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59" marR="6459" marT="6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Яблоко свежее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0,70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17,25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59" marR="6459" marT="6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59" marR="6459" marT="6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от общей калорийности 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6459" marR="6459" marT="6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174443"/>
              </p:ext>
            </p:extLst>
          </p:nvPr>
        </p:nvGraphicFramePr>
        <p:xfrm>
          <a:off x="2912882" y="5206240"/>
          <a:ext cx="5431632" cy="1312404"/>
        </p:xfrm>
        <a:graphic>
          <a:graphicData uri="http://schemas.openxmlformats.org/drawingml/2006/table">
            <a:tbl>
              <a:tblPr/>
              <a:tblGrid>
                <a:gridCol w="89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Витамины </a:t>
                      </a:r>
                    </a:p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214,5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1,08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6,11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59,98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В1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В2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В3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В6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В12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15,61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1,98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1,34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Минералы</a:t>
                      </a:r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4" marR="5374" marT="5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795,3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2287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</a:p>
                  </a:txBody>
                  <a:tcPr marL="5374" marR="5374" marT="5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 flipV="1">
            <a:off x="1524001" y="-81908"/>
            <a:ext cx="457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76825" algn="l"/>
              </a:tabLs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D67DEC3-7EC7-40E1-ACCD-6C0646961A9E}"/>
              </a:ext>
            </a:extLst>
          </p:cNvPr>
          <p:cNvSpPr txBox="1">
            <a:spLocks/>
          </p:cNvSpPr>
          <p:nvPr/>
        </p:nvSpPr>
        <p:spPr>
          <a:xfrm>
            <a:off x="1831975" y="86853"/>
            <a:ext cx="8939336" cy="86454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"/>
            <a:r>
              <a:rPr lang="ru-RU" sz="3200" b="1" u="none" strike="noStrike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Пример однодневного меню для питания учащихся общеобразовательных учреждений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AC1F49-994E-4162-8E68-802CB38362D5}"/>
              </a:ext>
            </a:extLst>
          </p:cNvPr>
          <p:cNvSpPr txBox="1"/>
          <p:nvPr/>
        </p:nvSpPr>
        <p:spPr>
          <a:xfrm>
            <a:off x="2298369" y="1143461"/>
            <a:ext cx="72509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none" strike="noStrik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Лето-Осень</a:t>
            </a:r>
          </a:p>
          <a:p>
            <a:pPr algn="r"/>
            <a:r>
              <a:rPr lang="ru-RU" sz="1400" b="1" u="sng" strike="noStrik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6-10 лет</a:t>
            </a:r>
          </a:p>
          <a:p>
            <a:r>
              <a:rPr lang="en-US" sz="1400" b="1" u="none" strike="noStrik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1400" b="1" u="none" strike="noStrik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  Понедельник</a:t>
            </a:r>
            <a:endParaRPr lang="ru-KZ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C19EE-FB01-484B-922A-E1C27C8A667D}"/>
              </a:ext>
            </a:extLst>
          </p:cNvPr>
          <p:cNvSpPr txBox="1"/>
          <p:nvPr/>
        </p:nvSpPr>
        <p:spPr>
          <a:xfrm>
            <a:off x="9279118" y="6183102"/>
            <a:ext cx="278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Стоимость  :   596 тенге</a:t>
            </a:r>
            <a:endParaRPr lang="ru-RU" sz="14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1FCF8-F907-209F-8213-40F34D9F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3" y="1194287"/>
            <a:ext cx="11225723" cy="608931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Рассчитайте какую долю от суточной калорийности получит ребенок 10 лет за счет одноразвого горячего питания</a:t>
            </a:r>
          </a:p>
          <a:p>
            <a:pPr marL="0" indent="0">
              <a:buNone/>
            </a:pPr>
            <a:endParaRPr lang="kk-KZ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kk-KZ" sz="1800" dirty="0"/>
          </a:p>
          <a:p>
            <a:pPr marL="0" indent="0">
              <a:buNone/>
            </a:pPr>
            <a:r>
              <a:rPr lang="ru-RU" dirty="0"/>
              <a:t>   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CBB82BD-A8C1-9016-8185-05C618736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111531"/>
              </p:ext>
            </p:extLst>
          </p:nvPr>
        </p:nvGraphicFramePr>
        <p:xfrm>
          <a:off x="344483" y="1974669"/>
          <a:ext cx="112340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031">
                  <a:extLst>
                    <a:ext uri="{9D8B030D-6E8A-4147-A177-3AD203B41FA5}">
                      <a16:colId xmlns:a16="http://schemas.microsoft.com/office/drawing/2014/main" val="2742078561"/>
                    </a:ext>
                  </a:extLst>
                </a:gridCol>
                <a:gridCol w="5758029">
                  <a:extLst>
                    <a:ext uri="{9D8B030D-6E8A-4147-A177-3AD203B41FA5}">
                      <a16:colId xmlns:a16="http://schemas.microsoft.com/office/drawing/2014/main" val="3456160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kk-KZ" sz="1800" b="1" dirty="0">
                          <a:solidFill>
                            <a:schemeClr val="tx1"/>
                          </a:solidFill>
                        </a:rPr>
                        <a:t>Если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AutoNum type="arabicParenR"/>
                      </a:pPr>
                      <a:r>
                        <a:rPr lang="kk-KZ" sz="1800" b="0" dirty="0">
                          <a:solidFill>
                            <a:schemeClr val="tx1"/>
                          </a:solidFill>
                        </a:rPr>
                        <a:t>Потребность в энергии в сутки для ребенка 10 лет  - 2100 ккал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AutoNum type="arabicParenR"/>
                      </a:pPr>
                      <a:r>
                        <a:rPr lang="kk-KZ" sz="1800" b="0" dirty="0">
                          <a:solidFill>
                            <a:schemeClr val="tx1"/>
                          </a:solidFill>
                        </a:rPr>
                        <a:t>Ребенок получил с горячим питанием белка – 20 г, жиров – 30 г, углеводах – 100 г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AutoNum type="arabicParenR"/>
                      </a:pPr>
                      <a:r>
                        <a:rPr lang="kk-KZ" sz="1800" b="0" dirty="0">
                          <a:solidFill>
                            <a:schemeClr val="tx1"/>
                          </a:solidFill>
                        </a:rPr>
                        <a:t>1 г. белков = 4 ккал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kk-KZ" sz="1800" b="0" dirty="0">
                          <a:solidFill>
                            <a:schemeClr val="tx1"/>
                          </a:solidFill>
                        </a:rPr>
                        <a:t>1 г. углеводов = 4 ккал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kk-KZ" sz="1800" b="0" dirty="0">
                          <a:solidFill>
                            <a:schemeClr val="tx1"/>
                          </a:solidFill>
                        </a:rPr>
                        <a:t>1 г.жиров = 9 ккал.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Алгоритм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Рассчитать кол-во энергии в ккал за счет каждого из пищевых веществ (белков, жиров, углеводов)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Сложить полученные числа и получить общее кол-во энергии за счет всех пищевых веществ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Сравнить с суточной потребностью в  энергии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6654"/>
                  </a:ext>
                </a:extLst>
              </a:tr>
            </a:tbl>
          </a:graphicData>
        </a:graphic>
      </p:graphicFrame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B727D89E-6C2B-1760-4022-16E1BE2C5310}"/>
              </a:ext>
            </a:extLst>
          </p:cNvPr>
          <p:cNvSpPr/>
          <p:nvPr/>
        </p:nvSpPr>
        <p:spPr>
          <a:xfrm>
            <a:off x="0" y="81834"/>
            <a:ext cx="12192000" cy="111245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</a:p>
        </p:txBody>
      </p:sp>
      <p:pic>
        <p:nvPicPr>
          <p:cNvPr id="6150" name="Picture 6" descr="Question free icon">
            <a:extLst>
              <a:ext uri="{FF2B5EF4-FFF2-40B4-BE49-F238E27FC236}">
                <a16:creationId xmlns:a16="http://schemas.microsoft.com/office/drawing/2014/main" id="{04421C1A-1CC7-9386-B5A5-4662955DB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4" y="4425928"/>
            <a:ext cx="2410505" cy="241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Raised hand outline">
            <a:extLst>
              <a:ext uri="{FF2B5EF4-FFF2-40B4-BE49-F238E27FC236}">
                <a16:creationId xmlns:a16="http://schemas.microsoft.com/office/drawing/2014/main" id="{50D331E0-D168-2E06-D809-DE9FA120D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0601" y="4202602"/>
            <a:ext cx="2573564" cy="2573564"/>
          </a:xfrm>
          <a:prstGeom prst="rect">
            <a:avLst/>
          </a:prstGeom>
        </p:spPr>
      </p:pic>
      <p:pic>
        <p:nvPicPr>
          <p:cNvPr id="6148" name="Picture 4" descr="Microphone free icon">
            <a:extLst>
              <a:ext uri="{FF2B5EF4-FFF2-40B4-BE49-F238E27FC236}">
                <a16:creationId xmlns:a16="http://schemas.microsoft.com/office/drawing/2014/main" id="{FCC5955F-EBE7-ECC8-FF9C-F97E134D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12" y="4298441"/>
            <a:ext cx="2573564" cy="25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6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ED022-AEDA-4674-98E8-AEF0EF00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7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питательной ценности блюд</a:t>
            </a:r>
            <a:endParaRPr lang="ru-KZ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0CF2C-FEED-4B5C-875E-6980C8ED8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138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расчета выхода блюда технологи пищевой промышленности используют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таблицы расчета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потерь при холодной обработки, различных видов тепловой обработки.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Диетологи/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нутрициологи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рассчитывают содержание пищевых веществ (макро-и микронутриентов) в готовом блюде/продукте.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подсчета пищевой ценности и калорийности блюд, определения соответствия нормам потребления энергии и пищевых веществ в зависимости от возраста детей, составления меню/замены блюд в меню и их калькуляции разработано приложение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Balaman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Приложение учитывает потери при холодной и тепловой обработке и рассчитывает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пищевую ценность и калорийность в готовых блюдах.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8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C4B-FD6F-49ED-B5D1-7832720D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и энергетическая ценность 100 г съедобной части основных пищевых продуктов</a:t>
            </a:r>
            <a:endParaRPr lang="ru-KZ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5B3A506-E7FA-4C38-A0DA-F2F151F0A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236287"/>
              </p:ext>
            </p:extLst>
          </p:nvPr>
        </p:nvGraphicFramePr>
        <p:xfrm>
          <a:off x="838200" y="1825625"/>
          <a:ext cx="10515596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948">
                  <a:extLst>
                    <a:ext uri="{9D8B030D-6E8A-4147-A177-3AD203B41FA5}">
                      <a16:colId xmlns:a16="http://schemas.microsoft.com/office/drawing/2014/main" val="1360568854"/>
                    </a:ext>
                  </a:extLst>
                </a:gridCol>
                <a:gridCol w="697679">
                  <a:extLst>
                    <a:ext uri="{9D8B030D-6E8A-4147-A177-3AD203B41FA5}">
                      <a16:colId xmlns:a16="http://schemas.microsoft.com/office/drawing/2014/main" val="407685928"/>
                    </a:ext>
                  </a:extLst>
                </a:gridCol>
                <a:gridCol w="673769">
                  <a:extLst>
                    <a:ext uri="{9D8B030D-6E8A-4147-A177-3AD203B41FA5}">
                      <a16:colId xmlns:a16="http://schemas.microsoft.com/office/drawing/2014/main" val="276726913"/>
                    </a:ext>
                  </a:extLst>
                </a:gridCol>
                <a:gridCol w="644892">
                  <a:extLst>
                    <a:ext uri="{9D8B030D-6E8A-4147-A177-3AD203B41FA5}">
                      <a16:colId xmlns:a16="http://schemas.microsoft.com/office/drawing/2014/main" val="2191288305"/>
                    </a:ext>
                  </a:extLst>
                </a:gridCol>
                <a:gridCol w="625643">
                  <a:extLst>
                    <a:ext uri="{9D8B030D-6E8A-4147-A177-3AD203B41FA5}">
                      <a16:colId xmlns:a16="http://schemas.microsoft.com/office/drawing/2014/main" val="976335968"/>
                    </a:ext>
                  </a:extLst>
                </a:gridCol>
                <a:gridCol w="683393">
                  <a:extLst>
                    <a:ext uri="{9D8B030D-6E8A-4147-A177-3AD203B41FA5}">
                      <a16:colId xmlns:a16="http://schemas.microsoft.com/office/drawing/2014/main" val="3301773595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2512551406"/>
                    </a:ext>
                  </a:extLst>
                </a:gridCol>
                <a:gridCol w="721895">
                  <a:extLst>
                    <a:ext uri="{9D8B030D-6E8A-4147-A177-3AD203B41FA5}">
                      <a16:colId xmlns:a16="http://schemas.microsoft.com/office/drawing/2014/main" val="70762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686491928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1428508045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589892313"/>
                    </a:ext>
                  </a:extLst>
                </a:gridCol>
                <a:gridCol w="697943">
                  <a:extLst>
                    <a:ext uri="{9D8B030D-6E8A-4147-A177-3AD203B41FA5}">
                      <a16:colId xmlns:a16="http://schemas.microsoft.com/office/drawing/2014/main" val="142349205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13831919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42613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Несъедобная часть (%)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Белки, г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 , г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Углеводы, г 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Калий, мг 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Кальций, мг 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Железо, мг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А, мг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В1, мг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В2, мг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РР, мг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С, мг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Ккал</a:t>
                      </a:r>
                      <a:endParaRPr lang="ru-KZ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0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Баклажаны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89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Кабачки 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476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 белокочанная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99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 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98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 репчатый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08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 красная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283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Говядина 1 категории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следы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следы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Крупа рисовая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62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557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15268-4A67-44C7-A2E7-08CD0D11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20" y="225893"/>
            <a:ext cx="9930193" cy="864096"/>
          </a:xfrm>
          <a:noFill/>
          <a:ln>
            <a:noFill/>
          </a:ln>
        </p:spPr>
        <p:txBody>
          <a:bodyPr>
            <a:noAutofit/>
          </a:bodyPr>
          <a:lstStyle/>
          <a:p>
            <a:pPr marL="22860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подсчета химического состава и энергетической ценности продуктов питания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(без приложения)</a:t>
            </a:r>
            <a:br>
              <a:rPr lang="ru-KZ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5A2C9-2E08-4CDD-95D6-C3F011CC77F7}"/>
              </a:ext>
            </a:extLst>
          </p:cNvPr>
          <p:cNvSpPr txBox="1"/>
          <p:nvPr/>
        </p:nvSpPr>
        <p:spPr>
          <a:xfrm>
            <a:off x="1143787" y="942681"/>
            <a:ext cx="9930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работы необходима таблица химического состава 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энергоценности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продуктов</a:t>
            </a:r>
            <a:endParaRPr lang="ru-KZ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таблице указан химический состав и калорийность на 100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гр.продукта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нетто или блюда.</a:t>
            </a:r>
            <a:endParaRPr lang="ru-KZ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Масло сливочное для бутерброда  - 15 г.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Находим в таблице пищевой и энергетической ценности масло сливочное крестьянское.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19A3F54-35BB-4AFA-8726-29AB304D2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80802"/>
              </p:ext>
            </p:extLst>
          </p:nvPr>
        </p:nvGraphicFramePr>
        <p:xfrm>
          <a:off x="1386788" y="2394408"/>
          <a:ext cx="8128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603373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998226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951076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34741581"/>
                    </a:ext>
                  </a:extLst>
                </a:gridCol>
              </a:tblGrid>
              <a:tr h="430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100 г масла содержится БЕЛКА 1,3 г. А сколько белка (Б) в 15 г?     </a:t>
                      </a:r>
                    </a:p>
                    <a:p>
                      <a:pPr algn="l"/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100 г масла содержится ЖИРА 72,5 г. А сколько жира (Ж) в 15 г масла?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100 г масла содержится УГЛЕВОДОВ 0,9 г. А сколько углеводов (У) в 15 г масла сливочного?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100 г масла содержится калорий 661 ккал. А сколько ккал в 15 г масла сливочного крестьянского?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5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г – 1,3 г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г  -  х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= </a:t>
                      </a:r>
                      <a:r>
                        <a:rPr lang="ru-RU" sz="14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х 1,3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100           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= 0,195 г </a:t>
                      </a:r>
                    </a:p>
                    <a:p>
                      <a:pPr algn="l"/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15 г масла сливочного содержится 0,195 г белка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г  - 72,5 г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г - х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= </a:t>
                      </a:r>
                      <a:r>
                        <a:rPr lang="ru-RU" sz="14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х 72,5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100                 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= 10,875 г 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15 г масла сливочного содержится 10,875 г  жира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г -  0,9 г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г   -    х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=    </a:t>
                      </a:r>
                      <a:r>
                        <a:rPr lang="ru-RU" sz="14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х 0,9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100                  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= 0,135 г 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15 г масла сливочного содержится 0,135 г углеводов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г масла - 661 ккал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г -  х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= </a:t>
                      </a:r>
                      <a:r>
                        <a:rPr lang="ru-RU" sz="14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х 661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100                   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= 99,15 ккал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15 г масла сливочного содержится  99,15 ккал</a:t>
                      </a:r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endParaRPr lang="ru-KZ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780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FD02BF-1AA1-4400-B889-58D17F34E3BF}"/>
              </a:ext>
            </a:extLst>
          </p:cNvPr>
          <p:cNvSpPr txBox="1"/>
          <p:nvPr/>
        </p:nvSpPr>
        <p:spPr>
          <a:xfrm>
            <a:off x="1296499" y="5719227"/>
            <a:ext cx="96247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переносим в технологическую карту или в таблицу подсчета пищевой ценности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Масло сливочное, 15 г: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 – 0,195 г, Ж – 10,875 г, У – 0,135 г, калорийность – 99,15 ккал.</a:t>
            </a:r>
            <a:endParaRPr lang="ru-KZ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KZ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4750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A4B9C-DC20-4198-B7DE-C5624539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EAFE7-3533-4732-8B73-B99DE1644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78F78D-3A11-4DB5-9A37-D4BF64D43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315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3B4709-4C98-4ADF-BFF9-4A0A538C6609}"/>
              </a:ext>
            </a:extLst>
          </p:cNvPr>
          <p:cNvSpPr txBox="1"/>
          <p:nvPr/>
        </p:nvSpPr>
        <p:spPr>
          <a:xfrm>
            <a:off x="3245178" y="0"/>
            <a:ext cx="6169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balaman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unicef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calculator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9375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CE1801-4CC3-4A7D-E0F7-E086A3F5E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464" y="3775123"/>
            <a:ext cx="4716016" cy="308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538B8F-09DF-44AA-9D97-7BF77CEDE1EF}"/>
              </a:ext>
            </a:extLst>
          </p:cNvPr>
          <p:cNvSpPr txBox="1"/>
          <p:nvPr/>
        </p:nvSpPr>
        <p:spPr>
          <a:xfrm>
            <a:off x="739559" y="286921"/>
            <a:ext cx="10067826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Питание для организованных коллективов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 быть разнообразным, рациональным, сбалансированным по пищевой ценности. </a:t>
            </a:r>
          </a:p>
          <a:p>
            <a:pPr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Пищевая ценность и энергетическая ценность (калорийность)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 питания определяются при разработке перспективного меню или в случае внесения изменения в меню или замены блюд/продуктов</a:t>
            </a:r>
          </a:p>
          <a:p>
            <a:pPr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(п.45 Стандарта).</a:t>
            </a:r>
            <a:endParaRPr lang="kk-KZ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2491F-90E3-469C-A2FF-DFBA1762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332" y="332657"/>
            <a:ext cx="8939336" cy="864547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работы с приложением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Balaman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B016416-D7A0-44F1-8949-D11143290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592971"/>
              </p:ext>
            </p:extLst>
          </p:nvPr>
        </p:nvGraphicFramePr>
        <p:xfrm>
          <a:off x="790533" y="1740708"/>
          <a:ext cx="5076564" cy="3196591"/>
        </p:xfrm>
        <a:graphic>
          <a:graphicData uri="http://schemas.openxmlformats.org/drawingml/2006/table">
            <a:tbl>
              <a:tblPr firstRow="1" firstCol="1" bandRow="1"/>
              <a:tblGrid>
                <a:gridCol w="1692188">
                  <a:extLst>
                    <a:ext uri="{9D8B030D-6E8A-4147-A177-3AD203B41FA5}">
                      <a16:colId xmlns:a16="http://schemas.microsoft.com/office/drawing/2014/main" val="1371911306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319832075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3796987726"/>
                    </a:ext>
                  </a:extLst>
                </a:gridCol>
              </a:tblGrid>
              <a:tr h="295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</a:t>
                      </a:r>
                      <a:endParaRPr lang="ru-KZ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</a:t>
                      </a:r>
                      <a:endParaRPr lang="ru-KZ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502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Овсяные хлопья Геркулес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 г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961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Молоко пастеризованное3,2°/о жирности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 г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97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Масло сливочное несоленое «Крестьянское»</a:t>
                      </a:r>
                      <a:endParaRPr lang="ru-KZ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г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83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Банан сырой целый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KZ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г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7078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10DDE2-4AF1-0B03-29E1-0C825455A10B}"/>
              </a:ext>
            </a:extLst>
          </p:cNvPr>
          <p:cNvSpPr txBox="1"/>
          <p:nvPr/>
        </p:nvSpPr>
        <p:spPr>
          <a:xfrm>
            <a:off x="4390128" y="1285510"/>
            <a:ext cx="2290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 геркулесовая с бананом</a:t>
            </a:r>
            <a:endParaRPr lang="ru-KZ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ADD0E98-D045-4C54-A532-9CCA0F146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214342"/>
              </p:ext>
            </p:extLst>
          </p:nvPr>
        </p:nvGraphicFramePr>
        <p:xfrm>
          <a:off x="6439596" y="1696566"/>
          <a:ext cx="4860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17467705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01422684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5671608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суточной потребности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48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alt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215.3 г</a:t>
                      </a:r>
                      <a:endParaRPr lang="ru-RU" alt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5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</a:t>
                      </a:r>
                      <a:endParaRPr lang="ru-RU" alt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199.0 ккал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046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 г из 50.0 г</a:t>
                      </a:r>
                      <a:endParaRPr lang="ru-RU" alt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alt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766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Жиры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 г из 65.0 г</a:t>
                      </a:r>
                      <a:endParaRPr lang="ru-RU" alt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alt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21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</a:t>
                      </a:r>
                      <a:endParaRPr lang="ru-RU" alt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20.6 г из 266.0 г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481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 А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362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 Д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403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 Е</a:t>
                      </a:r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87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64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87335-3E2B-4F2A-9806-0459457F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02" y="427249"/>
            <a:ext cx="6907332" cy="9361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продуктов и блюд</a:t>
            </a:r>
            <a:endParaRPr lang="ru-KZ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2D5885-53CB-4B59-AC43-BCAAD95AA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59" y="1442303"/>
            <a:ext cx="9406757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Замена одного вида пищевой продукции, блюд и кулинарных изделий, при их отсутствии, производится на иные виды пищевой продукции  блюд, равноценные по химическому составу, в соответствии с приложением 10 «Таблица замены продуктов».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Замену продуктов на основе питательной ценности проводят, ориентируясь на три ключевых показателя: белки, жиры и углеводы. Цель замены — сохранить баланс питательных веществ, вкус блюда и его функциональную роль в рационе.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Например, мясо можно заменить птицей, рыбой, творогом, молоком, ориентируясь на содержание белка, а картофель на крупы или макаронные изделия, ориентируясь на содержание углеводов. </a:t>
            </a:r>
            <a:endParaRPr lang="ru-KZ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6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947341-F629-45D3-9EAE-C95C92993BF9}"/>
              </a:ext>
            </a:extLst>
          </p:cNvPr>
          <p:cNvSpPr txBox="1"/>
          <p:nvPr/>
        </p:nvSpPr>
        <p:spPr>
          <a:xfrm>
            <a:off x="1" y="618920"/>
            <a:ext cx="12118428" cy="629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Например, в случае если не завезли рыбу, блюдо из рыбы можно заменить на другое блюдо с содержанием такого же количества белка. Согласно таблицы замена 100 г рыбы возможна на 67 г. мяса. 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технологической карте на блюдо нужно 120 г рыбы. 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Составляем формулу: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г рыбы – 67 г мяса</a:t>
            </a:r>
            <a:endParaRPr lang="ru-KZ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 г рыбы – х             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=120х67/100 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х= 80,4 г 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 в блюде 120 г  рыбы заменяются 80,4 г мяса мякоти. 120 г рыбы (за вычетом 30% потерь при холодной обработке) содержат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г белка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мясо мякоти 80 г (за вычетом 5% потерь при холодной обработке) содержит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г белка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В случае, если не завезли макароны для гарнира, их можно заменить на картофель. Согласно таблицы 100 г картофеля можно заменить на 25 г макарон. 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технологической карте на гарнир нужно 50 г макарон.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Составляем формулу:   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г картофеля – 25 г макарон</a:t>
            </a:r>
            <a:endParaRPr lang="ru-KZ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 - 50 г макарон по рецепту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х=100х50/25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х= 200 г 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 50 г макарон заменяются 200 г картофеля. 200 г картофеля (за вычетом 30% потерь при холодной обработке) содержат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33,5 г углеводов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50 г макарон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37,6 г углеводов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пример взаимозаменяемости продуктов.</a:t>
            </a:r>
            <a:endParaRPr lang="ru-KZ" i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DCC078E-2F0E-4A9E-97DD-B4FDE010A33B}"/>
              </a:ext>
            </a:extLst>
          </p:cNvPr>
          <p:cNvSpPr txBox="1">
            <a:spLocks/>
          </p:cNvSpPr>
          <p:nvPr/>
        </p:nvSpPr>
        <p:spPr>
          <a:xfrm>
            <a:off x="3203620" y="91801"/>
            <a:ext cx="6907332" cy="59137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продуктов и блюд</a:t>
            </a:r>
            <a:endParaRPr lang="ru-KZ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89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" name="Прямоугольник 1"/>
          <p:cNvSpPr>
            <a:spLocks noChangeAspect="1" noChangeArrowheads="1"/>
          </p:cNvSpPr>
          <p:nvPr/>
        </p:nvSpPr>
        <p:spPr bwMode="auto">
          <a:xfrm>
            <a:off x="1524001" y="457201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38414" y="116633"/>
            <a:ext cx="671517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i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i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i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i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по школьному питанию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Казахской Академии питания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Уливанова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В.Г.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FC2006-354C-4E1C-B05B-9BD555B5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41" y="1485577"/>
            <a:ext cx="10463753" cy="367240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составлении меню в практике опираются на нормы продуктов питания. Такой метод часто приводит к тому, что не всегда составляется сбалансированное по нутриентам (пищевым веществам) меню .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основу составления меню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для организаций образования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взята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</a:t>
            </a:r>
            <a:r>
              <a:rPr lang="ru-KZ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ратность</a:t>
            </a:r>
            <a:r>
              <a:rPr lang="ru-KZ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приема основных групп пищевых продуктов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мясных, зерновых, овощных, молочных и т.д.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KZ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ищевая</a:t>
            </a:r>
            <a:r>
              <a:rPr lang="ru-KZ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и энергетическая ценность блюд рассчитывается на основе массы нетто одной порции каждого продукта.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64711-BBEE-4F36-B3C0-90BDA9EA4C6B}"/>
              </a:ext>
            </a:extLst>
          </p:cNvPr>
          <p:cNvSpPr txBox="1"/>
          <p:nvPr/>
        </p:nvSpPr>
        <p:spPr>
          <a:xfrm>
            <a:off x="2423592" y="191542"/>
            <a:ext cx="71596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Кратность приема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основных групп пищевых продуктов</a:t>
            </a:r>
            <a:endParaRPr lang="ru-KZ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9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9B27A-5B40-4905-8A2E-A2D03BB3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20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брутто/нетто</a:t>
            </a:r>
            <a:endParaRPr lang="ru-KZ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6005EF-EFDA-42E1-BD13-82A657851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1659"/>
            <a:ext cx="10515600" cy="4935304"/>
          </a:xfrm>
        </p:spPr>
        <p:txBody>
          <a:bodyPr/>
          <a:lstStyle/>
          <a:p>
            <a:pPr fontAlgn="base"/>
            <a:r>
              <a:rPr lang="ru-KZ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«Брутто» дословно переводится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итальянского </a:t>
            </a:r>
            <a:r>
              <a:rPr lang="ru-KZ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«плохой или грязный», «нетто» же наоборот - «чистый». 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касается продуктов, то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KZ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рутто</a:t>
            </a:r>
            <a:r>
              <a:rPr lang="ru-KZ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это вес ингредиента до обработки и приготовления. Например, вес картофеля до очистки, который спишется со склада. 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KZ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Нетто — это вес ингредиента на выходе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после холодной обработки, тот, что пойдет в процесс приготовления или сразу на стол</a:t>
            </a:r>
            <a:r>
              <a:rPr lang="ru-KZ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K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865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F3956-B8BF-4D97-A3E9-D31535E2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96"/>
            <a:ext cx="10515600" cy="83854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«брутто», «нетто», «выход блюда»</a:t>
            </a:r>
            <a:endParaRPr lang="ru-KZ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F0FF7-54D9-4C9E-8386-A762B6B7B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97" y="750969"/>
            <a:ext cx="10515600" cy="334969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питания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учащихся/воспитанников указаны в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брутто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т.к. финансирование рассчитывается на закуп продукта вместе с его несъедобной частью (кости у мяса, кожура у картофеля или моркови, скорлупа у яиц и т.д.). В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меню-раскладке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указывается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брутто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по нему отпускаются продукты со склада на определенное количество учащихся. Таким образом, брутто будет указываться в документах, относящихся к финансам, а также в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 карте блюда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в любом рецепте.</a:t>
            </a:r>
            <a:endParaRPr lang="ru-RU" sz="180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холодной обработки: </a:t>
            </a:r>
            <a:r>
              <a:rPr lang="ru-RU" sz="18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удаления несъедобной части продукта путем сортировки, промывания, обрезки, очистки мы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получаем вес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нетто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продукта. То есть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нетто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(масса очищенного продукта) будет использоваться в блюдах.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Нетто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указывается в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 карте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блюда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вес блюда, готового к употреблению после его приготовления, в т.ч. тепловой обработки. Выход разных блюд для разных возрастов указан в </a:t>
            </a:r>
            <a:r>
              <a:rPr lang="ru-RU" sz="1800" b="1" i="0" u="none" strike="noStrike" spc="0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Приложении </a:t>
            </a:r>
            <a:r>
              <a:rPr lang="en-US" sz="1800" b="1" i="0" u="none" strike="noStrike" spc="0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800" b="0" i="0" u="none" strike="noStrike" spc="0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Стандартам питания в организациях</a:t>
            </a:r>
            <a:r>
              <a:rPr lang="en-US" sz="1800" b="0" i="0" u="none" strike="noStrike" spc="0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spc="0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и образования: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масса выхода блюд в зависимости от возраста для детей дошкольного и школьного возраста.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также указывается в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перспективном меню, ежедневном меню, меню раскладке, технологической карте. </a:t>
            </a:r>
            <a:endParaRPr lang="ru-KZ" sz="1800" b="1" dirty="0"/>
          </a:p>
        </p:txBody>
      </p:sp>
    </p:spTree>
    <p:extLst>
      <p:ext uri="{BB962C8B-B14F-4D97-AF65-F5344CB8AC3E}">
        <p14:creationId xmlns:p14="http://schemas.microsoft.com/office/powerpoint/2010/main" val="8550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9640DC-84E5-4CD3-8247-48AE1A5B8971}"/>
              </a:ext>
            </a:extLst>
          </p:cNvPr>
          <p:cNvSpPr txBox="1"/>
          <p:nvPr/>
        </p:nvSpPr>
        <p:spPr>
          <a:xfrm>
            <a:off x="2335503" y="191542"/>
            <a:ext cx="73358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пищевая ценность считается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массе нетто сырого продукта </a:t>
            </a:r>
            <a:endParaRPr lang="ru-KZ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FD154-335E-4AAB-9916-428BC9707854}"/>
              </a:ext>
            </a:extLst>
          </p:cNvPr>
          <p:cNvSpPr txBox="1"/>
          <p:nvPr/>
        </p:nvSpPr>
        <p:spPr>
          <a:xfrm>
            <a:off x="510618" y="1184692"/>
            <a:ext cx="11170763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очищенный продукт после холодной обработки (очистки) дает все необходимые пищевые вещества и энергию организму (белки, жиры, углеводы, витамины, минералы, калории), так как очистки и обрезки не попадают в пищу, а следовательно не имеют питательной ценности.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тепловой обработке (варка, тушение, запекание и т.д.) полезные вещества сохраняются, но сам продукт изменяет свою структуру за счет уваривания, привара, что уже отражается в выходе самого блюда. </a:t>
            </a:r>
            <a:endParaRPr lang="ru-KZ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результате приготовления мяса из куска сырого мяса весом нетто 100 г выходит 80 г отварного мяса, но он дает практически то же количество калорий, белков, жиров, углеводов.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ценность круп, бобовых и овощей также рассчитывается по весу нетто, т.е. чистого веса закладки этих продуктов, в случае круп и бобовых брутто будет равняться нетто, так как при их подготовке к приготовлению нет отходов.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эти продукты дают привар, что влияет на выход блюда. Например, для приготовления одной порции отварного риса берется 30 г. сырого риса,  в результате варки которого получится 75 г вареного риса, содержащего столько же пищевых веществ и калорий, что и 30 г сырого риса. </a:t>
            </a:r>
            <a:endParaRPr lang="ru-KZ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8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CA5EFC-2FDF-4F17-AC2B-0FCFEEF972E7}"/>
              </a:ext>
            </a:extLst>
          </p:cNvPr>
          <p:cNvSpPr txBox="1"/>
          <p:nvPr/>
        </p:nvSpPr>
        <p:spPr>
          <a:xfrm>
            <a:off x="1401148" y="116633"/>
            <a:ext cx="988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рассчитывается масса нетто</a:t>
            </a:r>
            <a:endParaRPr lang="ru-KZ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983EE7-7AC3-4256-9D6B-62C0D135A6FB}"/>
              </a:ext>
            </a:extLst>
          </p:cNvPr>
          <p:cNvSpPr txBox="1"/>
          <p:nvPr/>
        </p:nvSpPr>
        <p:spPr>
          <a:xfrm>
            <a:off x="829558" y="724910"/>
            <a:ext cx="10520313" cy="616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1 порция мяса – это 80 г. нетто мяса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чего мы получим нетто 80 г?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Мы можем взять  мякоть говядины  85 г, которая при холодной обработки теряет всего 5%: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 г – 100%</a:t>
            </a:r>
            <a:endParaRPr lang="ru-KZ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  -    5%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= 85х5/100 = 4,25 г.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есть потери при обрезке порции мяса весом брутто 85 г составляют 4,25 г, тогда остается масса нетто 80,75 г.</a:t>
            </a:r>
            <a:endParaRPr lang="ru-KZ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Если же мы берем мясо говядины 1 категории с костями, сухожилиями и т.д., потери при холодной обработке составляют  в среднем 26,4%. В этом случае, чтобы получить нетто 80 г, необходимо взять брутто 109 г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109 г – 100%                                                                                        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  -   26,4%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= 109х26,4/100 = 28,8 г. </a:t>
            </a:r>
            <a:endParaRPr lang="ru-KZ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есть потери при обрезке порции мяса весом брутто 109 г составляют 28,8 г, тогда остается масса нетто 80,2 г.</a:t>
            </a:r>
            <a:endParaRPr lang="ru-KZ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9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18B1670-44C2-403A-9C16-0D288081F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338985"/>
              </p:ext>
            </p:extLst>
          </p:nvPr>
        </p:nvGraphicFramePr>
        <p:xfrm>
          <a:off x="6396543" y="1638557"/>
          <a:ext cx="3398815" cy="390144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38233">
                  <a:extLst>
                    <a:ext uri="{9D8B030D-6E8A-4147-A177-3AD203B41FA5}">
                      <a16:colId xmlns:a16="http://schemas.microsoft.com/office/drawing/2014/main" val="2547532569"/>
                    </a:ext>
                  </a:extLst>
                </a:gridCol>
                <a:gridCol w="1260582">
                  <a:extLst>
                    <a:ext uri="{9D8B030D-6E8A-4147-A177-3AD203B41FA5}">
                      <a16:colId xmlns:a16="http://schemas.microsoft.com/office/drawing/2014/main" val="4291966994"/>
                    </a:ext>
                  </a:extLst>
                </a:gridCol>
              </a:tblGrid>
              <a:tr h="225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блюда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Аллергены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62196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53645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Нарезка из помидоров и огурцов</a:t>
                      </a:r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88618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Рулет мясной с луком и яйцом</a:t>
                      </a:r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9042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Рагу овощное с фасолью</a:t>
                      </a:r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38309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Напиток из шиповника</a:t>
                      </a:r>
                    </a:p>
                    <a:p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701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Йогурт б/с 1,5%</a:t>
                      </a:r>
                    </a:p>
                    <a:p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29243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Груша</a:t>
                      </a:r>
                    </a:p>
                    <a:p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19385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пшенично-ржаной</a:t>
                      </a:r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0316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F61673-1A0F-4199-B708-8A8726598F46}"/>
              </a:ext>
            </a:extLst>
          </p:cNvPr>
          <p:cNvSpPr txBox="1"/>
          <p:nvPr/>
        </p:nvSpPr>
        <p:spPr>
          <a:xfrm>
            <a:off x="6914332" y="570927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*Я –яйца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 – лактоза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 - глютен</a:t>
            </a:r>
            <a:endParaRPr lang="ru-KZ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A374E-5D31-4E0E-B96D-DE38747F985C}"/>
              </a:ext>
            </a:extLst>
          </p:cNvPr>
          <p:cNvSpPr txBox="1"/>
          <p:nvPr/>
        </p:nvSpPr>
        <p:spPr>
          <a:xfrm>
            <a:off x="6876604" y="909290"/>
            <a:ext cx="35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 на 25.01.2025</a:t>
            </a:r>
          </a:p>
          <a:p>
            <a:endParaRPr lang="ru-KZ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8F49AFB-9966-4A54-9CD5-EE50ED592067}"/>
              </a:ext>
            </a:extLst>
          </p:cNvPr>
          <p:cNvSpPr txBox="1">
            <a:spLocks/>
          </p:cNvSpPr>
          <p:nvPr/>
        </p:nvSpPr>
        <p:spPr>
          <a:xfrm>
            <a:off x="2024063" y="110558"/>
            <a:ext cx="8079581" cy="16581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3E9AC81-76E2-4C8B-A08D-A7DE534D9C4F}"/>
              </a:ext>
            </a:extLst>
          </p:cNvPr>
          <p:cNvSpPr txBox="1">
            <a:spLocks/>
          </p:cNvSpPr>
          <p:nvPr/>
        </p:nvSpPr>
        <p:spPr>
          <a:xfrm>
            <a:off x="883867" y="407454"/>
            <a:ext cx="8079581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br>
              <a:rPr lang="ru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600" dirty="0"/>
          </a:p>
        </p:txBody>
      </p:sp>
      <p:pic>
        <p:nvPicPr>
          <p:cNvPr id="9" name="Picture 6" descr="Question free icon">
            <a:extLst>
              <a:ext uri="{FF2B5EF4-FFF2-40B4-BE49-F238E27FC236}">
                <a16:creationId xmlns:a16="http://schemas.microsoft.com/office/drawing/2014/main" id="{3060B945-2F9D-4429-8251-7F2ECA925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0" y="188373"/>
            <a:ext cx="2410505" cy="241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3" descr="Raised hand outline">
            <a:extLst>
              <a:ext uri="{FF2B5EF4-FFF2-40B4-BE49-F238E27FC236}">
                <a16:creationId xmlns:a16="http://schemas.microsoft.com/office/drawing/2014/main" id="{F4AE9707-382C-48DA-9DBC-2CD3957B6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067" y="3429000"/>
            <a:ext cx="2573564" cy="25735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8BAAC5-D752-46C2-9BE3-5D6F2BCFF253}"/>
              </a:ext>
            </a:extLst>
          </p:cNvPr>
          <p:cNvSpPr txBox="1"/>
          <p:nvPr/>
        </p:nvSpPr>
        <p:spPr>
          <a:xfrm>
            <a:off x="2576008" y="2597457"/>
            <a:ext cx="346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ПРОПУЩЕНО В ЕЖЕДНЕВНОМ МЕНЮ?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1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18B1670-44C2-403A-9C16-0D288081FC00}"/>
              </a:ext>
            </a:extLst>
          </p:cNvPr>
          <p:cNvGraphicFramePr>
            <a:graphicFrameLocks noGrp="1"/>
          </p:cNvGraphicFramePr>
          <p:nvPr/>
        </p:nvGraphicFramePr>
        <p:xfrm>
          <a:off x="3446445" y="1356360"/>
          <a:ext cx="5234815" cy="414528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38233">
                  <a:extLst>
                    <a:ext uri="{9D8B030D-6E8A-4147-A177-3AD203B41FA5}">
                      <a16:colId xmlns:a16="http://schemas.microsoft.com/office/drawing/2014/main" val="2547532569"/>
                    </a:ext>
                  </a:extLst>
                </a:gridCol>
                <a:gridCol w="1260582">
                  <a:extLst>
                    <a:ext uri="{9D8B030D-6E8A-4147-A177-3AD203B41FA5}">
                      <a16:colId xmlns:a16="http://schemas.microsoft.com/office/drawing/2014/main" val="429196699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64814616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3720172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564227496"/>
                    </a:ext>
                  </a:extLst>
                </a:gridCol>
              </a:tblGrid>
              <a:tr h="225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блюда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Аллергены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блюда, г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K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K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62196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7-10 лет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11-14 лет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15-18 лет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53645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Нарезка из помидоров и огурцов</a:t>
                      </a:r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88618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Рулет мясной с луком и яйцом</a:t>
                      </a:r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9042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Рагу овощное с фасолью</a:t>
                      </a:r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38309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Напиток из шиповника</a:t>
                      </a:r>
                    </a:p>
                    <a:p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701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Йогурт б/с 1,5%</a:t>
                      </a:r>
                    </a:p>
                    <a:p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29243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Груша</a:t>
                      </a:r>
                    </a:p>
                    <a:p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19385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пшенично-ржаной</a:t>
                      </a:r>
                      <a:endParaRPr lang="ru-KZ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KZ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0316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F61673-1A0F-4199-B708-8A8726598F46}"/>
              </a:ext>
            </a:extLst>
          </p:cNvPr>
          <p:cNvSpPr txBox="1"/>
          <p:nvPr/>
        </p:nvSpPr>
        <p:spPr>
          <a:xfrm>
            <a:off x="3446444" y="5643243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*Я –яйца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 – лактоза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 - глютен</a:t>
            </a:r>
            <a:endParaRPr lang="ru-KZ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A374E-5D31-4E0E-B96D-DE38747F985C}"/>
              </a:ext>
            </a:extLst>
          </p:cNvPr>
          <p:cNvSpPr txBox="1"/>
          <p:nvPr/>
        </p:nvSpPr>
        <p:spPr>
          <a:xfrm>
            <a:off x="4630623" y="799260"/>
            <a:ext cx="35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 на 25.01.2025</a:t>
            </a:r>
          </a:p>
          <a:p>
            <a:endParaRPr lang="ru-KZ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8F49AFB-9966-4A54-9CD5-EE50ED592067}"/>
              </a:ext>
            </a:extLst>
          </p:cNvPr>
          <p:cNvSpPr txBox="1">
            <a:spLocks/>
          </p:cNvSpPr>
          <p:nvPr/>
        </p:nvSpPr>
        <p:spPr>
          <a:xfrm>
            <a:off x="2024063" y="110558"/>
            <a:ext cx="8079581" cy="16581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3E9AC81-76E2-4C8B-A08D-A7DE534D9C4F}"/>
              </a:ext>
            </a:extLst>
          </p:cNvPr>
          <p:cNvSpPr txBox="1">
            <a:spLocks/>
          </p:cNvSpPr>
          <p:nvPr/>
        </p:nvSpPr>
        <p:spPr>
          <a:xfrm>
            <a:off x="2176463" y="262959"/>
            <a:ext cx="8079581" cy="646331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ежедневного  меню</a:t>
            </a:r>
            <a:b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67A72D-D645-42B4-B67A-340328376A11}"/>
              </a:ext>
            </a:extLst>
          </p:cNvPr>
          <p:cNvSpPr txBox="1"/>
          <p:nvPr/>
        </p:nvSpPr>
        <p:spPr>
          <a:xfrm>
            <a:off x="10030119" y="2250202"/>
            <a:ext cx="182880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Ответ: выход блюда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4E5C69B3-03DC-4130-AC18-6909744DBAB7}"/>
              </a:ext>
            </a:extLst>
          </p:cNvPr>
          <p:cNvSpPr/>
          <p:nvPr/>
        </p:nvSpPr>
        <p:spPr>
          <a:xfrm>
            <a:off x="8775941" y="2785609"/>
            <a:ext cx="1159497" cy="565608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0230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4130</Words>
  <Application>Microsoft Office PowerPoint</Application>
  <PresentationFormat>Широкоэкранный</PresentationFormat>
  <Paragraphs>1906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Составление меню, замена продуктов и блюд, расчет питательной и энергетической ценности Калькулятор содержания энергии и пищевых веществ в школьном меню Практическая сессия </vt:lpstr>
      <vt:lpstr>Презентация PowerPoint</vt:lpstr>
      <vt:lpstr>Презентация PowerPoint</vt:lpstr>
      <vt:lpstr>Понятие брутто/нетто</vt:lpstr>
      <vt:lpstr>Разница «брутто», «нетто», «выход блюда»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технологической карты блюда</vt:lpstr>
      <vt:lpstr>Презентация PowerPoint</vt:lpstr>
      <vt:lpstr>Презентация PowerPoint</vt:lpstr>
      <vt:lpstr>Презентация PowerPoint</vt:lpstr>
      <vt:lpstr>Расчет питательной ценности блюд</vt:lpstr>
      <vt:lpstr>Химический состав и энергетическая ценность 100 г съедобной части основных пищевых продуктов</vt:lpstr>
      <vt:lpstr>Пример подсчета химического состава и энергетической ценности продуктов питания  (без приложения) </vt:lpstr>
      <vt:lpstr>Презентация PowerPoint</vt:lpstr>
      <vt:lpstr>Пример работы с приложением Balaman </vt:lpstr>
      <vt:lpstr>Замена продуктов и блюд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меню, замена продуктов и блюд, расчет питательной и энергетической ценности Калькулятор содержания энергии и пищевых веществ в школьном меню Практическая сессия</dc:title>
  <dc:creator>Academy of Preventive Medicine</dc:creator>
  <cp:lastModifiedBy>Academy of Preventive Medicine</cp:lastModifiedBy>
  <cp:revision>7</cp:revision>
  <dcterms:created xsi:type="dcterms:W3CDTF">2025-04-03T07:05:04Z</dcterms:created>
  <dcterms:modified xsi:type="dcterms:W3CDTF">2025-04-25T08:41:14Z</dcterms:modified>
</cp:coreProperties>
</file>